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5" r:id="rId2"/>
    <p:sldId id="266" r:id="rId3"/>
    <p:sldId id="267" r:id="rId4"/>
    <p:sldId id="268" r:id="rId5"/>
    <p:sldId id="269" r:id="rId6"/>
    <p:sldId id="272" r:id="rId7"/>
    <p:sldId id="270" r:id="rId8"/>
    <p:sldId id="271" r:id="rId9"/>
    <p:sldId id="256" r:id="rId10"/>
    <p:sldId id="257" r:id="rId11"/>
    <p:sldId id="258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88" autoAdjust="0"/>
  </p:normalViewPr>
  <p:slideViewPr>
    <p:cSldViewPr>
      <p:cViewPr>
        <p:scale>
          <a:sx n="60" d="100"/>
          <a:sy n="60" d="100"/>
        </p:scale>
        <p:origin x="-165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8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52885-2876-4F69-A702-2E13DED64D13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41D8C-846C-4FFF-8634-ABB228B65FF9}">
      <dgm:prSet custT="1"/>
      <dgm:spPr/>
      <dgm:t>
        <a:bodyPr/>
        <a:lstStyle/>
        <a:p>
          <a:pPr rtl="0"/>
          <a:r>
            <a:rPr lang="en-US" sz="1500" b="0" dirty="0" smtClean="0"/>
            <a:t>BAB I : PENDAHULUAN</a:t>
          </a:r>
          <a:endParaRPr lang="en-US" sz="1500" b="0" dirty="0"/>
        </a:p>
      </dgm:t>
    </dgm:pt>
    <dgm:pt modelId="{7F7C14A4-B753-4267-BCE4-A3614FDA20F9}" type="parTrans" cxnId="{5E37FB48-210B-49A9-A937-5886F787D464}">
      <dgm:prSet/>
      <dgm:spPr/>
      <dgm:t>
        <a:bodyPr/>
        <a:lstStyle/>
        <a:p>
          <a:endParaRPr lang="en-US"/>
        </a:p>
      </dgm:t>
    </dgm:pt>
    <dgm:pt modelId="{547E483C-31D3-441F-AD1A-FDB4232DD19C}" type="sibTrans" cxnId="{5E37FB48-210B-49A9-A937-5886F787D464}">
      <dgm:prSet/>
      <dgm:spPr/>
      <dgm:t>
        <a:bodyPr/>
        <a:lstStyle/>
        <a:p>
          <a:endParaRPr lang="en-US"/>
        </a:p>
      </dgm:t>
    </dgm:pt>
    <dgm:pt modelId="{B8A32F1D-BBC1-4C84-9A92-866B1149A12F}">
      <dgm:prSet/>
      <dgm:spPr/>
      <dgm:t>
        <a:bodyPr/>
        <a:lstStyle/>
        <a:p>
          <a:pPr rtl="0"/>
          <a:r>
            <a:rPr lang="en-US" dirty="0" smtClean="0"/>
            <a:t>BAB II : LANDASAN TEORI</a:t>
          </a:r>
          <a:endParaRPr lang="en-US" dirty="0"/>
        </a:p>
      </dgm:t>
    </dgm:pt>
    <dgm:pt modelId="{06FDF6C8-1144-4883-8A47-C360EFA09307}" type="parTrans" cxnId="{9F6B311C-F8D5-4E95-9923-0A576ABD7845}">
      <dgm:prSet/>
      <dgm:spPr/>
      <dgm:t>
        <a:bodyPr/>
        <a:lstStyle/>
        <a:p>
          <a:endParaRPr lang="en-US"/>
        </a:p>
      </dgm:t>
    </dgm:pt>
    <dgm:pt modelId="{78F83722-EBEB-4A1A-9090-52F9F9914FFF}" type="sibTrans" cxnId="{9F6B311C-F8D5-4E95-9923-0A576ABD7845}">
      <dgm:prSet/>
      <dgm:spPr/>
      <dgm:t>
        <a:bodyPr/>
        <a:lstStyle/>
        <a:p>
          <a:endParaRPr lang="en-US"/>
        </a:p>
      </dgm:t>
    </dgm:pt>
    <dgm:pt modelId="{E47E60A0-BCC2-48A0-BB31-FE2AED94B414}">
      <dgm:prSet/>
      <dgm:spPr/>
      <dgm:t>
        <a:bodyPr/>
        <a:lstStyle/>
        <a:p>
          <a:pPr rtl="0"/>
          <a:r>
            <a:rPr lang="en-US" dirty="0" smtClean="0"/>
            <a:t>BAB III : METODOLOGI PENELITIAN</a:t>
          </a:r>
          <a:endParaRPr lang="en-US" dirty="0"/>
        </a:p>
      </dgm:t>
    </dgm:pt>
    <dgm:pt modelId="{CA37A7C2-3117-436A-AA24-487008FDBD2B}" type="parTrans" cxnId="{B3AD864F-A302-4343-A96D-1F1A55E1F503}">
      <dgm:prSet/>
      <dgm:spPr/>
      <dgm:t>
        <a:bodyPr/>
        <a:lstStyle/>
        <a:p>
          <a:endParaRPr lang="en-US"/>
        </a:p>
      </dgm:t>
    </dgm:pt>
    <dgm:pt modelId="{70F1A883-F2AF-4B18-9E0C-CA0512B6EE45}" type="sibTrans" cxnId="{B3AD864F-A302-4343-A96D-1F1A55E1F503}">
      <dgm:prSet/>
      <dgm:spPr/>
      <dgm:t>
        <a:bodyPr/>
        <a:lstStyle/>
        <a:p>
          <a:endParaRPr lang="en-US"/>
        </a:p>
      </dgm:t>
    </dgm:pt>
    <dgm:pt modelId="{53405403-202B-440A-A1B1-5D12C5747A34}" type="pres">
      <dgm:prSet presAssocID="{90452885-2876-4F69-A702-2E13DED64D1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DA61BC0-5967-427C-9F2A-7107925A7B9C}" type="pres">
      <dgm:prSet presAssocID="{9E741D8C-846C-4FFF-8634-ABB228B65FF9}" presName="Accent1" presStyleCnt="0"/>
      <dgm:spPr/>
    </dgm:pt>
    <dgm:pt modelId="{B4929D50-F2C0-43B3-ADEF-3C30E9433F69}" type="pres">
      <dgm:prSet presAssocID="{9E741D8C-846C-4FFF-8634-ABB228B65FF9}" presName="Accent" presStyleLbl="node1" presStyleIdx="0" presStyleCnt="3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8DB8CCF-8F93-4E66-87FE-D1F16A8ADB75}" type="pres">
      <dgm:prSet presAssocID="{9E741D8C-846C-4FFF-8634-ABB228B65FF9}" presName="Parent1" presStyleLbl="revTx" presStyleIdx="0" presStyleCnt="3" custScaleX="111677" custLinFactNeighborX="0" custLinFactNeighborY="-148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13A3D-6A7B-4D15-AD58-6A627A596EC5}" type="pres">
      <dgm:prSet presAssocID="{B8A32F1D-BBC1-4C84-9A92-866B1149A12F}" presName="Accent2" presStyleCnt="0"/>
      <dgm:spPr/>
    </dgm:pt>
    <dgm:pt modelId="{CBD7C1B2-5639-4F48-A3C5-407E9AE5A3AE}" type="pres">
      <dgm:prSet presAssocID="{B8A32F1D-BBC1-4C84-9A92-866B1149A12F}" presName="Accent" presStyleLbl="node1" presStyleIdx="1" presStyleCnt="3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7AEEE89-E153-43F8-8629-5D833F92E4E8}" type="pres">
      <dgm:prSet presAssocID="{B8A32F1D-BBC1-4C84-9A92-866B1149A12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4ABBA-D3B8-4EC2-BA24-681A84652BC2}" type="pres">
      <dgm:prSet presAssocID="{E47E60A0-BCC2-48A0-BB31-FE2AED94B414}" presName="Accent3" presStyleCnt="0"/>
      <dgm:spPr/>
    </dgm:pt>
    <dgm:pt modelId="{088CD2AA-3AEB-440C-9323-D597AE13EC4E}" type="pres">
      <dgm:prSet presAssocID="{E47E60A0-BCC2-48A0-BB31-FE2AED94B414}" presName="Accent" presStyleLbl="node1" presStyleIdx="2" presStyleCnt="3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A1559FF-301B-4D9E-A353-73A023321A50}" type="pres">
      <dgm:prSet presAssocID="{E47E60A0-BCC2-48A0-BB31-FE2AED94B41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D3A801-7DCC-4150-BEA7-4FC68A6A18E5}" type="presOf" srcId="{9E741D8C-846C-4FFF-8634-ABB228B65FF9}" destId="{38DB8CCF-8F93-4E66-87FE-D1F16A8ADB75}" srcOrd="0" destOrd="0" presId="urn:microsoft.com/office/officeart/2009/layout/CircleArrowProcess"/>
    <dgm:cxn modelId="{85B6B90D-AB60-4620-968A-0453705E793A}" type="presOf" srcId="{90452885-2876-4F69-A702-2E13DED64D13}" destId="{53405403-202B-440A-A1B1-5D12C5747A34}" srcOrd="0" destOrd="0" presId="urn:microsoft.com/office/officeart/2009/layout/CircleArrowProcess"/>
    <dgm:cxn modelId="{B3AD864F-A302-4343-A96D-1F1A55E1F503}" srcId="{90452885-2876-4F69-A702-2E13DED64D13}" destId="{E47E60A0-BCC2-48A0-BB31-FE2AED94B414}" srcOrd="2" destOrd="0" parTransId="{CA37A7C2-3117-436A-AA24-487008FDBD2B}" sibTransId="{70F1A883-F2AF-4B18-9E0C-CA0512B6EE45}"/>
    <dgm:cxn modelId="{9F6B311C-F8D5-4E95-9923-0A576ABD7845}" srcId="{90452885-2876-4F69-A702-2E13DED64D13}" destId="{B8A32F1D-BBC1-4C84-9A92-866B1149A12F}" srcOrd="1" destOrd="0" parTransId="{06FDF6C8-1144-4883-8A47-C360EFA09307}" sibTransId="{78F83722-EBEB-4A1A-9090-52F9F9914FFF}"/>
    <dgm:cxn modelId="{5E37FB48-210B-49A9-A937-5886F787D464}" srcId="{90452885-2876-4F69-A702-2E13DED64D13}" destId="{9E741D8C-846C-4FFF-8634-ABB228B65FF9}" srcOrd="0" destOrd="0" parTransId="{7F7C14A4-B753-4267-BCE4-A3614FDA20F9}" sibTransId="{547E483C-31D3-441F-AD1A-FDB4232DD19C}"/>
    <dgm:cxn modelId="{F2A17574-67B6-41AB-81AF-C2C2483C9330}" type="presOf" srcId="{E47E60A0-BCC2-48A0-BB31-FE2AED94B414}" destId="{8A1559FF-301B-4D9E-A353-73A023321A50}" srcOrd="0" destOrd="0" presId="urn:microsoft.com/office/officeart/2009/layout/CircleArrowProcess"/>
    <dgm:cxn modelId="{BE96096F-9D13-4752-A320-131D8C7C4108}" type="presOf" srcId="{B8A32F1D-BBC1-4C84-9A92-866B1149A12F}" destId="{37AEEE89-E153-43F8-8629-5D833F92E4E8}" srcOrd="0" destOrd="0" presId="urn:microsoft.com/office/officeart/2009/layout/CircleArrowProcess"/>
    <dgm:cxn modelId="{B42F2924-6FC9-4984-91FD-E980AD76C0BF}" type="presParOf" srcId="{53405403-202B-440A-A1B1-5D12C5747A34}" destId="{7DA61BC0-5967-427C-9F2A-7107925A7B9C}" srcOrd="0" destOrd="0" presId="urn:microsoft.com/office/officeart/2009/layout/CircleArrowProcess"/>
    <dgm:cxn modelId="{599DF481-7958-4BD6-932A-8131F92FA1ED}" type="presParOf" srcId="{7DA61BC0-5967-427C-9F2A-7107925A7B9C}" destId="{B4929D50-F2C0-43B3-ADEF-3C30E9433F69}" srcOrd="0" destOrd="0" presId="urn:microsoft.com/office/officeart/2009/layout/CircleArrowProcess"/>
    <dgm:cxn modelId="{D8D0BCD4-E2D5-4149-84CA-ACC4D1D405D2}" type="presParOf" srcId="{53405403-202B-440A-A1B1-5D12C5747A34}" destId="{38DB8CCF-8F93-4E66-87FE-D1F16A8ADB75}" srcOrd="1" destOrd="0" presId="urn:microsoft.com/office/officeart/2009/layout/CircleArrowProcess"/>
    <dgm:cxn modelId="{F3EFFECC-3FFA-4873-8818-5F4F0779352A}" type="presParOf" srcId="{53405403-202B-440A-A1B1-5D12C5747A34}" destId="{38713A3D-6A7B-4D15-AD58-6A627A596EC5}" srcOrd="2" destOrd="0" presId="urn:microsoft.com/office/officeart/2009/layout/CircleArrowProcess"/>
    <dgm:cxn modelId="{5D54824D-70E9-4B47-8BAA-37B183D4588F}" type="presParOf" srcId="{38713A3D-6A7B-4D15-AD58-6A627A596EC5}" destId="{CBD7C1B2-5639-4F48-A3C5-407E9AE5A3AE}" srcOrd="0" destOrd="0" presId="urn:microsoft.com/office/officeart/2009/layout/CircleArrowProcess"/>
    <dgm:cxn modelId="{BF90AB4D-98D4-4E1F-902B-9B8C86FCDD80}" type="presParOf" srcId="{53405403-202B-440A-A1B1-5D12C5747A34}" destId="{37AEEE89-E153-43F8-8629-5D833F92E4E8}" srcOrd="3" destOrd="0" presId="urn:microsoft.com/office/officeart/2009/layout/CircleArrowProcess"/>
    <dgm:cxn modelId="{0D0BCF7A-0715-4F47-A5C9-BD1F296B3D5E}" type="presParOf" srcId="{53405403-202B-440A-A1B1-5D12C5747A34}" destId="{9C14ABBA-D3B8-4EC2-BA24-681A84652BC2}" srcOrd="4" destOrd="0" presId="urn:microsoft.com/office/officeart/2009/layout/CircleArrowProcess"/>
    <dgm:cxn modelId="{0C32C9D1-AC86-4AA2-BE17-595464576FCF}" type="presParOf" srcId="{9C14ABBA-D3B8-4EC2-BA24-681A84652BC2}" destId="{088CD2AA-3AEB-440C-9323-D597AE13EC4E}" srcOrd="0" destOrd="0" presId="urn:microsoft.com/office/officeart/2009/layout/CircleArrowProcess"/>
    <dgm:cxn modelId="{14428025-73C5-4B65-9F7D-C3F520922000}" type="presParOf" srcId="{53405403-202B-440A-A1B1-5D12C5747A34}" destId="{8A1559FF-301B-4D9E-A353-73A023321A5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29D50-F2C0-43B3-ADEF-3C30E9433F69}">
      <dsp:nvSpPr>
        <dsp:cNvPr id="0" name=""/>
        <dsp:cNvSpPr/>
      </dsp:nvSpPr>
      <dsp:spPr>
        <a:xfrm>
          <a:off x="1896209" y="0"/>
          <a:ext cx="2470923" cy="247129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B8CCF-8F93-4E66-87FE-D1F16A8ADB75}">
      <dsp:nvSpPr>
        <dsp:cNvPr id="0" name=""/>
        <dsp:cNvSpPr/>
      </dsp:nvSpPr>
      <dsp:spPr>
        <a:xfrm>
          <a:off x="2362199" y="790166"/>
          <a:ext cx="1533374" cy="68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BAB I : PENDAHULUAN</a:t>
          </a:r>
          <a:endParaRPr lang="en-US" sz="1500" b="0" kern="1200" dirty="0"/>
        </a:p>
      </dsp:txBody>
      <dsp:txXfrm>
        <a:off x="2362199" y="790166"/>
        <a:ext cx="1533374" cy="686357"/>
      </dsp:txXfrm>
    </dsp:sp>
    <dsp:sp modelId="{CBD7C1B2-5639-4F48-A3C5-407E9AE5A3AE}">
      <dsp:nvSpPr>
        <dsp:cNvPr id="0" name=""/>
        <dsp:cNvSpPr/>
      </dsp:nvSpPr>
      <dsp:spPr>
        <a:xfrm>
          <a:off x="1209919" y="1419944"/>
          <a:ext cx="2470923" cy="24712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EEE89-E153-43F8-8629-5D833F92E4E8}">
      <dsp:nvSpPr>
        <dsp:cNvPr id="0" name=""/>
        <dsp:cNvSpPr/>
      </dsp:nvSpPr>
      <dsp:spPr>
        <a:xfrm>
          <a:off x="1758858" y="2320372"/>
          <a:ext cx="1373044" cy="68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BAB II : LANDASAN TEORI</a:t>
          </a:r>
          <a:endParaRPr lang="en-US" sz="1500" kern="1200" dirty="0"/>
        </a:p>
      </dsp:txBody>
      <dsp:txXfrm>
        <a:off x="1758858" y="2320372"/>
        <a:ext cx="1373044" cy="686357"/>
      </dsp:txXfrm>
    </dsp:sp>
    <dsp:sp modelId="{088CD2AA-3AEB-440C-9323-D597AE13EC4E}">
      <dsp:nvSpPr>
        <dsp:cNvPr id="0" name=""/>
        <dsp:cNvSpPr/>
      </dsp:nvSpPr>
      <dsp:spPr>
        <a:xfrm>
          <a:off x="2072074" y="3009810"/>
          <a:ext cx="2122905" cy="212375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59FF-301B-4D9E-A353-73A023321A50}">
      <dsp:nvSpPr>
        <dsp:cNvPr id="0" name=""/>
        <dsp:cNvSpPr/>
      </dsp:nvSpPr>
      <dsp:spPr>
        <a:xfrm>
          <a:off x="2445612" y="3750584"/>
          <a:ext cx="1373044" cy="68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BAB III : METODOLOGI PENELITIAN</a:t>
          </a:r>
          <a:endParaRPr lang="en-US" sz="1500" kern="1200" dirty="0"/>
        </a:p>
      </dsp:txBody>
      <dsp:txXfrm>
        <a:off x="2445612" y="3750584"/>
        <a:ext cx="1373044" cy="686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9965-C23A-4061-8C3B-CECD79BBD063}" type="datetimeFigureOut">
              <a:rPr lang="en-US" smtClean="0"/>
              <a:t>18-Mar-15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BCF2-7524-4AB8-8FFA-52615C0A000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9965-C23A-4061-8C3B-CECD79BBD063}" type="datetimeFigureOut">
              <a:rPr lang="en-US" smtClean="0"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BCF2-7524-4AB8-8FFA-52615C0A0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9965-C23A-4061-8C3B-CECD79BBD063}" type="datetimeFigureOut">
              <a:rPr lang="en-US" smtClean="0"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BCF2-7524-4AB8-8FFA-52615C0A0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9965-C23A-4061-8C3B-CECD79BBD063}" type="datetimeFigureOut">
              <a:rPr lang="en-US" smtClean="0"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BCF2-7524-4AB8-8FFA-52615C0A0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9965-C23A-4061-8C3B-CECD79BBD063}" type="datetimeFigureOut">
              <a:rPr lang="en-US" smtClean="0"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BCF2-7524-4AB8-8FFA-52615C0A000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9965-C23A-4061-8C3B-CECD79BBD063}" type="datetimeFigureOut">
              <a:rPr lang="en-US" smtClean="0"/>
              <a:t>18-Mar-15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BCF2-7524-4AB8-8FFA-52615C0A0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9965-C23A-4061-8C3B-CECD79BBD063}" type="datetimeFigureOut">
              <a:rPr lang="en-US" smtClean="0"/>
              <a:t>18-Mar-15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BCF2-7524-4AB8-8FFA-52615C0A0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9965-C23A-4061-8C3B-CECD79BBD063}" type="datetimeFigureOut">
              <a:rPr lang="en-US" smtClean="0"/>
              <a:t>18-Mar-15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7FBCF2-7524-4AB8-8FFA-52615C0A00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9965-C23A-4061-8C3B-CECD79BBD063}" type="datetimeFigureOut">
              <a:rPr lang="en-US" smtClean="0"/>
              <a:t>18-Mar-15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BCF2-7524-4AB8-8FFA-52615C0A0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9965-C23A-4061-8C3B-CECD79BBD063}" type="datetimeFigureOut">
              <a:rPr lang="en-US" smtClean="0"/>
              <a:t>18-Mar-15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E7FBCF2-7524-4AB8-8FFA-52615C0A0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D879965-C23A-4061-8C3B-CECD79BBD063}" type="datetimeFigureOut">
              <a:rPr lang="en-US" smtClean="0"/>
              <a:t>18-Mar-15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BCF2-7524-4AB8-8FFA-52615C0A0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D879965-C23A-4061-8C3B-CECD79BBD063}" type="datetimeFigureOut">
              <a:rPr lang="en-US" smtClean="0"/>
              <a:t>18-Mar-15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E7FBCF2-7524-4AB8-8FFA-52615C0A000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8600" y="152400"/>
            <a:ext cx="8763000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5" descr="C:\Users\user\Downloads\logo Univ Bung Hat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1219200" cy="1143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00200" y="3810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PENDIDIKAN TEKNIK INFORMATIKA DAN KOMPUTER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FAKULTAS KEGURUAN DAN ILMU PENDIDIKAN</a:t>
            </a:r>
            <a:endParaRPr lang="en-US" sz="20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6096000"/>
            <a:ext cx="8686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UNIVERSITAS BUNG HATTA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4800" y="1676400"/>
            <a:ext cx="86106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1981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PERANCANGAN SISTEM UJIAN ONLINE BERBASIS WEB MENGGUNAKAN PHP MYSQL UNTUK SISWA SMK MUHAMADDIYAH 1 PADANG</a:t>
            </a:r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3276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algn="ctr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Ahmad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Ridoh</a:t>
            </a: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110013231215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4840069"/>
            <a:ext cx="2362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Pembimbing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II 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4876800"/>
            <a:ext cx="2514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Pembimbing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381000"/>
            <a:ext cx="5029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id-ID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Siklus Hidup Pengembangan Sistem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371600"/>
            <a:ext cx="8305800" cy="464820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contourW="69850">
            <a:bevelT prst="relaxedInset"/>
            <a:bevelB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id-ID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Metode Pengembangan Sistem</a:t>
            </a:r>
            <a:endParaRPr kumimoji="0" 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57200" algn="just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indent="4572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Menurut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Jogiyanto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(2010:53)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Bukunya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Analisis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&amp;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Desain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Menjelskan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bahwa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Metodologi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pengembangan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sistem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mentode-metode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prosedur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prosedur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konsep-konsep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pekerjaan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aturan-aturan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postulat-postulat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digunakan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mengembangkan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suatu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sistem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informas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”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lvl="0" indent="4572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didefenisikan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aktifitas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persoalan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(problem)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organisasi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memanfaatkan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opportunites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timbul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05800" cy="627888"/>
          </a:xfrm>
        </p:spPr>
        <p:txBody>
          <a:bodyPr>
            <a:normAutofit fontScale="90000"/>
          </a:bodyPr>
          <a:lstStyle/>
          <a:p>
            <a:pPr>
              <a:tabLst>
                <a:tab pos="63341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waterfall.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762000" y="5715009"/>
            <a:ext cx="411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Sumber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Jogiyanto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(2010 : 59)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143000"/>
            <a:ext cx="1676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Sytem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Enginering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hape 6"/>
          <p:cNvCxnSpPr/>
          <p:nvPr/>
        </p:nvCxnSpPr>
        <p:spPr>
          <a:xfrm>
            <a:off x="2133600" y="1447800"/>
            <a:ext cx="381000" cy="4572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0" y="1905000"/>
            <a:ext cx="1600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Requiremen</a:t>
            </a:r>
            <a:r>
              <a:rPr lang="en-US" dirty="0" smtClean="0">
                <a:solidFill>
                  <a:schemeClr val="tx1"/>
                </a:solidFill>
              </a:rPr>
              <a:t>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743200"/>
            <a:ext cx="1524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hape 10"/>
          <p:cNvCxnSpPr/>
          <p:nvPr/>
        </p:nvCxnSpPr>
        <p:spPr>
          <a:xfrm>
            <a:off x="3429000" y="2286000"/>
            <a:ext cx="381000" cy="4572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91000" y="3505200"/>
            <a:ext cx="1524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hape 12"/>
          <p:cNvCxnSpPr/>
          <p:nvPr/>
        </p:nvCxnSpPr>
        <p:spPr>
          <a:xfrm>
            <a:off x="4495800" y="3048000"/>
            <a:ext cx="381000" cy="4572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57800" y="4267200"/>
            <a:ext cx="1524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hape 14"/>
          <p:cNvCxnSpPr/>
          <p:nvPr/>
        </p:nvCxnSpPr>
        <p:spPr>
          <a:xfrm>
            <a:off x="5715000" y="3810000"/>
            <a:ext cx="381000" cy="4572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48400" y="5029200"/>
            <a:ext cx="1524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Maintenance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hape 18"/>
          <p:cNvCxnSpPr/>
          <p:nvPr/>
        </p:nvCxnSpPr>
        <p:spPr>
          <a:xfrm>
            <a:off x="6781800" y="4572000"/>
            <a:ext cx="381000" cy="4572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361" grpId="0"/>
      <p:bldP spid="5" grpId="0" animBg="1"/>
      <p:bldP spid="8" grpId="0" animBg="1"/>
      <p:bldP spid="9" grpId="0" animBg="1"/>
      <p:bldP spid="12" grpId="0" animBg="1"/>
      <p:bldP spid="14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Rancangan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3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1510" y="1030014"/>
            <a:ext cx="7914290" cy="510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1374602"/>
              </p:ext>
            </p:extLst>
          </p:nvPr>
        </p:nvGraphicFramePr>
        <p:xfrm>
          <a:off x="1447800" y="962433"/>
          <a:ext cx="5577052" cy="5133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hlinkClick r:id="rId7" action="ppaction://hlinksldjump"/>
          </p:cNvPr>
          <p:cNvSpPr/>
          <p:nvPr/>
        </p:nvSpPr>
        <p:spPr>
          <a:xfrm>
            <a:off x="518948" y="304800"/>
            <a:ext cx="990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HOME</a:t>
            </a:r>
            <a:endParaRPr lang="en-US" b="1" dirty="0">
              <a:solidFill>
                <a:schemeClr val="bg2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0" y="6472902"/>
            <a:ext cx="331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UNIVERSITAS BUNG HATTA</a:t>
            </a:r>
          </a:p>
        </p:txBody>
      </p:sp>
    </p:spTree>
    <p:extLst>
      <p:ext uri="{BB962C8B-B14F-4D97-AF65-F5344CB8AC3E}">
        <p14:creationId xmlns:p14="http://schemas.microsoft.com/office/powerpoint/2010/main" val="278118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49000" decel="5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-1.38108 -0.00393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6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47800" y="0"/>
            <a:ext cx="6705600" cy="1066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perspectiveAbove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</a:rPr>
              <a:t>BAB </a:t>
            </a:r>
            <a:r>
              <a:rPr lang="en-US" sz="2400" b="1" dirty="0">
                <a:solidFill>
                  <a:sysClr val="windowText" lastClr="000000"/>
                </a:solidFill>
              </a:rPr>
              <a:t>I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PENDAHULUAN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0" y="1219200"/>
            <a:ext cx="8229600" cy="510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Latar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Belakang</a:t>
            </a:r>
            <a:endPara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Perkembangan </a:t>
            </a:r>
            <a:r>
              <a:rPr lang="id-ID" dirty="0">
                <a:solidFill>
                  <a:schemeClr val="tx1"/>
                </a:solidFill>
              </a:rPr>
              <a:t>teknologi i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id-ID" dirty="0">
                <a:solidFill>
                  <a:schemeClr val="tx1"/>
                </a:solidFill>
              </a:rPr>
              <a:t>formasi dan komunikasi kini semakin banyak dikembangkan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dimafaatkan diberbagai bidang aspek kehidupan guna menciptakan kemudahan dan efesiensi dalam menyelesaikan tugas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id-ID" dirty="0">
                <a:solidFill>
                  <a:schemeClr val="tx1"/>
                </a:solidFill>
              </a:rPr>
              <a:t> pekerjaan manusia</a:t>
            </a:r>
            <a:r>
              <a:rPr lang="id-ID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id-ID" dirty="0">
                <a:solidFill>
                  <a:schemeClr val="tx1"/>
                </a:solidFill>
              </a:rPr>
              <a:t>isamping itu dunia telah berubah dalam era digital, perubahan besar dapat </a:t>
            </a:r>
            <a:r>
              <a:rPr lang="id-ID" dirty="0" smtClean="0">
                <a:solidFill>
                  <a:schemeClr val="tx1"/>
                </a:solidFill>
              </a:rPr>
              <a:t>dilihat </a:t>
            </a:r>
            <a:r>
              <a:rPr lang="id-ID" dirty="0">
                <a:solidFill>
                  <a:schemeClr val="tx1"/>
                </a:solidFill>
              </a:rPr>
              <a:t>pad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id-ID" dirty="0">
                <a:solidFill>
                  <a:schemeClr val="tx1"/>
                </a:solidFill>
              </a:rPr>
              <a:t> segala bidang, terutama penyapaian besar pada setiap </a:t>
            </a:r>
            <a:r>
              <a:rPr lang="en-US" dirty="0" err="1">
                <a:solidFill>
                  <a:schemeClr val="tx1"/>
                </a:solidFill>
              </a:rPr>
              <a:t>aspek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pendidikan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Dilihat dari contoh yaitu tentang ujian </a:t>
            </a:r>
            <a:r>
              <a:rPr lang="id-ID" i="1" dirty="0">
                <a:solidFill>
                  <a:schemeClr val="tx1"/>
                </a:solidFill>
              </a:rPr>
              <a:t>online</a:t>
            </a:r>
            <a:r>
              <a:rPr lang="id-ID" dirty="0">
                <a:solidFill>
                  <a:schemeClr val="tx1"/>
                </a:solidFill>
              </a:rPr>
              <a:t> di dalam </a:t>
            </a:r>
            <a:r>
              <a:rPr lang="en-US" dirty="0" err="1">
                <a:solidFill>
                  <a:schemeClr val="tx1"/>
                </a:solidFill>
              </a:rPr>
              <a:t>sekolah</a:t>
            </a:r>
            <a:r>
              <a:rPr lang="id-ID" dirty="0">
                <a:solidFill>
                  <a:schemeClr val="tx1"/>
                </a:solidFill>
              </a:rPr>
              <a:t>, ujian </a:t>
            </a:r>
            <a:r>
              <a:rPr lang="en-US" dirty="0" err="1">
                <a:solidFill>
                  <a:schemeClr val="tx1"/>
                </a:solidFill>
              </a:rPr>
              <a:t>sekolah</a:t>
            </a:r>
            <a:r>
              <a:rPr lang="id-ID" dirty="0">
                <a:solidFill>
                  <a:schemeClr val="tx1"/>
                </a:solidFill>
              </a:rPr>
              <a:t> adalah suatu kegiatan yang dilakukan oleh </a:t>
            </a:r>
            <a:r>
              <a:rPr lang="en-US" dirty="0" err="1">
                <a:solidFill>
                  <a:schemeClr val="tx1"/>
                </a:solidFill>
              </a:rPr>
              <a:t>sekolah</a:t>
            </a:r>
            <a:r>
              <a:rPr lang="id-ID" dirty="0">
                <a:solidFill>
                  <a:schemeClr val="tx1"/>
                </a:solidFill>
              </a:rPr>
              <a:t> untuk mengukur pencapaian kopetensi peserta didik sebagai pengakuan prestasi belajar atau penyelesaian 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sekolah</a:t>
            </a:r>
            <a:r>
              <a:rPr lang="id-ID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0" y="6472902"/>
            <a:ext cx="331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UNIVERSITAS BUNG HATTA</a:t>
            </a:r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7086600" y="5562600"/>
            <a:ext cx="762000" cy="457200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49000" decel="5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-1.38108 -0.00393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6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61849" y="625366"/>
            <a:ext cx="6999890" cy="541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Identifikasi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Masalah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id-ID" sz="2000" dirty="0" smtClean="0">
                <a:solidFill>
                  <a:schemeClr val="tx1"/>
                </a:solidFill>
              </a:rPr>
              <a:t>Berdasarkan </a:t>
            </a:r>
            <a:r>
              <a:rPr lang="id-ID" sz="2000" dirty="0">
                <a:solidFill>
                  <a:schemeClr val="tx1"/>
                </a:solidFill>
              </a:rPr>
              <a:t>latar belakang diatas dapat di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kemukakan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maka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di</a:t>
            </a:r>
            <a:r>
              <a:rPr lang="id-ID" sz="2000" dirty="0">
                <a:solidFill>
                  <a:schemeClr val="tx1"/>
                </a:solidFill>
              </a:rPr>
              <a:t> indentifikasi masalah</a:t>
            </a:r>
            <a:r>
              <a:rPr lang="en-US" sz="2000" dirty="0" err="1">
                <a:solidFill>
                  <a:schemeClr val="tx1"/>
                </a:solidFill>
              </a:rPr>
              <a:t>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 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Belum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tersedianya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ujian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online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berbasis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web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PHP  MySQL</a:t>
            </a:r>
            <a:r>
              <a:rPr lang="en-US" sz="2000" dirty="0">
                <a:solidFill>
                  <a:schemeClr val="tx1"/>
                </a:solidFill>
              </a:rPr>
              <a:t> di SMK </a:t>
            </a:r>
            <a:r>
              <a:rPr lang="en-US" sz="2000" dirty="0" err="1">
                <a:solidFill>
                  <a:schemeClr val="tx1"/>
                </a:solidFill>
              </a:rPr>
              <a:t>Muhamaddiyah</a:t>
            </a:r>
            <a:r>
              <a:rPr lang="en-US" sz="2000" dirty="0">
                <a:solidFill>
                  <a:schemeClr val="tx1"/>
                </a:solidFill>
              </a:rPr>
              <a:t> 1 Padang.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Perlunya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inovasi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baru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komputerisasi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atau</a:t>
            </a:r>
            <a:r>
              <a:rPr lang="en-US" sz="2000" dirty="0">
                <a:solidFill>
                  <a:schemeClr val="tx1"/>
                </a:solidFill>
              </a:rPr>
              <a:t> digital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pengerjaan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ujian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Sekolah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memilik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ruang</a:t>
            </a:r>
            <a:r>
              <a:rPr lang="en-US" sz="2000" dirty="0">
                <a:solidFill>
                  <a:schemeClr val="tx1"/>
                </a:solidFill>
              </a:rPr>
              <a:t> multimedia </a:t>
            </a:r>
            <a:r>
              <a:rPr lang="en-US" sz="2000" dirty="0" err="1">
                <a:solidFill>
                  <a:schemeClr val="tx1"/>
                </a:solidFill>
              </a:rPr>
              <a:t>tapi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belum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dimafaatkan</a:t>
            </a:r>
            <a:r>
              <a:rPr lang="en-US" sz="2000" dirty="0">
                <a:solidFill>
                  <a:schemeClr val="tx1"/>
                </a:solidFill>
              </a:rPr>
              <a:t> optimal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pendidikan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0"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0" y="6472902"/>
            <a:ext cx="331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UNIVERSITAS BUNG HATTA</a:t>
            </a:r>
          </a:p>
        </p:txBody>
      </p:sp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6477000" y="5181600"/>
            <a:ext cx="762000" cy="457200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58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49000" decel="5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-1.38108 -0.00393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6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534400" cy="6019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Batasan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Masalah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Berdasarkan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permasalahan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diatas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perlu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dirumuskan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batasan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masalah</a:t>
            </a:r>
            <a:r>
              <a:rPr lang="en-US" sz="2000" dirty="0">
                <a:solidFill>
                  <a:schemeClr val="tx1"/>
                </a:solidFill>
              </a:rPr>
              <a:t> agar </a:t>
            </a:r>
            <a:r>
              <a:rPr lang="en-US" sz="2000" dirty="0" err="1">
                <a:solidFill>
                  <a:schemeClr val="tx1"/>
                </a:solidFill>
              </a:rPr>
              <a:t>penelitian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terarah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tidak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meluas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adapun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batasan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masalahnya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adalah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berikut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Perancangan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ujian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online </a:t>
            </a:r>
            <a:r>
              <a:rPr lang="en-US" sz="2000" dirty="0" err="1">
                <a:solidFill>
                  <a:schemeClr val="tx1"/>
                </a:solidFill>
              </a:rPr>
              <a:t>berbasis</a:t>
            </a:r>
            <a:r>
              <a:rPr lang="en-US" sz="2000" dirty="0">
                <a:solidFill>
                  <a:schemeClr val="tx1"/>
                </a:solidFill>
              </a:rPr>
              <a:t> web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PHP MySQL </a:t>
            </a:r>
            <a:r>
              <a:rPr lang="en-US" sz="2000" dirty="0" err="1">
                <a:solidFill>
                  <a:schemeClr val="tx1"/>
                </a:solidFill>
              </a:rPr>
              <a:t>pada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jurusan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teknik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jaringan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komputer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kelas</a:t>
            </a:r>
            <a:r>
              <a:rPr lang="en-US" sz="2000" dirty="0">
                <a:solidFill>
                  <a:schemeClr val="tx1"/>
                </a:solidFill>
              </a:rPr>
              <a:t> XI SMK </a:t>
            </a:r>
            <a:r>
              <a:rPr lang="en-US" sz="2000" dirty="0" err="1">
                <a:solidFill>
                  <a:schemeClr val="tx1"/>
                </a:solidFill>
              </a:rPr>
              <a:t>Muhamaddiyah</a:t>
            </a:r>
            <a:r>
              <a:rPr lang="en-US" sz="2000" dirty="0">
                <a:solidFill>
                  <a:schemeClr val="tx1"/>
                </a:solidFill>
              </a:rPr>
              <a:t> 1 Padang.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Soal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ujian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ujian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online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berbasis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web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PHP MySQL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ditunjukan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jurusan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teknik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jaringan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komputer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kelas</a:t>
            </a:r>
            <a:r>
              <a:rPr lang="en-US" sz="2000" dirty="0">
                <a:solidFill>
                  <a:schemeClr val="tx1"/>
                </a:solidFill>
              </a:rPr>
              <a:t> XI SMK </a:t>
            </a:r>
            <a:r>
              <a:rPr lang="en-US" sz="2000" dirty="0" err="1">
                <a:solidFill>
                  <a:schemeClr val="tx1"/>
                </a:solidFill>
              </a:rPr>
              <a:t>Muhamaddiyah</a:t>
            </a:r>
            <a:r>
              <a:rPr lang="en-US" sz="2000" dirty="0">
                <a:solidFill>
                  <a:schemeClr val="tx1"/>
                </a:solidFill>
              </a:rPr>
              <a:t> 1 Padang 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Jenis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ujian</a:t>
            </a:r>
            <a:r>
              <a:rPr lang="en-US" sz="2000" dirty="0">
                <a:solidFill>
                  <a:schemeClr val="tx1"/>
                </a:solidFill>
              </a:rPr>
              <a:t> online </a:t>
            </a:r>
            <a:r>
              <a:rPr lang="en-US" sz="2000" dirty="0" err="1">
                <a:solidFill>
                  <a:schemeClr val="tx1"/>
                </a:solidFill>
              </a:rPr>
              <a:t>berbentuk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pilihan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ganda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atau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objective</a:t>
            </a:r>
            <a:r>
              <a:rPr lang="en-US" sz="2000" i="1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lvl="0" algn="just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0" y="6472902"/>
            <a:ext cx="331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UNIVERSITAS BUNG HATTA</a:t>
            </a:r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7086600" y="5410200"/>
            <a:ext cx="762000" cy="457200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8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49000" decel="5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-1.38108 -0.00393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6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61849" y="625366"/>
            <a:ext cx="6999890" cy="541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Rumusan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Masalah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Rumusan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masalah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penelitian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adalah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</a:rPr>
              <a:t>Bagaimana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perancangan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kerja</a:t>
            </a:r>
            <a:r>
              <a:rPr lang="en-US" sz="2000" dirty="0">
                <a:solidFill>
                  <a:schemeClr val="tx1"/>
                </a:solidFill>
              </a:rPr>
              <a:t> media </a:t>
            </a: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ujian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online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berbasis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web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PHP MySQL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jurusan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teknik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komputer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jaringan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kelas</a:t>
            </a:r>
            <a:r>
              <a:rPr lang="en-US" sz="2000" dirty="0">
                <a:solidFill>
                  <a:schemeClr val="tx1"/>
                </a:solidFill>
              </a:rPr>
              <a:t> XI SMK </a:t>
            </a:r>
            <a:r>
              <a:rPr lang="en-US" sz="2000" dirty="0" err="1">
                <a:solidFill>
                  <a:schemeClr val="tx1"/>
                </a:solidFill>
              </a:rPr>
              <a:t>Muhamaddiyah</a:t>
            </a:r>
            <a:r>
              <a:rPr lang="en-US" sz="2000" dirty="0">
                <a:solidFill>
                  <a:schemeClr val="tx1"/>
                </a:solidFill>
              </a:rPr>
              <a:t> 1 Padang 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  <a:p>
            <a:pPr lvl="0"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6477000" y="5181600"/>
            <a:ext cx="762000" cy="457200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76200"/>
            <a:ext cx="8458200" cy="6248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Tujuan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Penelitian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Tujuan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>
                <a:solidFill>
                  <a:schemeClr val="tx1"/>
                </a:solidFill>
              </a:rPr>
              <a:t>hendak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dicapai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perumusan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Mendesain</a:t>
            </a:r>
            <a:r>
              <a:rPr lang="en-US" dirty="0">
                <a:solidFill>
                  <a:schemeClr val="tx1"/>
                </a:solidFill>
              </a:rPr>
              <a:t> media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ujian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online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web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PHP MySQL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jurusan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kelas</a:t>
            </a:r>
            <a:r>
              <a:rPr lang="en-US" dirty="0">
                <a:solidFill>
                  <a:schemeClr val="tx1"/>
                </a:solidFill>
              </a:rPr>
              <a:t> XI SMK </a:t>
            </a:r>
            <a:r>
              <a:rPr lang="en-US" dirty="0" err="1">
                <a:solidFill>
                  <a:schemeClr val="tx1"/>
                </a:solidFill>
              </a:rPr>
              <a:t>Muhamaddiyah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smtClean="0">
                <a:solidFill>
                  <a:schemeClr val="tx1"/>
                </a:solidFill>
              </a:rPr>
              <a:t>Padang.</a:t>
            </a:r>
            <a:endParaRPr lang="en-US" dirty="0">
              <a:solidFill>
                <a:schemeClr val="tx1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Merancancang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layak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keterpakaian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mengukur pencapaian kopetensi peserta didik sebagai pengakuan prestasi belajar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Mengetahui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media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ujian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online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web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PHP MySQL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jurusan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Kelas</a:t>
            </a:r>
            <a:r>
              <a:rPr lang="en-US" dirty="0">
                <a:solidFill>
                  <a:schemeClr val="tx1"/>
                </a:solidFill>
              </a:rPr>
              <a:t> XI SMK </a:t>
            </a:r>
            <a:r>
              <a:rPr lang="en-US" dirty="0" err="1">
                <a:solidFill>
                  <a:schemeClr val="tx1"/>
                </a:solidFill>
              </a:rPr>
              <a:t>Muhamaddiyah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smtClean="0">
                <a:solidFill>
                  <a:schemeClr val="tx1"/>
                </a:solidFill>
              </a:rPr>
              <a:t>Padang.</a:t>
            </a:r>
            <a:endParaRPr lang="en-US" dirty="0">
              <a:solidFill>
                <a:schemeClr val="tx1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Menghasilkan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media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ujian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online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web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PHP MySQL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jurusan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kelas</a:t>
            </a:r>
            <a:r>
              <a:rPr lang="en-US" dirty="0">
                <a:solidFill>
                  <a:schemeClr val="tx1"/>
                </a:solidFill>
              </a:rPr>
              <a:t> XI SMK </a:t>
            </a:r>
            <a:r>
              <a:rPr lang="en-US" dirty="0" err="1">
                <a:solidFill>
                  <a:schemeClr val="tx1"/>
                </a:solidFill>
              </a:rPr>
              <a:t>Muhamaddiyah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smtClean="0">
                <a:solidFill>
                  <a:schemeClr val="tx1"/>
                </a:solidFill>
              </a:rPr>
              <a:t>Padang</a:t>
            </a:r>
            <a:endParaRPr lang="en-US" dirty="0">
              <a:solidFill>
                <a:schemeClr val="tx1"/>
              </a:solidFill>
            </a:endParaRPr>
          </a:p>
          <a:p>
            <a:pPr lvl="0" algn="just"/>
            <a:endParaRPr lang="en-US" dirty="0" smtClean="0">
              <a:solidFill>
                <a:schemeClr val="tx1"/>
              </a:solidFill>
            </a:endParaRPr>
          </a:p>
          <a:p>
            <a:pPr lvl="0" algn="ctr"/>
            <a:r>
              <a:rPr lang="id-ID" sz="2400" b="1" dirty="0" smtClean="0">
                <a:solidFill>
                  <a:schemeClr val="tx1"/>
                </a:solidFill>
              </a:rPr>
              <a:t>Mafaat Penelitian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lvl="0"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id-ID" dirty="0" smtClean="0">
                <a:solidFill>
                  <a:schemeClr val="tx1"/>
                </a:solidFill>
              </a:rPr>
              <a:t>Ma</a:t>
            </a:r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id-ID" dirty="0" smtClean="0">
                <a:solidFill>
                  <a:schemeClr val="tx1"/>
                </a:solidFill>
              </a:rPr>
              <a:t>faat </a:t>
            </a:r>
            <a:r>
              <a:rPr lang="id-ID" dirty="0">
                <a:solidFill>
                  <a:schemeClr val="tx1"/>
                </a:solidFill>
              </a:rPr>
              <a:t>yang dapat di p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id-ID" dirty="0">
                <a:solidFill>
                  <a:schemeClr val="tx1"/>
                </a:solidFill>
              </a:rPr>
              <a:t>roleh dari pembuatan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ujian </a:t>
            </a:r>
            <a:r>
              <a:rPr lang="id-ID" i="1" dirty="0">
                <a:solidFill>
                  <a:schemeClr val="tx1"/>
                </a:solidFill>
              </a:rPr>
              <a:t>online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ini </a:t>
            </a:r>
            <a:r>
              <a:rPr lang="id-ID" dirty="0">
                <a:solidFill>
                  <a:schemeClr val="tx1"/>
                </a:solidFill>
              </a:rPr>
              <a:t>adalah </a:t>
            </a:r>
            <a:r>
              <a:rPr lang="en-US" dirty="0" err="1" smtClean="0">
                <a:solidFill>
                  <a:schemeClr val="tx1"/>
                </a:solidFill>
              </a:rPr>
              <a:t>bagi</a:t>
            </a:r>
            <a:r>
              <a:rPr lang="en-US" dirty="0" smtClean="0">
                <a:solidFill>
                  <a:schemeClr val="tx1"/>
                </a:solidFill>
              </a:rPr>
              <a:t> guru, </a:t>
            </a:r>
            <a:r>
              <a:rPr lang="en-US" dirty="0" err="1" smtClean="0">
                <a:solidFill>
                  <a:schemeClr val="tx1"/>
                </a:solidFill>
              </a:rPr>
              <a:t>siswa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penulis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>
          <a:xfrm>
            <a:off x="8305800" y="6324600"/>
            <a:ext cx="609600" cy="457200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47800" y="228600"/>
            <a:ext cx="6705600" cy="1066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perspectiveAbove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</a:rPr>
              <a:t>BAB II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LANDASAN TEORI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533400" y="1916824"/>
            <a:ext cx="3124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algn="just"/>
            <a:r>
              <a:rPr lang="en-US" dirty="0" smtClean="0">
                <a:solidFill>
                  <a:schemeClr val="tx1"/>
                </a:solidFill>
              </a:rPr>
              <a:t>1 </a:t>
            </a:r>
            <a:r>
              <a:rPr lang="id-ID" dirty="0">
                <a:solidFill>
                  <a:schemeClr val="tx1"/>
                </a:solidFill>
              </a:rPr>
              <a:t>Konsep Dasar Sistem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533400" y="2588172"/>
            <a:ext cx="3276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algn="just"/>
            <a:r>
              <a:rPr lang="en-US" dirty="0" smtClean="0">
                <a:solidFill>
                  <a:schemeClr val="tx1"/>
                </a:solidFill>
              </a:rPr>
              <a:t>2 </a:t>
            </a:r>
            <a:r>
              <a:rPr lang="id-ID" dirty="0">
                <a:solidFill>
                  <a:schemeClr val="tx1"/>
                </a:solidFill>
              </a:rPr>
              <a:t>Konsep Dasar Ujian </a:t>
            </a:r>
            <a:r>
              <a:rPr lang="id-ID" i="1" dirty="0">
                <a:solidFill>
                  <a:schemeClr val="tx1"/>
                </a:solidFill>
              </a:rPr>
              <a:t>Online</a:t>
            </a:r>
            <a:endParaRPr lang="en-US" dirty="0">
              <a:solidFill>
                <a:schemeClr val="tx1"/>
              </a:solidFill>
            </a:endParaRPr>
          </a:p>
          <a:p>
            <a:pPr marL="0" lvl="1" algn="just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546538" y="3284482"/>
            <a:ext cx="3492062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algn="just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d-ID" i="1" dirty="0">
                <a:solidFill>
                  <a:schemeClr val="tx1"/>
                </a:solidFill>
              </a:rPr>
              <a:t>Hypertext Processor </a:t>
            </a:r>
            <a:r>
              <a:rPr lang="id-ID" dirty="0">
                <a:solidFill>
                  <a:schemeClr val="tx1"/>
                </a:solidFill>
              </a:rPr>
              <a:t>(PHP)</a:t>
            </a:r>
            <a:endParaRPr lang="en-US" dirty="0">
              <a:solidFill>
                <a:schemeClr val="tx1"/>
              </a:solidFill>
            </a:endParaRPr>
          </a:p>
          <a:p>
            <a:pPr marL="0" lvl="1" algn="just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578069" y="3970282"/>
            <a:ext cx="1517431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algn="just"/>
            <a:r>
              <a:rPr lang="en-US" dirty="0" smtClean="0">
                <a:solidFill>
                  <a:schemeClr val="tx1"/>
                </a:solidFill>
              </a:rPr>
              <a:t>4 </a:t>
            </a:r>
            <a:r>
              <a:rPr lang="id-ID" i="1" dirty="0">
                <a:solidFill>
                  <a:schemeClr val="tx1"/>
                </a:solidFill>
              </a:rPr>
              <a:t>Jquery</a:t>
            </a:r>
            <a:endParaRPr lang="en-US" dirty="0">
              <a:solidFill>
                <a:schemeClr val="tx1"/>
              </a:solidFill>
            </a:endParaRPr>
          </a:p>
          <a:p>
            <a:pPr marL="0" lvl="1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546538" y="4702065"/>
            <a:ext cx="3492062" cy="666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/>
            <a:r>
              <a:rPr lang="en-US" dirty="0" smtClean="0">
                <a:solidFill>
                  <a:schemeClr val="tx1"/>
                </a:solidFill>
              </a:rPr>
              <a:t>5. </a:t>
            </a:r>
            <a:r>
              <a:rPr lang="id-ID" i="1" dirty="0" smtClean="0">
                <a:solidFill>
                  <a:schemeClr val="tx1"/>
                </a:solidFill>
              </a:rPr>
              <a:t>Casdcading </a:t>
            </a:r>
            <a:r>
              <a:rPr lang="id-ID" i="1" dirty="0">
                <a:solidFill>
                  <a:schemeClr val="tx1"/>
                </a:solidFill>
              </a:rPr>
              <a:t>Style </a:t>
            </a:r>
            <a:r>
              <a:rPr lang="id-ID" i="1" dirty="0" smtClean="0">
                <a:solidFill>
                  <a:schemeClr val="tx1"/>
                </a:solidFill>
              </a:rPr>
              <a:t>Sheet</a:t>
            </a:r>
            <a:r>
              <a:rPr lang="en-US" i="1" dirty="0" smtClean="0">
                <a:solidFill>
                  <a:schemeClr val="tx1"/>
                </a:solidFill>
              </a:rPr>
              <a:t> (CSS)</a:t>
            </a:r>
            <a:endParaRPr lang="en-US" dirty="0">
              <a:solidFill>
                <a:schemeClr val="tx1"/>
              </a:solidFill>
            </a:endParaRPr>
          </a:p>
          <a:p>
            <a:pPr marL="0" lvl="1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4790090" y="1905000"/>
            <a:ext cx="3189889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algn="just"/>
            <a:r>
              <a:rPr lang="en-US" dirty="0" smtClean="0">
                <a:solidFill>
                  <a:schemeClr val="tx1"/>
                </a:solidFill>
              </a:rPr>
              <a:t>6 </a:t>
            </a:r>
            <a:r>
              <a:rPr lang="id-ID" dirty="0">
                <a:solidFill>
                  <a:schemeClr val="tx1"/>
                </a:solidFill>
              </a:rPr>
              <a:t>Internet dan Pendidikan</a:t>
            </a:r>
            <a:endParaRPr lang="en-US" dirty="0">
              <a:solidFill>
                <a:schemeClr val="tx1"/>
              </a:solidFill>
            </a:endParaRPr>
          </a:p>
          <a:p>
            <a:pPr marL="0" lvl="1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795345" y="2590800"/>
            <a:ext cx="3184634" cy="960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/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 err="1" smtClean="0">
                <a:solidFill>
                  <a:schemeClr val="tx1"/>
                </a:solidFill>
              </a:rPr>
              <a:t>perangkat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    (</a:t>
            </a:r>
            <a:r>
              <a:rPr lang="en-US" i="1" dirty="0" smtClean="0">
                <a:solidFill>
                  <a:schemeClr val="tx1"/>
                </a:solidFill>
              </a:rPr>
              <a:t>XAMPP, MySQL, notepad, browser)</a:t>
            </a:r>
            <a:endParaRPr lang="en-US" i="1" dirty="0">
              <a:solidFill>
                <a:schemeClr val="tx1"/>
              </a:solidFill>
            </a:endParaRPr>
          </a:p>
          <a:p>
            <a:pPr marL="0" lvl="1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4790090" y="3703582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/>
            <a:r>
              <a:rPr lang="en-US" dirty="0" smtClean="0">
                <a:solidFill>
                  <a:schemeClr val="tx1"/>
                </a:solidFill>
              </a:rPr>
              <a:t>8 </a:t>
            </a:r>
            <a:r>
              <a:rPr lang="id-ID" dirty="0">
                <a:solidFill>
                  <a:schemeClr val="tx1"/>
                </a:solidFill>
              </a:rPr>
              <a:t>Perangkat Pemodelan Sistem</a:t>
            </a:r>
            <a:endParaRPr lang="en-US" dirty="0">
              <a:solidFill>
                <a:schemeClr val="tx1"/>
              </a:solidFill>
            </a:endParaRPr>
          </a:p>
          <a:p>
            <a:pPr marL="0" lvl="1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>
          <a:xfrm>
            <a:off x="6504590" y="4236982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38800" y="4720459"/>
            <a:ext cx="1828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8800" y="4720459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67600" y="4720459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hlinkClick r:id="rId2" action="ppaction://hlinksldjump"/>
          </p:cNvPr>
          <p:cNvSpPr/>
          <p:nvPr/>
        </p:nvSpPr>
        <p:spPr>
          <a:xfrm>
            <a:off x="4893879" y="5101458"/>
            <a:ext cx="1324303" cy="994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algn="ctr"/>
            <a:r>
              <a:rPr lang="en-US" dirty="0" smtClean="0">
                <a:solidFill>
                  <a:schemeClr val="tx1"/>
                </a:solidFill>
              </a:rPr>
              <a:t>Diagram context, DFD, ERD</a:t>
            </a:r>
            <a:endParaRPr lang="en-US" dirty="0">
              <a:solidFill>
                <a:schemeClr val="tx1"/>
              </a:solidFill>
            </a:endParaRPr>
          </a:p>
          <a:p>
            <a:pPr marL="0" lvl="1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hlinkClick r:id="rId2" action="ppaction://hlinksldjump"/>
          </p:cNvPr>
          <p:cNvSpPr/>
          <p:nvPr/>
        </p:nvSpPr>
        <p:spPr>
          <a:xfrm>
            <a:off x="6701659" y="5101459"/>
            <a:ext cx="1517431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algn="ctr"/>
            <a:r>
              <a:rPr lang="en-US" i="1" dirty="0" smtClean="0">
                <a:solidFill>
                  <a:schemeClr val="tx1"/>
                </a:solidFill>
              </a:rPr>
              <a:t>UML</a:t>
            </a:r>
            <a:endParaRPr lang="en-US" dirty="0">
              <a:solidFill>
                <a:schemeClr val="tx1"/>
              </a:solidFill>
            </a:endParaRPr>
          </a:p>
          <a:p>
            <a:pPr marL="0" lvl="1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ction Button: Back or Previous 18">
            <a:hlinkClick r:id="rId3" action="ppaction://hlinksldjump" highlightClick="1"/>
          </p:cNvPr>
          <p:cNvSpPr/>
          <p:nvPr/>
        </p:nvSpPr>
        <p:spPr>
          <a:xfrm>
            <a:off x="8219090" y="6096000"/>
            <a:ext cx="609600" cy="457200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47800" y="228600"/>
            <a:ext cx="6705600" cy="1066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perspectiveAbove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</a:rPr>
              <a:t>BAB </a:t>
            </a:r>
            <a:r>
              <a:rPr lang="id-ID" sz="2400" b="1" dirty="0">
                <a:solidFill>
                  <a:sysClr val="windowText" lastClr="000000"/>
                </a:solidFill>
              </a:rPr>
              <a:t>III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algn="ctr"/>
            <a:r>
              <a:rPr lang="id-ID" sz="2400" b="1" dirty="0">
                <a:solidFill>
                  <a:sysClr val="windowText" lastClr="000000"/>
                </a:solidFill>
              </a:rPr>
              <a:t>METOD</a:t>
            </a:r>
            <a:r>
              <a:rPr lang="en-US" sz="2400" b="1" dirty="0">
                <a:solidFill>
                  <a:sysClr val="windowText" lastClr="000000"/>
                </a:solidFill>
              </a:rPr>
              <a:t>OLOGI</a:t>
            </a:r>
            <a:r>
              <a:rPr lang="id-ID" sz="2400" b="1" dirty="0">
                <a:solidFill>
                  <a:sysClr val="windowText" lastClr="000000"/>
                </a:solidFill>
              </a:rPr>
              <a:t> PENELITIAN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38200" y="2971800"/>
            <a:ext cx="8305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d-ID" sz="2400" dirty="0">
                <a:solidFill>
                  <a:schemeClr val="bg1"/>
                </a:solidFill>
              </a:rPr>
              <a:t>Metode pengumpulan data yang dilakukan oleh peneliti dengan beberapa cara diantaranya :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</a:rPr>
              <a:t>Observasi </a:t>
            </a:r>
            <a:endParaRPr lang="en-US" sz="2400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</a:rPr>
              <a:t>Wawancara </a:t>
            </a:r>
            <a:endParaRPr lang="en-US" sz="2400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</a:rPr>
              <a:t>Studi kepustakaan 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2209800"/>
            <a:ext cx="44958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endParaRPr lang="en-US" sz="2400" b="1" dirty="0" smtClean="0">
              <a:solidFill>
                <a:schemeClr val="bg1"/>
              </a:solidFill>
            </a:endParaRPr>
          </a:p>
          <a:p>
            <a:pPr marL="0" lvl="2" algn="ctr"/>
            <a:r>
              <a:rPr lang="id-ID" sz="2400" b="1" dirty="0" smtClean="0">
                <a:solidFill>
                  <a:schemeClr val="bg1"/>
                </a:solidFill>
              </a:rPr>
              <a:t>Metode Pengumpulan Data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1889</TotalTime>
  <Words>342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Pada Penelitian Ini, Metode pengembangan sistem yang penulis gunakan adalah metode pengembangan sistem waterfall. </vt:lpstr>
      <vt:lpstr>Rancangan Sistem ujian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Ridho</dc:creator>
  <cp:lastModifiedBy>SILVER</cp:lastModifiedBy>
  <cp:revision>130</cp:revision>
  <dcterms:created xsi:type="dcterms:W3CDTF">2015-03-13T12:18:00Z</dcterms:created>
  <dcterms:modified xsi:type="dcterms:W3CDTF">2015-03-18T14:00:29Z</dcterms:modified>
</cp:coreProperties>
</file>