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%20Daragani%20PB\Desktop\sql%20project\aggressive_batsme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tx1"/>
                </a:solidFill>
              </a:rPr>
              <a:t>Players with High SR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  <a:sp3d>
              <a:contourClr>
                <a:schemeClr val="accent5">
                  <a:lumMod val="60000"/>
                  <a:lumOff val="4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aggressive_batsmen!$A$1:$A$10</c:f>
              <c:strCache>
                <c:ptCount val="10"/>
                <c:pt idx="0">
                  <c:v>AD Russell"</c:v>
                </c:pt>
                <c:pt idx="1">
                  <c:v>"SP Narine"</c:v>
                </c:pt>
                <c:pt idx="2">
                  <c:v>"HH Pandya"</c:v>
                </c:pt>
                <c:pt idx="3">
                  <c:v>"V Sehwag"</c:v>
                </c:pt>
                <c:pt idx="4">
                  <c:v>"GJ Maxwell"</c:v>
                </c:pt>
                <c:pt idx="5">
                  <c:v>"RR Pant"</c:v>
                </c:pt>
                <c:pt idx="6">
                  <c:v>"AB de Villiers"</c:v>
                </c:pt>
                <c:pt idx="7">
                  <c:v>"CH Gayle"</c:v>
                </c:pt>
                <c:pt idx="8">
                  <c:v>"KA Pollard"</c:v>
                </c:pt>
                <c:pt idx="9">
                  <c:v>"JC Buttler"</c:v>
                </c:pt>
              </c:strCache>
            </c:strRef>
          </c:cat>
          <c:val>
            <c:numRef>
              <c:f>aggressive_batsmen!$B$1:$B$10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6-4EFD-B32F-1BCC2235BA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1036367968"/>
        <c:axId val="1036368384"/>
        <c:axId val="0"/>
      </c:bar3DChart>
      <c:catAx>
        <c:axId val="103636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 of the player</a:t>
                </a:r>
              </a:p>
            </c:rich>
          </c:tx>
          <c:layout>
            <c:manualLayout>
              <c:xMode val="edge"/>
              <c:yMode val="edge"/>
              <c:x val="0.42871909597885494"/>
              <c:y val="0.919008675432370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368384"/>
        <c:crosses val="autoZero"/>
        <c:auto val="1"/>
        <c:lblAlgn val="ctr"/>
        <c:lblOffset val="100"/>
        <c:noMultiLvlLbl val="0"/>
      </c:catAx>
      <c:valAx>
        <c:axId val="1036368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36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29000">
          <a:srgbClr val="FFC000"/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7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7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8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6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7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2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5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8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5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4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5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1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16300E-ED2A-4DED-84CB-AD944ACC9DE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5ECDE0-27F1-49D7-9B09-FFD5763F9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4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8E2C-B0B0-4CE6-8549-C57DC53A5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8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Inter var experimental"/>
              </a:rPr>
              <a:t>IPL AUCTION</a:t>
            </a:r>
            <a:br>
              <a:rPr lang="en-IN" b="0" i="0" dirty="0">
                <a:effectLst/>
                <a:latin typeface="Inter var experimental"/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31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FC52E-0546-43FA-B993-810A0F8CF7F6}"/>
              </a:ext>
            </a:extLst>
          </p:cNvPr>
          <p:cNvSpPr txBox="1"/>
          <p:nvPr/>
        </p:nvSpPr>
        <p:spPr>
          <a:xfrm>
            <a:off x="492369" y="464234"/>
            <a:ext cx="113385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Q-1) Get the count of cities that have hosted an IPL match.</a:t>
            </a:r>
          </a:p>
          <a:p>
            <a:endParaRPr lang="en-US" dirty="0"/>
          </a:p>
          <a:p>
            <a:r>
              <a:rPr lang="en-US" dirty="0"/>
              <a:t>Query-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  COUNT(DISTINCT city) AS </a:t>
            </a:r>
            <a:r>
              <a:rPr lang="en-US" dirty="0" err="1"/>
              <a:t>city_count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</a:t>
            </a:r>
            <a:r>
              <a:rPr lang="en-US" dirty="0" err="1"/>
              <a:t>ipl_matches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Q-2) Create table deliveries_v02 with all the columns of the table ‘deliveries’ and an additional column </a:t>
            </a:r>
            <a:r>
              <a:rPr lang="en-US" dirty="0" err="1"/>
              <a:t>ball_result</a:t>
            </a:r>
            <a:r>
              <a:rPr lang="en-US" dirty="0"/>
              <a:t> containing values boundary, dot or other depending on the </a:t>
            </a:r>
            <a:r>
              <a:rPr lang="en-US" dirty="0" err="1"/>
              <a:t>total_run</a:t>
            </a:r>
            <a:r>
              <a:rPr lang="en-US" dirty="0"/>
              <a:t> (boundary for &gt;= 4, dot for 0 and other for any other number)</a:t>
            </a:r>
          </a:p>
          <a:p>
            <a:endParaRPr lang="en-US" dirty="0"/>
          </a:p>
          <a:p>
            <a:r>
              <a:rPr lang="en-US" dirty="0"/>
              <a:t>Query-</a:t>
            </a:r>
          </a:p>
          <a:p>
            <a:r>
              <a:rPr lang="en-US" dirty="0"/>
              <a:t>CREATE TABLE deliveries_v02 AS</a:t>
            </a:r>
          </a:p>
          <a:p>
            <a:r>
              <a:rPr lang="en-US" dirty="0"/>
              <a:t>	SELECT *,</a:t>
            </a:r>
          </a:p>
          <a:p>
            <a:r>
              <a:rPr lang="en-US" dirty="0"/>
              <a:t>		CASE</a:t>
            </a:r>
          </a:p>
          <a:p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&gt;= 4 THEN 'boundary'</a:t>
            </a:r>
          </a:p>
          <a:p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 = 0 THEN 'dot'</a:t>
            </a:r>
          </a:p>
          <a:p>
            <a:r>
              <a:rPr lang="en-US" dirty="0"/>
              <a:t>			ELSE 'other'</a:t>
            </a:r>
          </a:p>
          <a:p>
            <a:r>
              <a:rPr lang="en-US" dirty="0"/>
              <a:t>		END AS </a:t>
            </a:r>
            <a:r>
              <a:rPr lang="en-US" dirty="0" err="1"/>
              <a:t>ball_result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ipl_ball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6EFFC-2FDD-487F-8549-BBC07106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28" y="1238187"/>
            <a:ext cx="2434293" cy="10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6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6969F-E60A-4B85-BD5D-388B91EEF1D9}"/>
              </a:ext>
            </a:extLst>
          </p:cNvPr>
          <p:cNvSpPr txBox="1"/>
          <p:nvPr/>
        </p:nvSpPr>
        <p:spPr>
          <a:xfrm>
            <a:off x="300110" y="313006"/>
            <a:ext cx="115917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Q-3) Write a query to fetch the total number of boundaries and dot balls from the deliveries_v02 table.</a:t>
            </a:r>
          </a:p>
          <a:p>
            <a:endParaRPr lang="en-IN" dirty="0"/>
          </a:p>
          <a:p>
            <a:r>
              <a:rPr lang="en-US" sz="1400" dirty="0"/>
              <a:t>Query-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ball_result</a:t>
            </a:r>
            <a:r>
              <a:rPr lang="en-US" sz="1400" dirty="0"/>
              <a:t>,</a:t>
            </a:r>
          </a:p>
          <a:p>
            <a:r>
              <a:rPr lang="en-US" sz="1400" dirty="0"/>
              <a:t>    COUNT(*) AS count</a:t>
            </a:r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  deliveries_v02</a:t>
            </a:r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ball_result</a:t>
            </a:r>
            <a:r>
              <a:rPr lang="en-US" sz="1400" dirty="0"/>
              <a:t> IN ('boundary', 'dot')</a:t>
            </a:r>
          </a:p>
          <a:p>
            <a:r>
              <a:rPr lang="en-US" sz="1400" dirty="0"/>
              <a:t>GROUP BY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ball_result</a:t>
            </a:r>
            <a:r>
              <a:rPr lang="en-US" sz="1400" dirty="0"/>
              <a:t>;</a:t>
            </a:r>
          </a:p>
          <a:p>
            <a:endParaRPr lang="en-US" dirty="0"/>
          </a:p>
          <a:p>
            <a:r>
              <a:rPr lang="en-US" dirty="0"/>
              <a:t>Q-4) Write a query to fetch the total number of boundaries scored by each team from the deliveries_v02 table and order it in descending order of the number of boundaries scored.</a:t>
            </a:r>
          </a:p>
          <a:p>
            <a:endParaRPr lang="en-US" dirty="0"/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batting_team</a:t>
            </a:r>
            <a:r>
              <a:rPr lang="en-US" sz="1400" dirty="0"/>
              <a:t>,</a:t>
            </a:r>
          </a:p>
          <a:p>
            <a:r>
              <a:rPr lang="en-US" sz="1400" dirty="0"/>
              <a:t>    COUNT(*) AS </a:t>
            </a:r>
            <a:r>
              <a:rPr lang="en-US" sz="1400" dirty="0" err="1"/>
              <a:t>boundary_count</a:t>
            </a:r>
            <a:endParaRPr lang="en-US" sz="1400" dirty="0"/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  deliveries_v02</a:t>
            </a:r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ball_result</a:t>
            </a:r>
            <a:r>
              <a:rPr lang="en-US" sz="1400" dirty="0"/>
              <a:t> = 'boundary'</a:t>
            </a:r>
          </a:p>
          <a:p>
            <a:r>
              <a:rPr lang="en-US" sz="1400" dirty="0"/>
              <a:t>GROUP BY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batting_team</a:t>
            </a:r>
            <a:endParaRPr lang="en-US" sz="1400" dirty="0"/>
          </a:p>
          <a:p>
            <a:r>
              <a:rPr lang="en-US" sz="1400" dirty="0"/>
              <a:t>ORDER BY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boundary_count</a:t>
            </a:r>
            <a:r>
              <a:rPr lang="en-US" sz="1400" dirty="0"/>
              <a:t> DESC;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1BECF-2F0E-4F18-B5F3-F4236DDD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15" y="1218186"/>
            <a:ext cx="3572450" cy="1227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13FFE-883B-4DA5-B4CE-D4D5F5AE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5" y="3934425"/>
            <a:ext cx="4880344" cy="29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BBD5E-46D6-4EF1-A24C-857D7464732F}"/>
              </a:ext>
            </a:extLst>
          </p:cNvPr>
          <p:cNvSpPr txBox="1"/>
          <p:nvPr/>
        </p:nvSpPr>
        <p:spPr>
          <a:xfrm>
            <a:off x="548640" y="436098"/>
            <a:ext cx="11338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Q-5) Write a query to fetch the total number of dot balls bowled by each team and order it in descending order of the total number of dot balls bowled.</a:t>
            </a:r>
          </a:p>
          <a:p>
            <a:endParaRPr lang="en-US" dirty="0"/>
          </a:p>
          <a:p>
            <a:r>
              <a:rPr lang="en-US" dirty="0"/>
              <a:t>Query-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bowling_team</a:t>
            </a:r>
            <a:r>
              <a:rPr lang="en-US" dirty="0"/>
              <a:t>,</a:t>
            </a:r>
          </a:p>
          <a:p>
            <a:r>
              <a:rPr lang="en-US" dirty="0"/>
              <a:t>    COUNT(*) AS </a:t>
            </a:r>
            <a:r>
              <a:rPr lang="en-US" dirty="0" err="1"/>
              <a:t>dot_ball_count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deliveries_v02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    </a:t>
            </a:r>
            <a:r>
              <a:rPr lang="en-US" dirty="0" err="1"/>
              <a:t>ball_result</a:t>
            </a:r>
            <a:r>
              <a:rPr lang="en-US" dirty="0"/>
              <a:t> = 'dot'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    </a:t>
            </a:r>
            <a:r>
              <a:rPr lang="en-US" dirty="0" err="1"/>
              <a:t>bowling_team</a:t>
            </a:r>
            <a:endParaRPr lang="en-US" dirty="0"/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dot_ball_count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1B712-02CF-4CE3-AC31-97CAD6F0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51" y="1570320"/>
            <a:ext cx="5103629" cy="4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8076C-DA75-4BEA-8109-BC3DFCC3B2C3}"/>
              </a:ext>
            </a:extLst>
          </p:cNvPr>
          <p:cNvSpPr txBox="1"/>
          <p:nvPr/>
        </p:nvSpPr>
        <p:spPr>
          <a:xfrm>
            <a:off x="225083" y="309489"/>
            <a:ext cx="115214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Q-6) Write a query to fetch the total number of dismissals by dismissal kinds where dismissal kind is not NA</a:t>
            </a:r>
          </a:p>
          <a:p>
            <a:endParaRPr lang="en-IN" dirty="0"/>
          </a:p>
          <a:p>
            <a:r>
              <a:rPr lang="en-US" dirty="0"/>
              <a:t>Query-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  COUNT(*) AS </a:t>
            </a:r>
            <a:r>
              <a:rPr lang="en-US" dirty="0" err="1"/>
              <a:t>total_dismissals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deliveries_v02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    </a:t>
            </a:r>
            <a:r>
              <a:rPr lang="en-US" dirty="0" err="1"/>
              <a:t>dismissal_kind</a:t>
            </a:r>
            <a:r>
              <a:rPr lang="en-US" dirty="0"/>
              <a:t> != 'NA’;</a:t>
            </a:r>
          </a:p>
          <a:p>
            <a:endParaRPr lang="en-IN" dirty="0"/>
          </a:p>
          <a:p>
            <a:r>
              <a:rPr lang="en-US" dirty="0"/>
              <a:t>Q-7) Write a query to get the top 5 bowlers who conceded maximum extra runs from the deliveries table</a:t>
            </a:r>
          </a:p>
          <a:p>
            <a:r>
              <a:rPr lang="en-US" dirty="0"/>
              <a:t>Query-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  bowler,</a:t>
            </a:r>
          </a:p>
          <a:p>
            <a:r>
              <a:rPr lang="en-US" dirty="0"/>
              <a:t>    SUM(</a:t>
            </a:r>
            <a:r>
              <a:rPr lang="en-US" dirty="0" err="1"/>
              <a:t>extra_runs</a:t>
            </a:r>
            <a:r>
              <a:rPr lang="en-US" dirty="0"/>
              <a:t>) AS </a:t>
            </a:r>
            <a:r>
              <a:rPr lang="en-US" dirty="0" err="1"/>
              <a:t>total_extra_runs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deliveries_v02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    bowler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total_extra_runs</a:t>
            </a:r>
            <a:r>
              <a:rPr lang="en-US" dirty="0"/>
              <a:t> DESC</a:t>
            </a:r>
          </a:p>
          <a:p>
            <a:r>
              <a:rPr lang="en-US" dirty="0"/>
              <a:t>LIMIT 5;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D97CA-1E4C-4CB0-9FCE-B1914EA3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1734"/>
            <a:ext cx="3984179" cy="1378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6D17D-495F-4C11-A62F-01361091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70" y="3882738"/>
            <a:ext cx="3814209" cy="24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0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4A742-D640-47D0-AFEB-FBBE37D9ECEE}"/>
              </a:ext>
            </a:extLst>
          </p:cNvPr>
          <p:cNvSpPr txBox="1"/>
          <p:nvPr/>
        </p:nvSpPr>
        <p:spPr>
          <a:xfrm>
            <a:off x="393895" y="436098"/>
            <a:ext cx="112963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Q-8) Write a query to create a table named deliveries_v03 with all the columns of deliveries_v02 table and two additional column (named venue and </a:t>
            </a:r>
            <a:r>
              <a:rPr lang="en-US" dirty="0" err="1"/>
              <a:t>match_date</a:t>
            </a:r>
            <a:r>
              <a:rPr lang="en-US" dirty="0"/>
              <a:t>) of venue and date from table matches</a:t>
            </a:r>
          </a:p>
          <a:p>
            <a:endParaRPr lang="en-IN" dirty="0"/>
          </a:p>
          <a:p>
            <a:r>
              <a:rPr lang="en-US" dirty="0"/>
              <a:t>Query-</a:t>
            </a:r>
          </a:p>
          <a:p>
            <a:endParaRPr lang="en-US" dirty="0"/>
          </a:p>
          <a:p>
            <a:r>
              <a:rPr lang="en-US" dirty="0"/>
              <a:t>CREATE TABLE deliveries_v03 AS</a:t>
            </a:r>
          </a:p>
          <a:p>
            <a:r>
              <a:rPr lang="en-US" dirty="0"/>
              <a:t>	SELECT</a:t>
            </a:r>
          </a:p>
          <a:p>
            <a:r>
              <a:rPr lang="en-US" dirty="0"/>
              <a:t>		d.*,</a:t>
            </a:r>
          </a:p>
          <a:p>
            <a:r>
              <a:rPr lang="en-US" dirty="0"/>
              <a:t>		</a:t>
            </a:r>
            <a:r>
              <a:rPr lang="en-US" dirty="0" err="1"/>
              <a:t>m.venue</a:t>
            </a:r>
            <a:r>
              <a:rPr lang="en-US" dirty="0"/>
              <a:t>,</a:t>
            </a:r>
          </a:p>
          <a:p>
            <a:r>
              <a:rPr lang="en-US" dirty="0"/>
              <a:t>		EXTRACT(DAY FROM </a:t>
            </a:r>
            <a:r>
              <a:rPr lang="en-US" dirty="0" err="1"/>
              <a:t>m.date</a:t>
            </a:r>
            <a:r>
              <a:rPr lang="en-US" dirty="0"/>
              <a:t>) AS date</a:t>
            </a:r>
          </a:p>
          <a:p>
            <a:r>
              <a:rPr lang="en-US" dirty="0"/>
              <a:t>	FROM deliveries_v02 d</a:t>
            </a:r>
          </a:p>
          <a:p>
            <a:r>
              <a:rPr lang="en-US" dirty="0"/>
              <a:t>	LEFT JOIN</a:t>
            </a:r>
          </a:p>
          <a:p>
            <a:r>
              <a:rPr lang="en-US" dirty="0"/>
              <a:t>		</a:t>
            </a:r>
            <a:r>
              <a:rPr lang="en-US" dirty="0" err="1"/>
              <a:t>ipl_matches</a:t>
            </a:r>
            <a:r>
              <a:rPr lang="en-US" dirty="0"/>
              <a:t> m ON d.id = m.id;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7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18570-A74D-4E16-B3C4-6FF3E701D85A}"/>
              </a:ext>
            </a:extLst>
          </p:cNvPr>
          <p:cNvSpPr txBox="1"/>
          <p:nvPr/>
        </p:nvSpPr>
        <p:spPr>
          <a:xfrm>
            <a:off x="731520" y="675249"/>
            <a:ext cx="11057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Q-9) Write a query to fetch the total runs scored for each venue and order it in the descending order of total runs scored.</a:t>
            </a:r>
          </a:p>
          <a:p>
            <a:endParaRPr lang="en-US" dirty="0"/>
          </a:p>
          <a:p>
            <a:r>
              <a:rPr lang="en-US" dirty="0"/>
              <a:t>Query-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venue,</a:t>
            </a:r>
          </a:p>
          <a:p>
            <a:r>
              <a:rPr lang="en-US" dirty="0"/>
              <a:t>    SUM(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total_runs_scored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deliveries_v03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    venue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total_runs_scored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FD9EE-103A-4519-93CE-AD0A6C8D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21" y="1294228"/>
            <a:ext cx="4657059" cy="53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B170-F432-459B-A3D6-4773971D5CFD}"/>
              </a:ext>
            </a:extLst>
          </p:cNvPr>
          <p:cNvSpPr txBox="1"/>
          <p:nvPr/>
        </p:nvSpPr>
        <p:spPr>
          <a:xfrm>
            <a:off x="337625" y="520505"/>
            <a:ext cx="114651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Q-10) Write a query to fetch the year-wise total runs scored at Eden Gardens and order it in the descending order of total runs scored.</a:t>
            </a:r>
          </a:p>
          <a:p>
            <a:endParaRPr lang="en-IN" dirty="0"/>
          </a:p>
          <a:p>
            <a:r>
              <a:rPr lang="en-IN" dirty="0"/>
              <a:t>Query-</a:t>
            </a:r>
          </a:p>
          <a:p>
            <a:endParaRPr lang="en-IN" dirty="0"/>
          </a:p>
          <a:p>
            <a:r>
              <a:rPr lang="en-IN" dirty="0"/>
              <a:t>SELECT </a:t>
            </a:r>
          </a:p>
          <a:p>
            <a:r>
              <a:rPr lang="en-IN" dirty="0"/>
              <a:t>    EXTRACT(YEAR FROM </a:t>
            </a:r>
            <a:r>
              <a:rPr lang="en-IN" dirty="0" err="1"/>
              <a:t>m.date</a:t>
            </a:r>
            <a:r>
              <a:rPr lang="en-IN" dirty="0"/>
              <a:t>) AS year,</a:t>
            </a:r>
          </a:p>
          <a:p>
            <a:r>
              <a:rPr lang="en-IN" dirty="0"/>
              <a:t>    SUM(</a:t>
            </a:r>
            <a:r>
              <a:rPr lang="en-IN" dirty="0" err="1"/>
              <a:t>d.total_runs</a:t>
            </a:r>
            <a:r>
              <a:rPr lang="en-IN" dirty="0"/>
              <a:t>) AS </a:t>
            </a:r>
            <a:r>
              <a:rPr lang="en-IN" dirty="0" err="1"/>
              <a:t>Eden_Garden</a:t>
            </a:r>
            <a:endParaRPr lang="en-IN" dirty="0"/>
          </a:p>
          <a:p>
            <a:r>
              <a:rPr lang="en-IN" dirty="0"/>
              <a:t>FROM </a:t>
            </a:r>
          </a:p>
          <a:p>
            <a:r>
              <a:rPr lang="en-IN" dirty="0"/>
              <a:t>    deliveries_v03 d</a:t>
            </a:r>
          </a:p>
          <a:p>
            <a:r>
              <a:rPr lang="en-IN" dirty="0"/>
              <a:t>JOIN </a:t>
            </a:r>
          </a:p>
          <a:p>
            <a:r>
              <a:rPr lang="en-IN" dirty="0"/>
              <a:t>    </a:t>
            </a:r>
            <a:r>
              <a:rPr lang="en-IN" dirty="0" err="1"/>
              <a:t>ipl_matches</a:t>
            </a:r>
            <a:r>
              <a:rPr lang="en-IN" dirty="0"/>
              <a:t> m</a:t>
            </a:r>
          </a:p>
          <a:p>
            <a:r>
              <a:rPr lang="en-IN" dirty="0"/>
              <a:t>ON </a:t>
            </a:r>
          </a:p>
          <a:p>
            <a:r>
              <a:rPr lang="en-IN" dirty="0"/>
              <a:t>    d.id = m.id</a:t>
            </a:r>
          </a:p>
          <a:p>
            <a:r>
              <a:rPr lang="en-IN" dirty="0"/>
              <a:t>WHERE </a:t>
            </a:r>
          </a:p>
          <a:p>
            <a:r>
              <a:rPr lang="en-IN" dirty="0"/>
              <a:t>    </a:t>
            </a:r>
            <a:r>
              <a:rPr lang="en-IN" dirty="0" err="1"/>
              <a:t>d.venue</a:t>
            </a:r>
            <a:r>
              <a:rPr lang="en-IN" dirty="0"/>
              <a:t> = 'Eden Gardens'</a:t>
            </a:r>
          </a:p>
          <a:p>
            <a:r>
              <a:rPr lang="en-IN" dirty="0"/>
              <a:t>GROUP BY</a:t>
            </a:r>
          </a:p>
          <a:p>
            <a:r>
              <a:rPr lang="en-IN" dirty="0"/>
              <a:t>    year</a:t>
            </a:r>
          </a:p>
          <a:p>
            <a:r>
              <a:rPr lang="en-IN" dirty="0"/>
              <a:t>ORDER BY</a:t>
            </a:r>
          </a:p>
          <a:p>
            <a:r>
              <a:rPr lang="en-IN" dirty="0"/>
              <a:t>    </a:t>
            </a:r>
            <a:r>
              <a:rPr lang="en-IN" dirty="0" err="1"/>
              <a:t>Eden_Garden</a:t>
            </a:r>
            <a:r>
              <a:rPr lang="en-IN" dirty="0"/>
              <a:t> DESC;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FA9CB-407B-44E5-8A97-4A8A3200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08" y="1894714"/>
            <a:ext cx="3549365" cy="41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0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A462-ED2F-44B9-8C70-F111B581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47" y="2124222"/>
            <a:ext cx="8596668" cy="40210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b="1" dirty="0"/>
              <a:t>SQL QUERY: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SELECT </a:t>
            </a:r>
          </a:p>
          <a:p>
            <a:pPr marL="0" indent="0">
              <a:buNone/>
            </a:pPr>
            <a:r>
              <a:rPr lang="en-US" sz="1400" dirty="0"/>
              <a:t>    batsman,</a:t>
            </a:r>
          </a:p>
          <a:p>
            <a:pPr marL="0" indent="0">
              <a:buNone/>
            </a:pPr>
            <a:r>
              <a:rPr lang="en-US" sz="1400" dirty="0"/>
              <a:t>    ROUND((SUM(</a:t>
            </a:r>
            <a:r>
              <a:rPr lang="en-US" sz="1400" dirty="0" err="1"/>
              <a:t>batsman_runs</a:t>
            </a:r>
            <a:r>
              <a:rPr lang="en-US" sz="1400" dirty="0"/>
              <a:t>) * 1.0 / COUNT(ball)) * 100, 2) AS </a:t>
            </a:r>
            <a:r>
              <a:rPr lang="en-US" sz="1400" dirty="0" err="1"/>
              <a:t>batsman_sr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IPL_Ball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WHERE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extras_type</a:t>
            </a:r>
            <a:r>
              <a:rPr lang="en-US" sz="1400" dirty="0"/>
              <a:t> NOT IN ('</a:t>
            </a:r>
            <a:r>
              <a:rPr lang="en-US" sz="1400" dirty="0" err="1"/>
              <a:t>wides</a:t>
            </a:r>
            <a:r>
              <a:rPr lang="en-US" sz="1400" dirty="0"/>
              <a:t>')</a:t>
            </a:r>
          </a:p>
          <a:p>
            <a:pPr marL="0" indent="0">
              <a:buNone/>
            </a:pPr>
            <a:r>
              <a:rPr lang="en-US" sz="1400" dirty="0"/>
              <a:t>GROUP BY</a:t>
            </a:r>
          </a:p>
          <a:p>
            <a:pPr marL="0" indent="0">
              <a:buNone/>
            </a:pPr>
            <a:r>
              <a:rPr lang="en-US" sz="1400" dirty="0"/>
              <a:t>    batsman</a:t>
            </a:r>
          </a:p>
          <a:p>
            <a:pPr marL="0" indent="0">
              <a:buNone/>
            </a:pPr>
            <a:r>
              <a:rPr lang="en-US" sz="1400" dirty="0"/>
              <a:t>HAVING</a:t>
            </a:r>
          </a:p>
          <a:p>
            <a:pPr marL="0" indent="0">
              <a:buNone/>
            </a:pPr>
            <a:r>
              <a:rPr lang="en-US" sz="1400" dirty="0"/>
              <a:t>    COUNT(ball) &gt; 500</a:t>
            </a:r>
          </a:p>
          <a:p>
            <a:pPr marL="0" indent="0">
              <a:buNone/>
            </a:pPr>
            <a:r>
              <a:rPr lang="en-US" sz="1400" dirty="0"/>
              <a:t>ORDER BY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batsman_sr</a:t>
            </a:r>
            <a:r>
              <a:rPr lang="en-US" sz="1400" dirty="0"/>
              <a:t> DESC</a:t>
            </a:r>
          </a:p>
          <a:p>
            <a:pPr marL="0" indent="0">
              <a:buNone/>
            </a:pPr>
            <a:r>
              <a:rPr lang="en-US" sz="1400" dirty="0"/>
              <a:t>LIMIT 10;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7D29A-B684-409F-8FD5-9CC439C0FE7B}"/>
              </a:ext>
            </a:extLst>
          </p:cNvPr>
          <p:cNvSpPr txBox="1"/>
          <p:nvPr/>
        </p:nvSpPr>
        <p:spPr>
          <a:xfrm>
            <a:off x="475628" y="847165"/>
            <a:ext cx="683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List of top High SR batsmen ( Aggressive Batsmen):</a:t>
            </a:r>
            <a:endParaRPr lang="en-IN" sz="2400" dirty="0">
              <a:solidFill>
                <a:schemeClr val="bg2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9DC553-9E17-4827-912D-E5B642B44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42012"/>
              </p:ext>
            </p:extLst>
          </p:nvPr>
        </p:nvGraphicFramePr>
        <p:xfrm>
          <a:off x="4084544" y="3642991"/>
          <a:ext cx="2011456" cy="294837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99857">
                  <a:extLst>
                    <a:ext uri="{9D8B030D-6E8A-4147-A177-3AD203B41FA5}">
                      <a16:colId xmlns:a16="http://schemas.microsoft.com/office/drawing/2014/main" val="1298673260"/>
                    </a:ext>
                  </a:extLst>
                </a:gridCol>
                <a:gridCol w="911599">
                  <a:extLst>
                    <a:ext uri="{9D8B030D-6E8A-4147-A177-3AD203B41FA5}">
                      <a16:colId xmlns:a16="http://schemas.microsoft.com/office/drawing/2014/main" val="1444048640"/>
                    </a:ext>
                  </a:extLst>
                </a:gridCol>
              </a:tblGrid>
              <a:tr h="198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AD Russell"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182.33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241046"/>
                  </a:ext>
                </a:extLst>
              </a:tr>
              <a:tr h="198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"SP Narine"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164.27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01572"/>
                  </a:ext>
                </a:extLst>
              </a:tr>
              <a:tr h="390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"HH Pandya"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159.27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475681"/>
                  </a:ext>
                </a:extLst>
              </a:tr>
              <a:tr h="198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"V Sehwag"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155.44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143693"/>
                  </a:ext>
                </a:extLst>
              </a:tr>
              <a:tr h="390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"GJ Maxwell"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154.68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43079"/>
                  </a:ext>
                </a:extLst>
              </a:tr>
              <a:tr h="198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"RR Pant"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151.97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81184"/>
                  </a:ext>
                </a:extLst>
              </a:tr>
              <a:tr h="390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"AB de Villiers"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151.91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2965"/>
                  </a:ext>
                </a:extLst>
              </a:tr>
              <a:tr h="198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"CH Gayle"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150.11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23489"/>
                  </a:ext>
                </a:extLst>
              </a:tr>
              <a:tr h="390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"KA Pollard"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149.88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19086"/>
                  </a:ext>
                </a:extLst>
              </a:tr>
              <a:tr h="390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"JC </a:t>
                      </a:r>
                      <a:r>
                        <a:rPr lang="en-IN" sz="1200" u="none" strike="noStrike" dirty="0" err="1">
                          <a:effectLst/>
                        </a:rPr>
                        <a:t>Buttler</a:t>
                      </a:r>
                      <a:r>
                        <a:rPr lang="en-IN" sz="1200" u="none" strike="noStrike" dirty="0">
                          <a:effectLst/>
                        </a:rPr>
                        <a:t>"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>
                          <a:effectLst/>
                        </a:rPr>
                        <a:t>149.56</a:t>
                      </a:r>
                      <a:endParaRPr lang="en-IN" sz="12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485565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D6D09EF-17DB-4D26-AC49-93E7CBE05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012611"/>
              </p:ext>
            </p:extLst>
          </p:nvPr>
        </p:nvGraphicFramePr>
        <p:xfrm>
          <a:off x="6311168" y="2891118"/>
          <a:ext cx="5468456" cy="370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470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FD23-243D-4666-ACF5-7CF2CFDC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69" y="486301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List of top best average batsmen with 2 seasons ( Anchor Batsmen):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88DD-DBD9-445A-8C07-8FEFE9C7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9" y="2366499"/>
            <a:ext cx="8596668" cy="38807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400" dirty="0"/>
              <a:t>SQL Query-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SELECT </a:t>
            </a:r>
          </a:p>
          <a:p>
            <a:pPr marL="0" indent="0">
              <a:buNone/>
            </a:pPr>
            <a:r>
              <a:rPr lang="en-US" sz="1400" dirty="0"/>
              <a:t>    batsman,</a:t>
            </a:r>
          </a:p>
          <a:p>
            <a:pPr marL="0" indent="0">
              <a:buNone/>
            </a:pPr>
            <a:r>
              <a:rPr lang="en-US" sz="1400" dirty="0"/>
              <a:t>    SUM(</a:t>
            </a:r>
            <a:r>
              <a:rPr lang="en-US" sz="1400" dirty="0" err="1"/>
              <a:t>batsman_runs</a:t>
            </a:r>
            <a:r>
              <a:rPr lang="en-US" sz="1400" dirty="0"/>
              <a:t>) AS runs,</a:t>
            </a:r>
          </a:p>
          <a:p>
            <a:pPr marL="0" indent="0">
              <a:buNone/>
            </a:pPr>
            <a:r>
              <a:rPr lang="en-US" sz="1400" dirty="0"/>
              <a:t>    ROUND(SUM(</a:t>
            </a:r>
            <a:r>
              <a:rPr lang="en-US" sz="1400" dirty="0" err="1"/>
              <a:t>batsman_runs</a:t>
            </a:r>
            <a:r>
              <a:rPr lang="en-US" sz="1400" dirty="0"/>
              <a:t>)*</a:t>
            </a:r>
          </a:p>
          <a:p>
            <a:pPr marL="0" indent="0">
              <a:buNone/>
            </a:pPr>
            <a:r>
              <a:rPr lang="en-US" sz="1400" dirty="0"/>
              <a:t>    1.0/SUM(CASE WHEN </a:t>
            </a:r>
            <a:r>
              <a:rPr lang="en-US" sz="1400" dirty="0" err="1"/>
              <a:t>is_wicket</a:t>
            </a:r>
            <a:r>
              <a:rPr lang="en-US" sz="1400" dirty="0"/>
              <a:t> THEN 1 ELSE 0 END),2) </a:t>
            </a:r>
          </a:p>
          <a:p>
            <a:pPr marL="0" indent="0">
              <a:buNone/>
            </a:pPr>
            <a:r>
              <a:rPr lang="en-US" sz="1400" dirty="0"/>
              <a:t>    AS average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ipl_ball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</a:t>
            </a:r>
          </a:p>
          <a:p>
            <a:pPr marL="0" indent="0">
              <a:buNone/>
            </a:pPr>
            <a:r>
              <a:rPr lang="en-US" sz="1400" dirty="0"/>
              <a:t>    batsman</a:t>
            </a:r>
          </a:p>
          <a:p>
            <a:pPr marL="0" indent="0">
              <a:buNone/>
            </a:pPr>
            <a:r>
              <a:rPr lang="en-US" sz="1400" dirty="0"/>
              <a:t>HAVING</a:t>
            </a:r>
          </a:p>
          <a:p>
            <a:pPr marL="0" indent="0">
              <a:buNone/>
            </a:pPr>
            <a:r>
              <a:rPr lang="en-US" sz="1400" dirty="0"/>
              <a:t>    SUM(CASE WHEN </a:t>
            </a:r>
            <a:r>
              <a:rPr lang="en-US" sz="1400" dirty="0" err="1"/>
              <a:t>is_wicket</a:t>
            </a:r>
            <a:r>
              <a:rPr lang="en-US" sz="1400" dirty="0"/>
              <a:t> THEN 1 ELSE 0 END) &gt; 0 AND</a:t>
            </a:r>
          </a:p>
          <a:p>
            <a:pPr marL="0" indent="0">
              <a:buNone/>
            </a:pPr>
            <a:r>
              <a:rPr lang="en-US" sz="1400" dirty="0"/>
              <a:t>     COUNT(DISTINCT id) &gt; 28</a:t>
            </a:r>
          </a:p>
          <a:p>
            <a:pPr marL="0" indent="0">
              <a:buNone/>
            </a:pPr>
            <a:r>
              <a:rPr lang="en-US" sz="1400" dirty="0"/>
              <a:t>ORDER BY</a:t>
            </a:r>
          </a:p>
          <a:p>
            <a:pPr marL="0" indent="0">
              <a:buNone/>
            </a:pPr>
            <a:r>
              <a:rPr lang="en-US" sz="1400" dirty="0"/>
              <a:t>    average DESC</a:t>
            </a:r>
          </a:p>
          <a:p>
            <a:pPr marL="0" indent="0">
              <a:buNone/>
            </a:pPr>
            <a:r>
              <a:rPr lang="en-US" sz="1400" dirty="0"/>
              <a:t>LIMIT 10;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1F4A44-0575-467B-AEA0-621A9A45B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51679"/>
              </p:ext>
            </p:extLst>
          </p:nvPr>
        </p:nvGraphicFramePr>
        <p:xfrm>
          <a:off x="3572436" y="3702192"/>
          <a:ext cx="2523564" cy="254508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841188">
                  <a:extLst>
                    <a:ext uri="{9D8B030D-6E8A-4147-A177-3AD203B41FA5}">
                      <a16:colId xmlns:a16="http://schemas.microsoft.com/office/drawing/2014/main" val="3485543500"/>
                    </a:ext>
                  </a:extLst>
                </a:gridCol>
                <a:gridCol w="841188">
                  <a:extLst>
                    <a:ext uri="{9D8B030D-6E8A-4147-A177-3AD203B41FA5}">
                      <a16:colId xmlns:a16="http://schemas.microsoft.com/office/drawing/2014/main" val="4196283030"/>
                    </a:ext>
                  </a:extLst>
                </a:gridCol>
                <a:gridCol w="841188">
                  <a:extLst>
                    <a:ext uri="{9D8B030D-6E8A-4147-A177-3AD203B41FA5}">
                      <a16:colId xmlns:a16="http://schemas.microsoft.com/office/drawing/2014/main" val="3275737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Batsmen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687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KL Rahul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10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AB de Villiers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708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 Warner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38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JP Duminy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7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 Gayle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41.14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842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ML Hayden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992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LMP Simmons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1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KS Williamson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89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 Marsh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74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MEK Hussey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38.02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86883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D9CEAF9E-D293-42AB-B419-2CF12A99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79" y="3054715"/>
            <a:ext cx="5314499" cy="31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F986-F7AD-46F2-A9BF-5FA42768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List of top best average batsmen with 2 seasons ( Anchor Batsmen):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33C4-F5CD-4622-84C9-856AA24A0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4" y="2336800"/>
            <a:ext cx="8825659" cy="383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/>
              <a:t>SQL Query-</a:t>
            </a:r>
          </a:p>
          <a:p>
            <a:pPr marL="0" indent="0">
              <a:buNone/>
            </a:pPr>
            <a:r>
              <a:rPr lang="en-US" sz="1400" dirty="0"/>
              <a:t>SELECT </a:t>
            </a:r>
          </a:p>
          <a:p>
            <a:pPr marL="0" indent="0">
              <a:buNone/>
            </a:pPr>
            <a:r>
              <a:rPr lang="en-US" sz="1400" dirty="0"/>
              <a:t>batsman, </a:t>
            </a:r>
          </a:p>
          <a:p>
            <a:pPr marL="0" indent="0">
              <a:buNone/>
            </a:pPr>
            <a:r>
              <a:rPr lang="en-US" sz="1400" dirty="0"/>
              <a:t>ROUND(SUM(CASE WHEN </a:t>
            </a:r>
            <a:r>
              <a:rPr lang="en-US" sz="1400" dirty="0" err="1"/>
              <a:t>batsman_runs</a:t>
            </a:r>
            <a:r>
              <a:rPr lang="en-US" sz="1400" dirty="0"/>
              <a:t> in(4,6) THEN </a:t>
            </a:r>
            <a:r>
              <a:rPr lang="en-US" sz="1400" dirty="0" err="1"/>
              <a:t>batsman_runs</a:t>
            </a:r>
            <a:r>
              <a:rPr lang="en-US" sz="1400" dirty="0"/>
              <a:t> else 0 END)</a:t>
            </a:r>
          </a:p>
          <a:p>
            <a:pPr marL="0" indent="0">
              <a:buNone/>
            </a:pPr>
            <a:r>
              <a:rPr lang="en-US" sz="1400" dirty="0"/>
              <a:t>*1.0 / SUM(</a:t>
            </a:r>
            <a:r>
              <a:rPr lang="en-US" sz="1400" dirty="0" err="1"/>
              <a:t>batsman_runs</a:t>
            </a:r>
            <a:r>
              <a:rPr lang="en-US" sz="1400" dirty="0"/>
              <a:t>)*100,2) AS </a:t>
            </a:r>
            <a:r>
              <a:rPr lang="en-US" sz="1400" dirty="0" err="1"/>
              <a:t>boundary_percentage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ipl_ball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WHERE</a:t>
            </a:r>
          </a:p>
          <a:p>
            <a:pPr marL="0" indent="0">
              <a:buNone/>
            </a:pPr>
            <a:r>
              <a:rPr lang="en-US" sz="1400" dirty="0" err="1"/>
              <a:t>extras_type</a:t>
            </a:r>
            <a:r>
              <a:rPr lang="en-US" sz="1400" dirty="0"/>
              <a:t> NOT IN ('</a:t>
            </a:r>
            <a:r>
              <a:rPr lang="en-US" sz="1400" dirty="0" err="1"/>
              <a:t>wides</a:t>
            </a:r>
            <a:r>
              <a:rPr lang="en-US" sz="1400" dirty="0"/>
              <a:t>')</a:t>
            </a:r>
          </a:p>
          <a:p>
            <a:pPr marL="0" indent="0">
              <a:buNone/>
            </a:pPr>
            <a:r>
              <a:rPr lang="en-US" sz="1400" dirty="0"/>
              <a:t>GROUP BY</a:t>
            </a:r>
          </a:p>
          <a:p>
            <a:pPr marL="0" indent="0">
              <a:buNone/>
            </a:pPr>
            <a:r>
              <a:rPr lang="en-US" sz="1400" dirty="0"/>
              <a:t>batsman</a:t>
            </a:r>
          </a:p>
          <a:p>
            <a:pPr marL="0" indent="0">
              <a:buNone/>
            </a:pPr>
            <a:r>
              <a:rPr lang="en-US" sz="1400" dirty="0"/>
              <a:t>HAVING</a:t>
            </a:r>
          </a:p>
          <a:p>
            <a:pPr marL="0" indent="0">
              <a:buNone/>
            </a:pPr>
            <a:r>
              <a:rPr lang="en-US" sz="1400" dirty="0"/>
              <a:t>COUNT(DISTINCT id) &gt; 28</a:t>
            </a:r>
          </a:p>
          <a:p>
            <a:pPr marL="0" indent="0">
              <a:buNone/>
            </a:pPr>
            <a:r>
              <a:rPr lang="en-US" sz="1400" dirty="0"/>
              <a:t>ORDER BY</a:t>
            </a:r>
          </a:p>
          <a:p>
            <a:pPr marL="0" indent="0">
              <a:buNone/>
            </a:pPr>
            <a:r>
              <a:rPr lang="en-US" sz="1400" dirty="0" err="1"/>
              <a:t>boundary_percentage</a:t>
            </a:r>
            <a:r>
              <a:rPr lang="en-US" sz="1400" dirty="0"/>
              <a:t> DESC</a:t>
            </a:r>
          </a:p>
          <a:p>
            <a:pPr marL="0" indent="0">
              <a:buNone/>
            </a:pPr>
            <a:r>
              <a:rPr lang="en-US" sz="1400" dirty="0"/>
              <a:t>LIMIT 10;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6AAEE-CD07-44EC-A8D3-77A9E4B5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89" y="2641599"/>
            <a:ext cx="5059557" cy="353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8B17ED-9BE5-4AAE-A9C1-9551D0B20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660779"/>
            <a:ext cx="1506893" cy="25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6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C13C-B2ED-47E8-8320-0CBB372C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bowlers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1B01-F746-4D59-84D9-0054C2D0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/>
              <a:t>SQL Query-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SELECT </a:t>
            </a:r>
          </a:p>
          <a:p>
            <a:pPr marL="0" indent="0">
              <a:buNone/>
            </a:pPr>
            <a:r>
              <a:rPr lang="en-US" sz="1400" dirty="0"/>
              <a:t>	bowler,</a:t>
            </a:r>
          </a:p>
          <a:p>
            <a:pPr marL="0" indent="0">
              <a:buNone/>
            </a:pPr>
            <a:r>
              <a:rPr lang="en-US" sz="1400" dirty="0"/>
              <a:t>	ROUND(SUM(</a:t>
            </a:r>
            <a:r>
              <a:rPr lang="en-US" sz="1400" dirty="0" err="1"/>
              <a:t>total_runs</a:t>
            </a:r>
            <a:r>
              <a:rPr lang="en-US" sz="1400" dirty="0"/>
              <a:t>)/(COUNT(bowler)/6.0), 2) </a:t>
            </a:r>
          </a:p>
          <a:p>
            <a:pPr marL="0" indent="0">
              <a:buNone/>
            </a:pPr>
            <a:r>
              <a:rPr lang="en-US" sz="1400" dirty="0"/>
              <a:t>	as economy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ipl_ball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</a:t>
            </a:r>
          </a:p>
          <a:p>
            <a:pPr marL="0" indent="0">
              <a:buNone/>
            </a:pPr>
            <a:r>
              <a:rPr lang="en-US" sz="1400" dirty="0"/>
              <a:t>	bowler</a:t>
            </a:r>
          </a:p>
          <a:p>
            <a:pPr marL="0" indent="0">
              <a:buNone/>
            </a:pPr>
            <a:r>
              <a:rPr lang="en-US" sz="1400" dirty="0"/>
              <a:t>HAVING</a:t>
            </a:r>
          </a:p>
          <a:p>
            <a:pPr marL="0" indent="0">
              <a:buNone/>
            </a:pPr>
            <a:r>
              <a:rPr lang="en-US" sz="1400" dirty="0"/>
              <a:t>	COUNT(bowler) &gt; 500</a:t>
            </a:r>
          </a:p>
          <a:p>
            <a:pPr marL="0" indent="0">
              <a:buNone/>
            </a:pPr>
            <a:r>
              <a:rPr lang="en-US" sz="1400" dirty="0"/>
              <a:t>ORDER BY</a:t>
            </a:r>
          </a:p>
          <a:p>
            <a:pPr marL="0" indent="0">
              <a:buNone/>
            </a:pPr>
            <a:r>
              <a:rPr lang="en-US" sz="1400" dirty="0"/>
              <a:t>	economy</a:t>
            </a:r>
          </a:p>
          <a:p>
            <a:pPr marL="0" indent="0">
              <a:buNone/>
            </a:pPr>
            <a:r>
              <a:rPr lang="en-US" sz="1400" dirty="0"/>
              <a:t>LIMIT 10;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AA195-825C-4A85-BD7B-1C19735D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35" y="2935880"/>
            <a:ext cx="4580357" cy="326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1FCCE-E36F-4D50-B4D0-09CED0E9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255" y="3416300"/>
            <a:ext cx="1566601" cy="26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5B39-D8CD-4F1A-B0A6-124D092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taking bowlers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E564-BED2-4F93-840C-076CD43E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4" y="2220686"/>
            <a:ext cx="3573416" cy="46373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SQL Query-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WITH </a:t>
            </a:r>
            <a:r>
              <a:rPr lang="en-US" sz="1400" dirty="0" err="1"/>
              <a:t>ValidDismissals</a:t>
            </a:r>
            <a:r>
              <a:rPr lang="en-US" sz="1400" dirty="0"/>
              <a:t> AS (</a:t>
            </a:r>
          </a:p>
          <a:p>
            <a:pPr marL="0" indent="0">
              <a:buNone/>
            </a:pPr>
            <a:r>
              <a:rPr lang="en-US" sz="1400" dirty="0"/>
              <a:t>    SELECT</a:t>
            </a:r>
          </a:p>
          <a:p>
            <a:pPr marL="0" indent="0">
              <a:buNone/>
            </a:pPr>
            <a:r>
              <a:rPr lang="en-US" sz="1400" dirty="0"/>
              <a:t>        bowler,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is_wicket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CASE</a:t>
            </a:r>
          </a:p>
          <a:p>
            <a:pPr marL="0" indent="0">
              <a:buNone/>
            </a:pPr>
            <a:r>
              <a:rPr lang="en-US" sz="1400" dirty="0"/>
              <a:t>            WHEN </a:t>
            </a:r>
            <a:r>
              <a:rPr lang="en-US" sz="1400" dirty="0" err="1"/>
              <a:t>dismissal_kind</a:t>
            </a:r>
            <a:r>
              <a:rPr lang="en-US" sz="1400" dirty="0"/>
              <a:t> IN ('bowled', 'caught', 'caught and bowled', 'hit wicket', '</a:t>
            </a:r>
            <a:r>
              <a:rPr lang="en-US" sz="1400" dirty="0" err="1"/>
              <a:t>lbw</a:t>
            </a:r>
            <a:r>
              <a:rPr lang="en-US" sz="1400" dirty="0"/>
              <a:t>', 'stumped')</a:t>
            </a:r>
          </a:p>
          <a:p>
            <a:pPr marL="0" indent="0">
              <a:buNone/>
            </a:pPr>
            <a:r>
              <a:rPr lang="en-US" sz="1400" dirty="0"/>
              <a:t>            THEN 1</a:t>
            </a:r>
          </a:p>
          <a:p>
            <a:pPr marL="0" indent="0">
              <a:buNone/>
            </a:pPr>
            <a:r>
              <a:rPr lang="en-US" sz="1400" dirty="0"/>
              <a:t>            ELSE 0</a:t>
            </a:r>
          </a:p>
          <a:p>
            <a:pPr marL="0" indent="0">
              <a:buNone/>
            </a:pPr>
            <a:r>
              <a:rPr lang="en-US" sz="1400" dirty="0"/>
              <a:t>        END AS </a:t>
            </a:r>
            <a:r>
              <a:rPr lang="en-US" sz="1400" dirty="0" err="1"/>
              <a:t>is_valid_dismissal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FROM </a:t>
            </a:r>
            <a:r>
              <a:rPr lang="en-US" sz="1400" dirty="0" err="1"/>
              <a:t>ipl_ball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11DB0-379F-4976-B2BA-1E1420FE3AE6}"/>
              </a:ext>
            </a:extLst>
          </p:cNvPr>
          <p:cNvSpPr txBox="1"/>
          <p:nvPr/>
        </p:nvSpPr>
        <p:spPr>
          <a:xfrm>
            <a:off x="3826412" y="2560345"/>
            <a:ext cx="2799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  <a:p>
            <a:r>
              <a:rPr lang="en-US" sz="1200" dirty="0"/>
              <a:t>    bowler,</a:t>
            </a:r>
          </a:p>
          <a:p>
            <a:r>
              <a:rPr lang="en-US" sz="1200" dirty="0"/>
              <a:t>    ROUND(COUNT(bowler) * 1.0 / SUM(</a:t>
            </a:r>
            <a:r>
              <a:rPr lang="en-US" sz="1200" dirty="0" err="1"/>
              <a:t>is_valid_dismissal</a:t>
            </a:r>
            <a:r>
              <a:rPr lang="en-US" sz="1200" dirty="0"/>
              <a:t>),2) AS </a:t>
            </a:r>
            <a:r>
              <a:rPr lang="en-US" sz="1200" dirty="0" err="1"/>
              <a:t>bowling_sr</a:t>
            </a:r>
            <a:endParaRPr lang="en-US" sz="1200" dirty="0"/>
          </a:p>
          <a:p>
            <a:r>
              <a:rPr lang="en-US" sz="1200" dirty="0"/>
              <a:t>FROM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ValidDismissals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GROUP BY</a:t>
            </a:r>
          </a:p>
          <a:p>
            <a:r>
              <a:rPr lang="en-US" sz="1200" dirty="0"/>
              <a:t>    bowler</a:t>
            </a:r>
          </a:p>
          <a:p>
            <a:r>
              <a:rPr lang="en-US" sz="1200" dirty="0"/>
              <a:t>HAVING</a:t>
            </a:r>
          </a:p>
          <a:p>
            <a:r>
              <a:rPr lang="en-US" sz="1200" dirty="0"/>
              <a:t>    COUNT(bowler) &gt; 500</a:t>
            </a:r>
          </a:p>
          <a:p>
            <a:r>
              <a:rPr lang="en-US" sz="1200" dirty="0"/>
              <a:t>ORDER BY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bowling_sr</a:t>
            </a:r>
            <a:endParaRPr lang="en-US" sz="1200" dirty="0"/>
          </a:p>
          <a:p>
            <a:r>
              <a:rPr lang="en-US" sz="1200" dirty="0"/>
              <a:t>LIMIT 10;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D4C95-933F-4CCB-9ADE-3014EE3D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64" y="3644887"/>
            <a:ext cx="1392773" cy="2753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D9A22-475E-4B59-B930-C860BA39B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74" y="3205623"/>
            <a:ext cx="4177882" cy="31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9B44-93F0-41C6-97C6-8A90FE93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r>
              <a:rPr lang="en-US" dirty="0"/>
              <a:t>All rounders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4BFC-320A-4FDF-B8A2-45CB1A1A2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2405574"/>
            <a:ext cx="4487593" cy="42776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200" dirty="0"/>
              <a:t>SQL Query-</a:t>
            </a:r>
          </a:p>
          <a:p>
            <a:pPr marL="0" indent="0">
              <a:buNone/>
            </a:pPr>
            <a:r>
              <a:rPr lang="en-US" sz="1200" dirty="0"/>
              <a:t>WITH </a:t>
            </a:r>
            <a:r>
              <a:rPr lang="en-US" sz="1200" dirty="0" err="1"/>
              <a:t>batsman_stats</a:t>
            </a:r>
            <a:r>
              <a:rPr lang="en-US" sz="1200" dirty="0"/>
              <a:t> AS (    SELECT         batsman AS player,        SUM(</a:t>
            </a:r>
            <a:r>
              <a:rPr lang="en-US" sz="1200" dirty="0" err="1"/>
              <a:t>batsman_runs</a:t>
            </a:r>
            <a:r>
              <a:rPr lang="en-US" sz="1200" dirty="0"/>
              <a:t>) AS </a:t>
            </a:r>
            <a:r>
              <a:rPr lang="en-US" sz="1200" dirty="0" err="1"/>
              <a:t>total_runs</a:t>
            </a:r>
            <a:r>
              <a:rPr lang="en-US" sz="1200" dirty="0"/>
              <a:t>,        COUNT(*) AS </a:t>
            </a:r>
            <a:r>
              <a:rPr lang="en-US" sz="1200" dirty="0" err="1"/>
              <a:t>total_balls_faced</a:t>
            </a:r>
            <a:r>
              <a:rPr lang="en-US" sz="1200" dirty="0"/>
              <a:t>    FROM </a:t>
            </a:r>
            <a:r>
              <a:rPr lang="en-US" sz="1200" dirty="0" err="1"/>
              <a:t>IPL_Ball</a:t>
            </a:r>
            <a:r>
              <a:rPr lang="en-US" sz="1200" dirty="0"/>
              <a:t>    GROUP BY batsman    HAVING COUNT(*) &gt;= 500),</a:t>
            </a:r>
            <a:r>
              <a:rPr lang="en-US" sz="1200" dirty="0" err="1"/>
              <a:t>bowler_stats</a:t>
            </a:r>
            <a:r>
              <a:rPr lang="en-US" sz="1200" dirty="0"/>
              <a:t> AS (    SELECT         bowler AS player,        COUNT(*) AS </a:t>
            </a:r>
            <a:r>
              <a:rPr lang="en-US" sz="1200" dirty="0" err="1"/>
              <a:t>total_balls_bowled</a:t>
            </a:r>
            <a:r>
              <a:rPr lang="en-US" sz="1200" dirty="0"/>
              <a:t>,        SUM(CASE WHEN </a:t>
            </a:r>
            <a:r>
              <a:rPr lang="en-US" sz="1200" dirty="0" err="1"/>
              <a:t>is_wicket</a:t>
            </a:r>
            <a:r>
              <a:rPr lang="en-US" sz="1200" dirty="0"/>
              <a:t> = 1 THEN 1 ELSE 0 END) AS </a:t>
            </a:r>
            <a:r>
              <a:rPr lang="en-US" sz="1200" dirty="0" err="1"/>
              <a:t>total_wickets</a:t>
            </a:r>
            <a:r>
              <a:rPr lang="en-US" sz="1200" dirty="0"/>
              <a:t>    FROM </a:t>
            </a:r>
            <a:r>
              <a:rPr lang="en-US" sz="1200" dirty="0" err="1"/>
              <a:t>IPL_Ball</a:t>
            </a:r>
            <a:r>
              <a:rPr lang="en-US" sz="1200" dirty="0"/>
              <a:t>    GROUP BY bowler    HAVING COUNT(*) &gt;= 300 AND SUM(CASE WHEN </a:t>
            </a:r>
            <a:r>
              <a:rPr lang="en-US" sz="1200" dirty="0" err="1"/>
              <a:t>is_wicket</a:t>
            </a:r>
            <a:r>
              <a:rPr lang="en-US" sz="1200" dirty="0"/>
              <a:t> = 1 THEN 1 ELSE 0 END) &gt; 0),</a:t>
            </a:r>
            <a:r>
              <a:rPr lang="en-US" sz="1200" dirty="0" err="1"/>
              <a:t>all_rounders</a:t>
            </a:r>
            <a:r>
              <a:rPr lang="en-US" sz="1200" dirty="0"/>
              <a:t> AS (    SELECT         </a:t>
            </a:r>
            <a:r>
              <a:rPr lang="en-US" sz="1200" dirty="0" err="1"/>
              <a:t>b.player</a:t>
            </a:r>
            <a:r>
              <a:rPr lang="en-US" sz="1200" dirty="0"/>
              <a:t>,        </a:t>
            </a:r>
            <a:r>
              <a:rPr lang="en-US" sz="1200" dirty="0" err="1"/>
              <a:t>b.total_runs</a:t>
            </a:r>
            <a:r>
              <a:rPr lang="en-US" sz="1200" dirty="0"/>
              <a:t>,        </a:t>
            </a:r>
            <a:r>
              <a:rPr lang="en-US" sz="1200" dirty="0" err="1"/>
              <a:t>bo.total_wickets</a:t>
            </a:r>
            <a:r>
              <a:rPr lang="en-US" sz="1200" dirty="0"/>
              <a:t>,        (CAST(</a:t>
            </a:r>
            <a:r>
              <a:rPr lang="en-US" sz="1200" dirty="0" err="1"/>
              <a:t>b.total_runs</a:t>
            </a:r>
            <a:r>
              <a:rPr lang="en-US" sz="1200" dirty="0"/>
              <a:t> AS FLOAT) / </a:t>
            </a:r>
            <a:r>
              <a:rPr lang="en-US" sz="1200" dirty="0" err="1"/>
              <a:t>b.total_balls_faced</a:t>
            </a:r>
            <a:r>
              <a:rPr lang="en-US" sz="1200" dirty="0"/>
              <a:t>) * 100 AS </a:t>
            </a:r>
            <a:r>
              <a:rPr lang="en-US" sz="1200" dirty="0" err="1"/>
              <a:t>batting_strike_rate</a:t>
            </a:r>
            <a:r>
              <a:rPr lang="en-US" sz="1200" dirty="0"/>
              <a:t>,        (CAST(</a:t>
            </a:r>
            <a:r>
              <a:rPr lang="en-US" sz="1200" dirty="0" err="1"/>
              <a:t>bo.total_balls_bowled</a:t>
            </a:r>
            <a:r>
              <a:rPr lang="en-US" sz="1200" dirty="0"/>
              <a:t> AS FLOAT) / </a:t>
            </a:r>
            <a:r>
              <a:rPr lang="en-US" sz="1200" dirty="0" err="1"/>
              <a:t>bo.total_wickets</a:t>
            </a:r>
            <a:r>
              <a:rPr lang="en-US" sz="1200" dirty="0"/>
              <a:t>) AS </a:t>
            </a:r>
            <a:r>
              <a:rPr lang="en-US" sz="1200" dirty="0" err="1"/>
              <a:t>bowling_strike_rate</a:t>
            </a:r>
            <a:r>
              <a:rPr lang="en-US" sz="1200" dirty="0"/>
              <a:t>    FROM </a:t>
            </a:r>
            <a:r>
              <a:rPr lang="en-US" sz="1200" dirty="0" err="1"/>
              <a:t>batsman_stats</a:t>
            </a:r>
            <a:r>
              <a:rPr lang="en-US" sz="1200" dirty="0"/>
              <a:t> b    JOIN </a:t>
            </a:r>
            <a:r>
              <a:rPr lang="en-US" sz="1200" dirty="0" err="1"/>
              <a:t>bowler_stats</a:t>
            </a:r>
            <a:r>
              <a:rPr lang="en-US" sz="1200" dirty="0"/>
              <a:t> </a:t>
            </a:r>
            <a:r>
              <a:rPr lang="en-US" sz="1200" dirty="0" err="1"/>
              <a:t>bo</a:t>
            </a:r>
            <a:r>
              <a:rPr lang="en-US" sz="1200" dirty="0"/>
              <a:t> ON </a:t>
            </a:r>
            <a:r>
              <a:rPr lang="en-US" sz="1200" dirty="0" err="1"/>
              <a:t>b.player</a:t>
            </a:r>
            <a:r>
              <a:rPr lang="en-US" sz="1200" dirty="0"/>
              <a:t> = </a:t>
            </a:r>
            <a:r>
              <a:rPr lang="en-US" sz="1200" dirty="0" err="1"/>
              <a:t>bo.player</a:t>
            </a:r>
            <a:r>
              <a:rPr lang="en-US" sz="1200" dirty="0"/>
              <a:t>)SELECT     player,    </a:t>
            </a:r>
            <a:r>
              <a:rPr lang="en-US" sz="1200" dirty="0" err="1"/>
              <a:t>total_runs</a:t>
            </a:r>
            <a:r>
              <a:rPr lang="en-US" sz="1200" dirty="0"/>
              <a:t>,    </a:t>
            </a:r>
            <a:r>
              <a:rPr lang="en-US" sz="1200" dirty="0" err="1"/>
              <a:t>total_wickets</a:t>
            </a:r>
            <a:r>
              <a:rPr lang="en-US" sz="1200" dirty="0"/>
              <a:t>,    </a:t>
            </a:r>
            <a:r>
              <a:rPr lang="en-US" sz="1200" dirty="0" err="1"/>
              <a:t>batting_strike_rate</a:t>
            </a:r>
            <a:r>
              <a:rPr lang="en-US" sz="1200" dirty="0"/>
              <a:t>,    </a:t>
            </a:r>
            <a:r>
              <a:rPr lang="en-US" sz="1200" dirty="0" err="1"/>
              <a:t>bowling_strike_rateFROM</a:t>
            </a:r>
            <a:r>
              <a:rPr lang="en-US" sz="1200" dirty="0"/>
              <a:t> </a:t>
            </a:r>
            <a:r>
              <a:rPr lang="en-US" sz="1200" dirty="0" err="1"/>
              <a:t>all_roundersORDER</a:t>
            </a:r>
            <a:r>
              <a:rPr lang="en-US" sz="1200" dirty="0"/>
              <a:t> BY </a:t>
            </a:r>
            <a:r>
              <a:rPr lang="en-US" sz="1200" dirty="0" err="1"/>
              <a:t>batting_strike_rate</a:t>
            </a:r>
            <a:r>
              <a:rPr lang="en-US" sz="1200" dirty="0"/>
              <a:t> DESC, </a:t>
            </a:r>
            <a:r>
              <a:rPr lang="en-US" sz="1200" dirty="0" err="1"/>
              <a:t>bowling_strike_rate</a:t>
            </a:r>
            <a:r>
              <a:rPr lang="en-US" sz="1200" dirty="0"/>
              <a:t> ASCLIMIT 10;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94653-C5AE-4D11-9A9A-62DD8C3A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3" y="2175646"/>
            <a:ext cx="4600135" cy="140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D535F-78E0-4CEA-9F44-BB095ED9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942" y="3671668"/>
            <a:ext cx="6485206" cy="3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BEC8-33FD-4D7F-ADAD-761C1F01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keepers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EB3B-B1BF-4314-B7CA-9FB923D8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CREATE OR REPLACE VIEW wicketkeepers AS</a:t>
            </a:r>
          </a:p>
          <a:p>
            <a:pPr marL="0" indent="0">
              <a:buNone/>
            </a:pPr>
            <a:r>
              <a:rPr lang="en-US" sz="1400" dirty="0"/>
              <a:t>SELECT </a:t>
            </a:r>
          </a:p>
          <a:p>
            <a:pPr marL="0" indent="0">
              <a:buNone/>
            </a:pPr>
            <a:r>
              <a:rPr lang="en-US" sz="1400" dirty="0"/>
              <a:t>    fielder AS wicketkeeper,</a:t>
            </a:r>
          </a:p>
          <a:p>
            <a:pPr marL="0" indent="0">
              <a:buNone/>
            </a:pPr>
            <a:r>
              <a:rPr lang="en-US" sz="1400" dirty="0"/>
              <a:t>    COUNT(*) AS dismissals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IPL_Ball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WHERE </a:t>
            </a:r>
            <a:r>
              <a:rPr lang="en-US" sz="1400" dirty="0" err="1"/>
              <a:t>dismissal_kind</a:t>
            </a:r>
            <a:r>
              <a:rPr lang="en-US" sz="1400" dirty="0"/>
              <a:t> IN ('stumped')</a:t>
            </a:r>
          </a:p>
          <a:p>
            <a:pPr marL="0" indent="0">
              <a:buNone/>
            </a:pPr>
            <a:r>
              <a:rPr lang="en-US" sz="1400" dirty="0"/>
              <a:t>GROUP BY fielder</a:t>
            </a:r>
          </a:p>
          <a:p>
            <a:pPr marL="0" indent="0">
              <a:buNone/>
            </a:pPr>
            <a:r>
              <a:rPr lang="en-US" sz="1400" dirty="0"/>
              <a:t>HAVING COUNT(*) &gt;= 10</a:t>
            </a:r>
          </a:p>
          <a:p>
            <a:pPr marL="0" indent="0">
              <a:buNone/>
            </a:pPr>
            <a:r>
              <a:rPr lang="en-US" sz="1400" dirty="0"/>
              <a:t>ORDER BY dismissals DESC;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select* from wicketkeepers limit 10;;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FD6B9-19CC-4A81-B48B-FA88A7A2F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43" y="2998569"/>
            <a:ext cx="5467251" cy="341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F6C3C-9E56-4727-83B0-8A8CEF56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32" y="3620525"/>
            <a:ext cx="1529573" cy="23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839-A420-4B5B-86C4-1862757B7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151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</TotalTime>
  <Words>1555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Inter var experimental</vt:lpstr>
      <vt:lpstr>Trebuchet MS</vt:lpstr>
      <vt:lpstr>Wingdings 3</vt:lpstr>
      <vt:lpstr>Ion Boardroom</vt:lpstr>
      <vt:lpstr>IPL AUCTION  </vt:lpstr>
      <vt:lpstr>PowerPoint Presentation</vt:lpstr>
      <vt:lpstr>List of top best average batsmen with 2 seasons ( Anchor Batsmen):</vt:lpstr>
      <vt:lpstr>List of top best average batsmen with 2 seasons ( Anchor Batsmen):</vt:lpstr>
      <vt:lpstr>Economical bowlers</vt:lpstr>
      <vt:lpstr>Wicket taking bowlers</vt:lpstr>
      <vt:lpstr>All rounders</vt:lpstr>
      <vt:lpstr>Wicket keepers</vt:lpstr>
      <vt:lpstr>Additional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</dc:title>
  <dc:creator>sai daragani</dc:creator>
  <cp:lastModifiedBy>sai daragani</cp:lastModifiedBy>
  <cp:revision>19</cp:revision>
  <dcterms:created xsi:type="dcterms:W3CDTF">2024-06-23T09:32:10Z</dcterms:created>
  <dcterms:modified xsi:type="dcterms:W3CDTF">2024-06-29T14:32:59Z</dcterms:modified>
</cp:coreProperties>
</file>