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71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6DB"/>
    <a:srgbClr val="589199"/>
    <a:srgbClr val="00C6D7"/>
    <a:srgbClr val="002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5" autoAdjust="0"/>
  </p:normalViewPr>
  <p:slideViewPr>
    <p:cSldViewPr snapToGrid="0" snapToObjects="1">
      <p:cViewPr varScale="1">
        <p:scale>
          <a:sx n="50" d="100"/>
          <a:sy n="50" d="100"/>
        </p:scale>
        <p:origin x="8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32473-4731-47A2-BDB1-E8D5BC2D137F}" type="datetimeFigureOut">
              <a:rPr lang="en-IE" smtClean="0"/>
              <a:t>27/07/2021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4F31-90ED-4EDF-A96F-05F1974996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130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956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8501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0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2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01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510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784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47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92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991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4F31-90ED-4EDF-A96F-05F1974996E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76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FIRST SLID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04240" y="4945037"/>
            <a:ext cx="7974446" cy="931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 smtClean="0">
                <a:solidFill>
                  <a:schemeClr val="bg1"/>
                </a:solidFill>
                <a:latin typeface="Helvetica"/>
                <a:cs typeface="Helvetica"/>
              </a:rPr>
              <a:t>21.01.12</a:t>
            </a:r>
            <a:endParaRPr lang="en-US" sz="21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04240" y="3353611"/>
            <a:ext cx="7974446" cy="14700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 smtClean="0">
                <a:solidFill>
                  <a:schemeClr val="bg1"/>
                </a:solidFill>
                <a:latin typeface="Helvetica"/>
                <a:cs typeface="Helvetica"/>
              </a:rPr>
              <a:t>This is the Presentation Title</a:t>
            </a:r>
            <a:endParaRPr lang="en-US" sz="27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7750" y="5014803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77749" y="3214116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77748" y="572797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6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FIRST SLID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877750" y="5014803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77749" y="3214116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77748" y="572797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95" y="3567953"/>
            <a:ext cx="7260254" cy="1066800"/>
          </a:xfrm>
          <a:prstGeom prst="rect">
            <a:avLst/>
          </a:prstGeom>
        </p:spPr>
        <p:txBody>
          <a:bodyPr/>
          <a:lstStyle>
            <a:lvl1pPr>
              <a:defRPr lang="en-IE" sz="2700" b="1" kern="1200" dirty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77747" y="5050714"/>
            <a:ext cx="7170878" cy="641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IE" sz="2700" b="0" kern="1200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lvl="0"/>
            <a:r>
              <a:rPr lang="en-IE" dirty="0" smtClean="0"/>
              <a:t>Date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670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ECOND SLID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519953" y="919515"/>
            <a:ext cx="7960659" cy="4295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955" y="1111625"/>
            <a:ext cx="7960658" cy="53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9955" y="101953"/>
            <a:ext cx="7960658" cy="71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19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Waterm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541" y="125508"/>
            <a:ext cx="8758518" cy="65711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166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OTH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159304" y="870460"/>
            <a:ext cx="7626108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905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351" y="1156448"/>
            <a:ext cx="8596313" cy="5433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59304" y="123078"/>
            <a:ext cx="7756404" cy="67478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287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159304" y="870460"/>
            <a:ext cx="7626108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905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59304" y="123078"/>
            <a:ext cx="7626108" cy="67478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03225" y="1165413"/>
            <a:ext cx="3881438" cy="5387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/>
          </p:nvPr>
        </p:nvSpPr>
        <p:spPr>
          <a:xfrm>
            <a:off x="4831791" y="1165413"/>
            <a:ext cx="3881438" cy="53883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016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351" y="215155"/>
            <a:ext cx="8596313" cy="63745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773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539871" y="2026466"/>
            <a:ext cx="5555967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5725" y="2423605"/>
            <a:ext cx="7350113" cy="3977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39872" y="1171577"/>
            <a:ext cx="5556380" cy="70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503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48398"/>
            <a:ext cx="3750816" cy="3977767"/>
          </a:xfrm>
          <a:prstGeom prst="rect">
            <a:avLst/>
          </a:prstGeom>
        </p:spPr>
        <p:txBody>
          <a:bodyPr/>
          <a:lstStyle/>
          <a:p>
            <a:endParaRPr lang="en-I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57818" y="2148398"/>
            <a:ext cx="3750816" cy="3977767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39872" y="1171577"/>
            <a:ext cx="5556380" cy="70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393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82D0-4E45-CE4C-B62C-B3F7A495C0B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DE6C-306C-0A45-B13D-48C1012E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2" r:id="rId4"/>
    <p:sldLayoutId id="2147483668" r:id="rId5"/>
    <p:sldLayoutId id="2147483669" r:id="rId6"/>
    <p:sldLayoutId id="2147483670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4246" y="3372458"/>
            <a:ext cx="6855860" cy="100751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Helvetica"/>
                <a:cs typeface="Helvetica"/>
              </a:rPr>
              <a:t>Multivariate Analysis &amp; PCA</a:t>
            </a:r>
          </a:p>
          <a:p>
            <a:r>
              <a:rPr lang="en-IE" sz="3200" dirty="0" smtClean="0">
                <a:solidFill>
                  <a:srgbClr val="FFFFFF"/>
                </a:solidFill>
                <a:latin typeface="Arial" panose="020B0604020202020204" pitchFamily="34" charset="0"/>
              </a:rPr>
              <a:t>ISL Presentation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24247" y="4566027"/>
            <a:ext cx="6795655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4247" y="3212418"/>
            <a:ext cx="6662057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24247" y="5173515"/>
            <a:ext cx="6795655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024246" y="4566027"/>
            <a:ext cx="6795655" cy="69853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Helvetica"/>
                <a:cs typeface="Helvetica"/>
              </a:rPr>
              <a:t>John Nolan, FSAI</a:t>
            </a:r>
          </a:p>
        </p:txBody>
      </p:sp>
    </p:spTree>
    <p:extLst>
      <p:ext uri="{BB962C8B-B14F-4D97-AF65-F5344CB8AC3E}">
        <p14:creationId xmlns:p14="http://schemas.microsoft.com/office/powerpoint/2010/main" val="41148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 smtClean="0"/>
              <a:t>Multivariate Analysis </a:t>
            </a:r>
            <a:r>
              <a:rPr lang="en-IE" dirty="0"/>
              <a:t>– </a:t>
            </a:r>
            <a:r>
              <a:rPr lang="en-IE" dirty="0" smtClean="0"/>
              <a:t>Principal Component Analysis (PCA)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3447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Form of data compression without much loss of information</a:t>
            </a:r>
          </a:p>
          <a:p>
            <a:pPr marL="171450" lvl="0" indent="-1714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500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First principle component accounts for as much of the </a:t>
            </a:r>
            <a:r>
              <a:rPr lang="en-IE" sz="1700" b="1" u="sng" dirty="0">
                <a:solidFill>
                  <a:srgbClr val="3E3E3E"/>
                </a:solidFill>
              </a:rPr>
              <a:t>variability</a:t>
            </a:r>
            <a:r>
              <a:rPr lang="en-IE" sz="1700" dirty="0">
                <a:solidFill>
                  <a:srgbClr val="3E3E3E"/>
                </a:solidFill>
              </a:rPr>
              <a:t> as possible, and each succeeding component accounts for as much of the remaining variability as possible. </a:t>
            </a:r>
          </a:p>
          <a:p>
            <a:pPr marL="171450" lvl="0" indent="-1714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500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…. Reduces effect of </a:t>
            </a:r>
            <a:r>
              <a:rPr lang="en-IE" sz="1700" b="1" u="sng" dirty="0">
                <a:solidFill>
                  <a:srgbClr val="3E3E3E"/>
                </a:solidFill>
              </a:rPr>
              <a:t>multi-collinearity</a:t>
            </a:r>
            <a:r>
              <a:rPr lang="en-IE" sz="1700" dirty="0">
                <a:solidFill>
                  <a:srgbClr val="3E3E3E"/>
                </a:solidFill>
              </a:rPr>
              <a:t>.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Refers to predictors that are correlated with other predictors.  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Occurs when model includes multiple factors that are correlated to both response and other variables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Results when you have factors that are a bit redundant.</a:t>
            </a: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05" y="4590196"/>
            <a:ext cx="3010185" cy="1691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8165" r="28166"/>
          <a:stretch/>
        </p:blipFill>
        <p:spPr>
          <a:xfrm>
            <a:off x="6806620" y="4034538"/>
            <a:ext cx="1673993" cy="21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 smtClean="0"/>
              <a:t>Multivariate Analysis </a:t>
            </a:r>
            <a:r>
              <a:rPr lang="en-IE" dirty="0"/>
              <a:t>– </a:t>
            </a:r>
            <a:r>
              <a:rPr lang="en-IE" dirty="0" smtClean="0"/>
              <a:t>Principal Component Analysis (PCA)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7769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Can be performed in R using </a:t>
            </a:r>
            <a:r>
              <a:rPr lang="en-IE" sz="1700" dirty="0" err="1">
                <a:solidFill>
                  <a:srgbClr val="FF0000"/>
                </a:solidFill>
              </a:rPr>
              <a:t>prcomp</a:t>
            </a:r>
            <a:r>
              <a:rPr lang="en-IE" sz="1700" dirty="0">
                <a:solidFill>
                  <a:srgbClr val="FF0000"/>
                </a:solidFill>
              </a:rPr>
              <a:t>(dataset)</a:t>
            </a:r>
            <a:r>
              <a:rPr lang="en-IE" sz="1700" dirty="0">
                <a:solidFill>
                  <a:srgbClr val="3E3E3E"/>
                </a:solidFill>
              </a:rPr>
              <a:t> or </a:t>
            </a:r>
            <a:r>
              <a:rPr lang="en-IE" sz="1700" dirty="0" err="1">
                <a:solidFill>
                  <a:srgbClr val="FF0000"/>
                </a:solidFill>
              </a:rPr>
              <a:t>princomp</a:t>
            </a:r>
            <a:r>
              <a:rPr lang="en-IE" sz="1700" dirty="0">
                <a:solidFill>
                  <a:srgbClr val="FF0000"/>
                </a:solidFill>
              </a:rPr>
              <a:t>(dataset) </a:t>
            </a:r>
          </a:p>
          <a:p>
            <a:pPr marL="285750" lvl="0" indent="-285750" fontAlgn="base">
              <a:lnSpc>
                <a:spcPct val="50000"/>
              </a:lnSpc>
              <a:spcBef>
                <a:spcPts val="3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700" dirty="0"/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/>
              <a:t>Create a scree plot:</a:t>
            </a:r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i="1" dirty="0"/>
              <a:t>“</a:t>
            </a:r>
            <a:r>
              <a:rPr lang="en-IE" sz="1600" i="1" dirty="0"/>
              <a:t>A scree plot displays the proportion of the total variation in a dataset that is explained  (</a:t>
            </a:r>
            <a:r>
              <a:rPr lang="en-IE" sz="1600" b="1" i="1" dirty="0"/>
              <a:t>PVE = Proportion of Variance Explained</a:t>
            </a:r>
            <a:r>
              <a:rPr lang="en-IE" sz="1600" i="1" dirty="0"/>
              <a:t>) by each of the components in a principle component analysis. It helps you to identify how many of the components are needed to summarise the data.”</a:t>
            </a:r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 smtClean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742950" lvl="1" indent="-285750" algn="just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600" i="1" dirty="0"/>
          </a:p>
          <a:p>
            <a:pPr marL="28575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/>
              <a:t>See R code for example “10.4 Lab 1: Principal Components Analysis”</a:t>
            </a:r>
          </a:p>
          <a:p>
            <a:pPr marL="268288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/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FF0000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FF0000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FF0000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6"/>
          <a:stretch/>
        </p:blipFill>
        <p:spPr bwMode="auto">
          <a:xfrm>
            <a:off x="2147081" y="3059392"/>
            <a:ext cx="5013019" cy="260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9954" y="1690333"/>
            <a:ext cx="7960658" cy="2896155"/>
          </a:xfrm>
        </p:spPr>
        <p:txBody>
          <a:bodyPr/>
          <a:lstStyle/>
          <a:p>
            <a:pPr>
              <a:spcAft>
                <a:spcPts val="750"/>
              </a:spcAft>
            </a:pPr>
            <a:r>
              <a:rPr lang="en-IE" sz="2800" dirty="0"/>
              <a:t>Multivariate Analysis:</a:t>
            </a:r>
          </a:p>
          <a:p>
            <a:pPr lvl="1">
              <a:spcAft>
                <a:spcPts val="750"/>
              </a:spcAft>
            </a:pPr>
            <a:r>
              <a:rPr lang="en-IE" sz="2500" dirty="0"/>
              <a:t>Intro</a:t>
            </a:r>
          </a:p>
          <a:p>
            <a:pPr lvl="1">
              <a:spcAft>
                <a:spcPts val="750"/>
              </a:spcAft>
            </a:pPr>
            <a:r>
              <a:rPr lang="en-IE" sz="2500" dirty="0"/>
              <a:t>Simpson’s Paradox</a:t>
            </a:r>
          </a:p>
          <a:p>
            <a:pPr lvl="1">
              <a:spcAft>
                <a:spcPts val="750"/>
              </a:spcAft>
            </a:pPr>
            <a:r>
              <a:rPr lang="en-IE" sz="2500" dirty="0"/>
              <a:t>Techniques Used - PCA</a:t>
            </a:r>
          </a:p>
          <a:p>
            <a:pPr lvl="1">
              <a:spcAft>
                <a:spcPts val="750"/>
              </a:spcAft>
            </a:pPr>
            <a:r>
              <a:rPr lang="en-IE" sz="2500" dirty="0"/>
              <a:t>Simple </a:t>
            </a:r>
            <a:r>
              <a:rPr lang="en-IE" sz="2500" dirty="0" smtClean="0"/>
              <a:t>Example</a:t>
            </a:r>
            <a:endParaRPr lang="en-IE" sz="2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3200" dirty="0" smtClean="0"/>
              <a:t>Agenda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6125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3200" dirty="0" smtClean="0"/>
              <a:t>Multivariate Analysis - Intro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518400" y="825088"/>
            <a:ext cx="825730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r>
              <a:rPr lang="en-IE" sz="2000" dirty="0"/>
              <a:t>Three types of analysis:</a:t>
            </a: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dirty="0">
              <a:solidFill>
                <a:srgbClr val="3E3E3E"/>
              </a:solidFill>
            </a:endParaRPr>
          </a:p>
          <a:p>
            <a:pPr marL="457200" lvl="0" indent="-457200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+mj-lt"/>
              <a:buAutoNum type="arabicPeriod"/>
            </a:pPr>
            <a:r>
              <a:rPr lang="en-IE" sz="2000" b="1" dirty="0"/>
              <a:t>Univariate analysis </a:t>
            </a:r>
          </a:p>
          <a:p>
            <a:pPr marL="557213" lvl="1" indent="-214313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Arial"/>
              <a:buChar char="–"/>
            </a:pPr>
            <a:r>
              <a:rPr lang="en-IE" sz="2000" dirty="0"/>
              <a:t>The examination of the distribution of cases on only one variable at a time (e.g. college graduation)</a:t>
            </a:r>
          </a:p>
          <a:p>
            <a:pPr lvl="1" fontAlgn="base">
              <a:lnSpc>
                <a:spcPct val="80000"/>
              </a:lnSpc>
              <a:spcBef>
                <a:spcPts val="300"/>
              </a:spcBef>
              <a:buClr>
                <a:srgbClr val="005192"/>
              </a:buClr>
              <a:buSzPct val="80000"/>
            </a:pPr>
            <a:endParaRPr lang="en-IE" dirty="0">
              <a:solidFill>
                <a:srgbClr val="3E3E3E"/>
              </a:solidFill>
            </a:endParaRPr>
          </a:p>
          <a:p>
            <a:pPr marL="342900" lvl="0" indent="-342900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Arial"/>
              <a:buAutoNum type="arabicPeriod"/>
            </a:pPr>
            <a:r>
              <a:rPr lang="en-IE" sz="2000" b="1" dirty="0"/>
              <a:t>Bivariate analysis </a:t>
            </a:r>
          </a:p>
          <a:p>
            <a:pPr marL="557213" lvl="1" indent="-214313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Arial"/>
              <a:buChar char="–"/>
            </a:pPr>
            <a:r>
              <a:rPr lang="en-IE" sz="2000" dirty="0"/>
              <a:t>The examination of two variables simultaneously (e.g. the relationship between gender and college graduation) </a:t>
            </a:r>
          </a:p>
          <a:p>
            <a:pPr lvl="1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Arial"/>
            </a:pPr>
            <a:endParaRPr lang="en-IE" sz="2000" b="1" dirty="0"/>
          </a:p>
          <a:p>
            <a:pPr marL="342900" lvl="0" indent="-342900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Arial"/>
              <a:buAutoNum type="arabicPeriod"/>
            </a:pPr>
            <a:r>
              <a:rPr lang="en-IE" sz="2000" b="1" dirty="0"/>
              <a:t>Multivariate analysis </a:t>
            </a:r>
          </a:p>
          <a:p>
            <a:pPr marL="557213" lvl="1" indent="-214313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Arial"/>
              <a:buChar char="–"/>
            </a:pPr>
            <a:r>
              <a:rPr lang="en-IE" sz="2000" dirty="0"/>
              <a:t>The examination of more than two variables simultaneously (e.g., the relationship between gender, race, and college graduation)</a:t>
            </a:r>
          </a:p>
          <a:p>
            <a:pPr marL="557213" lvl="1" indent="-214313" defTabSz="342900" fontAlgn="base">
              <a:lnSpc>
                <a:spcPct val="110000"/>
              </a:lnSpc>
              <a:spcBef>
                <a:spcPct val="20000"/>
              </a:spcBef>
              <a:buClr>
                <a:srgbClr val="005192"/>
              </a:buClr>
              <a:buSzPct val="80000"/>
              <a:buFont typeface="Arial"/>
              <a:buChar char="–"/>
            </a:pPr>
            <a:r>
              <a:rPr lang="en-IE" sz="2000" dirty="0"/>
              <a:t>Multivariate Analysis allow the separate and combined effects of the independent variable to be examined	</a:t>
            </a:r>
          </a:p>
        </p:txBody>
      </p:sp>
    </p:spTree>
    <p:extLst>
      <p:ext uri="{BB962C8B-B14F-4D97-AF65-F5344CB8AC3E}">
        <p14:creationId xmlns:p14="http://schemas.microsoft.com/office/powerpoint/2010/main" val="10584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3200" dirty="0" smtClean="0"/>
              <a:t>Multivariate Analysis – </a:t>
            </a:r>
            <a:r>
              <a:rPr lang="en-IE" sz="3200" dirty="0" smtClean="0"/>
              <a:t>Simpson’s </a:t>
            </a:r>
            <a:r>
              <a:rPr lang="en-IE" sz="3200" dirty="0" smtClean="0"/>
              <a:t>Paradox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569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dirty="0"/>
              <a:t>Using Simpson’s Paradox to show why Multivariate analysis is necessary</a:t>
            </a:r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dirty="0"/>
              <a:t>Simpson's paradox occurs when groups of data show one particular trend, but this trend is reversed when the groups are combined together.</a:t>
            </a:r>
          </a:p>
          <a:p>
            <a:pPr marL="268288" lvl="0" indent="-268288" fontAlgn="base">
              <a:lnSpc>
                <a:spcPct val="50000"/>
              </a:lnSpc>
              <a:spcBef>
                <a:spcPts val="3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2000" dirty="0"/>
          </a:p>
          <a:p>
            <a:pPr marL="257175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dirty="0"/>
              <a:t>Example:</a:t>
            </a:r>
          </a:p>
          <a:p>
            <a:pPr marL="742950" lvl="1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dirty="0"/>
              <a:t>44% of male applicants are admitted by a university, but only 33% of female applicants</a:t>
            </a:r>
          </a:p>
          <a:p>
            <a:pPr marL="742950" lvl="1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dirty="0"/>
              <a:t>Men more likely to get admitted? Difference too large to be down to chance</a:t>
            </a:r>
          </a:p>
          <a:p>
            <a:pPr marL="742950" lvl="1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dirty="0"/>
              <a:t>Does this mean there is unfair discrimination?</a:t>
            </a:r>
          </a:p>
          <a:p>
            <a:pPr marL="800100" lvl="1" indent="-34290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marL="800100" lvl="1" indent="-34290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marL="800100" lvl="1" indent="-34290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marL="800100" lvl="1" indent="-34290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marL="742950" lvl="1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dirty="0"/>
              <a:t>University decided to investigate by further breaking down by degree</a:t>
            </a:r>
            <a:endParaRPr lang="en-IE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48" y="4560961"/>
            <a:ext cx="2362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0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3200" dirty="0" smtClean="0"/>
              <a:t>Multivariate Analysis – Simpsons Paradox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6896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dirty="0"/>
              <a:t>Results by degree:</a:t>
            </a: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dirty="0">
                <a:sym typeface="Wingdings" panose="05000000000000000000" pitchFamily="2" charset="2"/>
              </a:rPr>
              <a:t> </a:t>
            </a:r>
            <a:r>
              <a:rPr lang="en-IE" dirty="0"/>
              <a:t>No relationship between sex and acceptance for either programme, i.e. no discrimination</a:t>
            </a:r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endParaRPr lang="en-IE" dirty="0"/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dirty="0"/>
              <a:t>Why?</a:t>
            </a:r>
          </a:p>
          <a:p>
            <a:pPr marL="742950" lvl="2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/>
              <a:t>More females apply for English programme, but it is hard to get in to (25% success)</a:t>
            </a:r>
          </a:p>
          <a:p>
            <a:pPr marL="742950" lvl="2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/>
              <a:t>More males apply for engineering, but it is easier to get in to (50% success)</a:t>
            </a:r>
          </a:p>
          <a:p>
            <a:pPr marL="742950" lvl="2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/>
              <a:t>Degree is the confounding variable</a:t>
            </a:r>
          </a:p>
          <a:p>
            <a:pPr marL="742950" lvl="2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/>
              <a:t>Demonstrates why we shouldn’t just scratch the surface.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endParaRPr lang="en-I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81" y="1404493"/>
            <a:ext cx="2362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63" y="1404492"/>
            <a:ext cx="2362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4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3200" dirty="0" smtClean="0"/>
              <a:t>Multivariate Analysis </a:t>
            </a:r>
            <a:r>
              <a:rPr lang="en-IE" sz="3200" dirty="0"/>
              <a:t>– What’s its all </a:t>
            </a:r>
            <a:r>
              <a:rPr lang="en-IE" sz="3200" dirty="0" smtClean="0"/>
              <a:t>about?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7102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sz="1600" dirty="0"/>
              <a:t>Definition:</a:t>
            </a:r>
          </a:p>
          <a:p>
            <a:pPr marL="742950" lvl="2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sz="1600" dirty="0"/>
              <a:t>“The simultaneous analysis of several variables”</a:t>
            </a:r>
          </a:p>
          <a:p>
            <a:pPr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sz="600" dirty="0"/>
          </a:p>
          <a:p>
            <a:pPr marL="257175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sz="1600" dirty="0"/>
              <a:t>MVA uses ALL available data to capture the most information possible. Never a simple </a:t>
            </a:r>
            <a:r>
              <a:rPr lang="en-IE" sz="1600" dirty="0" err="1"/>
              <a:t>uni</a:t>
            </a:r>
            <a:r>
              <a:rPr lang="en-IE" sz="1600" dirty="0"/>
              <a:t>/bivariate </a:t>
            </a:r>
            <a:r>
              <a:rPr lang="en-IE" sz="1600" dirty="0" err="1"/>
              <a:t>analysis.The</a:t>
            </a:r>
            <a:r>
              <a:rPr lang="en-IE" sz="1600" dirty="0"/>
              <a:t> basic principle is </a:t>
            </a:r>
            <a:r>
              <a:rPr lang="en-IE" sz="1600" b="1" dirty="0"/>
              <a:t>to boil down hundreds of variables to a mere handful</a:t>
            </a:r>
            <a:r>
              <a:rPr lang="en-IE" sz="1600" dirty="0"/>
              <a:t>. </a:t>
            </a: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sz="600" dirty="0"/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sz="1600" dirty="0"/>
              <a:t>Making sense of large mases of data -&gt; Data-rich but knowledge poor. </a:t>
            </a: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sz="600" dirty="0"/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sz="1600" dirty="0"/>
              <a:t>Multivariate analysis can help summarise the data and avoid spurious results as seen in previous examples.</a:t>
            </a: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sz="600" dirty="0"/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sz="1600" dirty="0"/>
              <a:t>MVA is based on “</a:t>
            </a:r>
            <a:r>
              <a:rPr lang="en-IE" sz="1600" b="1" u="sng" dirty="0"/>
              <a:t>Ockham’s Razor</a:t>
            </a:r>
            <a:r>
              <a:rPr lang="en-IE" sz="1600" dirty="0"/>
              <a:t>”:</a:t>
            </a:r>
          </a:p>
          <a:p>
            <a:pPr marL="742950" lvl="2" indent="-28575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sz="1600" dirty="0"/>
              <a:t>"Everything should be kept as simple as possible, but no simpler.“</a:t>
            </a: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sz="600" dirty="0"/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r>
              <a:rPr lang="en-IE" sz="1600" dirty="0"/>
              <a:t>Simpson’s paradox shows how we need to consider more variables, Ockham’s Razor tells us to consider less… Need to find a balance.</a:t>
            </a: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400" dirty="0">
              <a:solidFill>
                <a:srgbClr val="3E3E3E"/>
              </a:solidFill>
            </a:endParaRPr>
          </a:p>
          <a:p>
            <a:pPr marL="257175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endParaRPr lang="en-IE" sz="1700" dirty="0" smtClean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 smtClean="0">
              <a:solidFill>
                <a:srgbClr val="3E3E3E"/>
              </a:solidFill>
            </a:endParaRPr>
          </a:p>
          <a:p>
            <a:pPr marL="257175" lvl="0" indent="-257175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  <a:buFont typeface="Arial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82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3200" dirty="0" smtClean="0"/>
              <a:t>Multivariate Analysis </a:t>
            </a:r>
            <a:r>
              <a:rPr lang="en-IE" sz="3200" dirty="0"/>
              <a:t>– </a:t>
            </a:r>
            <a:r>
              <a:rPr lang="en-IE" sz="3200" dirty="0" smtClean="0"/>
              <a:t>Example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548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Apples Versus Oranges</a:t>
            </a: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lvl="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</a:pPr>
            <a:endParaRPr lang="en-IE" sz="1700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Could come up with 100’s of different factors to compare them: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sz="1700" dirty="0">
                <a:solidFill>
                  <a:srgbClr val="3E3E3E"/>
                </a:solidFill>
              </a:rPr>
              <a:t>Colour, shape, texture, firmness, …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sz="1700" dirty="0">
                <a:solidFill>
                  <a:srgbClr val="3E3E3E"/>
                </a:solidFill>
              </a:rPr>
              <a:t>Skin: smoothness, thickness,…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sz="1700" dirty="0">
                <a:solidFill>
                  <a:srgbClr val="3E3E3E"/>
                </a:solidFill>
              </a:rPr>
              <a:t>Juice: PH, taste, composition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sz="1700" dirty="0">
                <a:solidFill>
                  <a:srgbClr val="3E3E3E"/>
                </a:solidFill>
              </a:rPr>
              <a:t>Seeds, etc.</a:t>
            </a: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sz="1700" dirty="0">
                <a:solidFill>
                  <a:srgbClr val="3E3E3E"/>
                </a:solidFill>
              </a:rPr>
              <a:t>Ultimately, there will never be more than one difference: is it an apple or an orange?</a:t>
            </a: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sz="1700" dirty="0">
              <a:solidFill>
                <a:srgbClr val="3E3E3E"/>
              </a:solidFill>
            </a:endParaRP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1" r="-279" b="7908"/>
          <a:stretch/>
        </p:blipFill>
        <p:spPr>
          <a:xfrm>
            <a:off x="2211432" y="1345630"/>
            <a:ext cx="4574593" cy="19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sz="3200" dirty="0" smtClean="0"/>
              <a:t>Multivariate Analysis </a:t>
            </a:r>
            <a:r>
              <a:rPr lang="en-IE" sz="3200" dirty="0"/>
              <a:t>– </a:t>
            </a:r>
            <a:r>
              <a:rPr lang="en-IE" sz="3200" dirty="0" smtClean="0"/>
              <a:t>Techniques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454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3E3E3E"/>
                </a:solidFill>
              </a:rPr>
              <a:t>Many different techniques used to perform a multivariate analysis: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3E3E3E"/>
                </a:solidFill>
              </a:rPr>
              <a:t>Principal Component Analysis (PCA)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3E3E3E"/>
                </a:solidFill>
              </a:rPr>
              <a:t>Singular Value Decomposition (SVD)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3E3E3E"/>
                </a:solidFill>
              </a:rPr>
              <a:t>Multiple regression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3E3E3E"/>
                </a:solidFill>
              </a:rPr>
              <a:t>Logistic regression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3E3E3E"/>
                </a:solidFill>
              </a:rPr>
              <a:t>Discriminant Analysis</a:t>
            </a:r>
          </a:p>
          <a:p>
            <a:pPr marL="742950" lvl="1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3E3E3E"/>
                </a:solidFill>
              </a:rPr>
              <a:t>Multivariate Analysis of Variance (MANOVA)</a:t>
            </a:r>
          </a:p>
          <a:p>
            <a:pPr marL="725488" lvl="1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dirty="0">
              <a:solidFill>
                <a:srgbClr val="3E3E3E"/>
              </a:solidFill>
            </a:endParaRPr>
          </a:p>
          <a:p>
            <a:pPr marL="28575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3E3E3E"/>
                </a:solidFill>
              </a:rPr>
              <a:t>Most of these are pretty complex, with heavy maths behind them</a:t>
            </a:r>
          </a:p>
          <a:p>
            <a:pPr marL="268288" lvl="0" indent="-268288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Wingdings 3" pitchFamily="18" charset="2"/>
              <a:buChar char="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1700" dirty="0">
              <a:solidFill>
                <a:srgbClr val="3E3E3E"/>
              </a:solidFill>
            </a:endParaRP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6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8400" y="1234800"/>
            <a:ext cx="7960658" cy="5407300"/>
          </a:xfrm>
        </p:spPr>
        <p:txBody>
          <a:bodyPr/>
          <a:lstStyle/>
          <a:p>
            <a:pPr lvl="1"/>
            <a:endParaRPr lang="en-IE" sz="2000" dirty="0"/>
          </a:p>
          <a:p>
            <a:endParaRPr lang="en-IE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 smtClean="0"/>
              <a:t>Multivariate Analysis </a:t>
            </a:r>
            <a:r>
              <a:rPr lang="en-IE" dirty="0"/>
              <a:t>– </a:t>
            </a:r>
            <a:r>
              <a:rPr lang="en-IE" dirty="0" smtClean="0"/>
              <a:t>Principal Component Analysis (PCA)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70079" y="949772"/>
            <a:ext cx="8257300" cy="620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3E3E3E"/>
                </a:solidFill>
              </a:rPr>
              <a:t>Used to identify the underlying dimensions or “Principle Components” for </a:t>
            </a:r>
            <a:r>
              <a:rPr lang="en-IE" b="1" u="sng" dirty="0">
                <a:solidFill>
                  <a:srgbClr val="3E3E3E"/>
                </a:solidFill>
              </a:rPr>
              <a:t>sources of variation</a:t>
            </a:r>
            <a:r>
              <a:rPr lang="en-IE" dirty="0">
                <a:solidFill>
                  <a:srgbClr val="3E3E3E"/>
                </a:solidFill>
              </a:rPr>
              <a:t>.</a:t>
            </a:r>
          </a:p>
          <a:p>
            <a:pPr marL="171450" lvl="0" indent="-1714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sz="200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3E3E3E"/>
                </a:solidFill>
              </a:rPr>
              <a:t>An unsupervised learning algorithm, it finds patterns by itself. In particular, PCA finds (mutually orthogonal) directions of greatest variance.</a:t>
            </a: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endParaRPr lang="en-IE" dirty="0">
              <a:solidFill>
                <a:srgbClr val="3E3E3E"/>
              </a:solidFill>
            </a:endParaRP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3E3E3E"/>
                </a:solidFill>
              </a:rPr>
              <a:t>The green solid line indicates the first principal component direction, and the blue dashed line indicates the second principal component direction.</a:t>
            </a:r>
          </a:p>
          <a:p>
            <a:pPr marL="285750" lvl="0" indent="-285750" fontAlgn="base">
              <a:lnSpc>
                <a:spcPct val="110000"/>
              </a:lnSpc>
              <a:spcBef>
                <a:spcPts val="600"/>
              </a:spcBef>
              <a:buClr>
                <a:srgbClr val="005192"/>
              </a:buClr>
              <a:buSzPct val="80000"/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FF0000"/>
                </a:solidFill>
              </a:rPr>
              <a:t>Essentially finding new variables that are linear functions of those in the original dataset, that successively maximize variance and that are uncorrelated with each </a:t>
            </a:r>
            <a:r>
              <a:rPr lang="en-IE" dirty="0" smtClean="0">
                <a:solidFill>
                  <a:srgbClr val="FF0000"/>
                </a:solidFill>
              </a:rPr>
              <a:t>other</a:t>
            </a:r>
            <a:endParaRPr lang="en-IE" sz="1700" dirty="0">
              <a:solidFill>
                <a:srgbClr val="3E3E3E"/>
              </a:solidFill>
            </a:endParaRPr>
          </a:p>
          <a:p>
            <a:pPr lvl="0" defTabSz="342900" fontAlgn="base">
              <a:lnSpc>
                <a:spcPct val="110000"/>
              </a:lnSpc>
              <a:spcBef>
                <a:spcPct val="20000"/>
              </a:spcBef>
              <a:spcAft>
                <a:spcPts val="750"/>
              </a:spcAft>
              <a:buClr>
                <a:srgbClr val="005192"/>
              </a:buClr>
              <a:buSzPct val="80000"/>
            </a:pP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501"/>
          <a:stretch/>
        </p:blipFill>
        <p:spPr>
          <a:xfrm>
            <a:off x="2098429" y="2476500"/>
            <a:ext cx="4800600" cy="25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AI Colou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A42"/>
      </a:accent1>
      <a:accent2>
        <a:srgbClr val="00C6D7"/>
      </a:accent2>
      <a:accent3>
        <a:srgbClr val="589199"/>
      </a:accent3>
      <a:accent4>
        <a:srgbClr val="BED6DB"/>
      </a:accent4>
      <a:accent5>
        <a:srgbClr val="FFFFFF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3486</TotalTime>
  <Words>815</Words>
  <Application>Microsoft Office PowerPoint</Application>
  <PresentationFormat>On-screen Show (4:3)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Paul Kelly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Kelly</dc:creator>
  <cp:lastModifiedBy>John Nolan</cp:lastModifiedBy>
  <cp:revision>107</cp:revision>
  <dcterms:created xsi:type="dcterms:W3CDTF">2012-06-01T23:15:53Z</dcterms:created>
  <dcterms:modified xsi:type="dcterms:W3CDTF">2021-07-27T10:44:47Z</dcterms:modified>
</cp:coreProperties>
</file>