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330" r:id="rId2"/>
    <p:sldId id="331" r:id="rId3"/>
    <p:sldId id="637" r:id="rId4"/>
    <p:sldId id="332" r:id="rId5"/>
    <p:sldId id="666" r:id="rId6"/>
    <p:sldId id="667" r:id="rId7"/>
    <p:sldId id="668" r:id="rId8"/>
    <p:sldId id="550" r:id="rId9"/>
    <p:sldId id="625" r:id="rId10"/>
    <p:sldId id="629" r:id="rId11"/>
    <p:sldId id="669" r:id="rId12"/>
    <p:sldId id="630" r:id="rId13"/>
    <p:sldId id="628" r:id="rId14"/>
    <p:sldId id="672" r:id="rId15"/>
    <p:sldId id="673" r:id="rId16"/>
    <p:sldId id="670" r:id="rId17"/>
    <p:sldId id="627" r:id="rId18"/>
    <p:sldId id="631" r:id="rId19"/>
    <p:sldId id="634" r:id="rId20"/>
    <p:sldId id="626" r:id="rId21"/>
    <p:sldId id="635" r:id="rId22"/>
    <p:sldId id="636" r:id="rId23"/>
    <p:sldId id="638" r:id="rId24"/>
    <p:sldId id="640" r:id="rId25"/>
    <p:sldId id="642" r:id="rId26"/>
    <p:sldId id="643" r:id="rId27"/>
    <p:sldId id="644" r:id="rId28"/>
    <p:sldId id="645" r:id="rId29"/>
    <p:sldId id="646" r:id="rId30"/>
    <p:sldId id="648" r:id="rId31"/>
    <p:sldId id="649" r:id="rId32"/>
    <p:sldId id="650" r:id="rId33"/>
    <p:sldId id="651" r:id="rId34"/>
    <p:sldId id="652" r:id="rId35"/>
    <p:sldId id="639" r:id="rId36"/>
    <p:sldId id="654" r:id="rId37"/>
    <p:sldId id="653" r:id="rId38"/>
    <p:sldId id="657" r:id="rId39"/>
    <p:sldId id="656" r:id="rId40"/>
    <p:sldId id="658" r:id="rId41"/>
    <p:sldId id="659" r:id="rId42"/>
    <p:sldId id="660" r:id="rId43"/>
    <p:sldId id="662" r:id="rId44"/>
    <p:sldId id="661" r:id="rId45"/>
    <p:sldId id="663" r:id="rId46"/>
    <p:sldId id="664" r:id="rId47"/>
    <p:sldId id="66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4" autoAdjust="0"/>
    <p:restoredTop sz="66542" autoAdjust="0"/>
  </p:normalViewPr>
  <p:slideViewPr>
    <p:cSldViewPr snapToGrid="0">
      <p:cViewPr varScale="1">
        <p:scale>
          <a:sx n="57" d="100"/>
          <a:sy n="57" d="100"/>
        </p:scale>
        <p:origin x="15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5D57B-C03E-4B6E-B71D-286266A8656F}" type="datetimeFigureOut">
              <a:rPr lang="en-IE" smtClean="0"/>
              <a:t>14/12/2020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5BD37-5099-4D68-9853-B7849C6076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709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E523B-0507-4F64-9817-FA30369D2223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8864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DAG = conceptual representation of a series of activities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Activities shown in circles are called commits (snapshots, different versions of a project, collection of which contain the entire history of the project)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Directed: defined directional flow from one activity to the other (commits)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Acyclic: No loops/cycles i.e. directional flow only goes in one direction</a:t>
            </a:r>
          </a:p>
          <a:p>
            <a:pPr lvl="1">
              <a:buFont typeface="Wingdings" panose="05000000000000000000" pitchFamily="2" charset="2"/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8308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88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6280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E" dirty="0"/>
              <a:t>Conflicts can arise when changes are made that don’t gel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E" dirty="0"/>
              <a:t>It’s a race!!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Mary makes her change first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John – gets a conflict when attempting to merge back into the main branch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E" dirty="0"/>
              <a:t>Mary and John will need to review and resolve this conflict</a:t>
            </a:r>
          </a:p>
          <a:p>
            <a:pPr lvl="1">
              <a:buFont typeface="Wingdings" panose="05000000000000000000" pitchFamily="2" charset="2"/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2880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065BD-F96E-426A-8770-42F58EB65B17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38646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Going back to the competency wheel, focusing on the light blue areas of..</a:t>
            </a:r>
          </a:p>
          <a:p>
            <a:r>
              <a:rPr lang="en-IE" dirty="0"/>
              <a:t>Risk Management, Collaboration and Communication = &gt; version control systems can help Actuaries in these areas</a:t>
            </a:r>
          </a:p>
          <a:p>
            <a:r>
              <a:rPr lang="en-IE" dirty="0"/>
              <a:t>Actuaries need to be mindful of Commercial considerations associated with using different version control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5BD37-5099-4D68-9853-B7849C6076AD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1014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Risk management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Useful for model developments using R, python or any other language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Can be reviewed before updates are merged into master branches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9958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Need to ensure that data not supposed to be uploaded onto hosting service is uploaded.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Company may wish to ensure processes are in place to prevent and or detect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43305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065BD-F96E-426A-8770-42F58EB65B17}" type="slidenum">
              <a:rPr lang="en-IE" smtClean="0"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0808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5443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19891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253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24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39633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25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12619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26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45324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27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23191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28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9707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29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15576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30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98828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31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93653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32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9940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87548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33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11395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34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32001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35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6141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36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69499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37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70181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38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57349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39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06018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40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901809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41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70166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42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9168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523099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43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48371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44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830735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45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89503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065BD-F96E-426A-8770-42F58EB65B17}" type="slidenum">
              <a:rPr lang="en-IE" smtClean="0"/>
              <a:t>46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6109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E523B-0507-4F64-9817-FA30369D2223}" type="slidenum">
              <a:rPr lang="en-IE" smtClean="0"/>
              <a:t>47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4118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065BD-F96E-426A-8770-42F58EB65B17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9786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7268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5667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7638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Expanding on DVCS description, talk a little bit more about Local and Remote hosting.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User ‘Pulls’ project from Remote repo (master) onto their Local machine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Local machine has three main components (need to be able to describe each of these in detail)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	working directory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	staging area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	local repo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User can add to staging area, commit to local repo, push to remote repo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01094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AC81-9C9F-43C1-89FE-889431DC7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9BBBC-8F9B-46F2-A051-AC46D5926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F6C53-1865-4090-805C-AC04F558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78BB-048B-4C4D-903B-DD2CC80815E4}" type="datetimeFigureOut">
              <a:rPr lang="en-IE" smtClean="0"/>
              <a:t>14/12/2020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D329D-5F31-46D7-9B9B-5DED6E3D2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780D7-5358-4F49-96C7-9B1C143F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8D5A-0EC7-4AEC-86C6-3023F1381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65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B1A17-4E67-4DF5-B34D-B7164229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9BE0E-BCDD-4980-8233-0B4EEB0AE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7A8C9-10BE-477F-9536-BDAC34D85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78BB-048B-4C4D-903B-DD2CC80815E4}" type="datetimeFigureOut">
              <a:rPr lang="en-IE" smtClean="0"/>
              <a:t>14/12/2020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7D336-45B7-469B-B186-030D5370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89AA4-C01B-48CE-BB2B-6325D74F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8D5A-0EC7-4AEC-86C6-3023F1381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135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74E8E-B081-4BD9-9551-740626162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EEFDF-695B-4CFE-B6CD-AD13A984C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29850-2C91-4E8D-B5FB-0C713CAE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78BB-048B-4C4D-903B-DD2CC80815E4}" type="datetimeFigureOut">
              <a:rPr lang="en-IE" smtClean="0"/>
              <a:t>14/12/2020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0AF99-627B-44B0-98A4-6D9D4816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BE309-E17F-4860-8651-B24677BE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8D5A-0EC7-4AEC-86C6-3023F1381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3643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SECOND SLIDE ONL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 flipV="1">
            <a:off x="693271" y="919514"/>
            <a:ext cx="10614212" cy="4295"/>
          </a:xfrm>
          <a:prstGeom prst="line">
            <a:avLst/>
          </a:prstGeom>
          <a:ln w="6350" cmpd="sng">
            <a:solidFill>
              <a:srgbClr val="00C6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93272" y="1111625"/>
            <a:ext cx="10614211" cy="53877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93272" y="101952"/>
            <a:ext cx="10614211" cy="7138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1300" y="22226"/>
            <a:ext cx="482600" cy="365125"/>
          </a:xfrm>
          <a:prstGeom prst="rect">
            <a:avLst/>
          </a:prstGeom>
          <a:ln>
            <a:solidFill>
              <a:srgbClr val="00C6D7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9DE6C-306C-0A45-B13D-48C1012E32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73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LL OTHER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1545739" y="870460"/>
            <a:ext cx="10168144" cy="0"/>
          </a:xfrm>
          <a:prstGeom prst="line">
            <a:avLst/>
          </a:prstGeom>
          <a:ln w="6350" cmpd="sng">
            <a:solidFill>
              <a:srgbClr val="00C6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5410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47134" y="1156448"/>
            <a:ext cx="11461751" cy="54332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545739" y="123078"/>
            <a:ext cx="10341872" cy="674782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1300" y="22226"/>
            <a:ext cx="482600" cy="365125"/>
          </a:xfrm>
          <a:prstGeom prst="rect">
            <a:avLst/>
          </a:prstGeom>
          <a:ln>
            <a:solidFill>
              <a:srgbClr val="00C6D7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9DE6C-306C-0A45-B13D-48C1012E32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0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08F6-04D5-4EF1-89EF-8698E3E5A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30898-4A20-4E9C-B8A4-41ADAD2E9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B7112-AE11-4B26-B878-C2FA403B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78BB-048B-4C4D-903B-DD2CC80815E4}" type="datetimeFigureOut">
              <a:rPr lang="en-IE" smtClean="0"/>
              <a:t>14/12/2020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91D1E-DF18-44B5-AD6A-0C1717571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27B4E-625B-4C3C-9927-709AD71D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8D5A-0EC7-4AEC-86C6-3023F1381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717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F8D3E-E6E0-4632-BDB6-CA6793755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D0E54-E431-464F-AFF9-B3BA54BA8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514FA-E2EA-4019-9BE6-878A63CF2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78BB-048B-4C4D-903B-DD2CC80815E4}" type="datetimeFigureOut">
              <a:rPr lang="en-IE" smtClean="0"/>
              <a:t>14/12/2020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F7B06-6195-4498-B884-4B868D05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565CB-CA7B-447F-B9B4-320626481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8D5A-0EC7-4AEC-86C6-3023F1381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617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68262-485D-4CFF-8D3D-071E8C77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CA265-8EEC-44C6-9ECC-3EEB04368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56D65-A8E5-47D1-A9E8-F9C3617C5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AF929-F661-41D2-B09A-AB74D412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78BB-048B-4C4D-903B-DD2CC80815E4}" type="datetimeFigureOut">
              <a:rPr lang="en-IE" smtClean="0"/>
              <a:t>14/12/2020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0D3EE-5E7D-496F-976B-5897F0F1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16372-A2F0-444D-8CA0-EBE0A875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8D5A-0EC7-4AEC-86C6-3023F1381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893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B71E-0A36-423A-9DBE-653DD4E73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FD41D-04DB-447A-B7EF-98C6C0683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93C15-37D4-4C03-A05F-98047CE0E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DFB3CE-12CF-4AED-80D6-C479E9708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597C1-363D-4BFE-BE13-A1D849BB21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1D5A4-9385-412C-A3B4-ADAEFE9F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78BB-048B-4C4D-903B-DD2CC80815E4}" type="datetimeFigureOut">
              <a:rPr lang="en-IE" smtClean="0"/>
              <a:t>14/12/2020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5FB916-F149-4F27-BA61-41654E5E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A4E65-BFF3-4732-8458-C8E753F1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8D5A-0EC7-4AEC-86C6-3023F1381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395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E7E81-7944-42F6-BD33-E104174E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F3844D-1C3D-4566-A4B1-08B69CB1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78BB-048B-4C4D-903B-DD2CC80815E4}" type="datetimeFigureOut">
              <a:rPr lang="en-IE" smtClean="0"/>
              <a:t>14/12/2020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BA25B-9CC3-47E8-8373-9B664E69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9202F-1256-472E-AB9F-6C3FE4D4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8D5A-0EC7-4AEC-86C6-3023F1381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523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F9278E-A55F-401E-AC69-838DD34A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78BB-048B-4C4D-903B-DD2CC80815E4}" type="datetimeFigureOut">
              <a:rPr lang="en-IE" smtClean="0"/>
              <a:t>14/12/2020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5634AD-AEA9-44C9-AF68-34F3AEB0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CE95B-50A2-437F-A8CC-AF317FD8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8D5A-0EC7-4AEC-86C6-3023F1381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196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C7545-E6CD-4C76-9FEF-D9D2ADAA4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C549F-B996-45A9-9962-DDC6B12D2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772B1-AD78-47D3-A71F-69A0BDBD6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96D58-9946-4EBB-9829-86FB6428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78BB-048B-4C4D-903B-DD2CC80815E4}" type="datetimeFigureOut">
              <a:rPr lang="en-IE" smtClean="0"/>
              <a:t>14/12/2020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A7BC9-7269-4F97-A393-F978888D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9CC3F-E5A3-4527-B099-E654D4FE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8D5A-0EC7-4AEC-86C6-3023F1381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09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D7D0-2C7D-40B9-810E-36C6A4AA7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F07A1-D19C-4F98-AB4F-5DA6BD363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9658B-FF89-4A83-8013-661ADFC30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FFAB0-2B7A-4117-8AD2-F3650F124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78BB-048B-4C4D-903B-DD2CC80815E4}" type="datetimeFigureOut">
              <a:rPr lang="en-IE" smtClean="0"/>
              <a:t>14/12/2020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B7239-4462-4B5B-9D96-743986805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80EF2-3F9D-4FEB-BA3C-2EBC3F6D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8D5A-0EC7-4AEC-86C6-3023F1381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908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4D39F3-82ED-48FC-BF76-8AAA6550D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2D5D1-130E-452D-B031-6EC76D7F9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79DAF-D7B0-4D01-9C64-9F8B30C24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D78BB-048B-4C4D-903B-DD2CC80815E4}" type="datetimeFigureOut">
              <a:rPr lang="en-IE" smtClean="0"/>
              <a:t>14/12/2020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F3799-C703-4929-8FB9-89339DAFA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AEB93-684E-448D-B778-CBAFB04BF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48D5A-0EC7-4AEC-86C6-3023F1381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9995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mollynem/git-github--workflow-fundamentals-5496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.stack.imgur.com/yE1kA.gi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4.png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idataanalytics/versioncontrol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soundsoftware.ac.uk/why-version-contro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21808-40EA-4423-8029-867106F8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EAA4-15C9-444A-983A-344728703E75}" type="slidenum">
              <a:rPr lang="en-IE" smtClean="0"/>
              <a:t>1</a:t>
            </a:fld>
            <a:endParaRPr lang="en-IE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5DEE434E-BDE5-4704-A849-5E1A59374917}"/>
              </a:ext>
            </a:extLst>
          </p:cNvPr>
          <p:cNvSpPr txBox="1">
            <a:spLocks/>
          </p:cNvSpPr>
          <p:nvPr/>
        </p:nvSpPr>
        <p:spPr>
          <a:xfrm>
            <a:off x="1784351" y="215154"/>
            <a:ext cx="8596313" cy="63745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100E29-92DE-4665-946C-EA5A46C2A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7C4A8B8-BE2A-4585-92AF-CE8382079316}"/>
              </a:ext>
            </a:extLst>
          </p:cNvPr>
          <p:cNvGrpSpPr/>
          <p:nvPr/>
        </p:nvGrpSpPr>
        <p:grpSpPr>
          <a:xfrm>
            <a:off x="594360" y="573508"/>
            <a:ext cx="11094039" cy="5467880"/>
            <a:chOff x="-929640" y="573508"/>
            <a:chExt cx="11094039" cy="546788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B8D673E-6250-47AF-8F69-505831174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01043" y="573508"/>
              <a:ext cx="5114925" cy="2828925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A14043C-0F98-4A01-BDD2-CF57C6D4AB70}"/>
                </a:ext>
              </a:extLst>
            </p:cNvPr>
            <p:cNvCxnSpPr/>
            <p:nvPr/>
          </p:nvCxnSpPr>
          <p:spPr>
            <a:xfrm>
              <a:off x="1882725" y="3623642"/>
              <a:ext cx="5378549" cy="0"/>
            </a:xfrm>
            <a:prstGeom prst="line">
              <a:avLst/>
            </a:prstGeom>
            <a:ln w="6350" cmpd="sng">
              <a:solidFill>
                <a:srgbClr val="00C6D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EDE9A53-40A8-4F72-937A-D6ADF0F25A4B}"/>
                </a:ext>
              </a:extLst>
            </p:cNvPr>
            <p:cNvCxnSpPr/>
            <p:nvPr/>
          </p:nvCxnSpPr>
          <p:spPr>
            <a:xfrm>
              <a:off x="1869230" y="4910904"/>
              <a:ext cx="5378549" cy="0"/>
            </a:xfrm>
            <a:prstGeom prst="line">
              <a:avLst/>
            </a:prstGeom>
            <a:ln w="6350" cmpd="sng">
              <a:solidFill>
                <a:srgbClr val="00C6D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D1BA4C8-6800-45CE-995E-6A0DC4899167}"/>
                </a:ext>
              </a:extLst>
            </p:cNvPr>
            <p:cNvCxnSpPr/>
            <p:nvPr/>
          </p:nvCxnSpPr>
          <p:spPr>
            <a:xfrm>
              <a:off x="1869230" y="5416936"/>
              <a:ext cx="5378549" cy="0"/>
            </a:xfrm>
            <a:prstGeom prst="line">
              <a:avLst/>
            </a:prstGeom>
            <a:ln w="6350" cmpd="sng">
              <a:solidFill>
                <a:srgbClr val="00C6D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DD60DF1-BD93-4DB2-B4CE-121C55173B86}"/>
                </a:ext>
              </a:extLst>
            </p:cNvPr>
            <p:cNvSpPr txBox="1"/>
            <p:nvPr/>
          </p:nvSpPr>
          <p:spPr>
            <a:xfrm>
              <a:off x="3580382" y="5579723"/>
              <a:ext cx="1983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342900">
                <a:defRPr/>
              </a:pPr>
              <a:r>
                <a:rPr lang="en-IE" sz="1050">
                  <a:solidFill>
                    <a:prstClr val="white"/>
                  </a:solidFill>
                </a:rPr>
                <a:t>© Society of Actuaries in Ireland </a:t>
              </a:r>
            </a:p>
            <a:p>
              <a:pPr defTabSz="342900"/>
              <a:endParaRPr lang="en-IE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814162DC-9A3D-4CE3-AAEE-03ED06BA8451}"/>
                </a:ext>
              </a:extLst>
            </p:cNvPr>
            <p:cNvSpPr txBox="1">
              <a:spLocks/>
            </p:cNvSpPr>
            <p:nvPr/>
          </p:nvSpPr>
          <p:spPr>
            <a:xfrm>
              <a:off x="-929640" y="3671624"/>
              <a:ext cx="11094039" cy="1102519"/>
            </a:xfrm>
            <a:prstGeom prst="rect">
              <a:avLst/>
            </a:prstGeom>
          </p:spPr>
          <p:txBody>
            <a:bodyPr vert="horz" lIns="68580" tIns="34290" rIns="68580" bIns="3429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GB" sz="2700" b="1" dirty="0">
                  <a:solidFill>
                    <a:prstClr val="white"/>
                  </a:solidFill>
                  <a:latin typeface="Helvetica"/>
                  <a:cs typeface="Helvetica"/>
                </a:rPr>
                <a:t>What could possibly go wrong?</a:t>
              </a:r>
            </a:p>
            <a:p>
              <a:r>
                <a:rPr lang="en-GB" sz="2700" b="1" i="1" dirty="0">
                  <a:solidFill>
                    <a:prstClr val="white"/>
                  </a:solidFill>
                  <a:latin typeface="Helvetica"/>
                  <a:cs typeface="Helvetica"/>
                </a:rPr>
                <a:t>How version control systems can help actuaries</a:t>
              </a: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588D4B80-DB9E-43FA-9581-D853C02339F1}"/>
                </a:ext>
              </a:extLst>
            </p:cNvPr>
            <p:cNvSpPr txBox="1">
              <a:spLocks/>
            </p:cNvSpPr>
            <p:nvPr/>
          </p:nvSpPr>
          <p:spPr>
            <a:xfrm>
              <a:off x="1568085" y="4810427"/>
              <a:ext cx="5980835" cy="698539"/>
            </a:xfrm>
            <a:prstGeom prst="rect">
              <a:avLst/>
            </a:prstGeom>
          </p:spPr>
          <p:txBody>
            <a:bodyPr vert="horz" lIns="68580" tIns="34290" rIns="68580" bIns="3429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100" dirty="0">
                  <a:solidFill>
                    <a:prstClr val="white"/>
                  </a:solidFill>
                  <a:latin typeface="Helvetica"/>
                  <a:cs typeface="Helvetica"/>
                </a:rPr>
                <a:t>14</a:t>
              </a:r>
              <a:r>
                <a:rPr lang="en-US" sz="2100" baseline="30000" dirty="0">
                  <a:solidFill>
                    <a:prstClr val="white"/>
                  </a:solidFill>
                  <a:latin typeface="Helvetica"/>
                  <a:cs typeface="Helvetica"/>
                </a:rPr>
                <a:t>th</a:t>
              </a:r>
              <a:r>
                <a:rPr lang="en-US" sz="2100" dirty="0">
                  <a:solidFill>
                    <a:prstClr val="white"/>
                  </a:solidFill>
                  <a:latin typeface="Helvetica"/>
                  <a:cs typeface="Helvetica"/>
                </a:rPr>
                <a:t> December 2020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9248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Each user has a local project history called a repository</a:t>
            </a:r>
          </a:p>
          <a:p>
            <a:pPr marL="0" indent="0" algn="l">
              <a:buNone/>
            </a:pPr>
            <a:endParaRPr lang="en-US" sz="2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A single remote repository exists which is the source of truth (master)</a:t>
            </a:r>
          </a:p>
          <a:p>
            <a:pPr marL="0" indent="0" algn="l">
              <a:buNone/>
            </a:pPr>
            <a:endParaRPr lang="en-US" sz="2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Users can work offline since they have their own local copy of the project history</a:t>
            </a:r>
          </a:p>
          <a:p>
            <a:pPr marL="0" indent="0" algn="l">
              <a:buNone/>
            </a:pPr>
            <a:endParaRPr lang="en-US" sz="2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DVCS allow users to ‘pull’ content from and ‘push’ content to the master copy</a:t>
            </a:r>
          </a:p>
          <a:p>
            <a:pPr marL="457200" lvl="1" indent="0">
              <a:buNone/>
            </a:pP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What is a </a:t>
            </a:r>
            <a:r>
              <a:rPr lang="en-IE" sz="3200" b="1" i="1" dirty="0"/>
              <a:t>Distributed</a:t>
            </a:r>
            <a:r>
              <a:rPr lang="en-IE" sz="3200" b="1" dirty="0"/>
              <a:t> version control system (DVCS)?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64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The Lingo!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223451-60FC-41F6-B301-48F3F1411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91" y="657225"/>
            <a:ext cx="11249394" cy="554355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483BC69-8B19-4F1C-8EED-9F82D34726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1660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endParaRPr lang="en-US" sz="2400" dirty="0"/>
          </a:p>
          <a:p>
            <a:pPr marL="0" indent="0" algn="l">
              <a:buNone/>
            </a:pPr>
            <a:endParaRPr lang="en-US" sz="2400" dirty="0"/>
          </a:p>
          <a:p>
            <a:pPr marL="0" indent="0" algn="l">
              <a:buNone/>
            </a:pPr>
            <a:endParaRPr lang="en-US" sz="2400" dirty="0"/>
          </a:p>
          <a:p>
            <a:pPr marL="0" indent="0" algn="l">
              <a:buNone/>
            </a:pPr>
            <a:endParaRPr lang="en-US" sz="2400" dirty="0"/>
          </a:p>
          <a:p>
            <a:pPr marL="0" indent="0" algn="l">
              <a:buNone/>
            </a:pPr>
            <a:endParaRPr lang="en-US" sz="2400" dirty="0"/>
          </a:p>
          <a:p>
            <a:pPr marL="0" indent="0" algn="l">
              <a:buNone/>
            </a:pPr>
            <a:endParaRPr lang="en-US" sz="2400" dirty="0"/>
          </a:p>
          <a:p>
            <a:pPr marL="0" indent="0" algn="l">
              <a:buNone/>
            </a:pPr>
            <a:endParaRPr lang="en-US" sz="2400" dirty="0"/>
          </a:p>
          <a:p>
            <a:pPr marL="0" indent="0" algn="l">
              <a:buNone/>
            </a:pPr>
            <a:endParaRPr lang="en-US" sz="2400" dirty="0"/>
          </a:p>
          <a:p>
            <a:pPr marL="0" indent="0" algn="l">
              <a:buNone/>
            </a:pPr>
            <a:endParaRPr lang="en-US" sz="2400" dirty="0"/>
          </a:p>
          <a:p>
            <a:pPr marL="0" indent="0" algn="l">
              <a:buNone/>
            </a:pP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</a:t>
            </a:r>
            <a:r>
              <a:rPr lang="en-AU" sz="1800" u="none" strike="noStrike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https://dev.to/mollynem/git-github--workflow-fundamentals-5496</a:t>
            </a:r>
            <a:endParaRPr lang="en-AU" sz="1800" u="none" strike="noStrike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Git used for demonstration purposes throughout this presentation</a:t>
            </a:r>
          </a:p>
          <a:p>
            <a:r>
              <a:rPr lang="en-IE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User ‘Pulls’ project from Remote repo (master) onto their Local machine</a:t>
            </a:r>
            <a:endParaRPr lang="en-AU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E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Local machine has three main components: working directory, staging area, local repo</a:t>
            </a:r>
          </a:p>
          <a:p>
            <a:r>
              <a:rPr lang="en-IE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User can add to staging area, commit to local repo, push to remote repo</a:t>
            </a:r>
          </a:p>
          <a:p>
            <a:endParaRPr lang="en-US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Local and remote hosting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" descr="Git Project">
            <a:extLst>
              <a:ext uri="{FF2B5EF4-FFF2-40B4-BE49-F238E27FC236}">
                <a16:creationId xmlns:a16="http://schemas.microsoft.com/office/drawing/2014/main" id="{67839A81-887F-435F-907C-6F766BE6FE1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701800" y="997161"/>
            <a:ext cx="7797800" cy="406781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4651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5124" y="1004048"/>
            <a:ext cx="11461751" cy="54332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</a:t>
            </a:r>
            <a:r>
              <a:rPr lang="en-AU" sz="1800" u="none" strike="noStrike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https://i.stack.imgur.com/yE1kA.gif</a:t>
            </a:r>
            <a:endParaRPr lang="en-I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Arrows point to the preceding </a:t>
            </a:r>
            <a:r>
              <a:rPr lang="en-US" sz="2400" b="1" u="sng" dirty="0"/>
              <a:t>commit</a:t>
            </a:r>
            <a:r>
              <a:rPr lang="en-US" sz="2400" dirty="0"/>
              <a:t>, not the subsequent one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u="sng" dirty="0"/>
              <a:t>Branches</a:t>
            </a:r>
            <a:r>
              <a:rPr lang="en-US" sz="2400" dirty="0"/>
              <a:t> are labels on commits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Commits can be </a:t>
            </a:r>
            <a:r>
              <a:rPr lang="en-US" sz="2400" b="1" u="sng" dirty="0"/>
              <a:t>merged</a:t>
            </a:r>
            <a:r>
              <a:rPr lang="en-US" sz="2400" dirty="0"/>
              <a:t> to incorporate changes from more than one branch</a:t>
            </a:r>
          </a:p>
          <a:p>
            <a:pPr marL="457200" lvl="1" indent="0">
              <a:buNone/>
            </a:pP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Health warning – some technical stuff!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" descr="Git is a Directed Acyclic Graph (DAG)">
            <a:extLst>
              <a:ext uri="{FF2B5EF4-FFF2-40B4-BE49-F238E27FC236}">
                <a16:creationId xmlns:a16="http://schemas.microsoft.com/office/drawing/2014/main" id="{F5E74EDA-1FC5-4075-BC86-2AAD2D17175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2941107" y="898712"/>
            <a:ext cx="6309783" cy="283083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6F509F68-BDF8-468F-925A-A4E0EB2ACE02}"/>
              </a:ext>
            </a:extLst>
          </p:cNvPr>
          <p:cNvSpPr txBox="1">
            <a:spLocks/>
          </p:cNvSpPr>
          <p:nvPr/>
        </p:nvSpPr>
        <p:spPr>
          <a:xfrm>
            <a:off x="365124" y="1028701"/>
            <a:ext cx="10341872" cy="674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2000" b="1" dirty="0"/>
              <a:t>Directed Acyclic Graph (DAG)</a:t>
            </a:r>
          </a:p>
        </p:txBody>
      </p:sp>
    </p:spTree>
    <p:extLst>
      <p:ext uri="{BB962C8B-B14F-4D97-AF65-F5344CB8AC3E}">
        <p14:creationId xmlns:p14="http://schemas.microsoft.com/office/powerpoint/2010/main" val="1192157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5124" y="1004048"/>
            <a:ext cx="11461751" cy="54332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endParaRPr lang="en-US" sz="2400" i="1" dirty="0"/>
          </a:p>
          <a:p>
            <a:pPr marL="457200" lvl="1" indent="0">
              <a:buNone/>
            </a:pP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Lets design an outdoor play gym!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20D9EE-DBA1-4F15-81F0-FCA6A4BF2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776" y="1144654"/>
            <a:ext cx="4485434" cy="559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89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5124" y="1004048"/>
            <a:ext cx="11461751" cy="54332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endParaRPr lang="en-US" sz="2400" i="1" dirty="0"/>
          </a:p>
          <a:p>
            <a:r>
              <a:rPr lang="en-US" sz="2400" i="1" dirty="0"/>
              <a:t>Standard play gyms include a Tree house and climbing bars so we start with this</a:t>
            </a:r>
            <a:endParaRPr lang="en-US" sz="2000" i="1" dirty="0"/>
          </a:p>
          <a:p>
            <a:endParaRPr lang="en-US" sz="2400" i="1" dirty="0"/>
          </a:p>
          <a:p>
            <a:r>
              <a:rPr lang="en-US" sz="2400" i="1" dirty="0"/>
              <a:t>Mary and John have been tasked with enhancing the design</a:t>
            </a:r>
          </a:p>
          <a:p>
            <a:endParaRPr lang="en-US" sz="2400" i="1" dirty="0"/>
          </a:p>
          <a:p>
            <a:r>
              <a:rPr lang="en-US" sz="2400" i="1" dirty="0"/>
              <a:t>Mary wants to remove the climbing bars and replace with a swing</a:t>
            </a:r>
          </a:p>
          <a:p>
            <a:endParaRPr lang="en-US" sz="2400" i="1" dirty="0"/>
          </a:p>
          <a:p>
            <a:r>
              <a:rPr lang="en-US" sz="2400" i="1" dirty="0"/>
              <a:t>John wants to remove the climbing bars and add a slide</a:t>
            </a:r>
          </a:p>
          <a:p>
            <a:endParaRPr lang="en-US" sz="2400" i="1" dirty="0"/>
          </a:p>
          <a:p>
            <a:r>
              <a:rPr lang="en-US" sz="2400" i="1" dirty="0"/>
              <a:t>In the end, they agree to include both!!</a:t>
            </a:r>
          </a:p>
          <a:p>
            <a:endParaRPr lang="en-US" sz="2400" i="1" dirty="0"/>
          </a:p>
          <a:p>
            <a:endParaRPr lang="en-US" sz="2400" i="1" dirty="0"/>
          </a:p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endParaRPr lang="en-US" sz="2400" i="1" dirty="0"/>
          </a:p>
          <a:p>
            <a:pPr marL="457200" lvl="1" indent="0">
              <a:buNone/>
            </a:pP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Lets design an outdoor play gym!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CCEAE5FB-C49A-43F6-9C13-471FA2CD3CA0}"/>
              </a:ext>
            </a:extLst>
          </p:cNvPr>
          <p:cNvSpPr/>
          <p:nvPr/>
        </p:nvSpPr>
        <p:spPr>
          <a:xfrm>
            <a:off x="8686800" y="3765176"/>
            <a:ext cx="578224" cy="13850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96A34A-D0C1-4D88-AE2A-7651845411B2}"/>
              </a:ext>
            </a:extLst>
          </p:cNvPr>
          <p:cNvSpPr txBox="1"/>
          <p:nvPr/>
        </p:nvSpPr>
        <p:spPr>
          <a:xfrm>
            <a:off x="9372600" y="4273034"/>
            <a:ext cx="20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Conflict!</a:t>
            </a:r>
          </a:p>
        </p:txBody>
      </p:sp>
    </p:spTree>
    <p:extLst>
      <p:ext uri="{BB962C8B-B14F-4D97-AF65-F5344CB8AC3E}">
        <p14:creationId xmlns:p14="http://schemas.microsoft.com/office/powerpoint/2010/main" val="3840584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5860" y="898712"/>
            <a:ext cx="11461751" cy="54332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3000" dirty="0"/>
              <a:t>Conflicts can arise when changes are made that don’t gel</a:t>
            </a:r>
            <a:endParaRPr lang="en-US" sz="3000" i="1" dirty="0"/>
          </a:p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endParaRPr lang="en-US" sz="2400" i="1" u="sng" dirty="0"/>
          </a:p>
          <a:p>
            <a:pPr marL="0" indent="0" algn="ctr">
              <a:buNone/>
            </a:pPr>
            <a:endParaRPr lang="en-US" sz="2400" i="1" dirty="0"/>
          </a:p>
          <a:p>
            <a:pPr marL="457200" lvl="1" indent="0">
              <a:buNone/>
            </a:pP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Conflicts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D2BAA68-6354-4686-A2C2-32FAFAC33E5C}"/>
              </a:ext>
            </a:extLst>
          </p:cNvPr>
          <p:cNvSpPr/>
          <p:nvPr/>
        </p:nvSpPr>
        <p:spPr>
          <a:xfrm>
            <a:off x="2949388" y="4354933"/>
            <a:ext cx="9242611" cy="806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Main Branch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ED8194-FAA2-4C0C-A3B1-15D5FF69663F}"/>
              </a:ext>
            </a:extLst>
          </p:cNvPr>
          <p:cNvSpPr txBox="1"/>
          <p:nvPr/>
        </p:nvSpPr>
        <p:spPr>
          <a:xfrm>
            <a:off x="1371600" y="4412615"/>
            <a:ext cx="1577789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IE" dirty="0"/>
              <a:t>Tree house</a:t>
            </a:r>
          </a:p>
          <a:p>
            <a:r>
              <a:rPr lang="en-IE" dirty="0"/>
              <a:t>Climbing bars</a:t>
            </a:r>
          </a:p>
        </p:txBody>
      </p:sp>
      <p:sp>
        <p:nvSpPr>
          <p:cNvPr id="13" name="Arrow: Curved Up 12">
            <a:extLst>
              <a:ext uri="{FF2B5EF4-FFF2-40B4-BE49-F238E27FC236}">
                <a16:creationId xmlns:a16="http://schemas.microsoft.com/office/drawing/2014/main" id="{DE76ED5E-5E94-4996-A0DA-8118A55AB1CB}"/>
              </a:ext>
            </a:extLst>
          </p:cNvPr>
          <p:cNvSpPr/>
          <p:nvPr/>
        </p:nvSpPr>
        <p:spPr>
          <a:xfrm>
            <a:off x="2160493" y="5161757"/>
            <a:ext cx="7225554" cy="80682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7B40E7-BEBF-480E-82F4-BF3D94880FF7}"/>
              </a:ext>
            </a:extLst>
          </p:cNvPr>
          <p:cNvSpPr txBox="1"/>
          <p:nvPr/>
        </p:nvSpPr>
        <p:spPr>
          <a:xfrm>
            <a:off x="4262715" y="6167282"/>
            <a:ext cx="2380130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E" dirty="0"/>
              <a:t>Climbing bars</a:t>
            </a:r>
          </a:p>
          <a:p>
            <a:r>
              <a:rPr lang="en-IE" dirty="0"/>
              <a:t>+   Slide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AC85AB-5FC8-4AC8-958E-0A7E9B3DBD49}"/>
              </a:ext>
            </a:extLst>
          </p:cNvPr>
          <p:cNvSpPr txBox="1"/>
          <p:nvPr/>
        </p:nvSpPr>
        <p:spPr>
          <a:xfrm>
            <a:off x="4592168" y="5545543"/>
            <a:ext cx="172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John’s Branch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6A9A05-D0A7-4D57-BCD8-01FAAF02F570}"/>
              </a:ext>
            </a:extLst>
          </p:cNvPr>
          <p:cNvSpPr txBox="1"/>
          <p:nvPr/>
        </p:nvSpPr>
        <p:spPr>
          <a:xfrm>
            <a:off x="3715870" y="3601814"/>
            <a:ext cx="172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Mary’s Branch</a:t>
            </a: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56ED3E13-2487-4272-AEDB-B12EDE083526}"/>
              </a:ext>
            </a:extLst>
          </p:cNvPr>
          <p:cNvSpPr/>
          <p:nvPr/>
        </p:nvSpPr>
        <p:spPr>
          <a:xfrm>
            <a:off x="2160492" y="3429000"/>
            <a:ext cx="4495801" cy="98361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F49443-ABB7-4C7A-BC45-58F18DB05111}"/>
              </a:ext>
            </a:extLst>
          </p:cNvPr>
          <p:cNvSpPr txBox="1"/>
          <p:nvPr/>
        </p:nvSpPr>
        <p:spPr>
          <a:xfrm>
            <a:off x="3489509" y="2465730"/>
            <a:ext cx="2380130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E" dirty="0"/>
              <a:t>Climbing bars</a:t>
            </a:r>
          </a:p>
          <a:p>
            <a:r>
              <a:rPr lang="en-IE" dirty="0"/>
              <a:t>+   Swing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DC7AF72F-70FB-4D25-8022-2AE2F67B3A23}"/>
              </a:ext>
            </a:extLst>
          </p:cNvPr>
          <p:cNvSpPr/>
          <p:nvPr/>
        </p:nvSpPr>
        <p:spPr>
          <a:xfrm>
            <a:off x="425859" y="4252123"/>
            <a:ext cx="797823" cy="806823"/>
          </a:xfrm>
          <a:prstGeom prst="flowChartConnector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C1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83633D3D-63BF-4481-AA7E-634C8630F632}"/>
              </a:ext>
            </a:extLst>
          </p:cNvPr>
          <p:cNvSpPr/>
          <p:nvPr/>
        </p:nvSpPr>
        <p:spPr>
          <a:xfrm>
            <a:off x="2384534" y="2372854"/>
            <a:ext cx="888664" cy="766109"/>
          </a:xfrm>
          <a:prstGeom prst="flowChartConnector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C2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50C4938E-C2E2-42B2-A243-75CE38510E96}"/>
              </a:ext>
            </a:extLst>
          </p:cNvPr>
          <p:cNvSpPr/>
          <p:nvPr/>
        </p:nvSpPr>
        <p:spPr>
          <a:xfrm>
            <a:off x="6391835" y="3149389"/>
            <a:ext cx="1201272" cy="983614"/>
          </a:xfrm>
          <a:prstGeom prst="flowChartConnector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C4</a:t>
            </a:r>
          </a:p>
          <a:p>
            <a:pPr algn="ctr"/>
            <a:r>
              <a:rPr lang="en-IE" dirty="0"/>
              <a:t>Merge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356DA2-C076-4A8E-8773-42EC514336D0}"/>
              </a:ext>
            </a:extLst>
          </p:cNvPr>
          <p:cNvSpPr txBox="1"/>
          <p:nvPr/>
        </p:nvSpPr>
        <p:spPr>
          <a:xfrm>
            <a:off x="6642845" y="3998873"/>
            <a:ext cx="1577789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IE" dirty="0"/>
              <a:t>Tree house</a:t>
            </a:r>
          </a:p>
          <a:p>
            <a:r>
              <a:rPr lang="en-IE" dirty="0"/>
              <a:t>Swing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1B6B918D-896B-4D75-AA54-644E5368BE5B}"/>
              </a:ext>
            </a:extLst>
          </p:cNvPr>
          <p:cNvSpPr/>
          <p:nvPr/>
        </p:nvSpPr>
        <p:spPr>
          <a:xfrm>
            <a:off x="3211942" y="5914875"/>
            <a:ext cx="888664" cy="766109"/>
          </a:xfrm>
          <a:prstGeom prst="flowChartConnector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C3</a:t>
            </a: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CBB388BA-24C7-4C7F-B927-1514D136E5D1}"/>
              </a:ext>
            </a:extLst>
          </p:cNvPr>
          <p:cNvSpPr/>
          <p:nvPr/>
        </p:nvSpPr>
        <p:spPr>
          <a:xfrm>
            <a:off x="8599397" y="4169315"/>
            <a:ext cx="1192302" cy="113292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4723106C-4F6E-4223-B72E-5830B6261AF4}"/>
              </a:ext>
            </a:extLst>
          </p:cNvPr>
          <p:cNvSpPr/>
          <p:nvPr/>
        </p:nvSpPr>
        <p:spPr>
          <a:xfrm>
            <a:off x="8390925" y="1555756"/>
            <a:ext cx="2895637" cy="2538239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Conflict arises since Climbing bars are no longer in Main branch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F7F037A6-1A22-4590-B09C-40E8B96C06D8}"/>
              </a:ext>
            </a:extLst>
          </p:cNvPr>
          <p:cNvSpPr/>
          <p:nvPr/>
        </p:nvSpPr>
        <p:spPr>
          <a:xfrm>
            <a:off x="10535773" y="3749948"/>
            <a:ext cx="888664" cy="766109"/>
          </a:xfrm>
          <a:prstGeom prst="flowChartConnector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B13373-F105-476B-BE9B-7FE2E10C1D0E}"/>
              </a:ext>
            </a:extLst>
          </p:cNvPr>
          <p:cNvSpPr txBox="1"/>
          <p:nvPr/>
        </p:nvSpPr>
        <p:spPr>
          <a:xfrm>
            <a:off x="10048521" y="4615521"/>
            <a:ext cx="1577789" cy="92333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IE" dirty="0"/>
              <a:t>Tree house</a:t>
            </a:r>
          </a:p>
          <a:p>
            <a:r>
              <a:rPr lang="en-IE" dirty="0"/>
              <a:t>Swing</a:t>
            </a:r>
          </a:p>
          <a:p>
            <a:r>
              <a:rPr lang="en-IE" dirty="0"/>
              <a:t>Slide</a:t>
            </a:r>
          </a:p>
        </p:txBody>
      </p:sp>
      <p:sp>
        <p:nvSpPr>
          <p:cNvPr id="29" name="Arrow: Curved Up 28">
            <a:extLst>
              <a:ext uri="{FF2B5EF4-FFF2-40B4-BE49-F238E27FC236}">
                <a16:creationId xmlns:a16="http://schemas.microsoft.com/office/drawing/2014/main" id="{431A00AF-2587-46E9-BE9E-C0E9829B246C}"/>
              </a:ext>
            </a:extLst>
          </p:cNvPr>
          <p:cNvSpPr/>
          <p:nvPr/>
        </p:nvSpPr>
        <p:spPr>
          <a:xfrm>
            <a:off x="9130549" y="5639703"/>
            <a:ext cx="1842251" cy="58847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124B8A-3476-45B3-B524-7CC1FA447BBC}"/>
              </a:ext>
            </a:extLst>
          </p:cNvPr>
          <p:cNvSpPr txBox="1"/>
          <p:nvPr/>
        </p:nvSpPr>
        <p:spPr>
          <a:xfrm>
            <a:off x="9205289" y="6332930"/>
            <a:ext cx="184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Resolve conflicts</a:t>
            </a:r>
          </a:p>
        </p:txBody>
      </p:sp>
    </p:spTree>
    <p:extLst>
      <p:ext uri="{BB962C8B-B14F-4D97-AF65-F5344CB8AC3E}">
        <p14:creationId xmlns:p14="http://schemas.microsoft.com/office/powerpoint/2010/main" val="406837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09750" y="1085851"/>
            <a:ext cx="8553450" cy="5324475"/>
          </a:xfrm>
        </p:spPr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IE" dirty="0"/>
              <a:t>What is a version control system?</a:t>
            </a:r>
          </a:p>
          <a:p>
            <a:pPr marL="342900" lvl="1" indent="-342900">
              <a:buFont typeface="Arial"/>
              <a:buChar char="•"/>
            </a:pPr>
            <a:endParaRPr lang="en-IE" dirty="0"/>
          </a:p>
          <a:p>
            <a:pPr marL="342900" lvl="1" indent="-342900">
              <a:buFont typeface="Arial"/>
              <a:buChar char="•"/>
            </a:pPr>
            <a:r>
              <a:rPr lang="en-IE" dirty="0"/>
              <a:t>Relevance for Actuaries?</a:t>
            </a:r>
          </a:p>
          <a:p>
            <a:pPr marL="342900" lvl="1" indent="-342900">
              <a:buFont typeface="Arial"/>
              <a:buChar char="•"/>
            </a:pPr>
            <a:endParaRPr lang="en-IE" dirty="0"/>
          </a:p>
          <a:p>
            <a:pPr marL="342900" lvl="1" indent="-342900">
              <a:buFont typeface="Arial"/>
              <a:buChar char="•"/>
            </a:pPr>
            <a:r>
              <a:rPr lang="en-IE" dirty="0"/>
              <a:t>Demonstration</a:t>
            </a:r>
          </a:p>
          <a:p>
            <a:pPr marL="0" lvl="1" indent="0">
              <a:buNone/>
            </a:pP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2173817" y="1813985"/>
            <a:ext cx="7343775" cy="523875"/>
          </a:xfrm>
          <a:prstGeom prst="rect">
            <a:avLst/>
          </a:prstGeom>
          <a:noFill/>
          <a:ln w="25400">
            <a:solidFill>
              <a:srgbClr val="F79646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788889-0E26-4CB3-A8B8-64E06652D3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5825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9F3CB-0DF2-40C4-997E-1740CD85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D8EAA4-15C9-444A-983A-344728703E75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5F89E8F-8DAC-49B3-8A5D-C0E4DB13C99C}"/>
              </a:ext>
            </a:extLst>
          </p:cNvPr>
          <p:cNvSpPr txBox="1">
            <a:spLocks/>
          </p:cNvSpPr>
          <p:nvPr/>
        </p:nvSpPr>
        <p:spPr>
          <a:xfrm>
            <a:off x="2043954" y="101952"/>
            <a:ext cx="7960658" cy="7138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3200" b="1" dirty="0">
                <a:solidFill>
                  <a:prstClr val="black"/>
                </a:solidFill>
                <a:latin typeface="Calibri" panose="020F0502020204030204"/>
              </a:rPr>
              <a:t>Competency Framework Wheel</a:t>
            </a:r>
            <a:endParaRPr kumimoji="0" lang="en-IE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C99C8430-A122-44B4-94EB-59CA68B38573}"/>
              </a:ext>
            </a:extLst>
          </p:cNvPr>
          <p:cNvSpPr txBox="1">
            <a:spLocks/>
          </p:cNvSpPr>
          <p:nvPr/>
        </p:nvSpPr>
        <p:spPr>
          <a:xfrm>
            <a:off x="2121160" y="1561881"/>
            <a:ext cx="7800391" cy="3861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IE" sz="3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5F5E22-99DC-4644-A571-9DD8E91565BC}"/>
              </a:ext>
            </a:extLst>
          </p:cNvPr>
          <p:cNvCxnSpPr/>
          <p:nvPr/>
        </p:nvCxnSpPr>
        <p:spPr>
          <a:xfrm>
            <a:off x="2414107" y="965435"/>
            <a:ext cx="7171399" cy="0"/>
          </a:xfrm>
          <a:prstGeom prst="line">
            <a:avLst/>
          </a:prstGeom>
          <a:ln w="6350" cmpd="sng">
            <a:solidFill>
              <a:srgbClr val="00C6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3458D10A-8075-485E-907F-A5B734BBCF1A}"/>
              </a:ext>
            </a:extLst>
          </p:cNvPr>
          <p:cNvSpPr txBox="1">
            <a:spLocks/>
          </p:cNvSpPr>
          <p:nvPr/>
        </p:nvSpPr>
        <p:spPr>
          <a:xfrm>
            <a:off x="1640541" y="125507"/>
            <a:ext cx="8758518" cy="6571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02B025AA-E2C9-4161-A8EA-4DAFAB835C04}"/>
              </a:ext>
            </a:extLst>
          </p:cNvPr>
          <p:cNvSpPr txBox="1">
            <a:spLocks/>
          </p:cNvSpPr>
          <p:nvPr/>
        </p:nvSpPr>
        <p:spPr>
          <a:xfrm>
            <a:off x="11671300" y="22226"/>
            <a:ext cx="482600" cy="3651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2E9DE6C-306C-0A45-B13D-48C1012E3287}" type="slidenum">
              <a:rPr lang="en-US" sz="1050" smtClean="0"/>
              <a:pPr algn="ctr"/>
              <a:t>18</a:t>
            </a:fld>
            <a:endParaRPr lang="en-US" sz="105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D24AB6-1D2D-47B1-B444-3A1D021C7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672" y="956653"/>
            <a:ext cx="6707834" cy="54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15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Risk 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Tracked changes, maintains history of all changes made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Can have different permissions depending on seniority levels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Collaboration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Facilitates multiple people working at the same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Actuaries can work with other professionals (Data scientists, Software developers) on projects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lvl="1" indent="0">
              <a:buNone/>
            </a:pP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Relevance for Actuaries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9F3CB-0DF2-40C4-997E-1740CD85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D8EAA4-15C9-444A-983A-344728703E75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5F89E8F-8DAC-49B3-8A5D-C0E4DB13C99C}"/>
              </a:ext>
            </a:extLst>
          </p:cNvPr>
          <p:cNvSpPr txBox="1">
            <a:spLocks/>
          </p:cNvSpPr>
          <p:nvPr/>
        </p:nvSpPr>
        <p:spPr>
          <a:xfrm>
            <a:off x="2043954" y="101952"/>
            <a:ext cx="7960658" cy="7138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Disclaimer 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C99C8430-A122-44B4-94EB-59CA68B38573}"/>
              </a:ext>
            </a:extLst>
          </p:cNvPr>
          <p:cNvSpPr txBox="1">
            <a:spLocks/>
          </p:cNvSpPr>
          <p:nvPr/>
        </p:nvSpPr>
        <p:spPr>
          <a:xfrm>
            <a:off x="2121160" y="1561881"/>
            <a:ext cx="7800391" cy="3861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IE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views expressed in this presentation are those of the presenter(s) and not necessarily those of the Society of Actuaries in Ireland or their employers.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5F5E22-99DC-4644-A571-9DD8E91565BC}"/>
              </a:ext>
            </a:extLst>
          </p:cNvPr>
          <p:cNvCxnSpPr/>
          <p:nvPr/>
        </p:nvCxnSpPr>
        <p:spPr>
          <a:xfrm>
            <a:off x="2414107" y="965435"/>
            <a:ext cx="7171399" cy="0"/>
          </a:xfrm>
          <a:prstGeom prst="line">
            <a:avLst/>
          </a:prstGeom>
          <a:ln w="6350" cmpd="sng">
            <a:solidFill>
              <a:srgbClr val="00C6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3458D10A-8075-485E-907F-A5B734BBCF1A}"/>
              </a:ext>
            </a:extLst>
          </p:cNvPr>
          <p:cNvSpPr txBox="1">
            <a:spLocks/>
          </p:cNvSpPr>
          <p:nvPr/>
        </p:nvSpPr>
        <p:spPr>
          <a:xfrm>
            <a:off x="1640541" y="125507"/>
            <a:ext cx="8758518" cy="6571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8AC0BA7C-400B-434D-A396-DA7FF84F03BF}"/>
              </a:ext>
            </a:extLst>
          </p:cNvPr>
          <p:cNvSpPr txBox="1">
            <a:spLocks/>
          </p:cNvSpPr>
          <p:nvPr/>
        </p:nvSpPr>
        <p:spPr>
          <a:xfrm>
            <a:off x="11671300" y="22226"/>
            <a:ext cx="482600" cy="3651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2E9DE6C-306C-0A45-B13D-48C1012E3287}" type="slidenum">
              <a:rPr lang="en-US" sz="1050" smtClean="0"/>
              <a:pPr algn="ctr"/>
              <a:t>2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435916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Choice of version control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Distributed (e.g. Git) more popular in recent times than Centralized (e.g. SVN)</a:t>
            </a:r>
          </a:p>
          <a:p>
            <a:pPr lvl="1"/>
            <a:endParaRPr lang="en-US" sz="2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Choice of repository hosting service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Examples include </a:t>
            </a:r>
            <a:r>
              <a:rPr lang="en-US" sz="2000" dirty="0" err="1"/>
              <a:t>Github</a:t>
            </a:r>
            <a:r>
              <a:rPr lang="en-US" sz="2000" dirty="0"/>
              <a:t>, Bitbucket, Gitlab, </a:t>
            </a:r>
            <a:r>
              <a:rPr lang="en-US" sz="2000" dirty="0" err="1"/>
              <a:t>Assembla</a:t>
            </a:r>
            <a:r>
              <a:rPr lang="en-US" sz="2000" dirty="0"/>
              <a:t>, Beanstalk, </a:t>
            </a:r>
            <a:r>
              <a:rPr lang="en-US" sz="2000" dirty="0" err="1"/>
              <a:t>Sourcetree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Some offer free private repositories to individuals and </a:t>
            </a:r>
            <a:r>
              <a:rPr lang="en-US" sz="2000" dirty="0" err="1"/>
              <a:t>organisations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Typically cloud based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Need to ensure security and data privacy features are appropriate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E" sz="2400" dirty="0"/>
          </a:p>
          <a:p>
            <a:r>
              <a:rPr lang="en-US" sz="2400" dirty="0"/>
              <a:t>Interacting with version control systems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Can use command line however User Interfaces (UIs)are more user friendly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Many applications facilitate easy interaction with version control systems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Examples include R Studio, SAS Enterprise, Visual Studio, Tortoise, </a:t>
            </a:r>
            <a:r>
              <a:rPr lang="en-US" sz="2000" dirty="0" err="1"/>
              <a:t>Github</a:t>
            </a:r>
            <a:r>
              <a:rPr lang="en-US" sz="2000" dirty="0"/>
              <a:t> desktop (Git only)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Commercial considerations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17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09750" y="1085851"/>
            <a:ext cx="8553450" cy="5324475"/>
          </a:xfrm>
        </p:spPr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IE" dirty="0"/>
              <a:t>What is a version control system?</a:t>
            </a:r>
          </a:p>
          <a:p>
            <a:pPr marL="342900" lvl="1" indent="-342900">
              <a:buFont typeface="Arial"/>
              <a:buChar char="•"/>
            </a:pPr>
            <a:endParaRPr lang="en-IE" dirty="0"/>
          </a:p>
          <a:p>
            <a:pPr marL="342900" lvl="1" indent="-342900">
              <a:buFont typeface="Arial"/>
              <a:buChar char="•"/>
            </a:pPr>
            <a:r>
              <a:rPr lang="en-IE" dirty="0"/>
              <a:t>Relevance for Actuaries?</a:t>
            </a:r>
          </a:p>
          <a:p>
            <a:pPr marL="342900" lvl="1" indent="-342900">
              <a:buFont typeface="Arial"/>
              <a:buChar char="•"/>
            </a:pPr>
            <a:endParaRPr lang="en-IE" dirty="0"/>
          </a:p>
          <a:p>
            <a:pPr marL="342900" lvl="1" indent="-342900">
              <a:buFont typeface="Arial"/>
              <a:buChar char="•"/>
            </a:pPr>
            <a:r>
              <a:rPr lang="en-IE" dirty="0"/>
              <a:t>Demonstration</a:t>
            </a:r>
          </a:p>
          <a:p>
            <a:pPr marL="0" lvl="1" indent="0">
              <a:buNone/>
            </a:pP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2093087" y="2654250"/>
            <a:ext cx="7343775" cy="523875"/>
          </a:xfrm>
          <a:prstGeom prst="rect">
            <a:avLst/>
          </a:prstGeom>
          <a:noFill/>
          <a:ln w="25400">
            <a:solidFill>
              <a:srgbClr val="F79646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788889-0E26-4CB3-A8B8-64E06652D3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8705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For the purposes of the demonstration we will use the following</a:t>
            </a:r>
          </a:p>
          <a:p>
            <a:pPr lvl="1"/>
            <a:r>
              <a:rPr lang="en-US" sz="2000" dirty="0"/>
              <a:t>Version Control System =&gt; Git </a:t>
            </a:r>
          </a:p>
          <a:p>
            <a:pPr lvl="1"/>
            <a:r>
              <a:rPr lang="en-US" sz="2000" dirty="0"/>
              <a:t>Repository hosting service =&gt; </a:t>
            </a:r>
            <a:r>
              <a:rPr lang="en-US" sz="2000" dirty="0" err="1"/>
              <a:t>Github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User Interface =&gt; R Studio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Items to be covered include:</a:t>
            </a:r>
          </a:p>
          <a:p>
            <a:pPr marL="800100" lvl="2" indent="-342900">
              <a:buFont typeface="Arial"/>
              <a:buChar char="•"/>
            </a:pPr>
            <a:r>
              <a:rPr lang="en-IE" sz="1800" dirty="0"/>
              <a:t>Getting set-up on a version control system (Git) and hosting service (</a:t>
            </a:r>
            <a:r>
              <a:rPr lang="en-IE" sz="1800" dirty="0" err="1"/>
              <a:t>Github</a:t>
            </a:r>
            <a:r>
              <a:rPr lang="en-IE" sz="1800" dirty="0"/>
              <a:t>)</a:t>
            </a:r>
          </a:p>
          <a:p>
            <a:pPr marL="800100" lvl="2" indent="-342900">
              <a:buFont typeface="Arial"/>
              <a:buChar char="•"/>
            </a:pPr>
            <a:r>
              <a:rPr lang="en-IE" sz="1800" dirty="0"/>
              <a:t>Integrating with User Interface (R Studio)</a:t>
            </a:r>
          </a:p>
          <a:p>
            <a:pPr marL="800100" lvl="2" indent="-342900">
              <a:buFont typeface="Arial"/>
              <a:buChar char="•"/>
            </a:pPr>
            <a:r>
              <a:rPr lang="en-IE" sz="1800" dirty="0"/>
              <a:t>Useful functions (create branch, stage, commit, push, pull request, resolve conflicts, merge)</a:t>
            </a:r>
          </a:p>
          <a:p>
            <a:pPr marL="800100" lvl="2" indent="-342900">
              <a:buFont typeface="Arial"/>
              <a:buChar char="•"/>
            </a:pPr>
            <a:endParaRPr lang="en-IE" sz="1800" dirty="0"/>
          </a:p>
          <a:p>
            <a:pPr marL="800100" lvl="2" indent="-342900">
              <a:buFont typeface="Arial"/>
              <a:buChar char="•"/>
            </a:pPr>
            <a:endParaRPr lang="en-IE" sz="1800" dirty="0"/>
          </a:p>
          <a:p>
            <a:pPr marL="800100" lvl="2" indent="-342900">
              <a:buFont typeface="Arial"/>
              <a:buChar char="•"/>
            </a:pPr>
            <a:endParaRPr lang="en-IE" sz="1800" dirty="0"/>
          </a:p>
          <a:p>
            <a:pPr marL="457200" lvl="2" indent="0" algn="ctr">
              <a:buNone/>
            </a:pPr>
            <a:r>
              <a:rPr lang="en-IE" sz="3000" i="1" dirty="0">
                <a:solidFill>
                  <a:schemeClr val="accent1"/>
                </a:solidFill>
              </a:rPr>
              <a:t>Some advice: Just get set up and get started!!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Demonstration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74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Downloading Git: </a:t>
            </a:r>
            <a:r>
              <a:rPr lang="en-US" sz="2000" dirty="0">
                <a:hlinkClick r:id="rId3"/>
              </a:rPr>
              <a:t>https://git-scm.com/downloads</a:t>
            </a:r>
            <a:endParaRPr lang="en-US" sz="2000" dirty="0"/>
          </a:p>
          <a:p>
            <a:pPr lvl="1"/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Getting set-up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B67CF6-C071-4580-8E07-7B491A04F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153" y="1999457"/>
            <a:ext cx="7650429" cy="459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97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Creating a </a:t>
            </a:r>
            <a:r>
              <a:rPr lang="en-US" sz="2000" dirty="0" err="1"/>
              <a:t>Github</a:t>
            </a:r>
            <a:r>
              <a:rPr lang="en-US" sz="2000" dirty="0"/>
              <a:t> account:  github.com</a:t>
            </a:r>
          </a:p>
          <a:p>
            <a:pPr lvl="1"/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Getting set-up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D6ED59-B51F-4398-A90E-7D05802A2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694" y="2677872"/>
            <a:ext cx="5334840" cy="36536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6B009A-9E93-4AF2-9989-42671E6AB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7700" y="2039697"/>
            <a:ext cx="2133600" cy="6381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977AC5-06E5-4FF0-B7D3-F741200946DC}"/>
              </a:ext>
            </a:extLst>
          </p:cNvPr>
          <p:cNvSpPr txBox="1"/>
          <p:nvPr/>
        </p:nvSpPr>
        <p:spPr>
          <a:xfrm>
            <a:off x="9400115" y="1928150"/>
            <a:ext cx="2444751" cy="8957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58611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Starting a new project</a:t>
            </a:r>
          </a:p>
          <a:p>
            <a:pPr lvl="1"/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Getting set-up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536929-5A4D-492D-ACE3-7AB2A5A9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714" y="1922168"/>
            <a:ext cx="8900551" cy="46496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66DC89-5D00-4672-A0C6-57D0AE46B3E1}"/>
              </a:ext>
            </a:extLst>
          </p:cNvPr>
          <p:cNvSpPr txBox="1"/>
          <p:nvPr/>
        </p:nvSpPr>
        <p:spPr>
          <a:xfrm>
            <a:off x="1924735" y="5479511"/>
            <a:ext cx="2097741" cy="4440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07901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Creating a new repository</a:t>
            </a:r>
          </a:p>
          <a:p>
            <a:pPr lvl="1"/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Getting set-up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5BD17B-1D36-46A0-B585-20B43E044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588" y="898712"/>
            <a:ext cx="6754732" cy="58362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72E667-D1B0-4038-85C7-D3FF0E0FB253}"/>
              </a:ext>
            </a:extLst>
          </p:cNvPr>
          <p:cNvSpPr txBox="1"/>
          <p:nvPr/>
        </p:nvSpPr>
        <p:spPr>
          <a:xfrm>
            <a:off x="6497083" y="1983275"/>
            <a:ext cx="2097741" cy="4440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0F847C-FD25-49A0-832E-AA8099619D08}"/>
              </a:ext>
            </a:extLst>
          </p:cNvPr>
          <p:cNvSpPr txBox="1"/>
          <p:nvPr/>
        </p:nvSpPr>
        <p:spPr>
          <a:xfrm>
            <a:off x="3998259" y="3346003"/>
            <a:ext cx="2097741" cy="4440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88195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549" y="995083"/>
            <a:ext cx="11461751" cy="5433266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Inviting Collaborators</a:t>
            </a:r>
          </a:p>
          <a:p>
            <a:pPr lvl="1"/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Collaborating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1A181-1BCD-41E7-8E41-7E1E411D5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87" y="1423434"/>
            <a:ext cx="11745425" cy="52021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3CA40C-5562-4A53-9BA4-8CD7AB0C7010}"/>
              </a:ext>
            </a:extLst>
          </p:cNvPr>
          <p:cNvSpPr txBox="1"/>
          <p:nvPr/>
        </p:nvSpPr>
        <p:spPr>
          <a:xfrm>
            <a:off x="6605235" y="2487705"/>
            <a:ext cx="1027912" cy="3426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06371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549" y="995083"/>
            <a:ext cx="11461751" cy="5433266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Inviting Collaborators</a:t>
            </a:r>
          </a:p>
          <a:p>
            <a:pPr lvl="1"/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Collaborating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52EEFF-58B6-4DD2-8C1B-2A7D3F512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816" y="1327432"/>
            <a:ext cx="9823216" cy="52981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BC23A2-55B7-4414-89E2-87992AFAC2D0}"/>
              </a:ext>
            </a:extLst>
          </p:cNvPr>
          <p:cNvSpPr txBox="1"/>
          <p:nvPr/>
        </p:nvSpPr>
        <p:spPr>
          <a:xfrm>
            <a:off x="2218764" y="2871940"/>
            <a:ext cx="1416424" cy="3610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47109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549" y="995083"/>
            <a:ext cx="11461751" cy="5433266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Inviting Collaborators</a:t>
            </a:r>
          </a:p>
          <a:p>
            <a:pPr lvl="1"/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Collaborating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B1E596-01A9-4861-9FBA-EA847B184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118" y="1431444"/>
            <a:ext cx="9496612" cy="53034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F56C8C-8811-40C5-9F70-95F93A13462D}"/>
              </a:ext>
            </a:extLst>
          </p:cNvPr>
          <p:cNvSpPr txBox="1"/>
          <p:nvPr/>
        </p:nvSpPr>
        <p:spPr>
          <a:xfrm>
            <a:off x="7811154" y="6290841"/>
            <a:ext cx="2097741" cy="4440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0EC403-7F0D-4FCA-8FA6-AE14C282ED65}"/>
              </a:ext>
            </a:extLst>
          </p:cNvPr>
          <p:cNvSpPr txBox="1"/>
          <p:nvPr/>
        </p:nvSpPr>
        <p:spPr>
          <a:xfrm>
            <a:off x="2344271" y="3267635"/>
            <a:ext cx="2097741" cy="4440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6105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9F3CB-0DF2-40C4-997E-1740CD85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D8EAA4-15C9-444A-983A-344728703E75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5F89E8F-8DAC-49B3-8A5D-C0E4DB13C99C}"/>
              </a:ext>
            </a:extLst>
          </p:cNvPr>
          <p:cNvSpPr txBox="1">
            <a:spLocks/>
          </p:cNvSpPr>
          <p:nvPr/>
        </p:nvSpPr>
        <p:spPr>
          <a:xfrm>
            <a:off x="2043954" y="101952"/>
            <a:ext cx="7960658" cy="7138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 am I 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C99C8430-A122-44B4-94EB-59CA68B38573}"/>
              </a:ext>
            </a:extLst>
          </p:cNvPr>
          <p:cNvSpPr txBox="1">
            <a:spLocks/>
          </p:cNvSpPr>
          <p:nvPr/>
        </p:nvSpPr>
        <p:spPr>
          <a:xfrm>
            <a:off x="349625" y="1561881"/>
            <a:ext cx="11685494" cy="3861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IE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Shane Kennedy </a:t>
            </a:r>
            <a:r>
              <a:rPr lang="en-IE" b="1" dirty="0">
                <a:latin typeface="Calibri"/>
              </a:rPr>
              <a:t>FSAI, FIA</a:t>
            </a:r>
          </a:p>
          <a:p>
            <a:pPr>
              <a:lnSpc>
                <a:spcPct val="150000"/>
              </a:lnSpc>
              <a:defRPr/>
            </a:pPr>
            <a:r>
              <a:rPr lang="en-IE" b="1" dirty="0">
                <a:latin typeface="Calibri"/>
              </a:rPr>
              <a:t>Associate Director of Actuarial Service, Optum Ireland</a:t>
            </a:r>
          </a:p>
          <a:p>
            <a:pPr>
              <a:lnSpc>
                <a:spcPct val="150000"/>
              </a:lnSpc>
              <a:defRPr/>
            </a:pPr>
            <a:r>
              <a:rPr lang="en-IE" b="1" dirty="0">
                <a:latin typeface="Calibri"/>
              </a:rPr>
              <a:t>13 </a:t>
            </a:r>
            <a:r>
              <a:rPr lang="en-IE" b="1" dirty="0" err="1">
                <a:latin typeface="Calibri"/>
              </a:rPr>
              <a:t>yrs</a:t>
            </a:r>
            <a:r>
              <a:rPr lang="en-IE" b="1" dirty="0">
                <a:latin typeface="Calibri"/>
              </a:rPr>
              <a:t> experience across Life and Healthcare industries</a:t>
            </a:r>
          </a:p>
          <a:p>
            <a:pPr>
              <a:lnSpc>
                <a:spcPct val="150000"/>
              </a:lnSpc>
              <a:defRPr/>
            </a:pPr>
            <a:r>
              <a:rPr lang="en-IE" b="1" dirty="0">
                <a:latin typeface="Calibri"/>
              </a:rPr>
              <a:t>M</a:t>
            </a:r>
            <a:r>
              <a:rPr kumimoji="0" lang="en-IE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ember of SAI Data </a:t>
            </a:r>
            <a:r>
              <a:rPr lang="en-IE" b="1" dirty="0">
                <a:latin typeface="Calibri"/>
              </a:rPr>
              <a:t>Analytics</a:t>
            </a:r>
            <a:r>
              <a:rPr kumimoji="0" lang="en-IE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committee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5F5E22-99DC-4644-A571-9DD8E91565BC}"/>
              </a:ext>
            </a:extLst>
          </p:cNvPr>
          <p:cNvCxnSpPr/>
          <p:nvPr/>
        </p:nvCxnSpPr>
        <p:spPr>
          <a:xfrm>
            <a:off x="2414107" y="965435"/>
            <a:ext cx="7171399" cy="0"/>
          </a:xfrm>
          <a:prstGeom prst="line">
            <a:avLst/>
          </a:prstGeom>
          <a:ln w="6350" cmpd="sng">
            <a:solidFill>
              <a:srgbClr val="00C6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3458D10A-8075-485E-907F-A5B734BBCF1A}"/>
              </a:ext>
            </a:extLst>
          </p:cNvPr>
          <p:cNvSpPr txBox="1">
            <a:spLocks/>
          </p:cNvSpPr>
          <p:nvPr/>
        </p:nvSpPr>
        <p:spPr>
          <a:xfrm>
            <a:off x="1640541" y="125507"/>
            <a:ext cx="8758518" cy="6571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8AC0BA7C-400B-434D-A396-DA7FF84F03BF}"/>
              </a:ext>
            </a:extLst>
          </p:cNvPr>
          <p:cNvSpPr txBox="1">
            <a:spLocks/>
          </p:cNvSpPr>
          <p:nvPr/>
        </p:nvSpPr>
        <p:spPr>
          <a:xfrm>
            <a:off x="11671300" y="22226"/>
            <a:ext cx="482600" cy="3651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2E9DE6C-306C-0A45-B13D-48C1012E3287}" type="slidenum">
              <a:rPr lang="en-US" sz="1050" smtClean="0"/>
              <a:pPr algn="ctr"/>
              <a:t>3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63098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549" y="995083"/>
            <a:ext cx="11461751" cy="5433266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Inviting Collaborators</a:t>
            </a:r>
          </a:p>
          <a:p>
            <a:pPr lvl="1"/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Collaborating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DD9EC-A1D8-43A1-94E3-306E58646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500" y="905622"/>
            <a:ext cx="5524500" cy="5829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7ADA3F-DD47-4601-A5E4-D3EF1CEAA309}"/>
              </a:ext>
            </a:extLst>
          </p:cNvPr>
          <p:cNvSpPr txBox="1"/>
          <p:nvPr/>
        </p:nvSpPr>
        <p:spPr>
          <a:xfrm>
            <a:off x="4105836" y="2984919"/>
            <a:ext cx="2097741" cy="4440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0288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549" y="995083"/>
            <a:ext cx="11461751" cy="5433266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Inviting Collaborators</a:t>
            </a:r>
          </a:p>
          <a:p>
            <a:pPr lvl="1"/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Collaborating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DD9EC-A1D8-43A1-94E3-306E58646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01" y="1292971"/>
            <a:ext cx="4994835" cy="45699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088FC8-D370-494C-B3F6-A10AF7051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325" y="995083"/>
            <a:ext cx="5324475" cy="3752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98980E-0510-4F08-B027-D37B02D01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12" y="5857875"/>
            <a:ext cx="109251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292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549" y="995083"/>
            <a:ext cx="11461751" cy="5433266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Creating an organization</a:t>
            </a:r>
          </a:p>
          <a:p>
            <a:pPr lvl="1"/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Collaborating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38F1F5-C8F3-4126-BD0F-2E69A748E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975" y="995083"/>
            <a:ext cx="3288367" cy="2505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76C67C-DB49-41DC-8F2D-7F33FB697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19" y="1379145"/>
            <a:ext cx="7811245" cy="54788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9F079E-CCA7-46A9-B10B-02B1562C018B}"/>
              </a:ext>
            </a:extLst>
          </p:cNvPr>
          <p:cNvSpPr txBox="1"/>
          <p:nvPr/>
        </p:nvSpPr>
        <p:spPr>
          <a:xfrm>
            <a:off x="9155765" y="2512285"/>
            <a:ext cx="2097741" cy="4440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A29198-45CC-4E63-A132-AFB9F6D861BD}"/>
              </a:ext>
            </a:extLst>
          </p:cNvPr>
          <p:cNvSpPr txBox="1"/>
          <p:nvPr/>
        </p:nvSpPr>
        <p:spPr>
          <a:xfrm>
            <a:off x="614829" y="6234272"/>
            <a:ext cx="2097741" cy="4440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04650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549" y="995083"/>
            <a:ext cx="11461751" cy="5433266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Creating an organization</a:t>
            </a:r>
          </a:p>
          <a:p>
            <a:pPr lvl="1"/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Collaborating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FC521B-0EB8-47EF-9D6A-F969104AE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989" y="569260"/>
            <a:ext cx="7161306" cy="60461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8E28EF-4AD1-48DB-933D-8AF311BE7182}"/>
              </a:ext>
            </a:extLst>
          </p:cNvPr>
          <p:cNvSpPr txBox="1"/>
          <p:nvPr/>
        </p:nvSpPr>
        <p:spPr>
          <a:xfrm>
            <a:off x="4618934" y="2216450"/>
            <a:ext cx="2097741" cy="4440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4483BD-227D-483D-A741-D4EC360D6FD5}"/>
              </a:ext>
            </a:extLst>
          </p:cNvPr>
          <p:cNvSpPr txBox="1"/>
          <p:nvPr/>
        </p:nvSpPr>
        <p:spPr>
          <a:xfrm>
            <a:off x="4618934" y="3370304"/>
            <a:ext cx="2097741" cy="4440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98203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549" y="995083"/>
            <a:ext cx="11461751" cy="5433266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Creating an organization</a:t>
            </a:r>
          </a:p>
          <a:p>
            <a:pPr lvl="1"/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Collaborating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E06FF5-BB8C-40C7-AB5A-C178CCEED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352" y="1423528"/>
            <a:ext cx="8118214" cy="520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52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Clone an existing repository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Collaborating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80F31-DB5D-45BE-B316-5503B4AA3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245" y="1712720"/>
            <a:ext cx="4295775" cy="2647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3C0256-FF0B-439A-91C9-066CB1EF9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150" y="2069034"/>
            <a:ext cx="5124450" cy="3638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7D4B8F-FA08-4980-ABF6-69B4D017678E}"/>
              </a:ext>
            </a:extLst>
          </p:cNvPr>
          <p:cNvSpPr txBox="1"/>
          <p:nvPr/>
        </p:nvSpPr>
        <p:spPr>
          <a:xfrm>
            <a:off x="6928496" y="1158722"/>
            <a:ext cx="51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R Studio: File -&gt; New Project -&gt; Version Control -&gt; Git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0AC762-3CBF-45D2-BBE6-A50539C55A52}"/>
              </a:ext>
            </a:extLst>
          </p:cNvPr>
          <p:cNvSpPr txBox="1"/>
          <p:nvPr/>
        </p:nvSpPr>
        <p:spPr>
          <a:xfrm>
            <a:off x="1439011" y="3246362"/>
            <a:ext cx="3549848" cy="6267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8AF7B6-3704-4F4C-AE25-2D3E1948A1E7}"/>
              </a:ext>
            </a:extLst>
          </p:cNvPr>
          <p:cNvSpPr txBox="1"/>
          <p:nvPr/>
        </p:nvSpPr>
        <p:spPr>
          <a:xfrm>
            <a:off x="7839634" y="3042316"/>
            <a:ext cx="3496109" cy="4084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8D0E165-A3F0-4E63-AD9C-63CD40E50BD4}"/>
              </a:ext>
            </a:extLst>
          </p:cNvPr>
          <p:cNvSpPr/>
          <p:nvPr/>
        </p:nvSpPr>
        <p:spPr>
          <a:xfrm>
            <a:off x="5657496" y="3162869"/>
            <a:ext cx="841025" cy="5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89924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Creating a new branch from R Studio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Collaborating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46D579-1855-443C-B54E-203E03621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69" y="1627094"/>
            <a:ext cx="11380631" cy="14445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2BC2BC-ECAE-41D1-89B1-ED9EA8954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814" y="3189968"/>
            <a:ext cx="2990850" cy="1581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9FC43F-0391-4252-AFE4-4C4D9C88F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264" y="4085195"/>
            <a:ext cx="5888516" cy="2622832"/>
          </a:xfrm>
          <a:prstGeom prst="rect">
            <a:avLst/>
          </a:prstGeom>
        </p:spPr>
      </p:pic>
      <p:sp>
        <p:nvSpPr>
          <p:cNvPr id="16" name="Arrow: Left 15">
            <a:extLst>
              <a:ext uri="{FF2B5EF4-FFF2-40B4-BE49-F238E27FC236}">
                <a16:creationId xmlns:a16="http://schemas.microsoft.com/office/drawing/2014/main" id="{E423915D-A9C3-4434-8B96-1F338F5DCCFB}"/>
              </a:ext>
            </a:extLst>
          </p:cNvPr>
          <p:cNvSpPr/>
          <p:nvPr/>
        </p:nvSpPr>
        <p:spPr>
          <a:xfrm>
            <a:off x="6294043" y="4626075"/>
            <a:ext cx="618565" cy="7534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B035B078-5F0E-4F91-9A28-ECF5FF924A1F}"/>
              </a:ext>
            </a:extLst>
          </p:cNvPr>
          <p:cNvSpPr/>
          <p:nvPr/>
        </p:nvSpPr>
        <p:spPr>
          <a:xfrm>
            <a:off x="9848664" y="2764801"/>
            <a:ext cx="618565" cy="7534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222266-EED7-418E-AD11-67555CE902EC}"/>
              </a:ext>
            </a:extLst>
          </p:cNvPr>
          <p:cNvSpPr txBox="1"/>
          <p:nvPr/>
        </p:nvSpPr>
        <p:spPr>
          <a:xfrm>
            <a:off x="9391464" y="2138082"/>
            <a:ext cx="1479176" cy="6267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743827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Edit code locally then stage, commit and push to remote host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Collaborating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24970-9DA7-468A-BAC6-115203FE6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50" y="2473932"/>
            <a:ext cx="4867555" cy="27006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22F6E8-541A-4DBC-9D36-C8B24F31A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271" y="2264055"/>
            <a:ext cx="5010729" cy="312037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8BCD74A-6E97-4CB3-8A25-21BC4DB17A16}"/>
              </a:ext>
            </a:extLst>
          </p:cNvPr>
          <p:cNvSpPr/>
          <p:nvPr/>
        </p:nvSpPr>
        <p:spPr>
          <a:xfrm>
            <a:off x="5591208" y="3873081"/>
            <a:ext cx="1102659" cy="672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BC9934-E0F5-4365-B941-BF7DAD502AA0}"/>
              </a:ext>
            </a:extLst>
          </p:cNvPr>
          <p:cNvSpPr txBox="1"/>
          <p:nvPr/>
        </p:nvSpPr>
        <p:spPr>
          <a:xfrm>
            <a:off x="383115" y="1889817"/>
            <a:ext cx="1048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200" b="1" dirty="0"/>
              <a:t>STAGE</a:t>
            </a:r>
          </a:p>
        </p:txBody>
      </p:sp>
    </p:spTree>
    <p:extLst>
      <p:ext uri="{BB962C8B-B14F-4D97-AF65-F5344CB8AC3E}">
        <p14:creationId xmlns:p14="http://schemas.microsoft.com/office/powerpoint/2010/main" val="41117783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Edit code locally then stage, commit and push to remote host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Collaborating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B5680-31E4-47DF-A540-A3320F5202A0}"/>
              </a:ext>
            </a:extLst>
          </p:cNvPr>
          <p:cNvSpPr txBox="1"/>
          <p:nvPr/>
        </p:nvSpPr>
        <p:spPr>
          <a:xfrm>
            <a:off x="496868" y="1555836"/>
            <a:ext cx="1452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200" b="1" dirty="0"/>
              <a:t>COMMIT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67A149-B95F-4184-820B-7E0148CD0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62" y="2068061"/>
            <a:ext cx="9868320" cy="42789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C3AE22-762A-4EBE-84EA-7D9FD92A8CB1}"/>
              </a:ext>
            </a:extLst>
          </p:cNvPr>
          <p:cNvSpPr txBox="1"/>
          <p:nvPr/>
        </p:nvSpPr>
        <p:spPr>
          <a:xfrm>
            <a:off x="6716674" y="2514600"/>
            <a:ext cx="2400431" cy="6267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B4F431-4F49-4D5E-8548-7A4D08BBF068}"/>
              </a:ext>
            </a:extLst>
          </p:cNvPr>
          <p:cNvSpPr txBox="1"/>
          <p:nvPr/>
        </p:nvSpPr>
        <p:spPr>
          <a:xfrm>
            <a:off x="9628094" y="3872753"/>
            <a:ext cx="1344706" cy="5976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E81B8D-364C-46DA-A229-D27CAA9F7840}"/>
              </a:ext>
            </a:extLst>
          </p:cNvPr>
          <p:cNvSpPr txBox="1"/>
          <p:nvPr/>
        </p:nvSpPr>
        <p:spPr>
          <a:xfrm>
            <a:off x="853762" y="5319634"/>
            <a:ext cx="7364800" cy="11262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83692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Edit code locally then stage, commit and push to remote host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Collaborating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B5680-31E4-47DF-A540-A3320F5202A0}"/>
              </a:ext>
            </a:extLst>
          </p:cNvPr>
          <p:cNvSpPr txBox="1"/>
          <p:nvPr/>
        </p:nvSpPr>
        <p:spPr>
          <a:xfrm>
            <a:off x="496868" y="1555836"/>
            <a:ext cx="1452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200" b="1" dirty="0"/>
              <a:t>PUSH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2B5EED-D070-4471-A1CF-8F465F914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739" y="1555836"/>
            <a:ext cx="6845226" cy="215034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17872A8-AB4B-41AF-8646-FC3EF245AB92}"/>
              </a:ext>
            </a:extLst>
          </p:cNvPr>
          <p:cNvSpPr txBox="1"/>
          <p:nvPr/>
        </p:nvSpPr>
        <p:spPr>
          <a:xfrm>
            <a:off x="4789001" y="2106393"/>
            <a:ext cx="872211" cy="3381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EF30F6-DF8D-417A-A339-47E6708E3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739" y="3802443"/>
            <a:ext cx="6486525" cy="142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2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9F3CB-0DF2-40C4-997E-1740CD85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D8EAA4-15C9-444A-983A-344728703E75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5F89E8F-8DAC-49B3-8A5D-C0E4DB13C99C}"/>
              </a:ext>
            </a:extLst>
          </p:cNvPr>
          <p:cNvSpPr txBox="1">
            <a:spLocks/>
          </p:cNvSpPr>
          <p:nvPr/>
        </p:nvSpPr>
        <p:spPr>
          <a:xfrm>
            <a:off x="2043954" y="101952"/>
            <a:ext cx="7960658" cy="7138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3200" b="1" dirty="0">
                <a:solidFill>
                  <a:prstClr val="black"/>
                </a:solidFill>
                <a:latin typeface="Calibri" panose="020F0502020204030204"/>
              </a:rPr>
              <a:t>Competency Framework Wheel</a:t>
            </a:r>
            <a:endParaRPr kumimoji="0" lang="en-IE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C99C8430-A122-44B4-94EB-59CA68B38573}"/>
              </a:ext>
            </a:extLst>
          </p:cNvPr>
          <p:cNvSpPr txBox="1">
            <a:spLocks/>
          </p:cNvSpPr>
          <p:nvPr/>
        </p:nvSpPr>
        <p:spPr>
          <a:xfrm>
            <a:off x="2121160" y="1561881"/>
            <a:ext cx="7800391" cy="3861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IE" sz="3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5F5E22-99DC-4644-A571-9DD8E91565BC}"/>
              </a:ext>
            </a:extLst>
          </p:cNvPr>
          <p:cNvCxnSpPr/>
          <p:nvPr/>
        </p:nvCxnSpPr>
        <p:spPr>
          <a:xfrm>
            <a:off x="2414107" y="965435"/>
            <a:ext cx="7171399" cy="0"/>
          </a:xfrm>
          <a:prstGeom prst="line">
            <a:avLst/>
          </a:prstGeom>
          <a:ln w="6350" cmpd="sng">
            <a:solidFill>
              <a:srgbClr val="00C6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3458D10A-8075-485E-907F-A5B734BBCF1A}"/>
              </a:ext>
            </a:extLst>
          </p:cNvPr>
          <p:cNvSpPr txBox="1">
            <a:spLocks/>
          </p:cNvSpPr>
          <p:nvPr/>
        </p:nvSpPr>
        <p:spPr>
          <a:xfrm>
            <a:off x="1640541" y="125507"/>
            <a:ext cx="8758518" cy="6571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02B025AA-E2C9-4161-A8EA-4DAFAB835C04}"/>
              </a:ext>
            </a:extLst>
          </p:cNvPr>
          <p:cNvSpPr txBox="1">
            <a:spLocks/>
          </p:cNvSpPr>
          <p:nvPr/>
        </p:nvSpPr>
        <p:spPr>
          <a:xfrm>
            <a:off x="11671300" y="22226"/>
            <a:ext cx="482600" cy="3651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2E9DE6C-306C-0A45-B13D-48C1012E3287}" type="slidenum">
              <a:rPr lang="en-US" sz="1050" smtClean="0"/>
              <a:pPr algn="ctr"/>
              <a:t>4</a:t>
            </a:fld>
            <a:endParaRPr lang="en-US" sz="105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77AFA7-A7AD-48E0-B9E9-93877ABE1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215" y="1138895"/>
            <a:ext cx="5657569" cy="540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552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Edit code locally then stage, commit and push to remote host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Collaborating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593917-014B-4D58-9CF1-81EA6464B42D}"/>
              </a:ext>
            </a:extLst>
          </p:cNvPr>
          <p:cNvSpPr txBox="1"/>
          <p:nvPr/>
        </p:nvSpPr>
        <p:spPr>
          <a:xfrm>
            <a:off x="347134" y="1514850"/>
            <a:ext cx="10074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200" dirty="0"/>
              <a:t>Back to </a:t>
            </a:r>
            <a:r>
              <a:rPr lang="en-IE" sz="2200" dirty="0" err="1"/>
              <a:t>Github</a:t>
            </a:r>
            <a:r>
              <a:rPr lang="en-IE" sz="2200" dirty="0"/>
              <a:t>: https://github.com/saidataanalytics/versioncontrol/branches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AB0CD5-8823-49DF-AFDC-683E7DD0C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40" y="2166630"/>
            <a:ext cx="10443882" cy="333321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DB38B3C-A39F-4639-8C08-EC30A1C0ADD0}"/>
              </a:ext>
            </a:extLst>
          </p:cNvPr>
          <p:cNvSpPr txBox="1"/>
          <p:nvPr/>
        </p:nvSpPr>
        <p:spPr>
          <a:xfrm>
            <a:off x="569413" y="4811762"/>
            <a:ext cx="10407609" cy="4308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402498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Pull request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Collaborating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11485D-733B-4F4F-A538-CA8DA8BB9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410" y="1055034"/>
            <a:ext cx="9134475" cy="1724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416729-8EB2-46BB-8D6D-2E9A3AEE7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57" y="2644588"/>
            <a:ext cx="9753600" cy="3648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45311A-4A12-4083-A9EB-71E9C54356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8261" y="2779059"/>
            <a:ext cx="24193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29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Merge Pull request into base branch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Collaborating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5A530F-B99B-4307-866C-342936BDF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739" y="1966072"/>
            <a:ext cx="82296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214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Create pull request with conflicts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Collaborating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6D2B9F-3F3C-435F-BF4F-911DA598C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928" y="1712819"/>
            <a:ext cx="9953625" cy="742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C57877-A1FD-4D24-B775-BBE709224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5516" y="2533369"/>
            <a:ext cx="2419350" cy="561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5CD692-FB44-45DB-8F43-96B9F8E2CF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9237" y="2808289"/>
            <a:ext cx="76771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870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Resolving conflicts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Collaborating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49D25-5F08-4E5B-88A6-766ADCC23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09" y="1732148"/>
            <a:ext cx="10058400" cy="23717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4010AA-C84E-49E4-8A27-BE861B2581EA}"/>
              </a:ext>
            </a:extLst>
          </p:cNvPr>
          <p:cNvSpPr txBox="1"/>
          <p:nvPr/>
        </p:nvSpPr>
        <p:spPr>
          <a:xfrm>
            <a:off x="9271231" y="2281204"/>
            <a:ext cx="1835978" cy="5561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6E50BF-03F4-462B-9AAF-F0B6658D6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905" y="3066521"/>
            <a:ext cx="6481762" cy="366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53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Resolving conflicts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Collaborating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8591DE-20EB-491E-B1D6-C21AAA353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080" y="1730188"/>
            <a:ext cx="6800850" cy="2590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4F08A5-435F-476B-B569-C4DD15311913}"/>
              </a:ext>
            </a:extLst>
          </p:cNvPr>
          <p:cNvSpPr txBox="1"/>
          <p:nvPr/>
        </p:nvSpPr>
        <p:spPr>
          <a:xfrm>
            <a:off x="1062317" y="4894728"/>
            <a:ext cx="680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Edit code in </a:t>
            </a:r>
            <a:r>
              <a:rPr lang="en-IE" dirty="0" err="1"/>
              <a:t>Github</a:t>
            </a:r>
            <a:r>
              <a:rPr lang="en-IE" dirty="0"/>
              <a:t> to resolve conflicts, then commit and merge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172088-2C82-451E-9844-1F076DD88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425" y="970197"/>
            <a:ext cx="4714875" cy="962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EBC5F8-D14E-4AC2-94B3-E635F729D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0080" y="5718314"/>
            <a:ext cx="1371600" cy="619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55C6A3-6911-4955-82D6-32A284369D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897" y="5799277"/>
            <a:ext cx="2400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584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19275" y="951380"/>
            <a:ext cx="9488208" cy="5324475"/>
          </a:xfrm>
        </p:spPr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IE" dirty="0"/>
              <a:t>What is a version control system?</a:t>
            </a:r>
          </a:p>
          <a:p>
            <a:pPr marL="800100" lvl="2" indent="-342900">
              <a:buFont typeface="Arial"/>
              <a:buChar char="•"/>
            </a:pPr>
            <a:r>
              <a:rPr lang="en-IE" dirty="0"/>
              <a:t>Directed Acyclic Graph</a:t>
            </a:r>
          </a:p>
          <a:p>
            <a:pPr marL="800100" lvl="2" indent="-342900">
              <a:buFont typeface="Arial"/>
              <a:buChar char="•"/>
            </a:pPr>
            <a:r>
              <a:rPr lang="en-IE" dirty="0"/>
              <a:t>Local and Remote Hosting</a:t>
            </a:r>
          </a:p>
          <a:p>
            <a:pPr marL="342900" lvl="1" indent="-342900">
              <a:buFont typeface="Arial"/>
              <a:buChar char="•"/>
            </a:pPr>
            <a:endParaRPr lang="en-IE" dirty="0"/>
          </a:p>
          <a:p>
            <a:pPr marL="342900" lvl="1" indent="-342900">
              <a:buFont typeface="Arial"/>
              <a:buChar char="•"/>
            </a:pPr>
            <a:r>
              <a:rPr lang="en-IE" dirty="0"/>
              <a:t>Relevance for Actuaries</a:t>
            </a:r>
          </a:p>
          <a:p>
            <a:pPr marL="800100" lvl="2" indent="-342900">
              <a:buFont typeface="Arial"/>
              <a:buChar char="•"/>
            </a:pPr>
            <a:r>
              <a:rPr lang="en-IE" dirty="0"/>
              <a:t>Risk Management </a:t>
            </a:r>
          </a:p>
          <a:p>
            <a:pPr marL="800100" lvl="2" indent="-342900">
              <a:buFont typeface="Arial"/>
              <a:buChar char="•"/>
            </a:pPr>
            <a:r>
              <a:rPr lang="en-IE" dirty="0"/>
              <a:t>Collaboration</a:t>
            </a:r>
          </a:p>
          <a:p>
            <a:pPr marL="800100" lvl="2" indent="-342900">
              <a:buFont typeface="Arial"/>
              <a:buChar char="•"/>
            </a:pPr>
            <a:r>
              <a:rPr lang="en-IE" dirty="0"/>
              <a:t>Commercial considerations</a:t>
            </a:r>
          </a:p>
          <a:p>
            <a:pPr marL="342900" lvl="1" indent="-342900">
              <a:buFont typeface="Arial"/>
              <a:buChar char="•"/>
            </a:pPr>
            <a:endParaRPr lang="en-IE" dirty="0"/>
          </a:p>
          <a:p>
            <a:pPr marL="342900" lvl="1" indent="-342900">
              <a:buFont typeface="Arial"/>
              <a:buChar char="•"/>
            </a:pPr>
            <a:r>
              <a:rPr lang="en-IE" dirty="0"/>
              <a:t>Demonstration</a:t>
            </a:r>
          </a:p>
          <a:p>
            <a:pPr marL="800100" lvl="2" indent="-342900">
              <a:buFont typeface="Arial"/>
              <a:buChar char="•"/>
            </a:pPr>
            <a:r>
              <a:rPr lang="en-IE" sz="2000" dirty="0"/>
              <a:t>Getting set-up on a version control system (Git) and hosting service (</a:t>
            </a:r>
            <a:r>
              <a:rPr lang="en-IE" sz="2000" dirty="0" err="1"/>
              <a:t>Github</a:t>
            </a:r>
            <a:r>
              <a:rPr lang="en-IE" sz="2000" dirty="0"/>
              <a:t>)</a:t>
            </a:r>
          </a:p>
          <a:p>
            <a:pPr marL="800100" lvl="2" indent="-342900">
              <a:buFont typeface="Arial"/>
              <a:buChar char="•"/>
            </a:pPr>
            <a:r>
              <a:rPr lang="en-IE" sz="2000" dirty="0"/>
              <a:t>Integrating with User Interface (R Studio)</a:t>
            </a:r>
          </a:p>
          <a:p>
            <a:pPr marL="800100" lvl="2" indent="-342900">
              <a:buFont typeface="Arial"/>
              <a:buChar char="•"/>
            </a:pPr>
            <a:r>
              <a:rPr lang="en-IE" sz="2000" dirty="0"/>
              <a:t>Useful functions (create branch, stage, commit, push, pull request, resolve conflicts, merge)</a:t>
            </a:r>
          </a:p>
          <a:p>
            <a:pPr marL="457200" lvl="2" indent="0">
              <a:buNone/>
            </a:pPr>
            <a:endParaRPr lang="en-IE" dirty="0"/>
          </a:p>
          <a:p>
            <a:pPr marL="0" lvl="1" indent="0">
              <a:buNone/>
            </a:pP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dirty="0"/>
              <a:t> Summary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2DBD03-17BB-421B-9EC2-B83698244B80}"/>
              </a:ext>
            </a:extLst>
          </p:cNvPr>
          <p:cNvSpPr txBox="1"/>
          <p:nvPr/>
        </p:nvSpPr>
        <p:spPr>
          <a:xfrm>
            <a:off x="1680882" y="6171349"/>
            <a:ext cx="8834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Presentation and additional information available on </a:t>
            </a:r>
            <a:r>
              <a:rPr lang="en-IE" b="1" dirty="0" err="1"/>
              <a:t>github</a:t>
            </a:r>
            <a:r>
              <a:rPr lang="en-IE" b="1" dirty="0"/>
              <a:t> page:</a:t>
            </a:r>
          </a:p>
          <a:p>
            <a:r>
              <a:rPr lang="en-IE" b="1" dirty="0">
                <a:hlinkClick r:id="rId3"/>
              </a:rPr>
              <a:t>https://github.com/saidataanalytics/versioncontrol</a:t>
            </a:r>
            <a:endParaRPr lang="en-IE" b="1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847345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21808-40EA-4423-8029-867106F8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EAA4-15C9-444A-983A-344728703E75}" type="slidenum">
              <a:rPr lang="en-IE" smtClean="0"/>
              <a:t>47</a:t>
            </a:fld>
            <a:endParaRPr lang="en-IE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5DEE434E-BDE5-4704-A849-5E1A59374917}"/>
              </a:ext>
            </a:extLst>
          </p:cNvPr>
          <p:cNvSpPr txBox="1">
            <a:spLocks/>
          </p:cNvSpPr>
          <p:nvPr/>
        </p:nvSpPr>
        <p:spPr>
          <a:xfrm>
            <a:off x="1784351" y="215154"/>
            <a:ext cx="8596313" cy="63745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100E29-92DE-4665-946C-EA5A46C2A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7C4A8B8-BE2A-4585-92AF-CE8382079316}"/>
              </a:ext>
            </a:extLst>
          </p:cNvPr>
          <p:cNvGrpSpPr/>
          <p:nvPr/>
        </p:nvGrpSpPr>
        <p:grpSpPr>
          <a:xfrm>
            <a:off x="594360" y="573508"/>
            <a:ext cx="11094039" cy="5467880"/>
            <a:chOff x="-929640" y="573508"/>
            <a:chExt cx="11094039" cy="546788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B8D673E-6250-47AF-8F69-505831174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01043" y="573508"/>
              <a:ext cx="5114925" cy="2828925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A14043C-0F98-4A01-BDD2-CF57C6D4AB70}"/>
                </a:ext>
              </a:extLst>
            </p:cNvPr>
            <p:cNvCxnSpPr/>
            <p:nvPr/>
          </p:nvCxnSpPr>
          <p:spPr>
            <a:xfrm>
              <a:off x="1882725" y="3623642"/>
              <a:ext cx="5378549" cy="0"/>
            </a:xfrm>
            <a:prstGeom prst="line">
              <a:avLst/>
            </a:prstGeom>
            <a:ln w="6350" cmpd="sng">
              <a:solidFill>
                <a:srgbClr val="00C6D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EDE9A53-40A8-4F72-937A-D6ADF0F25A4B}"/>
                </a:ext>
              </a:extLst>
            </p:cNvPr>
            <p:cNvCxnSpPr/>
            <p:nvPr/>
          </p:nvCxnSpPr>
          <p:spPr>
            <a:xfrm>
              <a:off x="1869230" y="4910904"/>
              <a:ext cx="5378549" cy="0"/>
            </a:xfrm>
            <a:prstGeom prst="line">
              <a:avLst/>
            </a:prstGeom>
            <a:ln w="6350" cmpd="sng">
              <a:solidFill>
                <a:srgbClr val="00C6D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D1BA4C8-6800-45CE-995E-6A0DC4899167}"/>
                </a:ext>
              </a:extLst>
            </p:cNvPr>
            <p:cNvCxnSpPr/>
            <p:nvPr/>
          </p:nvCxnSpPr>
          <p:spPr>
            <a:xfrm>
              <a:off x="1869230" y="5416936"/>
              <a:ext cx="5378549" cy="0"/>
            </a:xfrm>
            <a:prstGeom prst="line">
              <a:avLst/>
            </a:prstGeom>
            <a:ln w="6350" cmpd="sng">
              <a:solidFill>
                <a:srgbClr val="00C6D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DD60DF1-BD93-4DB2-B4CE-121C55173B86}"/>
                </a:ext>
              </a:extLst>
            </p:cNvPr>
            <p:cNvSpPr txBox="1"/>
            <p:nvPr/>
          </p:nvSpPr>
          <p:spPr>
            <a:xfrm>
              <a:off x="3580382" y="5579723"/>
              <a:ext cx="1983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342900">
                <a:defRPr/>
              </a:pPr>
              <a:r>
                <a:rPr lang="en-IE" sz="1050">
                  <a:solidFill>
                    <a:prstClr val="white"/>
                  </a:solidFill>
                </a:rPr>
                <a:t>© Society of Actuaries in Ireland </a:t>
              </a:r>
            </a:p>
            <a:p>
              <a:pPr defTabSz="342900"/>
              <a:endParaRPr lang="en-IE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814162DC-9A3D-4CE3-AAEE-03ED06BA8451}"/>
                </a:ext>
              </a:extLst>
            </p:cNvPr>
            <p:cNvSpPr txBox="1">
              <a:spLocks/>
            </p:cNvSpPr>
            <p:nvPr/>
          </p:nvSpPr>
          <p:spPr>
            <a:xfrm>
              <a:off x="-929640" y="3671624"/>
              <a:ext cx="11094039" cy="1102519"/>
            </a:xfrm>
            <a:prstGeom prst="rect">
              <a:avLst/>
            </a:prstGeom>
          </p:spPr>
          <p:txBody>
            <a:bodyPr vert="horz" lIns="68580" tIns="34290" rIns="68580" bIns="3429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GB" sz="2700" b="1" dirty="0">
                  <a:solidFill>
                    <a:prstClr val="white"/>
                  </a:solidFill>
                  <a:latin typeface="Helvetica"/>
                  <a:cs typeface="Helvetica"/>
                </a:rPr>
                <a:t>Thank you</a:t>
              </a:r>
              <a:endParaRPr lang="en-US" sz="2700" b="1" dirty="0">
                <a:solidFill>
                  <a:prstClr val="white"/>
                </a:solidFill>
                <a:latin typeface="Helvetica"/>
                <a:cs typeface="Helvetica"/>
              </a:endParaRP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588D4B80-DB9E-43FA-9581-D853C02339F1}"/>
                </a:ext>
              </a:extLst>
            </p:cNvPr>
            <p:cNvSpPr txBox="1">
              <a:spLocks/>
            </p:cNvSpPr>
            <p:nvPr/>
          </p:nvSpPr>
          <p:spPr>
            <a:xfrm>
              <a:off x="1568085" y="4810427"/>
              <a:ext cx="5980835" cy="698539"/>
            </a:xfrm>
            <a:prstGeom prst="rect">
              <a:avLst/>
            </a:prstGeom>
          </p:spPr>
          <p:txBody>
            <a:bodyPr vert="horz" lIns="68580" tIns="34290" rIns="68580" bIns="3429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100" dirty="0">
                <a:solidFill>
                  <a:prstClr val="white"/>
                </a:solidFill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967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IE" dirty="0"/>
          </a:p>
          <a:p>
            <a:endParaRPr lang="en-IE" dirty="0"/>
          </a:p>
          <a:p>
            <a:pPr>
              <a:buFont typeface="Wingdings" panose="05000000000000000000" pitchFamily="2" charset="2"/>
              <a:buChar char="Ø"/>
            </a:pPr>
            <a:r>
              <a:rPr lang="en-IE" sz="3000" dirty="0"/>
              <a:t>Nasa Mars climate orbiter</a:t>
            </a:r>
          </a:p>
          <a:p>
            <a:pPr>
              <a:buFont typeface="Wingdings" panose="05000000000000000000" pitchFamily="2" charset="2"/>
              <a:buChar char="Ø"/>
            </a:pPr>
            <a:endParaRPr lang="en-IE" sz="3000" dirty="0"/>
          </a:p>
          <a:p>
            <a:pPr>
              <a:buFont typeface="Wingdings" panose="05000000000000000000" pitchFamily="2" charset="2"/>
              <a:buChar char="Ø"/>
            </a:pPr>
            <a:endParaRPr lang="en-IE" sz="3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E" sz="3000" dirty="0"/>
              <a:t>Irish Leaving Cert 2020</a:t>
            </a:r>
          </a:p>
          <a:p>
            <a:pPr>
              <a:buFont typeface="Wingdings" panose="05000000000000000000" pitchFamily="2" charset="2"/>
              <a:buChar char="Ø"/>
            </a:pPr>
            <a:endParaRPr lang="en-IE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What could possibly go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0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What could possible go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BB1EDF-0F37-43B1-9C0F-532089E74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067" y="1614593"/>
            <a:ext cx="6481143" cy="17736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E6BA8C-ED6A-4551-A80E-BFC7713E3592}"/>
              </a:ext>
            </a:extLst>
          </p:cNvPr>
          <p:cNvSpPr txBox="1"/>
          <p:nvPr/>
        </p:nvSpPr>
        <p:spPr>
          <a:xfrm>
            <a:off x="1331257" y="1106762"/>
            <a:ext cx="90767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IE" sz="3000" dirty="0"/>
              <a:t>Excel is a great tool but 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6A5E89-065F-4E64-B0BD-695B799D5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071" y="3873081"/>
            <a:ext cx="6675134" cy="17152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BFDB4B-0F93-428A-B713-DC99DF50058A}"/>
              </a:ext>
            </a:extLst>
          </p:cNvPr>
          <p:cNvSpPr txBox="1"/>
          <p:nvPr/>
        </p:nvSpPr>
        <p:spPr>
          <a:xfrm>
            <a:off x="1331257" y="3388205"/>
            <a:ext cx="90767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IE" sz="3000" dirty="0"/>
              <a:t>And so is word but 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A70236-2B2E-40DC-AF56-76C646282784}"/>
              </a:ext>
            </a:extLst>
          </p:cNvPr>
          <p:cNvSpPr txBox="1"/>
          <p:nvPr/>
        </p:nvSpPr>
        <p:spPr>
          <a:xfrm>
            <a:off x="1539626" y="5792681"/>
            <a:ext cx="90767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E" sz="3000" dirty="0"/>
              <a:t>WOMBAT: Waste Of Money Brains and Time!</a:t>
            </a:r>
          </a:p>
        </p:txBody>
      </p:sp>
    </p:spTree>
    <p:extLst>
      <p:ext uri="{BB962C8B-B14F-4D97-AF65-F5344CB8AC3E}">
        <p14:creationId xmlns:p14="http://schemas.microsoft.com/office/powerpoint/2010/main" val="105891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What could possible go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3D0093-BB9E-4BDD-B927-CB6E7E20F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065" y="1894107"/>
            <a:ext cx="9465370" cy="42008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C5101D-7B0B-42CF-AE36-8083D0935F9C}"/>
              </a:ext>
            </a:extLst>
          </p:cNvPr>
          <p:cNvSpPr txBox="1"/>
          <p:nvPr/>
        </p:nvSpPr>
        <p:spPr>
          <a:xfrm>
            <a:off x="1147481" y="6071151"/>
            <a:ext cx="9076765" cy="663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E" sz="1600" dirty="0"/>
              <a:t>Source: </a:t>
            </a:r>
            <a:r>
              <a:rPr lang="en-IE" sz="1600" dirty="0">
                <a:hlinkClick r:id="rId4"/>
              </a:rPr>
              <a:t>http://soundsoftware.ac.uk/why-version-control</a:t>
            </a:r>
            <a:endParaRPr lang="en-IE" sz="16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IE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5E0F87-F623-421D-A272-E08290D37AD0}"/>
              </a:ext>
            </a:extLst>
          </p:cNvPr>
          <p:cNvSpPr txBox="1"/>
          <p:nvPr/>
        </p:nvSpPr>
        <p:spPr>
          <a:xfrm>
            <a:off x="1147480" y="898712"/>
            <a:ext cx="9076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IE" sz="3000" dirty="0"/>
              <a:t>As actuaries embrace tools such as R and Python version control systems become even more important</a:t>
            </a:r>
          </a:p>
        </p:txBody>
      </p:sp>
    </p:spTree>
    <p:extLst>
      <p:ext uri="{BB962C8B-B14F-4D97-AF65-F5344CB8AC3E}">
        <p14:creationId xmlns:p14="http://schemas.microsoft.com/office/powerpoint/2010/main" val="1491957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09750" y="1085851"/>
            <a:ext cx="8553450" cy="5324475"/>
          </a:xfrm>
        </p:spPr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IE" dirty="0"/>
              <a:t>What is a version control system?</a:t>
            </a:r>
          </a:p>
          <a:p>
            <a:pPr marL="342900" lvl="1" indent="-342900">
              <a:buFont typeface="Arial"/>
              <a:buChar char="•"/>
            </a:pPr>
            <a:endParaRPr lang="en-IE" dirty="0"/>
          </a:p>
          <a:p>
            <a:pPr marL="342900" lvl="1" indent="-342900">
              <a:buFont typeface="Arial"/>
              <a:buChar char="•"/>
            </a:pPr>
            <a:r>
              <a:rPr lang="en-IE" dirty="0"/>
              <a:t>Relevance for Actuaries</a:t>
            </a:r>
          </a:p>
          <a:p>
            <a:pPr marL="342900" lvl="1" indent="-342900">
              <a:buFont typeface="Arial"/>
              <a:buChar char="•"/>
            </a:pPr>
            <a:endParaRPr lang="en-IE" dirty="0"/>
          </a:p>
          <a:p>
            <a:pPr marL="342900" lvl="1" indent="-342900">
              <a:buFont typeface="Arial"/>
              <a:buChar char="•"/>
            </a:pPr>
            <a:r>
              <a:rPr lang="en-IE" dirty="0"/>
              <a:t>Demonstration</a:t>
            </a:r>
          </a:p>
          <a:p>
            <a:pPr marL="0" lvl="1" indent="0">
              <a:buNone/>
            </a:pP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dirty="0"/>
              <a:t> Agenda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90751" y="1085851"/>
            <a:ext cx="7343775" cy="523875"/>
          </a:xfrm>
          <a:prstGeom prst="rect">
            <a:avLst/>
          </a:prstGeom>
          <a:noFill/>
          <a:ln w="25400">
            <a:solidFill>
              <a:srgbClr val="F79646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1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i="1" dirty="0"/>
              <a:t>“Version control systems are a category of software tools that help a software team manage changes to source code over time.”</a:t>
            </a:r>
          </a:p>
          <a:p>
            <a:pPr marL="0" indent="0" algn="l">
              <a:buNone/>
            </a:pPr>
            <a:r>
              <a:rPr lang="en-US" sz="2400" i="1" dirty="0"/>
              <a:t>Source: Atlassian.com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Manages the evolution of a set of files (a repository) in a structured way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Complete history of content is tracked and available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This content may include model source code, validation testing code and documentation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Examples include Git, SVN, CVS, Mercurial </a:t>
            </a:r>
          </a:p>
          <a:p>
            <a:pPr marL="457200" lvl="1" indent="0">
              <a:buNone/>
            </a:pP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What is a version control system?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47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15046</TotalTime>
  <Words>1528</Words>
  <Application>Microsoft Office PowerPoint</Application>
  <PresentationFormat>Widescreen</PresentationFormat>
  <Paragraphs>387</Paragraphs>
  <Slides>47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Helvetica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What could possibly go wrong?</vt:lpstr>
      <vt:lpstr>What could possible go wrong?</vt:lpstr>
      <vt:lpstr>What could possible go wrong?</vt:lpstr>
      <vt:lpstr>PowerPoint Presentation</vt:lpstr>
      <vt:lpstr>What is a version control system?</vt:lpstr>
      <vt:lpstr>What is a Distributed version control system (DVCS)?</vt:lpstr>
      <vt:lpstr>The Lingo!</vt:lpstr>
      <vt:lpstr>Local and remote hosting</vt:lpstr>
      <vt:lpstr>Health warning – some technical stuff!</vt:lpstr>
      <vt:lpstr>Lets design an outdoor play gym!</vt:lpstr>
      <vt:lpstr>Lets design an outdoor play gym!</vt:lpstr>
      <vt:lpstr>Conflicts</vt:lpstr>
      <vt:lpstr>PowerPoint Presentation</vt:lpstr>
      <vt:lpstr>PowerPoint Presentation</vt:lpstr>
      <vt:lpstr>Relevance for Actuaries </vt:lpstr>
      <vt:lpstr>Commercial considerations</vt:lpstr>
      <vt:lpstr>PowerPoint Presentation</vt:lpstr>
      <vt:lpstr>Demonstration</vt:lpstr>
      <vt:lpstr>Getting set-up</vt:lpstr>
      <vt:lpstr>Getting set-up</vt:lpstr>
      <vt:lpstr>Getting set-up</vt:lpstr>
      <vt:lpstr>Getting set-up</vt:lpstr>
      <vt:lpstr>Collaborating</vt:lpstr>
      <vt:lpstr>Collaborating</vt:lpstr>
      <vt:lpstr>Collaborating</vt:lpstr>
      <vt:lpstr>Collaborating</vt:lpstr>
      <vt:lpstr>Collaborating</vt:lpstr>
      <vt:lpstr>Collaborating</vt:lpstr>
      <vt:lpstr>Collaborating</vt:lpstr>
      <vt:lpstr>Collaborating</vt:lpstr>
      <vt:lpstr>Collaborating</vt:lpstr>
      <vt:lpstr>Collaborating</vt:lpstr>
      <vt:lpstr>Collaborating</vt:lpstr>
      <vt:lpstr>Collaborating</vt:lpstr>
      <vt:lpstr>Collaborating</vt:lpstr>
      <vt:lpstr>Collaborating</vt:lpstr>
      <vt:lpstr>Collaborating</vt:lpstr>
      <vt:lpstr>Collaborating</vt:lpstr>
      <vt:lpstr>Collaborating</vt:lpstr>
      <vt:lpstr>Collaborating</vt:lpstr>
      <vt:lpstr>Collaborating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Donnellan</dc:creator>
  <cp:lastModifiedBy>S Kennedy</cp:lastModifiedBy>
  <cp:revision>88</cp:revision>
  <dcterms:created xsi:type="dcterms:W3CDTF">2020-10-29T14:14:44Z</dcterms:created>
  <dcterms:modified xsi:type="dcterms:W3CDTF">2020-12-14T15:46:26Z</dcterms:modified>
</cp:coreProperties>
</file>