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styles.xml" manifest:media-type="text/xml"/>
  <manifest:file-entry manifest:full-path="Configurations2/" manifest:media-type="application/vnd.sun.xml.ui.configuration"/>
  <manifest:file-entry manifest:full-path="Pictures/10000000000007D0000007D0EB14A134E363F722.jpg" manifest:media-type="image/jpeg"/>
  <manifest:file-entry manifest:full-path="Pictures/1000020100000390000003C7F44D055C62EE5ACD.png" manifest:media-type="image/png"/>
  <manifest:file-entry manifest:full-path="Pictures/1000000000000421000000B8F7E6F4C1541AE82D.jpg" manifest:media-type="image/jpeg"/>
  <manifest:file-entry manifest:full-path="Pictures/TablePreview1.svm" manifest:media-type=""/>
  <manifest:file-entry manifest:full-path="settings.xml" manifest:media-type="text/xml"/>
  <manifest:file-entry manifest:full-path="content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OpenSymbol" svg:font-family="OpenSymbol, 'Arial Unicode MS'" style:font-charset="x-symbol"/>
    <style:font-face style:name="Lohit Devanagari1" svg:font-family="'Lohit Devanagari'"/>
    <style:font-face style:name="AnjaliOldLipi" svg:font-family="AnjaliOldLipi" style:font-pitch="variable"/>
    <style:font-face style:name="Lohit Devanagari" svg:font-family="'Lohit Devanagari'" style:font-pitch="variable"/>
    <style:font-face style:name="Liberation Sans" svg:font-family="'Liberation Sans'" style:font-family-generic="roman" style:font-pitch="variable"/>
    <style:font-face style:name="Liberation Serif1" svg:font-family="'Liberation Serif'" style:font-family-generic="roman" style:font-pitch="variable"/>
    <style:font-face style:name="Liberation Serif" svg:font-family="'Liberation Serif', 'Times New Roman'" style:font-family-generic="roman" style:font-pitch="variable"/>
    <style:font-face style:name="Times New Roman" svg:font-family="'Times New Roman'" style:font-family-generic="roman" style:font-pitch="variable"/>
    <style:font-face style:name="DejaVu Sans" svg:font-family="'DejaVu Sans'" style:font-family-generic="system" style:font-pitch="variable"/>
    <style:font-face style:name="Lohit Devanagari2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false" presentation:background-objects-visible="fals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Object_20_with_20_no_20_fill_20_and_20_no_20_line">
      <style:graphic-properties draw:textarea-vertical-align="middle" draw:color-mode="standard" draw:luminance="0%" draw:contrast="0%" draw:gamma="100%" draw:red="0%" draw:green="0%" draw:blue="0%" fo:clip="rect(7.967cm, -0.543cm, 9.201cm, 1.272cm)" draw:image-opacity="100%" style:mirror="none"/>
    </style:style>
    <style:style style:name="gr3" style:family="graphic" style:parent-style-name="Object_20_with_20_no_20_fill_20_and_20_no_20_line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Blue_5f_Curve-title">
      <style:graphic-properties fo:min-height="6.251cm"/>
    </style:style>
    <style:style style:name="pr2" style:family="presentation" style:parent-style-name="Blue_5f_Curve-notes">
      <style:graphic-properties draw:fill-color="#ffffff" draw:auto-grow-height="true" fo:min-height="13.364cm"/>
    </style:style>
    <style:style style:name="pr3" style:family="presentation" style:parent-style-name="Blue_5f_Curve1-outline1">
      <style:graphic-properties fo:min-height="5.576cm"/>
    </style:style>
    <style:style style:name="pr4" style:family="presentation" style:parent-style-name="Blue_5f_Curve1-notes">
      <style:graphic-properties draw:fill-color="#ffffff" draw:auto-grow-height="true" fo:min-height="13.364cm"/>
    </style:style>
    <style:style style:name="pr5" style:family="presentation" style:parent-style-name="Blue_5f_Curve1-title">
      <style:graphic-properties fo:min-height="1.771cm"/>
    </style:style>
    <style:style style:name="pr6" style:family="presentation" style:parent-style-name="Blue_5f_Curve1-notes">
      <style:graphic-properties draw:fill-color="#ffffff" fo:min-height="13.364cm"/>
    </style:style>
    <style:style style:name="pr7" style:family="presentation" style:parent-style-name="Blue_5f_Curve1-outline1">
      <style:graphic-properties fo:min-height="11.929cm"/>
    </style:style>
    <style:style style:name="co1" style:family="table-column">
      <style:table-column-properties style:column-width="3.067cm" style:use-optimal-column-width="false"/>
    </style:style>
    <style:style style:name="co2" style:family="table-column">
      <style:table-column-properties style:column-width="14.022cm" style:use-optimal-column-width="false"/>
    </style:style>
    <style:style style:name="ro1" style:family="table-row">
      <style:table-row-properties style:row-height="1.56cm"/>
    </style:style>
    <style:style style:name="ro2" style:family="table-row">
      <style:table-row-properties style:row-height="1.566cm"/>
    </style:style>
    <style:style style:name="P1" style:family="paragraph">
      <style:paragraph-properties fo:text-align="start"/>
    </style:style>
    <style:style style:name="P2" style:family="paragraph">
      <style:paragraph-properties fo:text-align="start"/>
      <style:text-properties style:text-underline-style="none" fo:font-weight="bold" style:font-weight-asian="bold" style:font-weight-complex="bold"/>
    </style:style>
    <style:style style:name="P3" style:family="paragraph">
      <loext:graphic-properties draw:fill-color="#ffffff"/>
      <style:text-properties fo:font-size="20pt"/>
    </style:style>
    <style:style style:name="P4" style:family="paragraph">
      <loext:graphic-properties draw:fill-color="#ffffff"/>
    </style:style>
    <style:style style:name="P5" style:family="paragraph">
      <style:text-properties fo:font-size="32pt" style:font-size-asian="32pt" style:font-size-complex="32pt"/>
    </style:style>
    <style:style style:name="P6" style:family="paragraph">
      <style:text-properties fo:color="#000000" fo:font-size="15pt" style:font-size-asian="15pt" style:font-size-complex="15pt"/>
    </style:style>
    <style:style style:name="P7" style:family="paragraph">
      <style:paragraph-properties fo:margin-left="0cm" fo:margin-right="0cm" fo:margin-top="0cm" fo:margin-bottom="0cm" fo:line-height="100%" fo:text-indent="0cm"/>
    </style:style>
    <style:style style:name="P8" style:family="paragraph">
      <style:paragraph-properties fo:margin-top="0.5cm" fo:margin-bottom="0cm"/>
    </style:style>
    <style:style style:name="P9" style:family="paragraph">
      <style:paragraph-properties fo:text-align="center"/>
    </style:style>
    <style:style style:name="P10" style:family="paragraph">
      <style:paragraph-properties fo:margin-left="0cm" fo:margin-right="0cm" fo:line-height="100%" fo:text-align="justify" fo:text-indent="0cm"/>
    </style:style>
    <style:style style:name="P11" style:family="paragraph">
      <style:paragraph-properties fo:margin-left="0cm" fo:margin-right="0cm" fo:margin-top="0.5cm" fo:margin-bottom="0cm" fo:text-indent="0cm"/>
    </style:style>
    <style:style style:name="P12" style:family="paragraph">
      <style:text-properties fo:color="#000000"/>
    </style:style>
    <style:style style:name="P13" style:family="paragraph">
      <loext:graphic-properties draw:fill="none"/>
      <style:paragraph-properties fo:text-align="center"/>
    </style:style>
    <style:style style:name="P14" style:family="paragraph">
      <style:text-properties style:font-name="Times New Roman" fo:font-size="32pt" style:text-underline-style="solid" style:text-underline-width="auto" style:text-underline-color="font-color" fo:font-weight="bold" style:font-size-asian="32pt" style:font-weight-asian="bold" style:font-size-complex="32pt" style:font-weight-complex="bold"/>
    </style:style>
    <style:style style:name="P15" style:family="paragraph">
      <style:paragraph-properties fo:text-align="start"/>
      <style:text-properties fo:color="#000000"/>
    </style:style>
    <style:style style:name="P16" style:family="paragraph">
      <style:text-properties fo:color="#000000" style:font-name="Times New Roman" fo:font-size="15pt" style:font-size-asian="15pt" style:font-size-complex="15pt"/>
    </style:style>
    <style:style style:name="P17" style:family="paragraph">
      <style:paragraph-properties fo:margin-left="1.353cm" fo:margin-right="0cm" fo:margin-top="0cm" fo:margin-bottom="0cm" fo:line-height="120%" fo:text-indent="-0.499cm">
        <style:tab-stops>
          <style:tab-stop style:position="1.353cm"/>
        </style:tab-stops>
      </style:paragraph-properties>
    </style:style>
    <style:style style:name="P18" style:family="paragraph">
      <style:paragraph-properties fo:margin-left="2.494cm" fo:margin-right="0cm" fo:margin-top="0cm" fo:margin-bottom="0cm" fo:line-height="120%" fo:text-indent="-0.499cm">
        <style:tab-stops>
          <style:tab-stop style:position="2.494cm"/>
        </style:tab-stops>
      </style:paragraph-properties>
    </style:style>
    <style:style style:name="P19" style:family="paragraph">
      <style:paragraph-properties fo:margin-left="1.247cm" fo:margin-right="0cm" fo:margin-top="0cm" fo:margin-bottom="0cm" fo:line-height="120%" fo:text-indent="-0.499cm">
        <style:tab-stops>
          <style:tab-stop style:position="1.247cm"/>
        </style:tab-stops>
      </style:paragraph-properties>
    </style:style>
    <style:style style:name="P20" style:family="paragraph">
      <style:paragraph-properties fo:margin-left="2.494cm" fo:margin-right="0cm" fo:margin-top="0cm" fo:margin-bottom="0cm" fo:line-height="120%" fo:text-align="justify" fo:text-indent="-0.499cm">
        <style:tab-stops>
          <style:tab-stop style:position="2.494cm"/>
        </style:tab-stops>
      </style:paragraph-properties>
    </style:style>
    <style:style style:name="P21" style:family="paragraph">
      <style:paragraph-properties fo:margin-left="2.494cm" fo:margin-right="0cm" fo:margin-top="0cm" fo:margin-bottom="0cm" fo:line-height="120%" fo:text-align="justify" fo:text-indent="0cm"/>
    </style:style>
    <style:style style:name="P22" style:family="paragraph">
      <style:paragraph-properties fo:margin-left="0cm" fo:margin-right="0cm" fo:margin-top="0cm" fo:margin-bottom="0cm" fo:line-height="120%" fo:text-align="justify" fo:text-indent="0cm"/>
    </style:style>
    <style:style style:name="P23" style:family="paragraph">
      <style:text-properties fo:font-size="15pt" style:font-size-asian="15pt" style:font-size-complex="15pt"/>
    </style:style>
    <style:style style:name="P24" style:family="paragraph">
      <style:text-properties fo:color="#ffffff" fo:font-size="32pt" style:font-size-asian="32pt" style:font-size-complex="32pt"/>
    </style:style>
    <style:style style:name="P25" style:family="paragraph">
      <style:paragraph-properties fo:margin-left="1.27cm" fo:margin-right="0cm" fo:text-indent="-0.635cm"/>
    </style:style>
    <style:style style:name="P26" style:family="paragraph">
      <style:text-properties fo:color="#000000" style:font-name="Times New Roman" fo:font-size="16pt" style:font-size-asian="16pt" style:font-size-complex="16pt"/>
    </style:style>
    <style:style style:name="P27" style:family="paragraph">
      <style:text-properties fo:color="#000000" fo:font-size="20pt" style:font-size-asian="20pt" style:font-size-complex="20pt"/>
    </style:style>
    <style:style style:name="P28" style:family="paragraph">
      <style:paragraph-properties fo:line-height="115%" fo:text-align="start"/>
      <style:text-properties style:font-name="Times New Roman" fo:font-size="15pt" style:font-size-asian="15pt" style:font-size-complex="15pt"/>
    </style:style>
    <style:style style:name="P29" style:family="paragraph">
      <style:text-properties style:font-name="Times New Roman" fo:font-size="15pt" style:font-size-asian="15pt" style:font-size-complex="15pt"/>
    </style:style>
    <style:style style:name="T1" style:family="text">
      <style:text-properties fo:font-variant="normal" fo:text-transform="none" fo:color="#006699" style:text-outline="false" style:text-line-through-style="none" style:text-line-through-type="none" style:font-name="Times New Roman" fo:font-size="80pt" fo:font-style="normal" fo:text-shadow="none" style:text-underline-style="none" fo:font-weight="bold" style:letter-kerning="true" fo:background-color="transparent" style:font-size-asian="80pt" style:font-weight-asian="bold" style:font-name-complex="Times New Roman" style:font-size-complex="80pt" style:font-weight-complex="bold" style:text-emphasize="none" style:font-relief="none" style:text-overline-style="none" style:text-overline-color="font-color"/>
    </style:style>
    <style:style style:name="T2" style:family="text">
      <style:text-properties style:font-name="Times New Roman" fo:font-size="20pt" style:font-size-asian="20pt" style:font-name-complex="Times New Roman" style:font-size-complex="20pt"/>
    </style:style>
    <style:style style:name="T3" style:family="text">
      <style:text-properties style:font-name="Times New Roman" fo:font-size="20pt" style:font-size-asian="20pt" style:font-name-complex="Times New Roman"/>
    </style:style>
    <style:style style:name="T4" style:family="text">
      <style:text-properties style:font-name="Times New Roman" fo:font-size="15pt" style:font-size-asian="15pt" style:font-name-complex="Times New Roman"/>
    </style:style>
    <style:style style:name="T5" style:family="text">
      <style:text-properties style:font-name="Times New Roman" fo:font-size="20pt" fo:font-weight="bold" style:font-size-asian="20pt" style:font-weight-asian="bold" style:font-name-complex="Times New Roman" style:font-size-complex="20pt" style:font-weight-complex="bold"/>
    </style:style>
    <style:style style:name="T6" style:family="text">
      <style:text-properties fo:font-variant="normal" fo:text-transform="none" fo:color="#ffffff" style:text-outline="false" style:text-line-through-style="none" style:text-line-through-type="none" style:font-name="Times New Roman" fo:font-size="32pt" fo:font-style="normal" fo:text-shadow="none" style:text-underline-style="solid" style:text-underline-width="auto" style:text-underline-color="font-color" fo:font-weight="bold" style:letter-kerning="true" fo:background-color="transparent" style:font-size-asian="32pt" style:font-weight-asian="bold" style:font-name-complex="Times New Roman" style:font-size-complex="32pt" style:font-weight-complex="bold" style:text-emphasize="none" style:font-relief="none" style:text-overline-style="none" style:text-overline-color="font-color"/>
    </style:style>
    <style:style style:name="T7" style:family="text">
      <style:text-properties fo:color="#000000" style:font-name="Times New Roman" fo:font-size="15pt" style:font-size-asian="15pt" style:font-name-complex="Times New Roman" style:font-size-complex="15pt"/>
    </style:style>
    <style:style style:name="T8" style:family="text">
      <style:text-properties fo:color="#000000" style:font-name="Times New Roman" fo:font-size="15pt" fo:font-weight="bold" style:font-size-asian="15pt" style:font-weight-asian="bold" style:font-name-complex="Times New Roman" style:font-size-complex="15pt" style:font-weight-complex="bold"/>
    </style:style>
    <style:style style:name="T9" style:family="text">
      <style:text-properties fo:color="#000000" style:font-name="Times New Roman" fo:font-size="15pt" fo:font-style="italic" style:font-size-asian="15pt" style:font-style-asian="italic" style:font-name-complex="Times New Roman" style:font-size-complex="15pt" style:font-style-complex="italic"/>
    </style:style>
    <style:style style:name="T10" style:family="text">
      <style:text-properties fo:color="#000000" style:font-name="Times New Roman" fo:font-size="15pt" fo:font-weight="normal" style:font-size-asian="15pt" style:font-weight-asian="normal" style:font-name-complex="Times New Roman" style:font-size-complex="15pt" style:font-weight-complex="normal"/>
    </style:style>
    <style:style style:name="T11" style:family="text">
      <style:text-properties fo:color="#000000" style:font-name="Times New Roman" fo:font-size="15pt" fo:font-weight="bold" style:font-name-asian="AnjaliOldLipi" style:font-size-asian="15pt" style:font-weight-asian="bold" style:font-name-complex="Times New Roman" style:font-size-complex="15pt" style:font-weight-complex="bold"/>
    </style:style>
    <style:style style:name="T12" style:family="text">
      <style:text-properties fo:color="#000000" style:font-name="Times New Roman" fo:font-size="15pt" style:font-name-asian="AnjaliOldLipi" style:font-size-asian="15pt" style:font-name-complex="Times New Roman" style:font-size-complex="15pt"/>
    </style:style>
    <style:style style:name="T13" style:family="text">
      <style:text-properties fo:color="#000000" style:font-name="Times New Roman" fo:font-size="15pt" style:font-size-asian="15pt" style:font-weight-asian="bold" style:font-name-complex="Times New Roman" style:font-size-complex="15pt"/>
    </style:style>
    <style:style style:name="T14" style:family="text">
      <style:text-properties style:font-name="Times New Roman" fo:font-size="32pt" style:text-underline-style="solid" style:text-underline-width="auto" style:text-underline-color="font-color" fo:font-weight="bold" style:font-size-asian="32pt" style:font-weight-asian="bold" style:font-size-complex="32pt" style:font-weight-complex="bold"/>
    </style:style>
    <style:style style:name="T15" style:family="text">
      <style:text-properties fo:color="#000000" style:font-name="Times New Roman" fo:font-size="13pt" style:font-size-asian="13pt" style:font-name-complex="Times New Roman" style:font-size-complex="13pt"/>
    </style:style>
    <style:style style:name="T16" style:family="text">
      <style:text-properties fo:color="#000000" style:font-name="Times New Roman" fo:font-size="13pt" style:font-size-asian="13pt" style:font-name-complex="Times New Roman"/>
    </style:style>
    <style:style style:name="T17" style:family="text">
      <style:text-properties fo:color="#000000" style:font-name="Times New Roman" fo:font-size="15pt" style:font-size-asian="15pt" style:font-size-complex="15pt"/>
    </style:style>
    <style:style style:name="T18" style:family="text">
      <style:text-properties fo:color="#000000" style:font-name="Times New Roman" fo:font-size="15pt" style:text-underline-style="solid" style:text-underline-width="auto" style:text-underline-color="font-color" style:font-size-asian="15pt" style:font-size-complex="15pt"/>
    </style:style>
    <style:style style:name="T19" style:family="text">
      <style:text-properties fo:color="#000000" style:font-name="Times New Roman" fo:font-size="15pt" style:text-underline-style="none" style:font-size-asian="15pt" style:font-name-complex="Times New Roman" style:font-size-complex="15pt"/>
    </style:style>
    <style:style style:name="T20" style:family="text">
      <style:text-properties fo:color="#000000" style:font-name="Times New Roman" fo:font-size="15pt" style:text-underline-style="solid" style:text-underline-width="auto" style:text-underline-color="font-color" style:font-size-asian="15pt" style:font-name-complex="Times New Roman" style:font-size-complex="15pt"/>
    </style:style>
    <style:style style:name="T21" style:family="text">
      <style:text-properties fo:color="#ffffff" style:font-name="Times New Roman" fo:font-size="32pt" style:text-underline-style="solid" style:text-underline-width="auto" style:text-underline-color="font-color" fo:font-weight="bold" style:font-size-asian="32pt" style:font-weight-asian="bold" style:font-name-complex="Times New Roman" style:font-size-complex="32pt" style:font-weight-complex="bold"/>
    </style:style>
    <style:style style:name="T22" style:family="text">
      <style:text-properties fo:color="#000000" style:font-name="Times New Roman" fo:font-size="16pt" style:text-underline-style="solid" style:text-underline-width="auto" style:text-underline-color="font-color" fo:font-weight="bold" style:font-size-asian="16pt" style:font-weight-asian="bold" style:font-name-complex="Times New Roman" style:font-size-complex="16pt" style:font-weight-complex="bold"/>
    </style:style>
    <style:style style:name="T23" style:family="text">
      <style:text-properties fo:color="#000000" style:font-name="Times New Roman" fo:font-size="16pt" style:text-underline-style="solid" style:text-underline-width="auto" style:text-underline-color="font-color" style:font-size-asian="16pt" style:font-weight-asian="bold" style:font-name-complex="Times New Roman" style:font-size-complex="16pt"/>
    </style:style>
    <style:style style:name="T24" style:family="text">
      <style:text-properties fo:color="#000000" style:font-name="Times New Roman" fo:font-size="16pt" fo:font-weight="bold" style:font-size-asian="16pt" style:font-weight-asian="bold" style:font-name-complex="Times New Roman" style:font-size-complex="16pt" style:font-weight-complex="bold"/>
    </style:style>
    <style:style style:name="T25" style:family="text">
      <style:text-properties fo:color="#000000" style:font-name="Times New Roman" fo:font-size="16pt" style:font-size-asian="16pt" style:font-name-complex="Times New Roman" style:font-size-complex="16pt"/>
    </style:style>
    <style:style style:name="T26" style:family="text">
      <style:text-properties fo:color="#000000" style:font-name="Times New Roman" fo:font-size="20pt" style:font-size-asian="20pt" style:font-name-complex="Times New Roman" style:font-size-complex="20pt"/>
    </style:style>
    <style:style style:name="T27" style:family="text">
      <style:text-properties fo:color="#000000" style:font-name="Times New Roman" fo:font-size="20pt" style:font-size-asian="20pt" style:font-size-complex="20pt"/>
    </style:style>
    <style:style style:name="T28" style:family="text">
      <style:text-properties fo:color="#000000" style:font-name="Times New Roman" fo:font-size="20pt" fo:font-weight="bold" style:font-size-asian="20pt" style:font-weight-asian="bold" style:font-size-complex="20pt" style:font-weight-complex="bold"/>
    </style:style>
    <style:style style:name="T29" style:family="text">
      <style:text-properties fo:color="#000000" style:font-name="Times New Roman" fo:font-size="20pt" fo:font-weight="normal" style:font-size-asian="20pt" style:font-weight-asian="normal" style:font-size-complex="20pt" style:font-weight-complex="normal"/>
    </style:style>
    <style:style style:name="T30" style:family="text">
      <style:text-properties style:font-name="Times New Roman" fo:font-size="15pt" style:font-size-asian="15pt" style:font-size-complex="15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➢">
        <style:list-level-properties text:space-before="0.3cm" text:min-label-width="0.9cm"/>
        <style:text-properties fo:font-family="OpenSymbol" style:font-charset="x-symbol" style:use-window-font-color="true" fo:font-size="45%"/>
      </text:list-level-style-bullet>
      <text:list-level-style-bullet text:level="2" text:bullet-char="➢">
        <style:list-level-properties text:space-before="1.5cm" text:min-label-width="0.9cm"/>
        <style:text-properties fo:font-family="OpenSymbol" style:font-charset="x-symbol" style:use-window-font-color="true" fo:font-size="75%"/>
      </text:list-level-style-bullet>
      <text:list-level-style-bullet text:level="3" text:bullet-char="➢">
        <style:list-level-properties text:space-before="2.8cm" text:min-label-width="0.8cm"/>
        <style:text-properties fo:font-family="OpenSymbol" style:font-charset="x-symbol" style:use-window-font-color="true" fo:font-size="45%"/>
      </text:list-level-style-bullet>
      <text:list-level-style-bullet text:level="4" text:bullet-char="➢">
        <style:list-level-properties text:space-before="4.2cm" text:min-label-width="0.6cm"/>
        <style:text-properties fo:font-family="OpenSymbol" style:font-charset="x-symbol" style:use-window-font-color="true" fo:font-size="75%"/>
      </text:list-level-style-bullet>
      <text:list-level-style-bullet text:level="5" text:bullet-char="➢">
        <style:list-level-properties text:space-before="5.4cm" text:min-label-width="0.6cm"/>
        <style:text-properties fo:font-family="OpenSymbol" style:font-charset="x-symbol" style:use-window-font-color="true" fo:font-size="45%"/>
      </text:list-level-style-bullet>
      <text:list-level-style-bullet text:level="6" text:bullet-char="➢">
        <style:list-level-properties text:space-before="6.6cm" text:min-label-width="0.6cm"/>
        <style:text-properties fo:font-family="OpenSymbol" style:font-charset="x-symbol" style:use-window-font-color="true" fo:font-size="45%"/>
      </text:list-level-style-bullet>
      <text:list-level-style-bullet text:level="7" text:bullet-char="➢">
        <style:list-level-properties text:space-before="7.8cm" text:min-label-width="0.6cm"/>
        <style:text-properties fo:font-family="OpenSymbol" style:font-charset="x-symbol" style:use-window-font-color="true" fo:font-size="45%"/>
      </text:list-level-style-bullet>
      <text:list-level-style-bullet text:level="8" text:bullet-char="➢">
        <style:list-level-properties text:space-before="9cm" text:min-label-width="0.6cm"/>
        <style:text-properties fo:font-family="OpenSymbol" style:font-charset="x-symbol" style:use-window-font-color="true" fo:font-size="45%"/>
      </text:list-level-style-bullet>
      <text:list-level-style-bullet text:level="9" text:bullet-char="➢">
        <style:list-level-properties text:space-before="10.2cm" text:min-label-width="0.6cm"/>
        <style:text-properties fo:font-family="OpenSymbol" style:font-charset="x-symbol" style:use-window-font-color="true" fo:font-size="45%"/>
      </text:list-level-style-bullet>
      <text:list-level-style-bullet text:level="10" text:bullet-char="➢">
        <style:list-level-properties text:space-before="11.4cm" text:min-label-width="0.6cm"/>
        <style:text-properties fo:font-family="OpenSymbol" style:font-charset="x-symbol" style:use-window-font-color="true" fo:font-size="45%"/>
      </text:list-level-style-bullet>
    </text:list-style>
    <text:list-style style:name="L5">
      <text:list-level-style-bullet text:level="1" text:bullet-char="•">
        <style:list-level-properties text:space-before="0.3cm" text:min-label-width="0.9cm"/>
        <style:text-properties fo:font-family="OpenSymbol" style:font-charset="x-symbol" style:use-window-font-color="true" fo:font-size="45%"/>
      </text:list-level-style-bullet>
      <text:list-level-style-bullet text:level="2" text:bullet-char="•">
        <style:list-level-properties text:space-before="1.5cm" text:min-label-width="0.9cm"/>
        <style:text-properties fo:font-family="OpenSymbol" style:font-charset="x-symbol" style:use-window-font-color="true" fo:font-size="75%"/>
      </text:list-level-style-bullet>
      <text:list-level-style-bullet text:level="3" text:bullet-char="•">
        <style:list-level-properties text:space-before="2.8cm" text:min-label-width="0.8cm"/>
        <style:text-properties fo:font-family="OpenSymbol" style:font-charset="x-symbol" style:use-window-font-color="true" fo:font-size="45%"/>
      </text:list-level-style-bullet>
      <text:list-level-style-bullet text:level="4" text:bullet-char="•">
        <style:list-level-properties text:space-before="4.2cm" text:min-label-width="0.6cm"/>
        <style:text-properties fo:font-family="OpenSymbol" style:font-charset="x-symbol" style:use-window-font-color="true" fo:font-size="75%"/>
      </text:list-level-style-bullet>
      <text:list-level-style-bullet text:level="5" text:bullet-char="•">
        <style:list-level-properties text:space-before="5.4cm" text:min-label-width="0.6cm"/>
        <style:text-properties fo:font-family="OpenSymbol" style:font-charset="x-symbol" style:use-window-font-color="true" fo:font-size="45%"/>
      </text:list-level-style-bullet>
      <text:list-level-style-bullet text:level="6" text:bullet-char="•">
        <style:list-level-properties text:space-before="6.6cm" text:min-label-width="0.6cm"/>
        <style:text-properties fo:font-family="OpenSymbol" style:font-charset="x-symbol" style:use-window-font-color="true" fo:font-size="45%"/>
      </text:list-level-style-bullet>
      <text:list-level-style-bullet text:level="7" text:bullet-char="•">
        <style:list-level-properties text:space-before="7.8cm" text:min-label-width="0.6cm"/>
        <style:text-properties fo:font-family="OpenSymbol" style:font-charset="x-symbol" style:use-window-font-color="true" fo:font-size="45%"/>
      </text:list-level-style-bullet>
      <text:list-level-style-bullet text:level="8" text:bullet-char="•">
        <style:list-level-properties text:space-before="9cm" text:min-label-width="0.6cm"/>
        <style:text-properties fo:font-family="OpenSymbol" style:font-charset="x-symbol" style:use-window-font-color="true" fo:font-size="45%"/>
      </text:list-level-style-bullet>
      <text:list-level-style-bullet text:level="9" text:bullet-char="•">
        <style:list-level-properties text:space-before="10.2cm" text:min-label-width="0.6cm"/>
        <style:text-properties fo:font-family="OpenSymbol" style:font-charset="x-symbol" style:use-window-font-color="true" fo:font-size="45%"/>
      </text:list-level-style-bullet>
      <text:list-level-style-bullet text:level="10" text:bullet-char="•">
        <style:list-level-properties text:space-before="11.4cm" text:min-label-width="0.6cm"/>
        <style:text-properties fo:font-family="OpenSymbol" style:font-charset="x-symbol" style:use-window-font-color="true" fo:font-size="45%"/>
      </text:list-level-style-bullet>
    </text:list-style>
  </office:automatic-styles>
  <office:body>
    <office:presentation>
      <draw:page draw:name="page1" draw:style-name="dp1" draw:master-page-name="Blue_5f_Curve" presentation:presentation-page-layout-name="AL1T19">
        <office:forms form:automatic-focus="false" form:apply-design-mode="false"/>
        <draw:frame presentation:style-name="pr1" draw:text-style-name="P2" draw:layer="layout" svg:width="25.199cm" svg:height="6.251cm" svg:x="0.801cm" svg:y="5.2cm" presentation:class="title" presentation:user-transformed="true">
          <draw:text-box>
            <text:p text:style-name="P1">
              <text:span text:style-name="T1">SIH 2020 Project Idea Proposal</text:span>
            </text:p>
          </draw:text-box>
        </draw:frame>
        <presentation:notes draw:style-name="dp2">
          <office:forms form:automatic-focus="false" form:apply-design-mode="false"/>
          <draw:page-thumbnail draw:style-name="gr1" draw:layer="layout" svg:width="14.848cm" svg:height="11.136cm" svg:x="3.075cm" svg:y="2.257cm" draw:page-number="1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Blue_5f_Curve1" presentation:presentation-page-layout-name="AL2T1">
        <office:forms form:automatic-focus="false" form:apply-design-mode="false"/>
        <draw:frame presentation:style-name="pr3" draw:layer="layout" svg:width="25.199cm" svg:height="12.179cm" svg:x="1.4cm" svg:y="4.914cm" presentation:class="outline">
          <draw:text-box>
            <text:p>
              <text:span text:style-name="T2">Organization name – CDK Global</text:span>
            </text:p>
            <text:p>
              <text:span text:style-name="T3"/>
            </text:p>
            <text:p>
              <text:span text:style-name="T2">Problem Statement - </text:span>
              <text:span text:style-name="T2">
                <text:tab/>
              </text:span>
              <text:span text:style-name="T2">Portal for Farmers to sell the produce at a better rate</text:span>
            </text:p>
            <text:p>
              <text:span text:style-name="T3"/>
            </text:p>
            <text:p>
              <text:span text:style-name="T2">Problem Statement no. - RA27</text:span>
            </text:p>
            <text:p>
              <text:span text:style-name="T4"/>
            </text:p>
            <text:p>
              <text:span text:style-name="T3"/>
            </text:p>
            <text:p>
              <text:span text:style-name="T2">Team Name – </text:span>
              <text:span text:style-name="T5">NOVUS</text:span>
            </text:p>
            <text:p>
              <text:span text:style-name="T2">Team Leader Name – Ajitesh Panda</text:span>
            </text:p>
          </draw:text-box>
        </draw:frame>
        <presentation:notes draw:style-name="dp2">
          <office:forms form:automatic-focus="false" form:apply-design-mode="false"/>
          <draw:page-thumbnail draw:style-name="gr1" draw:layer="layout" svg:width="14.85cm" svg:height="11.14cm" svg:x="3.08cm" svg:y="2.26cm" draw:page-number="2" presentation:class="page"/>
          <draw:frame presentation:style-name="pr4" draw:text-style-name="P3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draw:page draw:name="page3" draw:style-name="dp1" draw:master-page-name="Blue_5f_Curve1" presentation:presentation-page-layout-name="AL2T1">
        <office:forms form:automatic-focus="false" form:apply-design-mode="false"/>
        <draw:frame presentation:style-name="pr5" draw:layer="layout" svg:width="25.199cm" svg:height="1.771cm" svg:x="1.4cm" svg:y="0.837cm" presentation:class="title">
          <draw:text-box>
            <text:p>Contents</text:p>
          </draw:text-box>
        </draw:frame>
        <draw:frame draw:style-name="standard" draw:layer="layout" svg:width="17.088cm" svg:height="12.485cm" svg:x="5.664cm" svg:y="4.52cm" presentation:class="table" presentation:user-transformed="true">
          <table:table table:template-name="default" table:use-first-row-styles="true" table:use-banding-rows-styles="true">
            <table:table-column table:style-name="co1"/>
            <table:table-column table:style-name="co2"/>
            <table:table-row table:style-name="ro1" table:default-cell-style-name="gray3">
              <table:table-cell>
                <text:p>1.</text:p>
              </table:table-cell>
              <table:table-cell>
                <text:p>Problem Statement Description</text:p>
              </table:table-cell>
            </table:table-row>
            <table:table-row table:style-name="ro1" table:default-cell-style-name="gray2">
              <table:table-cell>
                <text:p>2.</text:p>
              </table:table-cell>
              <table:table-cell>
                <text:p>Proposed Solution</text:p>
              </table:table-cell>
            </table:table-row>
            <table:table-row table:style-name="ro1" table:default-cell-style-name="gray1">
              <table:table-cell>
                <text:p>3.</text:p>
              </table:table-cell>
              <table:table-cell>
                <text:p>Prototype Description</text:p>
              </table:table-cell>
            </table:table-row>
            <table:table-row table:style-name="ro1" table:default-cell-style-name="gray2">
              <table:table-cell>
                <text:p>4.</text:p>
              </table:table-cell>
              <table:table-cell>
                <text:p>Technology Stack</text:p>
              </table:table-cell>
            </table:table-row>
            <table:table-row table:style-name="ro1" table:default-cell-style-name="gray1">
              <table:table-cell>
                <text:p>5.</text:p>
              </table:table-cell>
              <table:table-cell>
                <text:p>Use Cases</text:p>
              </table:table-cell>
            </table:table-row>
            <table:table-row table:style-name="ro1" table:default-cell-style-name="gray2">
              <table:table-cell>
                <text:p>6.</text:p>
              </table:table-cell>
              <table:table-cell>
                <text:p>Dependencies and Showstopper</text:p>
              </table:table-cell>
            </table:table-row>
            <table:table-row table:style-name="ro1" table:default-cell-style-name="gray1">
              <table:table-cell>
                <text:p>7.</text:p>
              </table:table-cell>
              <table:table-cell>
                <text:p>Our Vision</text:p>
              </table:table-cell>
            </table:table-row>
            <table:table-row table:style-name="ro2" table:default-cell-style-name="gray2">
              <table:table-cell/>
              <table:table-cell/>
            </table:table-row>
          </table:table>
          <draw:image xlink:href="Pictures/TablePreview1.svm" xlink:type="simple" xlink:show="embed" xlink:actuate="onLoad"/>
        </draw:frame>
        <presentation:notes draw:style-name="dp2">
          <draw:page-thumbnail draw:style-name="gr1" draw:layer="layout" svg:width="14.848cm" svg:height="11.136cm" svg:x="3.075cm" svg:y="2.257cm" draw:page-number="3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Blue_5f_Curve1" presentation:presentation-page-layout-name="AL2T1">
        <office:forms form:automatic-focus="false" form:apply-design-mode="false"/>
        <draw:frame presentation:style-name="pr5" draw:text-style-name="P5" draw:layer="layout" svg:width="25.199cm" svg:height="1.771cm" svg:x="1.4cm" svg:y="0.837cm" presentation:class="title">
          <draw:text-box>
            <text:p>
              <text:span text:style-name="T6">PROBLEM STATEMENT DESCRIPTION</text:span>
            </text:p>
          </draw:text-box>
        </draw:frame>
        <draw:frame presentation:style-name="pr7" draw:text-style-name="P6" draw:layer="layout" svg:width="25.199cm" svg:height="12.179cm" svg:x="1.4cm" svg:y="3.2cm" presentation:class="outline" presentation:user-transformed="true">
          <draw:text-box>
            <text:p>
              <text:span text:style-name="T7">Portal for Farmers to sell the produce at a better rate </text:span>
            </text:p>
            <text:p>
              <text:span text:style-name="T7"/>
            </text:p>
            <text:p>
              <text:span text:style-name="T7">• </text:span>
              <text:span text:style-name="T7">Problem statement in Description </text:span>
            </text:p>
            <text:p>
              <text:span text:style-name="T7">o System that provides farmers an interface to sell their produce, and connect with the buyers all over </text:span>
              <text:span text:style-name="T7">India </text:span>
            </text:p>
            <text:p>
              <text:span text:style-name="T7">o Simple interface that works on mobile, SMS to upload produce details and respond via phone and </text:span>
              <text:span text:style-name="T7">SMS (taking care of digital divide) </text:span>
            </text:p>
            <text:p>
              <text:span text:style-name="T7">o Interface for anyone to buy the produce/vegetable – initially visit the place and buy or have courier </text:span>
              <text:span text:style-name="T7">service integrated to deliver the vegetables </text:span>
            </text:p>
            <text:p>
              <text:span text:style-name="T7">o Farmers can get a better price for their produce, no additional cost spent in marketing and delivery of </text:span>
              <text:span text:style-name="T7">goods , however they can choose to charge more by delivering the items themselves </text:span>
            </text:p>
            <text:p>
              <text:span text:style-name="T7"/>
            </text:p>
            <text:p>
              <text:span text:style-name="T7">• </text:span>
              <text:span text:style-name="T7">Purpose of this analysis and who will benefit </text:span>
            </text:p>
            <text:p>
              <text:span text:style-name="T7">o Farmers, Restaurant owners, Buyers , Courier Companies, Delivery Agencies, Vegetable Vendors </text:span>
            </text:p>
            <text:p>
              <text:span text:style-name="T7"/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4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Blue_5f_Curve1" presentation:presentation-page-layout-name="AL2T1">
        <office:forms form:automatic-focus="false" form:apply-design-mode="false"/>
        <draw:frame presentation:style-name="pr7" draw:text-style-name="P6" draw:layer="layout" svg:width="25.199cm" svg:height="12.179cm" svg:x="1.427cm" svg:y="3.803cm" presentation:class="outline" presentation:user-transformed="true">
          <draw:text-box>
            <text:p text:style-name="P7">
              <text:span text:style-name="T7">• </text:span>
              <text:span text:style-name="T7">How does it help the nation </text:span>
            </text:p>
            <text:p text:style-name="P7">
              <text:span text:style-name="T7">o Better rates for the vegetables, Make the Farmers live with pride and make additional income </text:span>
            </text:p>
            <text:p text:style-name="P7">
              <text:span text:style-name="T7"/>
            </text:p>
            <text:p text:style-name="P7">
              <text:span text:style-name="T7">• </text:span>
              <text:span text:style-name="T7">Practical and reasons why this idea could be a challenge</text:span>
            </text:p>
            <text:p text:style-name="P7">
              <text:span text:style-name="T7">o Brokers , Govt rules </text:span>
            </text:p>
            <text:p text:style-name="P7">
              <text:span text:style-name="T7">o Overall profitability in the deal for the buyer to purchase directly from farm , excluding </text:span>
              <text:span text:style-name="T7">transportation </text:span>
            </text:p>
            <text:p text:style-name="P7">
              <text:span text:style-name="T7"/>
            </text:p>
            <text:p text:style-name="P7">
              <text:span text:style-name="T7">• </text:span>
              <text:span text:style-name="T7">How does this help CDK : What’s in it for us </text:span>
            </text:p>
            <text:p text:style-name="P7">
              <text:span text:style-name="T7">o No Direct link </text:span>
            </text:p>
            <text:p text:style-name="P7">
              <text:span text:style-name="T7"/>
            </text:p>
            <text:p text:style-name="P7">
              <text:span text:style-name="T7">• </text:span>
              <text:span text:style-name="T7">Technology that can be used as a platform for connecting car buyer to Seller Domain Bucket </text:span>
            </text:p>
            <text:p text:style-name="P7">
              <text:span text:style-name="T7">o Agriculture </text:span>
            </text:p>
            <text:p text:style-name="P7">
              <text:span text:style-name="T7">o E-Commerce </text:span>
            </text:p>
            <text:p text:style-name="P7">
              <text:span text:style-name="T7">o Payment </text:span>
            </text:p>
            <text:p text:style-name="P7">
              <text:span text:style-name="T7"/>
            </text:p>
            <text:p text:style-name="P7">
              <text:span text:style-name="T7">• </text:span>
              <text:span text:style-name="T7">Technology Bucket </text:span>
            </text:p>
            <text:p text:style-name="P7">
              <text:span text:style-name="T7">o Integration across systems – Integration platform across systems with security model for data </text:span>
              <text:span text:style-name="T7">extraction </text:span>
            </text:p>
            <text:p>
              <text:span text:style-name="T7">o SMS and Mobile Computing </text:span>
            </text:p>
            <text:p text:style-name="P8">
              <text:span text:style-name="T7">o Analytics &amp; Data Science (if possible) - Bigdata/Hadoop, AI / ML </text:span>
            </text:p>
            <text:p text:style-name="P8">
              <text:span text:style-name="T7">o Data Aggregation </text:span>
            </text:p>
            <text:p>
              <text:span text:style-name="T7">o Visualization</text:span>
            </text:p>
          </draw:text-box>
        </draw:frame>
        <presentation:notes draw:style-name="dp2">
          <office:forms form:automatic-focus="false" form:apply-design-mode="false"/>
          <draw:page-thumbnail draw:style-name="gr1" draw:layer="layout" svg:width="14.848cm" svg:height="11.136cm" svg:x="3.075cm" svg:y="2.257cm" draw:page-number="5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Blue_5f_Curve1" presentation:presentation-page-layout-name="AL2T1">
        <office:forms form:automatic-focus="false" form:apply-design-mode="false"/>
        <draw:frame presentation:style-name="pr5" draw:text-style-name="P5" draw:layer="layout" svg:width="25.199cm" svg:height="1.771cm" svg:x="1.4cm" svg:y="0.837cm" presentation:class="title">
          <draw:text-box>
            <text:p>
              <text:span text:style-name="T6">PROPOSED SOLUTION</text:span>
            </text:p>
          </draw:text-box>
        </draw:frame>
        <draw:frame presentation:style-name="pr7" draw:text-style-name="P6" draw:layer="layout" svg:width="26.615cm" svg:height="12.179cm" svg:x="0.876cm" svg:y="3.542cm" presentation:class="outline" presentation:user-transformed="true">
          <draw:text-box>
            <text:p>
              <text:span text:style-name="T7">Indian farmers continue to face the problem of unfair pricing. This is mainly due to presence of </text:span>
              <text:span text:style-name="T7">intermediate traders and brokers who try to maximise their profits, leaving the farmers with low </text:span>
              <text:span text:style-name="T7">income. Even after implementation of numerous schemes (like MSP) by the Government of India, the </text:span>
              <text:span text:style-name="T7">intermediates do not let the benefits reach the farmers by means of manipulation. Thus they face </text:span>
              <text:span text:style-name="T7">financial distress and are rarely benefitted from just the schemes on selling price of farm products in </text:span>
              <text:span text:style-name="T7">
                the market. 
                <text:s/>
              </text:span>
            </text:p>
            <text:p>
              <text:span text:style-name="T7"/>
            </text:p>
            <text:p>
              <text:span text:style-name="T7">We bring forward a solution to this problem with the help of our application </text:span>
              <text:span text:style-name="T8">Kartvest</text:span>
              <text:span text:style-name="T7">, which provides </text:span>
              <text:span text:style-name="T7">a platform inviting all the farmers of our country to come and sell their produce directly to the </text:span>
              <text:span text:style-name="T7">consumers. </text:span>
              <text:span text:style-name="T8">[some more description]</text:span>
            </text:p>
            <text:p>
              <text:span text:style-name="T7"/>
            </text:p>
            <text:p>
              <text:span text:style-name="T7">The key benefits that </text:span>
              <text:span text:style-name="T8">Kartvest</text:span>
              <text:span text:style-name="T7"> will serve are:</text:span>
            </text:p>
            <text:p>
              <text:span text:style-name="T8">1. Direct connection of Farmers to Buyers – </text:span>
              <text:span text:style-name="T7">This platform will provide a one-to-one connection </text:span>
              <text:span text:style-name="T7">between farmers and the consumers and vendors of the farm products. It will help the farmers choose a </text:span>
              <text:span text:style-name="T9">fair price</text:span>
              <text:span text:style-name="T7"> for themselves whose complete profit can be taken by them.</text:span>
            </text:p>
            <text:p>
              <text:span text:style-name="T8">2. Eradication of intermediates – </text:span>
              <text:span text:style-name="T7">Through the establishment of a direct connection between the </text:span>
              <text:span text:style-name="T7">farmer and the buyer, the role of intermediate traders and brokers will no longer be required, thus </text:span>
              <text:span text:style-name="T7">saving farmers from manipulation in pricing.</text:span>
            </text:p>
            <text:p>
              <text:span text:style-name="T8">3. Freedom of choice of delivery – </text:span>
              <text:span text:style-name="T7">The buyer of the produce can choose whether to have the items </text:span>
              <text:span text:style-name="T7">delivered or they can visit and get them in person, thus ensuring customer satisfaction.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6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Blue_5f_Curve1" presentation:presentation-page-layout-name="AL2T1">
        <office:forms form:automatic-focus="false" form:apply-design-mode="false"/>
        <draw:frame presentation:style-name="pr7" draw:text-style-name="P6" draw:layer="layout" svg:width="24.23cm" svg:height="12.179cm" svg:x="1.735cm" svg:y="4.202cm" presentation:class="outline" presentation:user-transformed="true">
          <draw:text-box>
            <text:p>
              <text:span text:style-name="T8">4. Consumer affordability – </text:span>
              <text:span text:style-name="T7">With the removal of intermediates, the chain of profitmakers and </text:span>
              <text:span text:style-name="T7">manipulators will vanish, keeping the farm products pricing to minimum. Hence, the buyers will also </text:span>
              <text:span text:style-name="T7">be benefitted by the reduced marketing price of crops and other farm products. This will provide food </text:span>
              <text:span text:style-name="T7">affordability to consumers with lower income as well.</text:span>
            </text:p>
            <text:p>
              <text:span text:style-name="T8">5. Direct benefit of Government Schemes – </text:span>
              <text:span text:style-name="T7">Having the intermediate traders removed, farmers will be </text:span>
              <text:span text:style-name="T7">able to take direct benefit from government schemes on market price, as they will directly be receiving </text:span>
              <text:span text:style-name="T7">the market price as their income.</text:span>
            </text:p>
            <text:p>
              <text:span text:style-name="T8">6. Time Saving</text:span>
              <text:span text:style-name="T7"> – Selling the products by means of intermediates also consumes a lot of time along </text:span>
              <text:span text:style-name="T7">with money. Using the platform of </text:span>
              <text:span text:style-name="T8">Kartvest</text:span>
              <text:span text:style-name="T7">, farmers can save their time and consumers can be </text:span>
              <text:span text:style-name="T7">provided with fresher farm products. </text:span>
            </text:p>
            <text:p>
              <text:span text:style-name="T8">7. Easy price comparison – </text:span>
              <text:span text:style-name="T7">With the of public product tiles and average price in past purchases, both </text:span>
              <text:span text:style-name="T7">buyers and farmers can get the most out of the deals by the farmers placing suitable prices and buyers </text:span>
              <text:span text:style-name="T7">choosing the best deal. This will keep any Pricing Monopoly in check.</text:span>
            </text:p>
            <text:p>
              <text:span text:style-name="T8">8. Hindi Translation availability – </text:span>
              <text:span text:style-name="T10">Keeping in view the language barrier in India, Farmers will be able </text:span>
              <text:span text:style-name="T10">to view the web-app in Hindi language as well.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7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3" draw:master-page-name="Blue_5f_Curve1" presentation:presentation-page-layout-name="AL2T1">
        <office:forms form:automatic-focus="false" form:apply-design-mode="false"/>
        <draw:frame draw:style-name="gr2" draw:text-style-name="P9" draw:layer="layout" svg:width="28.02cm" svg:height="19.192cm" svg:x="0.132cm" svg:y="0.899cm" presentation:class="graphic" presentation:user-transformed="true">
          <draw:image xlink:href="Pictures/10000000000007D0000007D0EB14A134E363F722.jpg" xlink:type="simple" xlink:show="embed" xlink:actuate="onLoad">
            <text:p/>
          </draw:image>
        </draw:frame>
        <presentation:notes draw:style-name="dp2">
          <office:forms form:automatic-focus="false" form:apply-design-mode="false"/>
          <draw:page-thumbnail draw:style-name="gr1" draw:layer="layout" svg:width="14.848cm" svg:height="11.136cm" svg:x="3.075cm" svg:y="2.257cm" draw:page-number="8" presentation:class="page"/>
          <draw:frame presentation:style-name="pr4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Blue_5f_Curve1" presentation:presentation-page-layout-name="AL2T1">
        <office:forms form:automatic-focus="false" form:apply-design-mode="false"/>
        <draw:frame presentation:style-name="pr5" draw:text-style-name="P5" draw:layer="layout" svg:width="25.199cm" svg:height="1.771cm" svg:x="1.4cm" svg:y="0.837cm" presentation:class="title">
          <draw:text-box>
            <text:p text:style-name="P5">
              <text:span text:style-name="T6">PROTOTYPE DESCRIPTION</text:span>
            </text:p>
          </draw:text-box>
        </draw:frame>
        <draw:frame presentation:style-name="pr7" draw:text-style-name="P6" draw:layer="layout" svg:width="25.199cm" svg:height="12.179cm" svg:x="1.321cm" svg:y="3.75cm" presentation:class="outline" presentation:user-transformed="true">
          <draw:text-box>
            <text:p>
              <text:span text:style-name="T7">We have developed the We have made extensive use of technology available today and have tried to </text:span>
              <text:span text:style-name="T7">make things easier for the farmers of India as well as the buyers. We have taken care of the cost and </text:span>
              <text:span text:style-name="T7">convinience involved to ensure successful implementation of our prototype.</text:span>
            </text:p>
            <text:p>
              <text:span text:style-name="T7"/>
            </text:p>
            <text:p text:style-name="P10">
              <text:span text:style-name="T11">1. Registration/Sign-up.</text:span>
            </text:p>
            <text:p text:style-name="P10">
              <text:span text:style-name="T12">We will validate every registration using email. The app will assign a UID (Unique ID Number) to all </text:span>
              <text:span text:style-name="T12">the registered clients. An entire database of all the registered clients and their details will be maintained </text:span>
              <text:span text:style-name="T12">in full privacy in the back-end. After successful registration process user can easily login to the app any </text:span>
              <text:span text:style-name="T12">time using their username and password.</text:span>
            </text:p>
            <text:p>
              <text:span text:style-name="T8">
                2. Dashboard 
                <text:s/>
                - 
              </text:span>
              <text:span text:style-name="T7">Here all the farmer and buyer clients can see the posts made by various farmers about </text:span>
              <text:span text:style-name="T7">their latest farm products. These posts will be visible in form of tiles with available filters for </text:span>
              <text:span text:style-name="T7">convinience in searching an item.</text:span>
            </text:p>
            <text:p>
              <text:span text:style-name="T8">3. Product Post – </text:span>
              <text:span text:style-name="T7">The famer can mention various details about the product like its </text:span>
              <text:span text:style-name="T9">availability in stock</text:span>
              <text:span text:style-name="T7">, </text:span>
              <text:span text:style-name="T7">the </text:span>
              <text:span text:style-name="T9">date of production / best before</text:span>
              <text:span text:style-name="T7"> and other </text:span>
              <text:span text:style-name="T9">specifications</text:span>
              <text:span text:style-name="T7"> (like variety / breed of crop, method used to </text:span>
              <text:span text:style-name="T7">sow, etc.) in the description along with its </text:span>
              <text:span text:style-name="T9">name</text:span>
              <text:span text:style-name="T7"> and </text:span>
              <text:span text:style-name="T9">offered price</text:span>
              <text:span text:style-name="T7">. This will allow the farmer to present </text:span>
              <text:span text:style-name="T7">the best they have to offer and the consumer a basis to choose from various posts from different farmers </text:span>
              <text:span text:style-name="T7">on a single product.</text:span>
            </text:p>
            <text:p>
              <text:span text:style-name="T7"/>
            </text:p>
            <text:p>
              <text:span text:style-name="T7"/>
            </text:p>
            <text:p>
              <text:span text:style-name="T8"/>
            </text:p>
            <text:p>
              <text:span text:style-name="T13"/>
            </text:p>
            <text:p>
              <text:span text:style-name="T7"/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9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Blue_5f_Curve1" presentation:presentation-page-layout-name="AL2T1">
        <office:forms form:automatic-focus="false" form:apply-design-mode="false"/>
        <draw:frame presentation:style-name="pr7" draw:text-style-name="P12" draw:layer="layout" svg:width="24.944cm" svg:height="12.179cm" svg:x="1.306cm" svg:y="4.456cm" presentation:class="outline" presentation:user-transformed="true">
          <draw:text-box>
            <text:p text:style-name="P11">
              <text:span text:style-name="T8">4. Average price in Last 5 Purchases – </text:span>
              <text:span text:style-name="T10">The farmers and the buyers will be shown the</text:span>
              <text:span text:style-name="T8"> average price </text:span>
              <text:span text:style-name="T10">of </text:span>
              <text:span text:style-name="T10">the last 5 or so purchases (regionally) made of the same product to keep them aware of ongoing rates in </text:span>
              <text:span text:style-name="T10">the market.</text:span>
            </text:p>
            <text:p text:style-name="P11">
              <text:span text:style-name="T8">
                5. Choice of Delivery – 
                <text:s/>
              </text:span>
              <text:span text:style-name="T7">The buyers will by default be displayed a price for direct purchase from the </text:span>
              <text:span text:style-name="T7">farm. However, they can choose to have the product delivered instead of buying in-person or using </text:span>
              <text:span text:style-name="T7">some delivery agency themselves. They can provide their address details and contact the farmer to have </text:span>
              <text:span text:style-name="T7">the product delivered, where farmer may offer a transport charge prior to the deal. </text:span>
            </text:p>
            <text:p text:style-name="P11">
              <text:span text:style-name="T8">6. Farm / Godown Location Visibility – </text:span>
              <text:span text:style-name="T7">For in-person purchases, the Farm / Godown location </text:span>
              <text:span text:style-name="T7">provided by the farmer will be visible with the product information.</text:span>
            </text:p>
            <text:p text:style-name="P11">
              <text:span text:style-name="T8">
                7. Integration of Delivery Agencies – 
                <text:s/>
              </text:span>
              <text:span text:style-name="T7">The app will have a page for different registered delivering </text:span>
              <text:span text:style-name="T7">agencies and courier services. Both the buyers and the farmers can choose to use them for the delivery </text:span>
              <text:span text:style-name="T7">of products.</text:span>
            </text:p>
            <text:p text:style-name="P11">
              <text:span text:style-name="T8">8. Notification on low purchase – </text:span>
              <text:span text:style-name="T10">If a product remains unsold for a significant duration, then the </text:span>
              <text:span text:style-name="T10">farmer will be notified and prompted to provide a better product description and fresher dtock. </text:span>
            </text:p>
            <text:p text:style-name="P11">
              <text:span text:style-name="T8">9. Feedback systems – </text:span>
              <text:span text:style-name="T7">After complete procedure of purchase, both the farmer and the buyer will be </text:span>
              <text:span text:style-name="T7">asked to provide feedback against the service. Farmers will have to rate the user and the buyer will rate </text:span>
              <text:span text:style-name="T7">the farmer and product (separately).</text:span>
            </text:p>
            <text:p text:style-name="P11">
              <text:span text:style-name="T8">10. Upload via SMS – </text:span>
              <text:span text:style-name="T10">The farmer can also make uploads of a product through SMS in a given format</text:span>
              <text:span text:style-name="T8">.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10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Blue_5f_Curve1" presentation:presentation-page-layout-name="AL2T1">
        <office:forms form:automatic-focus="false" form:apply-design-mode="false"/>
        <draw:frame presentation:style-name="pr7" draw:text-style-name="P6" draw:layer="layout" svg:width="25.199cm" svg:height="12.179cm" svg:x="1.4cm" svg:y="3cm" presentation:class="outline" presentation:user-transformed="true">
          <draw:text-box>
            <text:list text:style-name="L2">
              <text:list-header>
                <text:p>
                  <text:span text:style-name="T7">The working of our solution prototype is summed up in the following map diagram :</text:span>
                </text:p>
              </text:list-header>
            </text:list>
          </draw:text-box>
        </draw:frame>
        <draw:frame draw:style-name="gr3" draw:text-style-name="P13" draw:layer="layout" svg:width="13.506cm" svg:height="14.321cm" svg:x="6.71cm" svg:y="3.879cm">
          <draw:image xlink:href="Pictures/1000020100000390000003C7F44D055C62EE5ACD.png" xlink:type="simple" xlink:show="embed" xlink:actuate="onLoad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11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Blue_5f_Curve1" presentation:presentation-page-layout-name="AL2T1">
        <office:forms form:automatic-focus="false" form:apply-design-mode="false"/>
        <draw:frame presentation:style-name="pr5" draw:text-style-name="P14" draw:layer="layout" svg:width="25.199cm" svg:height="1.771cm" svg:x="1.4cm" svg:y="0.837cm" presentation:class="title">
          <draw:text-box>
            <text:p>
              <text:span text:style-name="T14">TECHNOLOGY STACK</text:span>
            </text:p>
          </draw:text-box>
        </draw:frame>
        <draw:frame presentation:style-name="Blue_5f_Curve1-outline1" draw:text-style-name="P12" draw:layer="layout" svg:width="25.199cm" svg:height="1.8cm" svg:x="1.4cm" svg:y="3.4cm" presentation:class="outline" presentation:user-transformed="true">
          <draw:text-box>
            <text:p>
              <text:span text:style-name="T15">This section lists all the technologies we have used in developing Kartvest as well as those that we plan to use in its </text:span>
              <text:span text:style-name="T15">further development.</text:span>
            </text:p>
          </draw:text-box>
        </draw:frame>
        <draw:frame presentation:style-name="Blue_5f_Curve1-outline1" draw:text-style-name="P15" draw:layer="layout" svg:width="9.199cm" svg:height="12.179cm" svg:x="14.671cm" svg:y="5.136cm" presentation:class="outline" presentation:user-transformed="true">
          <draw:text-box>
            <text:p text:style-name="P1">
              <text:span text:style-name="T15">BACK-END:</text:span>
            </text:p>
            <text:p text:style-name="P1">
              <text:span text:style-name="T16"/>
            </text:p>
            <text:p text:style-name="P1">
              <text:span text:style-name="T15">
                <text:s text:c="4"/>
                • 
              </text:span>
              <text:span text:style-name="T15">NODE.js (Web)</text:span>
            </text:p>
            <text:p text:style-name="P1">
              <text:span text:style-name="T15">
                <text:s text:c="4"/>
                • 
              </text:span>
              <text:span text:style-name="T15">EXPRESS.Jjs (Web)</text:span>
            </text:p>
            <text:p text:style-name="P1">
              <text:span text:style-name="T15">
                <text:s text:c="4"/>
                • 
              </text:span>
              <text:span text:style-name="T15">JAVA (Android Development)</text:span>
            </text:p>
            <text:p text:style-name="P1">
              <text:span text:style-name="T15">
                <text:s text:c="4"/>
                • 
              </text:span>
              <text:span text:style-name="T15">GPS and GOOGLE MAPS API</text:span>
            </text:p>
            <text:p text:style-name="P1">
              <text:span text:style-name="T15">
                <text:s text:c="4"/>
                • 
              </text:span>
              <text:span text:style-name="T15">CLOUD MESSAGING</text:span>
            </text:p>
            <text:p text:style-name="P1">
              <text:span text:style-name="T15">
                <text:s text:c="4"/>
                • 
              </text:span>
              <text:span text:style-name="T15">FIREBASE:</text:span>
            </text:p>
            <text:p text:style-name="P1">
              <text:span text:style-name="T15">
                <text:s text:c="8"/>
                ◦ 
              </text:span>
              <text:span text:style-name="T15">Authentication</text:span>
            </text:p>
            <text:p text:style-name="P1">
              <text:span text:style-name="T15">
                <text:s text:c="8"/>
                ◦ 
              </text:span>
              <text:span text:style-name="T15">Storage</text:span>
            </text:p>
            <text:p text:style-name="P1">
              <text:span text:style-name="T15">
                <text:s text:c="8"/>
                ◦ 
              </text:span>
              <text:span text:style-name="T15">Realtime database</text:span>
            </text:p>
            <text:p text:style-name="P1">
              <text:span text:style-name="T15">
                <text:s text:c="8"/>
                ◦ 
              </text:span>
              <text:span text:style-name="T15">ML Kit</text:span>
            </text:p>
            <text:p text:style-name="P1">
              <text:span text:style-name="T15">
                <text:s text:c="8"/>
                ◦ 
              </text:span>
              <text:span text:style-name="T15">Hosting</text:span>
            </text:p>
          </draw:text-box>
        </draw:frame>
        <draw:frame presentation:style-name="Blue_5f_Curve1-outline1" draw:text-style-name="P12" draw:layer="layout" svg:width="7.999cm" svg:height="12.179cm" svg:x="4.723cm" svg:y="5.207cm" presentation:class="outline" presentation:user-transformed="true">
          <draw:text-box>
            <text:p>
              <text:span text:style-name="T15">FRONT-END:</text:span>
            </text:p>
            <text:p>
              <text:span text:style-name="T16"/>
            </text:p>
            <text:p>
              <text:span text:style-name="T15">
                <text:s text:c="4"/>
                • 
              </text:span>
              <text:span text:style-name="T15">HTML , CSS</text:span>
            </text:p>
            <text:p>
              <text:span text:style-name="T15">
                <text:s text:c="4"/>
                • 
              </text:span>
              <text:span text:style-name="T15">JAVASCRIPT</text:span>
            </text:p>
            <text:p>
              <text:span text:style-name="T15">
                <text:s text:c="4"/>
                • 
              </text:span>
              <text:span text:style-name="T15">BOOTSTRAP</text:span>
            </text:p>
            <text:p>
              <text:span text:style-name="T15">
                <text:s text:c="4"/>
                • 
              </text:span>
              <text:span text:style-name="T15">JQUERY</text:span>
            </text:p>
            <text:p>
              <text:span text:style-name="T15">
                <text:s text:c="4"/>
                • 
              </text:span>
              <text:span text:style-name="T15">PARTICLE.js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12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Blue_5f_Curve1" presentation:presentation-page-layout-name="AL2T1">
        <office:forms form:automatic-focus="false" form:apply-design-mode="false"/>
        <draw:frame presentation:style-name="Blue_5f_Curve1-outline1" draw:text-style-name="P16" draw:layer="layout" svg:width="25.199cm" svg:height="12.179cm" svg:x="1.321cm" svg:y="2.904cm" presentation:class="outline" presentation:user-transformed="true">
          <draw:text-box>
            <text:p>
              <text:span text:style-name="T17">FIREBASE:</text:span>
            </text:p>
            <text:p>
              <text:span text:style-name="T18">
                <text:s/>
              </text:span>
              <text:span text:style-name="T18">Real-time Database:</text:span>
            </text:p>
            <text:p>
              <text:span text:style-name="T17">
                <text:s/>
              </text:span>
              <text:span text:style-name="T17">It has been used as a real-time data storage cloud application to integrate the web and mobile </text:span>
              <text:span text:style-name="T17">
                application data. 
                <text:s text:c="3"/>
              </text:span>
            </text:p>
            <text:p>
              <text:span text:style-name="T18">Firebase Storage:</text:span>
            </text:p>
            <text:p>
              <text:span text:style-name="T17">We have used Firebase Storage to secure file uploads and downloads for our app, regardless of network </text:span>
              <text:span text:style-name="T17">
                quality, to be used for storing 
                <text:s text:c="4"/>
                images, audio, video, or other user-generated content.
              </text:span>
            </text:p>
            <text:p>
              <text:span text:style-name="T18">Firebase Auth:</text:span>
            </text:p>
            <text:p>
              <text:span text:style-name="T17">
                We have used it for user registration and authentication from the real time database. 
                <text:s/>
                Users can use e-
              </text:span>
              <text:span text:style-name="T17">mail, password or Google credentials to log-in.</text:span>
            </text:p>
            <text:p>
              <text:span text:style-name="T18">ML Kit:</text:span>
            </text:p>
            <text:p>
              <text:span text:style-name="T17">We will be using this for cloud implementation of ML model used in the app (for user convinience).</text:span>
            </text:p>
            <text:p>
              <text:span text:style-name="T18">Cloud Messaging:</text:span>
            </text:p>
            <text:p>
              <text:span text:style-name="T17">It will be used in OTP and messaging services and notifications through cloud for better User </text:span>
              <text:span text:style-name="T17">Experience.</text:span>
            </text:p>
            <text:p>
              <text:span text:style-name="T18">Crashlytics</text:span>
              <text:span text:style-name="T17">:</text:span>
            </text:p>
            <text:p>
              <text:span text:style-name="T17">We will be using Crashlytics for creating detailed reports of the errors in the app. It will group errors </text:span>
              <text:span text:style-name="T17">into clusters of similar stack traces and triaged by the severity of impact on app users.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13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4" draw:style-name="dp1" draw:master-page-name="Blue_5f_Curve1" presentation:presentation-page-layout-name="AL2T1">
        <office:forms form:automatic-focus="false" form:apply-design-mode="false"/>
        <draw:frame presentation:style-name="pr7" draw:text-style-name="P16" draw:layer="layout" svg:width="25.199cm" svg:height="12.179cm" svg:x="1.532cm" svg:y="3.777cm" presentation:class="outline" presentation:user-transformed="true">
          <draw:text-box>
            <text:p>
              <text:span text:style-name="T17">NODE.JS:</text:span>
            </text:p>
            <text:p>
              <text:span text:style-name="T17">It is a platform we have used for building fast and scalable network. The backend of our web-app is </text:span>
              <text:span text:style-name="T17">entirely implemented (and integrated with Firebase) in Node.js. We have also used Express.js, which is </text:span>
              <text:span text:style-name="T17">a Framework for Node.js and increases feasibility for backend development.</text:span>
            </text:p>
            <text:p>
              <text:span text:style-name="T17"/>
            </text:p>
            <text:p>
              <text:span text:style-name="T17">GOOGLE LOCATION API:</text:span>
            </text:p>
            <text:p>
              <text:span text:style-name="T17">It enables location services like real-time location fetching and location update.</text:span>
            </text:p>
            <text:p>
              <text:span text:style-name="T17">It has been used to give the buyer the location of the farmer.</text:span>
            </text:p>
            <text:p>
              <text:span text:style-name="T17"/>
            </text:p>
            <text:p>
              <text:span text:style-name="T17">BOOTSTRAP:</text:span>
            </text:p>
            <text:p>
              <text:span text:style-name="T17">For making responsive and attractive layout for the web-app. jQuery and CSS CDNs are used for added </text:span>
              <text:span text:style-name="T17">features.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14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5" draw:style-name="dp1" draw:master-page-name="Blue_5f_Curve1" presentation:presentation-page-layout-name="AL2T1">
        <office:forms form:automatic-focus="false" form:apply-design-mode="false"/>
        <draw:frame presentation:style-name="pr7" draw:text-style-name="P23" draw:layer="layout" svg:width="25.199cm" svg:height="12.179cm" svg:x="0.951cm" svg:y="2.692cm" presentation:class="outline" presentation:user-transformed="true">
          <draw:text-box>
            <text:list text:style-name="L2">
              <text:list-header>
                <text:p>
                  <text:span text:style-name="T19">MACHINE LEARNING IMPLEMENTATIONS:</text:span>
                </text:p>
                <text:p>
                  <text:span text:style-name="T7">1. To predict the quality of available product for better customer experience from uploaded </text:span>
                  <text:span text:style-name="T7">images.</text:span>
                </text:p>
              </text:list-header>
            </text:list>
            <text:p text:style-name="P17">
              <text:span text:style-name="T20">Tools and Packages:</text:span>
            </text:p>
            <text:p text:style-name="P18">
              <text:span text:style-name="T7">Tensorflow </text:span>
            </text:p>
            <text:p text:style-name="P18">
              <text:span text:style-name="T7">CNN(Convolutional Neural Networks)</text:span>
            </text:p>
            <text:p text:style-name="P18">
              <text:span text:style-name="T7">SVM(Support Vector Machines)</text:span>
            </text:p>
            <text:p text:style-name="P18">
              <text:span text:style-name="T7">Pandas, Numpy</text:span>
            </text:p>
            <text:p text:style-name="P19">
              <text:span text:style-name="T20"/>
            </text:p>
            <text:p text:style-name="P19">
              <text:span text:style-name="T19">
                <text:s/>
              </text:span>
              <text:span text:style-name="T19">Challenges and Solution :</text:span>
            </text:p>
            <text:p text:style-name="P20">
              <text:span text:style-name="T7">
                <text:s text:c="3"/>
              </text:span>
              <text:span text:style-name="T7">Proper dataset doesn’t exist regarding the proposed task.</text:span>
            </text:p>
            <text:p text:style-name="P20">
              <text:span text:style-name="T7">
                <text:s text:c="3"/>
              </text:span>
              <text:span text:style-name="T7">Managing such heavy amount of data online could be challenging, considered its time </text:span>
              <text:span text:style-name="T7">complexity. </text:span>
            </text:p>
            <text:p text:style-name="P21">
              <text:span text:style-name="T7"/>
            </text:p>
            <text:p text:style-name="P21">
              <text:span text:style-name="T20">Solution</text:span>
              <text:span text:style-name="T7">: </text:span>
            </text:p>
            <text:p text:style-name="P21">
              <text:span text:style-name="T7">Asking farmers to upload different images of the same produce. Collecting those images </text:span>
              <text:span text:style-name="T7">would provide us with our required dataset (real-time data) which would contribute to the </text:span>
              <text:span text:style-name="T7">
                better efficiency of the model. 
                <text:s/>
              </text:span>
            </text:p>
            <text:p text:style-name="P21">
              <text:span text:style-name="T7"/>
            </text:p>
            <text:p text:style-name="P22">
              <text:span text:style-name="T19">
                <text:s text:c="6"/>
              </text:span>
              <text:span text:style-name="T20">Prediction of Economic Selling Price(ESP)</text:span>
            </text:p>
            <text:p text:style-name="P22">
              <text:span text:style-name="T7"/>
            </text:p>
            <text:p text:style-name="P20">
              <text:span text:style-name="T7">Best price prediction for farmers. This will predict the best price according to various factors </text:span>
              <text:span text:style-name="T7">(like location, season, rainfall etc. ) </text:span>
            </text:p>
            <text:p text:style-name="P20">
              <text:span text:style-name="T7">DataSet: sold products.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15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6" draw:style-name="dp1" draw:master-page-name="Blue_5f_Curve1" presentation:presentation-page-layout-name="AL2T1">
        <office:forms form:automatic-focus="false" form:apply-design-mode="false"/>
        <draw:frame presentation:style-name="pr5" draw:text-style-name="P24" draw:layer="layout" svg:width="25.199cm" svg:height="1.771cm" svg:x="1.4cm" svg:y="0.837cm" presentation:class="title" presentation:user-transformed="true">
          <draw:text-box>
            <text:p>
              <text:span text:style-name="T21">USE CASES</text:span>
            </text:p>
          </draw:text-box>
        </draw:frame>
        <draw:frame presentation:style-name="pr7" draw:text-style-name="P26" draw:layer="layout" svg:width="25.199cm" svg:height="12.179cm" svg:x="1.321cm" svg:y="3.803cm" presentation:class="outline" presentation:user-transformed="true">
          <draw:text-box>
            <text:p>
              <text:span text:style-name="T22"/>
            </text:p>
            <text:p>
              <text:span text:style-name="T23"/>
            </text:p>
            <text:p>
              <text:span text:style-name="T24">Kartvest </text:span>
              <text:span text:style-name="T25">will come useful in the following situations :</text:span>
            </text:p>
            <text:p>
              <text:span text:style-name="T25"/>
            </text:p>
            <text:list text:style-name="L4">
              <text:list-item>
                <text:p text:style-name="P25">
                  <text:span text:style-name="T25">For purchasing household grain stock of wheat, rice etc.</text:span>
                </text:p>
              </text:list-item>
              <text:list-item>
                <text:p text:style-name="P25">
                  <text:span text:style-name="T25">To purchase daily stock by vegetable vendors, fruit vendors, etc.</text:span>
                </text:p>
              </text:list-item>
              <text:list-item>
                <text:p text:style-name="P25">
                  <text:span text:style-name="T25">For raw material purachasing by farm dependent industries of food product manufacturing.</text:span>
                </text:p>
              </text:list-item>
              <text:list-item>
                <text:p text:style-name="P25">
                  <text:span text:style-name="T25">Restaurants can also use this platform to order food ingredients in bulk.</text:span>
                </text:p>
              </text:list-item>
            </text:list>
          </draw:text-box>
        </draw:frame>
        <presentation:notes draw:style-name="dp2">
          <office:forms form:automatic-focus="false" form:apply-design-mode="false"/>
          <draw:page-thumbnail draw:style-name="gr1" draw:layer="layout" svg:width="14.848cm" svg:height="11.136cm" svg:x="3.075cm" svg:y="2.257cm" draw:page-number="16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7" draw:style-name="dp1" draw:master-page-name="Blue_5f_Curve1" presentation:presentation-page-layout-name="AL2T1">
        <office:forms form:automatic-focus="false" form:apply-design-mode="false"/>
        <draw:frame presentation:style-name="pr5" draw:text-style-name="P5" draw:layer="layout" svg:width="25.199cm" svg:height="1.771cm" svg:x="1.4cm" svg:y="0.837cm" presentation:class="title" presentation:user-transformed="true">
          <draw:text-box>
            <text:p>
              <text:span text:style-name="T6">DEPENDENCIES AND SHOWSTOPPER</text:span>
            </text:p>
          </draw:text-box>
        </draw:frame>
        <draw:frame presentation:style-name="pr7" draw:text-style-name="P27" draw:layer="layout" svg:width="25.199cm" svg:height="12.179cm" svg:x="1.4cm" svg:y="4.914cm" presentation:class="outline" presentation:user-transformed="true">
          <draw:text-box>
            <text:list text:style-name="L5">
              <text:list-item>
                <text:p>
                  <text:span text:style-name="T26">Internet Connection</text:span>
                </text:p>
              </text:list-item>
              <text:list-item>
                <text:p>
                  <text:span text:style-name="T26">Android version 5.0.1</text:span>
                </text:p>
              </text:list-item>
              <text:list-item>
                <text:p>
                  <text:span text:style-name="T26">Valid e-mail and Phone number</text:span>
                </text:p>
              </text:list-item>
              <text:list-item>
                <text:p>
                  <text:span text:style-name="T26">English language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4.848cm" svg:height="11.136cm" svg:x="3.075cm" svg:y="2.257cm" draw:page-number="17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8" draw:style-name="dp1" draw:master-page-name="Blue_5f_Curve1" presentation:presentation-page-layout-name="AL2T1">
        <office:forms form:automatic-focus="false" form:apply-design-mode="false"/>
        <draw:frame presentation:style-name="pr5" draw:text-style-name="P14" draw:layer="layout" svg:width="25.199cm" svg:height="1.771cm" svg:x="1.4cm" svg:y="0.837cm" presentation:class="title">
          <draw:text-box>
            <text:p>
              <text:span text:style-name="T14">Our Vision</text:span>
            </text:p>
          </draw:text-box>
        </draw:frame>
        <draw:frame presentation:style-name="pr7" draw:text-style-name="P29" draw:layer="layout" svg:width="22.386cm" svg:height="12.179cm" svg:x="2.327cm" svg:y="5.02cm" presentation:class="outline" presentation:user-transformed="true">
          <draw:text-box>
            <text:list text:style-name="L2">
              <text:list-header>
                <text:p text:style-name="P28">
                  <text:span text:style-name="T27">We have developed </text:span>
                  <text:span text:style-name="T28">Kartvest </text:span>
                  <text:span text:style-name="T29">as a means for strengthening the </text:span>
                  <text:span text:style-name="T29">economic condition of the Farmers in our country. </text:span>
                  <text:span text:style-name="T27">We envision that this </text:span>
                  <text:span text:style-name="T27">platform will contribute to easier provision of food and other farm </text:span>
                  <text:span text:style-name="T27">products for people from different backgrounds. This prototype if </text:span>
                  <text:span text:style-name="T27">implemented on a large scale properly, can revolutionize the complete </text:span>
                  <text:span text:style-name="T27">commercial aspect of farming, which is the backbone of Indian </text:span>
                  <text:span text:style-name="T27">Economy. We bring this solution as a step towards digitizing the Indian </text:span>
                  <text:span text:style-name="T27">Agricultural Eco-system. With Kartvest, we aim at improving the </text:span>
                  <text:span text:style-name="T27">conditions of farmers who go through a lot of hardship to feed the </text:span>
                  <text:span text:style-name="T27">country and most of the time paid unjustly.</text:span>
                </text:p>
                <text:p text:style-name="P29">
                  <text:span text:style-name="T30"/>
                </text:p>
              </text:list-header>
            </text:list>
          </draw:text-box>
        </draw:frame>
        <presentation:notes draw:style-name="dp2">
          <draw:page-thumbnail draw:style-name="gr1" draw:layer="layout" svg:width="14.848cm" svg:height="11.136cm" svg:x="3.075cm" svg:y="2.257cm" draw:page-number="18" presentation:class="page"/>
          <draw:frame presentation:style-name="pr6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2020-01-19T23:11:04.784339988</meta:creation-date>
    <meta:editing-duration>PT8H22M32S</meta:editing-duration>
    <meta:editing-cycles>61</meta:editing-cycles>
    <meta:generator>LibreOffice/6.0.7.3$Linux_X86_64 LibreOffice_project/00m0$Build-3</meta:generator>
    <dc:title>Blue Curve</dc:title>
    <dc:date>2020-01-20T14:08:03.095911460</dc:date>
    <meta:document-statistic meta:object-count="100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-1323</config:config-item>
      <config:config-item config:name="VisibleAreaLeft" config:type="int">-2778</config:config-item>
      <config:config-item config:name="VisibleAreaWidth" config:type="int">33523</config:config-item>
      <config:config-item config:name="VisibleAreaHeight" config:type="int">23654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false</config:config-item>
          <config:config-item config:name="IsSnapToPageMargins" config:type="boolean">false</config:config-item>
          <config:config-item config:name="IsSnapToSnapLines" config:type="boolean">false</config:config-item>
          <config:config-item config:name="IsSnapToObjectFrame" config:type="boolean">false</config:config-item>
          <config:config-item config:name="IsSnapToObjectPoints" config:type="boolean">true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-1323</config:config-item>
          <config:config-item config:name="VisibleAreaLeft" config:type="int">-2778</config:config-item>
          <config:config-item config:name="VisibleAreaWidth" config:type="int">33524</config:config-item>
          <config:config-item config:name="VisibleAreaHeight" config:type="int">23655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IN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OpenSymbol" svg:font-family="OpenSymbol, 'Arial Unicode MS'" style:font-charset="x-symbol"/>
    <style:font-face style:name="Lohit Devanagari1" svg:font-family="'Lohit Devanagari'"/>
    <style:font-face style:name="AnjaliOldLipi" svg:font-family="AnjaliOldLipi" style:font-pitch="variable"/>
    <style:font-face style:name="Lohit Devanagari" svg:font-family="'Lohit Devanagari'" style:font-pitch="variable"/>
    <style:font-face style:name="Liberation Sans" svg:font-family="'Liberation Sans'" style:font-family-generic="roman" style:font-pitch="variable"/>
    <style:font-face style:name="Liberation Serif1" svg:font-family="'Liberation Serif'" style:font-family-generic="roman" style:font-pitch="variable"/>
    <style:font-face style:name="Liberation Serif" svg:font-family="'Liberation Serif', 'Times New Roman'" style:font-family-generic="roman" style:font-pitch="variable"/>
    <style:font-face style:name="Times New Roman" svg:font-family="'Times New Roman'" style:font-family-generic="roman" style:font-pitch="variable"/>
    <style:font-face style:name="DejaVu Sans" svg:font-family="'DejaVu Sans'" style:font-family-generic="system" style:font-pitch="variable"/>
    <style:font-face style:name="Lohit Devanagari2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Gradient_20_2" draw:display-name="Gradient 2" draw:style="linear" draw:start-color="#dff2fc" draw:end-color="#009bdd" draw:start-intensity="100%" draw:end-intensity="100%" draw:angle="270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none" style:punctuation-wrap="simple" style:line-break="strict" style:font-independent-line-spacing="false">
        <style:tab-stops/>
      </style:paragraph-properties>
      <style:text-properties style:use-window-font-color="true" style:font-name="Liberation Serif1" fo:font-size="24pt" fo:language="en" fo:country="IN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Normal" style:family="graphic">
      <style:paragraph-properties style:text-autospace="none"/>
      <style:text-properties style:use-window-font-color="true" fo:language="en" fo:country="IN" style:letter-kerning="true" style:font-name-asian="Lohit Devanagari" style:font-family-asian="'Lohit Devanagari'" style:font-pitch-asian="variable" style:font-size-asian="12pt" style:language-asian="hi" style:country-asian="IN"/>
    </style:style>
    <style:style style:name="Heading_20_2" style:display-name="Heading 2" style:family="graphic">
      <style:paragraph-properties fo:margin-top="0.623cm" fo:margin-bottom="0.374cm" style:text-autospace="none"/>
      <style:text-properties style:font-name="Liberation Serif" fo:font-family="'Liberation Serif', 'Times New Roman'" style:font-family-generic="roman" style:font-pitch="variable" fo:font-size="18pt" fo:font-weight="bold" style:font-name-asian="Lohit Devanagari" style:font-family-asian="'Lohit Devanagari'" style:font-pitch-asian="variable" style:font-size-asian="18pt" style:font-weight-asian="bold" style:font-weight-complex="bold"/>
    </style:style>
    <style:style style:name="Numbering_20_Symbols" style:display-name="Numbering Symbols" style:family="graphic">
      <style:paragraph-properties style:text-autospace="none"/>
    </style:style>
    <style:style style:name="Bullets" style:family="graphic">
      <style:paragraph-properties style:text-autospace="none"/>
      <style:text-properties style:font-name="OpenSymbol" fo:font-family="OpenSymbol, 'Arial Unicode MS'" style:font-charset="x-symbol" style:font-name-asian="OpenSymbol" style:font-family-asian="OpenSymbol, 'Arial Unicode MS'" style:font-charset-asian="x-symbol"/>
    </style:style>
    <style:style style:name="Table_20_Heading" style:display-name="Table Heading" style:family="graphic">
      <style:paragraph-properties fo:text-align="center" style:text-autospace="none"/>
      <style:text-properties fo:font-weight="bold" style:font-weight-asian="bold" style:font-weight-complex="bold"/>
    </style:style>
    <style:style style:name="Table_20_Contents" style:display-name="Table Contents" style:family="graphic">
      <style:paragraph-properties style:text-autospace="none"/>
    </style:style>
    <style:style style:name="Index" style:family="graphic">
      <style:paragraph-properties style:text-autospace="none"/>
      <style:text-properties style:font-name-asian="Lohit Devanagari1" style:font-family-asian="'Lohit Devanagari'"/>
    </style:style>
    <style:style style:name="Caption" style:family="graphic">
      <style:paragraph-properties fo:margin-top="0.374cm" fo:margin-bottom="0.374cm" style:text-autospace="none"/>
      <style:text-properties fo:font-style="italic" style:font-name-asian="Lohit Devanagari1" style:font-family-asian="'Lohit Devanagari'" style:font-size-asian="12pt" style:font-style-asian="italic" style:font-style-complex="italic"/>
    </style:style>
    <style:style style:name="List" style:family="graphic">
      <style:paragraph-properties fo:margin-top="0cm" fo:margin-bottom="0.436cm" fo:line-height="115%" style:text-autospace="none"/>
      <style:text-properties style:font-name-asian="Lohit Devanagari1" style:font-family-asian="'Lohit Devanagari'"/>
    </style:style>
    <style:style style:name="Text_20_Body" style:display-name="Text Body" style:family="graphic">
      <style:paragraph-properties fo:margin-top="0cm" fo:margin-bottom="0.436cm" fo:line-height="115%" style:text-autospace="none"/>
    </style:style>
    <style:style style:name="default" style:family="table-cell">
      <loext:graphic-properties draw:fill="solid" draw:fill-color="#ccccff" draw:textarea-horizontal-align="left" draw:textarea-vertical-align="top" fo:padding-top="0.13cm" fo:padding-bottom="0.13cm" fo:padding-left="0.25cm" fo:padding-right="0.25cm"/>
      <style:paragraph-properties fo:margin-left="0cm" fo:margin-right="0cm" fo:margin-top="0cm" fo:margin-bottom="0cm" fo:line-height="100%" fo:text-indent="0cm" fo:border="0.03pt solid #ffffff"/>
      <style:text-properties style:use-window-font-color="true" style:font-name="Liberation Sans" fo:font-family="'Liberation Sans'" style:font-family-generic="roman" style:font-pitch="variable" fo:font-size="18pt" style:letter-kerning="true" style:font-name-asian="Noto Sans CJK SC" style:font-family-asian="'Noto Sans CJK SC'" style:font-family-generic-asian="system" style:font-pitch-asian="variable" style:font-size-asian="18pt" style:font-name-complex="Lohit Devanagari2" style:font-family-complex="'Lohit Devanagari'" style:font-family-generic-complex="system" style:font-pitch-complex="variable" style:font-size-complex="18pt"/>
    </style:style>
    <style:style style:name="gray1" style:family="table-cell" style:parent-style-name="default">
      <loext:graphic-properties draw:fill="solid" draw:fill-color="#e6e6e6"/>
    </style:style>
    <style:style style:name="gray2" style:family="table-cell" style:parent-style-name="default">
      <loext:graphic-properties draw:fill="solid" draw:fill-color="#cccccc"/>
    </style:style>
    <style:style style:name="gray3" style:family="table-cell" style:parent-style-name="default">
      <loext:graphic-properties draw:fill="solid" draw:fill-color="#b3b3b3"/>
    </style:style>
    <style:style style:name="Blue_5f_Curve-background" style:display-name="Blue_Curve-background" style:family="presentation">
      <style:graphic-properties draw:stroke="none" draw:fill="none"/>
      <style:text-properties style:letter-kerning="true"/>
    </style:style>
    <style:style style:name="Blue_5f_Curve-backgroundobjects" style:display-name="Blue_Curve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Blue_5f_Curve-notes" style:display-name="Blue_Curve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#ffffff" style:text-emphasize="none" style:font-relief="none" style:text-overline-style="none" style:text-overline-color="font-color"/>
    </style:style>
    <style:style style:name="Blue_5f_Curve-outline1" style:display-name="Blue_Curve-outline1" style:family="presentation">
      <style:graphic-properties draw:stroke="none" draw:fill="none" draw:auto-grow-height="false" draw:fit-to-size="shrink-to-fit" style:shrink-to-fit="true">
        <text:list-style style:name="Blue_5f_Curve-outline1" style:display-name="Blue_Curve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text-emphasize="none" style:font-relief="none" style:text-overline-style="none" style:text-overline-color="font-color"/>
    </style:style>
    <style:style style:name="Blue_5f_Curve-outline2" style:display-name="Blue_Curve-outline2" style:family="presentation" style:parent-style-name="Blue_5f_Curve-outline1">
      <style:paragraph-properties fo:margin-top="0.4cm" fo:margin-bottom="0cm"/>
      <style:text-properties fo:font-size="28pt"/>
    </style:style>
    <style:style style:name="Blue_5f_Curve-outline3" style:display-name="Blue_Curve-outline3" style:family="presentation" style:parent-style-name="Blue_5f_Curve-outline2">
      <style:paragraph-properties fo:margin-top="0.3cm" fo:margin-bottom="0cm"/>
      <style:text-properties fo:font-size="24pt"/>
    </style:style>
    <style:style style:name="Blue_5f_Curve-outline4" style:display-name="Blue_Curve-outline4" style:family="presentation" style:parent-style-name="Blue_5f_Curve-outline3">
      <style:paragraph-properties fo:margin-top="0.2cm" fo:margin-bottom="0cm"/>
      <style:text-properties fo:font-size="20pt"/>
    </style:style>
    <style:style style:name="Blue_5f_Curve-outline5" style:display-name="Blue_Curve-outline5" style:family="presentation" style:parent-style-name="Blue_5f_Curve-outline4">
      <style:paragraph-properties fo:margin-top="0.1cm" fo:margin-bottom="0cm"/>
      <style:text-properties fo:font-size="20pt"/>
    </style:style>
    <style:style style:name="Blue_5f_Curve-outline6" style:display-name="Blue_Curve-outline6" style:family="presentation" style:parent-style-name="Blue_5f_Curve-outline5">
      <style:paragraph-properties fo:margin-top="0.1cm" fo:margin-bottom="0cm"/>
      <style:text-properties fo:font-size="20pt"/>
    </style:style>
    <style:style style:name="Blue_5f_Curve-outline7" style:display-name="Blue_Curve-outline7" style:family="presentation" style:parent-style-name="Blue_5f_Curve-outline6">
      <style:paragraph-properties fo:margin-top="0.1cm" fo:margin-bottom="0cm"/>
      <style:text-properties fo:font-size="20pt"/>
    </style:style>
    <style:style style:name="Blue_5f_Curve-outline8" style:display-name="Blue_Curve-outline8" style:family="presentation" style:parent-style-name="Blue_5f_Curve-outline7">
      <style:paragraph-properties fo:margin-top="0.1cm" fo:margin-bottom="0cm"/>
      <style:text-properties fo:font-size="20pt"/>
    </style:style>
    <style:style style:name="Blue_5f_Curve-outline9" style:display-name="Blue_Curve-outline9" style:family="presentation" style:parent-style-name="Blue_5f_Curve-outline8">
      <style:paragraph-properties fo:margin-top="0.1cm" fo:margin-bottom="0cm"/>
      <style:text-properties fo:font-size="20pt"/>
    </style:style>
    <style:style style:name="Blue_5f_Curve-subtitle" style:display-name="Blue_Curve-subtitle" style:family="presentation">
      <style:graphic-properties draw:stroke="none" draw:fill="none" draw:textarea-vertical-align="middle">
        <text:list-style style:name="Blue_5f_Curve-subtitle" style:display-name="Blue_Curve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#ffffff" style:text-emphasize="none" style:font-relief="none" style:text-overline-style="none" style:text-overline-color="font-color"/>
    </style:style>
    <style:style style:name="Blue_5f_Curve-title" style:display-name="Blue_Curve-title" style:family="presentation">
      <style:graphic-properties draw:stroke="none" draw:fill="none" draw:textarea-vertical-align="middle">
        <text:list-style style:name="Blue_5f_Curve-title" style:display-name="Blue_Curve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fo:color="#006699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text-emphasize="none" style:font-relief="none" style:text-overline-style="none" style:text-overline-color="font-color"/>
    </style:style>
    <style:style style:name="Blue_5f_Curve1-background" style:display-name="Blue_Curve1-background" style:family="presentation">
      <style:graphic-properties draw:stroke="none" draw:fill="none"/>
      <style:text-properties style:letter-kerning="true"/>
    </style:style>
    <style:style style:name="Blue_5f_Curve1-backgroundobjects" style:display-name="Blue_Curve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Blue_5f_Curve1-notes" style:display-name="Blue_Curve1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#ffffff" style:text-emphasize="none" style:font-relief="none" style:text-overline-style="none" style:text-overline-color="font-color"/>
    </style:style>
    <style:style style:name="Blue_5f_Curve1-outline1" style:display-name="Blue_Curve1-outline1" style:family="presentation">
      <style:graphic-properties draw:stroke="none" draw:fill="none" draw:auto-grow-height="false" draw:fit-to-size="false" style:shrink-to-fit="false">
        <text:list-style style:name="Blue_5f_Curve1-outline1" style:display-name="Blue_Curve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fo:color="#0066cc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text-emphasize="none" style:font-relief="none" style:text-overline-style="none" style:text-overline-color="font-color"/>
    </style:style>
    <style:style style:name="Blue_5f_Curve1-outline2" style:display-name="Blue_Curve1-outline2" style:family="presentation" style:parent-style-name="Blue_5f_Curve1-outline1">
      <style:paragraph-properties fo:margin-top="0.4cm" fo:margin-bottom="0cm"/>
      <style:text-properties fo:font-size="28pt"/>
    </style:style>
    <style:style style:name="Blue_5f_Curve1-outline3" style:display-name="Blue_Curve1-outline3" style:family="presentation" style:parent-style-name="Blue_5f_Curve1-outline2">
      <style:paragraph-properties fo:margin-top="0.3cm" fo:margin-bottom="0cm"/>
      <style:text-properties fo:font-size="24pt"/>
    </style:style>
    <style:style style:name="Blue_5f_Curve1-outline4" style:display-name="Blue_Curve1-outline4" style:family="presentation" style:parent-style-name="Blue_5f_Curve1-outline3">
      <style:paragraph-properties fo:margin-top="0.2cm" fo:margin-bottom="0cm"/>
      <style:text-properties fo:font-size="20pt"/>
    </style:style>
    <style:style style:name="Blue_5f_Curve1-outline5" style:display-name="Blue_Curve1-outline5" style:family="presentation" style:parent-style-name="Blue_5f_Curve1-outline4">
      <style:paragraph-properties fo:margin-top="0.1cm" fo:margin-bottom="0cm"/>
      <style:text-properties fo:font-size="20pt"/>
    </style:style>
    <style:style style:name="Blue_5f_Curve1-outline6" style:display-name="Blue_Curve1-outline6" style:family="presentation" style:parent-style-name="Blue_5f_Curve1-outline5">
      <style:paragraph-properties fo:margin-top="0.1cm" fo:margin-bottom="0cm"/>
      <style:text-properties fo:font-size="20pt"/>
    </style:style>
    <style:style style:name="Blue_5f_Curve1-outline7" style:display-name="Blue_Curve1-outline7" style:family="presentation" style:parent-style-name="Blue_5f_Curve1-outline6">
      <style:paragraph-properties fo:margin-top="0.1cm" fo:margin-bottom="0cm"/>
      <style:text-properties fo:font-size="20pt"/>
    </style:style>
    <style:style style:name="Blue_5f_Curve1-outline8" style:display-name="Blue_Curve1-outline8" style:family="presentation" style:parent-style-name="Blue_5f_Curve1-outline7">
      <style:paragraph-properties fo:margin-top="0.1cm" fo:margin-bottom="0cm"/>
      <style:text-properties fo:font-size="20pt"/>
    </style:style>
    <style:style style:name="Blue_5f_Curve1-outline9" style:display-name="Blue_Curve1-outline9" style:family="presentation" style:parent-style-name="Blue_5f_Curve1-outline8">
      <style:paragraph-properties fo:margin-top="0.1cm" fo:margin-bottom="0cm"/>
      <style:text-properties fo:font-size="20pt"/>
    </style:style>
    <style:style style:name="Blue_5f_Curve1-subtitle" style:display-name="Blue_Curve1-subtitle" style:family="presentation">
      <style:graphic-properties draw:stroke="none" draw:fill="none" draw:textarea-vertical-align="middle">
        <text:list-style style:name="Blue_5f_Curve1-subtitle" style:display-name="Blue_Curve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#ffffff" style:text-emphasize="none" style:font-relief="none" style:text-overline-style="none" style:text-overline-color="font-color"/>
    </style:style>
    <style:style style:name="Blue_5f_Curve1-title" style:display-name="Blue_Curve1-title" style:family="presentation">
      <style:graphic-properties draw:stroke="none" draw:fill="none" draw:textarea-vertical-align="middle">
        <text:list-style style:name="Blue_5f_Curve1-title" style:display-name="Blue_Curve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fo:color="#ffffff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9">
      <presentation:placeholder presentation:object="title" svg:x="2.058cm" svg:y="1.743cm" svg:width="23.912cm" svg:height="3.507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Mpr1" style:family="presentation" style:parent-style-name="Blue_5f_Curve-backgroundobjects">
      <style:graphic-properties draw:stroke="none" draw:fill="none" draw:fill-color="#ffffff" draw:auto-grow-height="false" fo:min-height="1.449cm"/>
    </style:style>
    <style:style style:name="Mpr2" style:family="presentation" style:parent-style-name="Blue_5f_Curve-backgroundobjects">
      <style:graphic-properties draw:stroke="none" draw:fill="none" draw:fill-color="#ffffff" draw:auto-grow-height="false" fo:min-height="1.485cm"/>
    </style:style>
    <style:style style:name="Mpr3" style:family="presentation" style:parent-style-name="Blue_5f_Curve-backgroundobjects">
      <style:graphic-properties draw:stroke="none" draw:fill="none" draw:fill-color="#ffffff" draw:textarea-vertical-align="bottom" draw:auto-grow-height="false" fo:min-height="1.485cm"/>
    </style:style>
    <style:style style:name="Mpr4" style:family="presentation" style:parent-style-name="Blue_5f_Curve1-backgroundobjects">
      <style:graphic-properties draw:stroke="none" draw:fill="gradient" draw:fill-color="#009bdd" draw:fill-gradient-name="Gradient_20_2" draw:textarea-vertical-align="middle" draw:auto-grow-height="false" fo:min-height="2.616cm" fo:min-width="27.991cm"/>
    </style:style>
    <style:style style:name="Mpr5" style:family="presentation" style:parent-style-name="Blue_5f_Curve1-backgroundobjects">
      <style:graphic-properties draw:stroke="none" draw:fill="none" draw:fill-color="#ffffff" draw:auto-grow-height="false" fo:min-height="1.449cm"/>
    </style:style>
    <style:style style:name="Mpr6" style:family="presentation" style:parent-style-name="Blue_5f_Curve1-backgroundobjects">
      <style:graphic-properties draw:stroke="none" draw:fill="none" draw:fill-color="#ffffff" draw:auto-grow-height="false" fo:min-height="1.485cm"/>
    </style:style>
    <style:style style:name="Mpr7" style:family="presentation" style:parent-style-name="Blue_5f_Curve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/>
    </style:style>
    <style:style style:name="MP2" style:family="paragraph">
      <loext:graphic-properties draw:fill="none" draw:fill-color="#ffffff"/>
      <style:text-properties fo:font-size="14pt"/>
    </style:style>
    <style:style style:name="MP3" style:family="paragraph">
      <style:paragraph-properties fo:text-align="end"/>
      <style:text-properties fo:font-size="14pt"/>
    </style:style>
    <style:style style:name="MP4" style:family="paragraph">
      <loext:graphic-properties draw:fill="none" draw:fill-color="#ffffff"/>
      <style:paragraph-properties fo:text-align="end"/>
      <style:text-properties fo:font-size="14pt"/>
    </style:style>
    <style:style style:name="MP5" style:family="paragraph">
      <loext:graphic-properties draw:fill="none"/>
      <style:paragraph-properties fo:text-align="center"/>
    </style:style>
    <style:style style:name="MP6" style:family="paragraph">
      <style:paragraph-properties fo:text-align="center"/>
      <style:text-properties fo:font-size="14pt"/>
    </style:style>
    <style:style style:name="MP7" style:family="paragraph">
      <loext:graphic-properties draw:fill="none" draw:fill-color="#ffffff"/>
      <style:paragraph-properties fo:text-align="center"/>
      <style:text-properties fo:font-size="14pt"/>
    </style:style>
    <style:style style:name="MP8" style:family="paragraph">
      <loext:graphic-properties draw:fill="gradient" draw:fill-color="#009bdd" draw:fill-gradient-name="Gradient_20_2"/>
      <style:paragraph-properties fo:text-align="center"/>
    </style:style>
    <style:style style:name="MT1" style:family="text">
      <style:text-properties fo:font-size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</style:handout-master>
    <style:master-page style:name="Blue_5f_Curve" style:display-name="Blue_Curve" style:page-layout-name="PM1" draw:style-name="Mdp1">
      <office:forms form:automatic-focus="false" form:apply-design-mode="false"/>
      <draw:frame draw:style-name="Mgr3" draw:text-style-name="MP5" draw:layer="backgroundobjects" svg:width="27.999cm" svg:height="4.873cm" svg:x="0cm" svg:y="16.129cm">
        <draw:image xlink:href="Pictures/1000000000000421000000B8F7E6F4C1541AE82D.jpg" xlink:type="simple" xlink:show="embed" xlink:actuate="onLoad">
          <text:p/>
        </draw:image>
      </draw:frame>
      <draw:frame presentation:style-name="Blue_5f_Curve-title" draw:layer="backgroundobjects" svg:width="25.199cm" svg:height="3.506cm" svg:x="0cm" svg:y="6.503cm" presentation:class="title" presentation:placeholder="true">
        <draw:text-box/>
      </draw:frame>
      <draw:frame presentation:style-name="Blue_5f_Curve-outline1" draw:layer="backgroundobjects" svg:width="25.199cm" svg:height="5.826cm" svg:x="1.4cm" svg:y="11.267cm" presentation:class="outline" presentation:placeholder="true">
        <draw:text-box/>
      </draw:frame>
      <draw:frame presentation:style-name="Mpr1" draw:text-style-name="MP2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7" draw:layer="backgroundobjects" svg:width="8.875cm" svg:height="1.448cm" svg:x="9.576cm" svg:y="19.131cm" presentation:class="footer">
        <draw:text-box>
          <text:p text:style-name="MP6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448cm" svg:x="20.076cm" svg:y="19.131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office:forms form:automatic-focus="false" form:apply-design-mode="false"/>
        <draw:page-thumbnail presentation:style-name="Blue_5f_Curve-title" draw:layer="backgroundobjects" svg:width="14.848cm" svg:height="11.136cm" svg:x="3.075cm" svg:y="2.257cm" presentation:class="page"/>
        <draw:frame presentation:style-name="Blue_5f_Curve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Blue_5f_Curve1" style:display-name="Blue_Curve1" style:page-layout-name="PM1" draw:style-name="Mdp1">
      <office:forms form:automatic-focus="false" form:apply-design-mode="false"/>
      <draw:custom-shape presentation:style-name="Mpr4" draw:text-style-name="MP8" draw:layer="backgroundobjects" svg:width="27.991cm" svg:height="2.616cm" svg:x="0cm" svg:y="0cm">
        <text:p/>
        <draw:enhanced-geometry svg:viewBox="0 0 21600 21600" draw:type="rectangle" draw:enhanced-path="M 0 0 L 21600 0 21600 21600 0 21600 0 0 Z N"/>
      </draw:custom-shape>
      <draw:custom-shape presentation:style-name="Mpr4" draw:text-style-name="MP8" draw:layer="backgroundobjects" svg:width="27.991cm" svg:height="2.616cm" svg:x="0cm" svg:y="18.39cm">
        <text:p/>
        <draw:enhanced-geometry svg:viewBox="0 0 21600 21600" draw:type="rectangle" draw:enhanced-path="M 0 0 L 21600 0 21600 21600 0 21600 0 0 Z N"/>
      </draw:custom-shape>
      <draw:frame presentation:style-name="Blue_5f_Curve1-title" draw:layer="backgroundobjects" svg:width="25.199cm" svg:height="1.771cm" svg:x="1.4cm" svg:y="0.837cm" presentation:class="title" presentation:placeholder="true">
        <draw:text-box/>
      </draw:frame>
      <draw:frame presentation:style-name="Blue_5f_Curve1-outline1" draw:layer="backgroundobjects" svg:width="25.199cm" svg:height="12.179cm" svg:x="1.4cm" svg:y="4.914cm" presentation:class="outline" presentation:placeholder="true">
        <draw:text-box/>
      </draw:frame>
      <draw:frame presentation:style-name="Mpr5" draw:text-style-name="MP2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5" draw:text-style-name="MP7" draw:layer="backgroundobjects" svg:width="8.875cm" svg:height="1.448cm" svg:x="9.576cm" svg:y="19.131cm" presentation:class="footer">
        <draw:text-box>
          <text:p text:style-name="MP6">
            <text:span text:style-name="MT1">
              <presentation:footer/>
            </text:span>
          </text:p>
        </draw:text-box>
      </draw:frame>
      <draw:frame presentation:style-name="Mpr5" draw:text-style-name="MP4" draw:layer="backgroundobjects" svg:width="6.523cm" svg:height="1.448cm" svg:x="20.076cm" svg:y="19.131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office:forms form:automatic-focus="false" form:apply-design-mode="false"/>
        <draw:page-thumbnail presentation:style-name="Blue_5f_Curve1-title" draw:layer="backgroundobjects" svg:width="14.848cm" svg:height="11.136cm" svg:x="3.075cm" svg:y="2.257cm" presentation:class="page"/>
        <draw:frame presentation:style-name="Blue_5f_Curve1-notes" draw:layer="backgroundobjects" svg:width="16.799cm" svg:height="13.364cm" svg:x="2.1cm" svg:y="14.107cm" presentation:class="notes" presentation:placeholder="true">
          <draw:text-box/>
        </draw:frame>
        <draw:frame presentation:style-name="Mpr6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6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7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7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