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35" r:id="rId2"/>
  </p:sldMasterIdLst>
  <p:notesMasterIdLst>
    <p:notesMasterId r:id="rId15"/>
  </p:notesMasterIdLst>
  <p:sldIdLst>
    <p:sldId id="256" r:id="rId3"/>
    <p:sldId id="257" r:id="rId4"/>
    <p:sldId id="258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9A0E26-F5A3-4DBD-AED1-981C160C68F7}">
          <p14:sldIdLst>
            <p14:sldId id="256"/>
            <p14:sldId id="257"/>
            <p14:sldId id="258"/>
            <p14:sldId id="260"/>
            <p14:sldId id="270"/>
            <p14:sldId id="261"/>
            <p14:sldId id="262"/>
            <p14:sldId id="263"/>
            <p14:sldId id="264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5D33-4E72-40DB-8FCE-F92D03D7592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A6164-482F-4AD7-873A-55571FCD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6164-482F-4AD7-873A-55571FCDF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2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6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320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62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683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90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8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6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85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15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5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3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62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475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90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770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73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776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91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8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2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0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5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3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8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1701A-655B-441E-9368-329F04499A7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80E1D-6ABC-40EF-8C01-F62D61F1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61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160" y="2418227"/>
            <a:ext cx="11368134" cy="2262781"/>
          </a:xfrm>
        </p:spPr>
        <p:txBody>
          <a:bodyPr>
            <a:prstTxWarp prst="textCanUp">
              <a:avLst/>
            </a:prstTxWarp>
            <a:normAutofit/>
          </a:bodyPr>
          <a:lstStyle/>
          <a:p>
            <a:r>
              <a:rPr lang="en-US" sz="1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</a:t>
            </a:r>
            <a:endParaRPr lang="en-US" sz="1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8920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910" y="446689"/>
            <a:ext cx="8911687" cy="1280890"/>
          </a:xfrm>
        </p:spPr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909" y="1942531"/>
            <a:ext cx="10195027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State transition testing is a </a:t>
            </a:r>
            <a:r>
              <a:rPr lang="en-US" sz="2800" b="1" dirty="0" smtClean="0"/>
              <a:t>black box testing technique.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state </a:t>
            </a:r>
            <a:r>
              <a:rPr lang="en-US" sz="2800" dirty="0"/>
              <a:t>machine diagrams depict the various states that an object may be in and the transitions between those states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States like initial, final, transition, etc. 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33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546" y="473984"/>
            <a:ext cx="8911687" cy="1280890"/>
          </a:xfrm>
        </p:spPr>
        <p:txBody>
          <a:bodyPr/>
          <a:lstStyle/>
          <a:p>
            <a:r>
              <a:rPr lang="en-US" dirty="0" smtClean="0"/>
              <a:t>Purpose of 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08" y="1536508"/>
            <a:ext cx="9976663" cy="48506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State Transition Testing Technique </a:t>
            </a:r>
            <a:r>
              <a:rPr lang="en-US" sz="2400" dirty="0"/>
              <a:t>is helpful where you need to </a:t>
            </a:r>
            <a:r>
              <a:rPr lang="en-US" sz="2400" b="1" dirty="0"/>
              <a:t>test different system </a:t>
            </a:r>
            <a:r>
              <a:rPr lang="en-US" sz="2400" b="1" dirty="0" smtClean="0"/>
              <a:t>transitions.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Identifies </a:t>
            </a:r>
            <a:r>
              <a:rPr lang="en-US" sz="2400" dirty="0"/>
              <a:t>the system can be in a (finite) number of different </a:t>
            </a:r>
            <a:r>
              <a:rPr lang="en-US" sz="2400" dirty="0" smtClean="0"/>
              <a:t>states.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Example.</a:t>
            </a:r>
            <a:br>
              <a:rPr lang="en-US" sz="2400" dirty="0" smtClean="0"/>
            </a:br>
            <a:r>
              <a:rPr lang="en-US" sz="2400" dirty="0"/>
              <a:t> If a document is open, you are able to Close it. If no document is open, then “Close” is not available. A document thus has two states: open and closed.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8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1338" y="2453233"/>
            <a:ext cx="9479510" cy="1982289"/>
          </a:xfrm>
        </p:spPr>
        <p:txBody>
          <a:bodyPr>
            <a:noAutofit/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11000" dirty="0" smtClean="0"/>
              <a:t>THANK YOU</a:t>
            </a:r>
            <a:endParaRPr lang="en-US" sz="11000" dirty="0"/>
          </a:p>
        </p:txBody>
      </p:sp>
    </p:spTree>
    <p:extLst>
      <p:ext uri="{BB962C8B-B14F-4D97-AF65-F5344CB8AC3E}">
        <p14:creationId xmlns:p14="http://schemas.microsoft.com/office/powerpoint/2010/main" val="157168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Testing of OO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015" y="2351964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cases</a:t>
            </a:r>
          </a:p>
          <a:p>
            <a:r>
              <a:rPr lang="en-US" sz="3200" dirty="0" smtClean="0"/>
              <a:t>Class diagrams</a:t>
            </a:r>
          </a:p>
          <a:p>
            <a:r>
              <a:rPr lang="en-US" sz="3200" dirty="0" smtClean="0"/>
              <a:t>Sequence diagrams</a:t>
            </a:r>
          </a:p>
          <a:p>
            <a:r>
              <a:rPr lang="en-US" sz="3200" dirty="0" smtClean="0"/>
              <a:t>Activity diagrams</a:t>
            </a:r>
          </a:p>
          <a:p>
            <a:r>
              <a:rPr lang="en-US" sz="3200" dirty="0" smtClean="0"/>
              <a:t>State charts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4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23749" y="412679"/>
            <a:ext cx="9144000" cy="747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0502" y="1924335"/>
            <a:ext cx="10713492" cy="476306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A </a:t>
            </a:r>
            <a:r>
              <a:rPr lang="en-US" sz="2800" b="1" dirty="0"/>
              <a:t>sequence diagram</a:t>
            </a:r>
            <a:r>
              <a:rPr lang="en-US" sz="2800" dirty="0"/>
              <a:t> </a:t>
            </a:r>
            <a:r>
              <a:rPr lang="en-US" sz="2800" dirty="0" smtClean="0"/>
              <a:t>represents a sequence of messages passed among objects to accomplish scenario.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A </a:t>
            </a:r>
            <a:r>
              <a:rPr lang="en-US" sz="2800" b="1" dirty="0"/>
              <a:t>sequence diagram</a:t>
            </a:r>
            <a:r>
              <a:rPr lang="en-US" sz="2800" dirty="0"/>
              <a:t> is an interaction </a:t>
            </a:r>
            <a:r>
              <a:rPr lang="en-US" sz="2800" b="1" dirty="0"/>
              <a:t>diagram</a:t>
            </a:r>
            <a:r>
              <a:rPr lang="en-US" sz="2800" dirty="0"/>
              <a:t> that shows how objects operate with one another and in what order. </a:t>
            </a:r>
          </a:p>
          <a:p>
            <a:pPr algn="l">
              <a:lnSpc>
                <a:spcPct val="15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4298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814" y="726579"/>
            <a:ext cx="9507941" cy="815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 </a:t>
            </a:r>
            <a:r>
              <a:rPr lang="en-US" dirty="0"/>
              <a:t>S</a:t>
            </a:r>
            <a:r>
              <a:rPr lang="en-US" dirty="0" smtClean="0"/>
              <a:t>equence </a:t>
            </a:r>
            <a:r>
              <a:rPr lang="en-US" dirty="0"/>
              <a:t>D</a:t>
            </a:r>
            <a:r>
              <a:rPr lang="en-US" dirty="0" smtClean="0"/>
              <a:t>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1570" y="2265530"/>
            <a:ext cx="10149385" cy="426151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/>
              <a:t>The objects that participate in a task are listed horizontally 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/>
              <a:t>The lifetime of object is represented by vertical line from top to bottom.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/>
              <a:t>A dashed line on top represents object construction/activation.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/>
              <a:t>An X in the end indicates destruction of the object.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 smtClean="0"/>
              <a:t>The messages are represented by horizontal lines between two objects.</a:t>
            </a:r>
          </a:p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662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6" y="361646"/>
            <a:ext cx="9034818" cy="54906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42529" y="5852264"/>
            <a:ext cx="5134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Sequence diagram of e-mail message sequence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32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48" y="269269"/>
            <a:ext cx="8911687" cy="1280890"/>
          </a:xfrm>
        </p:spPr>
        <p:txBody>
          <a:bodyPr/>
          <a:lstStyle/>
          <a:p>
            <a:r>
              <a:rPr lang="en-US" dirty="0" smtClean="0"/>
              <a:t> sequence diagram helps in testing by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46" y="458914"/>
            <a:ext cx="12000854" cy="629357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sz="3300" dirty="0" smtClean="0">
              <a:solidFill>
                <a:schemeClr val="accent2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Identify end-to-end messages.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 Tracing  the intermediate points in an end-to-end transaction, thereby  Enabling easily narrowing down problems.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Clearly shows when objects are created and destroyed.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000" dirty="0"/>
          </a:p>
          <a:p>
            <a:pPr>
              <a:lnSpc>
                <a:spcPct val="170000"/>
              </a:lnSpc>
            </a:pPr>
            <a:r>
              <a:rPr lang="en-US" sz="3300" dirty="0" smtClean="0">
                <a:solidFill>
                  <a:schemeClr val="accent2"/>
                </a:solidFill>
              </a:rPr>
              <a:t>Limitations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Complex interaction become messy.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Requires lot of space.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562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23749" y="412679"/>
            <a:ext cx="9144000" cy="747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1445" y="1569493"/>
            <a:ext cx="10713492" cy="4763068"/>
          </a:xfrm>
        </p:spPr>
        <p:txBody>
          <a:bodyPr>
            <a:normAutofit lnSpcReduction="10000"/>
          </a:bodyPr>
          <a:lstStyle/>
          <a:p>
            <a:pPr algn="l"/>
            <a:endParaRPr lang="en-US" sz="2800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 smtClean="0"/>
              <a:t> while Sequence diagram looks at sequence of messages.</a:t>
            </a:r>
          </a:p>
          <a:p>
            <a:pPr algn="l"/>
            <a:endParaRPr lang="en-US" sz="2800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 smtClean="0"/>
              <a:t>Activity diagram depicts the sequence of activities that takes place.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 smtClean="0"/>
              <a:t>Used for modeling a typical work flow.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 smtClean="0"/>
              <a:t>Activity diagram similar to the flow charts.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5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376" y="364802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Activity diagrams are constructed from:</a:t>
            </a:r>
            <a:endPara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57" y="1645692"/>
            <a:ext cx="10382040" cy="40706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1" dirty="0" smtClean="0">
                <a:latin typeface="Calibri body"/>
                <a:cs typeface="Arabic Typesetting" panose="03020402040406030203" pitchFamily="66" charset="-78"/>
              </a:rPr>
              <a:t>Rounded rectangles</a:t>
            </a:r>
            <a:r>
              <a:rPr lang="en-US" sz="2800" dirty="0" smtClean="0">
                <a:latin typeface="Calibri body"/>
                <a:cs typeface="Arabic Typesetting" panose="03020402040406030203" pitchFamily="66" charset="-78"/>
              </a:rPr>
              <a:t> represent </a:t>
            </a:r>
            <a:r>
              <a:rPr lang="en-US" sz="2800" i="1" dirty="0" smtClean="0">
                <a:latin typeface="Calibri body"/>
                <a:cs typeface="Arabic Typesetting" panose="03020402040406030203" pitchFamily="66" charset="-78"/>
              </a:rPr>
              <a:t>actions</a:t>
            </a:r>
            <a:r>
              <a:rPr lang="en-US" sz="2800" dirty="0" smtClean="0">
                <a:latin typeface="Calibri body"/>
                <a:cs typeface="Arabic Typesetting" panose="03020402040406030203" pitchFamily="66" charset="-78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1" dirty="0" smtClean="0">
                <a:latin typeface="Calibri body"/>
                <a:cs typeface="Arabic Typesetting" panose="03020402040406030203" pitchFamily="66" charset="-78"/>
              </a:rPr>
              <a:t>Diamonds</a:t>
            </a:r>
            <a:r>
              <a:rPr lang="en-US" sz="2800" dirty="0" smtClean="0">
                <a:latin typeface="Calibri body"/>
                <a:cs typeface="Arabic Typesetting" panose="03020402040406030203" pitchFamily="66" charset="-78"/>
              </a:rPr>
              <a:t> represent </a:t>
            </a:r>
            <a:r>
              <a:rPr lang="en-US" sz="2800" i="1" dirty="0" smtClean="0">
                <a:latin typeface="Calibri body"/>
                <a:cs typeface="Arabic Typesetting" panose="03020402040406030203" pitchFamily="66" charset="-78"/>
              </a:rPr>
              <a:t>decisions</a:t>
            </a:r>
            <a:r>
              <a:rPr lang="en-US" sz="2800" dirty="0" smtClean="0">
                <a:latin typeface="Calibri body"/>
                <a:cs typeface="Arabic Typesetting" panose="03020402040406030203" pitchFamily="66" charset="-78"/>
              </a:rPr>
              <a:t>. example true or false.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1" dirty="0" smtClean="0">
                <a:latin typeface="Calibri body"/>
                <a:cs typeface="Arabic Typesetting" panose="03020402040406030203" pitchFamily="66" charset="-78"/>
              </a:rPr>
              <a:t>Bars</a:t>
            </a:r>
            <a:r>
              <a:rPr lang="en-US" sz="2800" dirty="0" smtClean="0">
                <a:latin typeface="Calibri body"/>
                <a:cs typeface="Arabic Typesetting" panose="03020402040406030203" pitchFamily="66" charset="-78"/>
              </a:rPr>
              <a:t> represent the start (</a:t>
            </a:r>
            <a:r>
              <a:rPr lang="en-US" sz="2800" i="1" dirty="0" smtClean="0">
                <a:latin typeface="Calibri body"/>
                <a:cs typeface="Arabic Typesetting" panose="03020402040406030203" pitchFamily="66" charset="-78"/>
              </a:rPr>
              <a:t>split</a:t>
            </a:r>
            <a:r>
              <a:rPr lang="en-US" sz="2800" dirty="0" smtClean="0">
                <a:latin typeface="Calibri body"/>
                <a:cs typeface="Arabic Typesetting" panose="03020402040406030203" pitchFamily="66" charset="-78"/>
              </a:rPr>
              <a:t>) or end (</a:t>
            </a:r>
            <a:r>
              <a:rPr lang="en-US" sz="2800" i="1" dirty="0" smtClean="0">
                <a:latin typeface="Calibri body"/>
                <a:cs typeface="Arabic Typesetting" panose="03020402040406030203" pitchFamily="66" charset="-78"/>
              </a:rPr>
              <a:t>join</a:t>
            </a:r>
            <a:r>
              <a:rPr lang="en-US" sz="2800" dirty="0" smtClean="0">
                <a:latin typeface="Calibri body"/>
                <a:cs typeface="Arabic Typesetting" panose="03020402040406030203" pitchFamily="66" charset="-78"/>
              </a:rPr>
              <a:t>) of concurrent activities.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 body"/>
                <a:cs typeface="Arabic Typesetting" panose="03020402040406030203" pitchFamily="66" charset="-78"/>
              </a:rPr>
              <a:t>A </a:t>
            </a:r>
            <a:r>
              <a:rPr lang="en-US" sz="2800" i="1" dirty="0" smtClean="0">
                <a:latin typeface="Calibri body"/>
                <a:cs typeface="Arabic Typesetting" panose="03020402040406030203" pitchFamily="66" charset="-78"/>
              </a:rPr>
              <a:t>black circle</a:t>
            </a:r>
            <a:r>
              <a:rPr lang="en-US" sz="2800" dirty="0" smtClean="0">
                <a:latin typeface="Calibri body"/>
                <a:cs typeface="Arabic Typesetting" panose="03020402040406030203" pitchFamily="66" charset="-78"/>
              </a:rPr>
              <a:t> represents the start (</a:t>
            </a:r>
            <a:r>
              <a:rPr lang="en-US" sz="2800" i="1" dirty="0" smtClean="0">
                <a:latin typeface="Calibri body"/>
                <a:cs typeface="Arabic Typesetting" panose="03020402040406030203" pitchFamily="66" charset="-78"/>
              </a:rPr>
              <a:t>initial node</a:t>
            </a:r>
            <a:r>
              <a:rPr lang="en-US" sz="2800" dirty="0" smtClean="0">
                <a:latin typeface="Calibri body"/>
                <a:cs typeface="Arabic Typesetting" panose="03020402040406030203" pitchFamily="66" charset="-78"/>
              </a:rPr>
              <a:t>) of the workflow.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 body"/>
                <a:cs typeface="Arabic Typesetting" panose="03020402040406030203" pitchFamily="66" charset="-78"/>
              </a:rPr>
              <a:t>An </a:t>
            </a:r>
            <a:r>
              <a:rPr lang="en-US" sz="2800" i="1" dirty="0" smtClean="0">
                <a:latin typeface="Calibri body"/>
                <a:cs typeface="Arabic Typesetting" panose="03020402040406030203" pitchFamily="66" charset="-78"/>
              </a:rPr>
              <a:t>encircled black circle</a:t>
            </a:r>
            <a:r>
              <a:rPr lang="en-US" sz="2800" dirty="0" smtClean="0">
                <a:latin typeface="Calibri body"/>
                <a:cs typeface="Arabic Typesetting" panose="03020402040406030203" pitchFamily="66" charset="-78"/>
              </a:rPr>
              <a:t> represents the end (</a:t>
            </a:r>
            <a:r>
              <a:rPr lang="en-US" sz="2800" i="1" dirty="0" smtClean="0">
                <a:latin typeface="Calibri body"/>
                <a:cs typeface="Arabic Typesetting" panose="03020402040406030203" pitchFamily="66" charset="-78"/>
              </a:rPr>
              <a:t>final node</a:t>
            </a:r>
            <a:r>
              <a:rPr lang="en-US" sz="2800" dirty="0" smtClean="0">
                <a:latin typeface="Calibri body"/>
                <a:cs typeface="Arabic Typesetting" panose="03020402040406030203" pitchFamily="66" charset="-78"/>
              </a:rPr>
              <a:t>).</a:t>
            </a:r>
            <a:endParaRPr lang="en-US" sz="2800" dirty="0">
              <a:latin typeface="Calibri body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465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080" y="501280"/>
            <a:ext cx="8911687" cy="1280890"/>
          </a:xfrm>
        </p:spPr>
        <p:txBody>
          <a:bodyPr/>
          <a:lstStyle/>
          <a:p>
            <a:r>
              <a:rPr lang="en-US" dirty="0" smtClean="0"/>
              <a:t>Purpose of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64" y="1437564"/>
            <a:ext cx="10428090" cy="44343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70000"/>
              </a:lnSpc>
            </a:pPr>
            <a:r>
              <a:rPr lang="en-US" sz="2800" dirty="0"/>
              <a:t> It captures the dynamic behavior of the </a:t>
            </a:r>
            <a:r>
              <a:rPr lang="en-US" sz="2800" dirty="0" smtClean="0"/>
              <a:t>system.</a:t>
            </a:r>
          </a:p>
          <a:p>
            <a:pPr>
              <a:lnSpc>
                <a:spcPct val="270000"/>
              </a:lnSpc>
            </a:pPr>
            <a:r>
              <a:rPr lang="en-US" sz="2800" dirty="0" smtClean="0"/>
              <a:t>The ability to derive various paths through execution..</a:t>
            </a:r>
          </a:p>
          <a:p>
            <a:pPr>
              <a:lnSpc>
                <a:spcPct val="270000"/>
              </a:lnSpc>
            </a:pPr>
            <a:r>
              <a:rPr lang="en-US" sz="2800" dirty="0" smtClean="0"/>
              <a:t>Ability to identify the possible messages flows between an activity and an object.</a:t>
            </a:r>
          </a:p>
          <a:p>
            <a:pPr marL="0" indent="0">
              <a:lnSpc>
                <a:spcPct val="27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52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715</TotalTime>
  <Words>203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Arabic Typesetting</vt:lpstr>
      <vt:lpstr>Arial</vt:lpstr>
      <vt:lpstr>Calibri</vt:lpstr>
      <vt:lpstr>Calibri body</vt:lpstr>
      <vt:lpstr>Calibri Light</vt:lpstr>
      <vt:lpstr>Century Gothic</vt:lpstr>
      <vt:lpstr>Wingdings</vt:lpstr>
      <vt:lpstr>Wingdings 3</vt:lpstr>
      <vt:lpstr>Wisp</vt:lpstr>
      <vt:lpstr>Office Theme</vt:lpstr>
      <vt:lpstr>welcome</vt:lpstr>
      <vt:lpstr>Tools for Testing of OO Systems</vt:lpstr>
      <vt:lpstr>Sequence diagrams</vt:lpstr>
      <vt:lpstr>Constructing  Sequence Diagram</vt:lpstr>
      <vt:lpstr>PowerPoint Presentation</vt:lpstr>
      <vt:lpstr> sequence diagram helps in testing by :</vt:lpstr>
      <vt:lpstr>Activity diagrams</vt:lpstr>
      <vt:lpstr>Activity diagrams are constructed from:</vt:lpstr>
      <vt:lpstr>Purpose of activity diagram</vt:lpstr>
      <vt:lpstr>State Diagram</vt:lpstr>
      <vt:lpstr>Purpose of state diagram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Saidatta Sawant</dc:creator>
  <cp:lastModifiedBy>Saidatta Sawant</cp:lastModifiedBy>
  <cp:revision>33</cp:revision>
  <dcterms:created xsi:type="dcterms:W3CDTF">2017-09-03T09:50:04Z</dcterms:created>
  <dcterms:modified xsi:type="dcterms:W3CDTF">2017-09-11T05:35:34Z</dcterms:modified>
</cp:coreProperties>
</file>