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2"/>
  </p:sldMasterIdLst>
  <p:notesMasterIdLst>
    <p:notesMasterId r:id="rId16"/>
  </p:notesMasterIdLst>
  <p:sldIdLst>
    <p:sldId id="293" r:id="rId3"/>
    <p:sldId id="282" r:id="rId4"/>
    <p:sldId id="259" r:id="rId5"/>
    <p:sldId id="280" r:id="rId6"/>
    <p:sldId id="286" r:id="rId7"/>
    <p:sldId id="285" r:id="rId8"/>
    <p:sldId id="287" r:id="rId9"/>
    <p:sldId id="288" r:id="rId10"/>
    <p:sldId id="290" r:id="rId11"/>
    <p:sldId id="292" r:id="rId12"/>
    <p:sldId id="268" r:id="rId13"/>
    <p:sldId id="278" r:id="rId14"/>
    <p:sldId id="265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6A"/>
    <a:srgbClr val="FEDE68"/>
    <a:srgbClr val="FFCC00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44" autoAdjust="0"/>
  </p:normalViewPr>
  <p:slideViewPr>
    <p:cSldViewPr>
      <p:cViewPr varScale="1">
        <p:scale>
          <a:sx n="70" d="100"/>
          <a:sy n="70" d="100"/>
        </p:scale>
        <p:origin x="151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EA10A-0CE5-4301-8F15-838E4A9DA86B}" type="doc">
      <dgm:prSet loTypeId="urn:microsoft.com/office/officeart/2005/8/layout/cycle2" loCatId="cycle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B4614791-ACF4-45C6-B064-3BE58D0012BF}">
      <dgm:prSet phldrT="[Text]" custT="1"/>
      <dgm:spPr/>
      <dgm:t>
        <a:bodyPr/>
        <a:lstStyle/>
        <a:p>
          <a:r>
            <a:rPr lang="en-US" sz="1600" b="0" dirty="0" smtClean="0">
              <a:solidFill>
                <a:schemeClr val="tx1"/>
              </a:solidFill>
            </a:rPr>
            <a:t>Listen to Understand</a:t>
          </a:r>
          <a:endParaRPr lang="en-IN" sz="1600" b="0" dirty="0">
            <a:solidFill>
              <a:schemeClr val="tx1"/>
            </a:solidFill>
          </a:endParaRPr>
        </a:p>
      </dgm:t>
    </dgm:pt>
    <dgm:pt modelId="{54ED691D-65AB-41F5-A99D-C31383833303}" type="parTrans" cxnId="{0E5943D5-E541-4A3C-BEAF-75D404F1E49C}">
      <dgm:prSet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28635B36-B2BB-458F-B309-A1306CD22341}" type="sibTrans" cxnId="{0E5943D5-E541-4A3C-BEAF-75D404F1E49C}">
      <dgm:prSet custT="1"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8E307656-4B6A-4055-830D-B33A012AA6D8}">
      <dgm:prSet custT="1"/>
      <dgm:spPr/>
      <dgm:t>
        <a:bodyPr/>
        <a:lstStyle/>
        <a:p>
          <a:r>
            <a:rPr lang="en-US" sz="1600" b="0" smtClean="0">
              <a:solidFill>
                <a:schemeClr val="tx1"/>
              </a:solidFill>
            </a:rPr>
            <a:t>Understand before speaking</a:t>
          </a:r>
          <a:endParaRPr lang="en-US" sz="1600" b="0" dirty="0" smtClean="0">
            <a:solidFill>
              <a:schemeClr val="tx1"/>
            </a:solidFill>
          </a:endParaRPr>
        </a:p>
      </dgm:t>
    </dgm:pt>
    <dgm:pt modelId="{37F33E31-B54E-4248-B500-2C93557A9D17}" type="parTrans" cxnId="{0B7A610B-C988-435E-A783-4AB0BC5C8A71}">
      <dgm:prSet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A29C5052-AA02-4830-961F-0502A78422D2}" type="sibTrans" cxnId="{0B7A610B-C988-435E-A783-4AB0BC5C8A71}">
      <dgm:prSet custT="1"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6C41DB22-34D4-484A-9956-088F91B6E735}">
      <dgm:prSet custT="1"/>
      <dgm:spPr/>
      <dgm:t>
        <a:bodyPr/>
        <a:lstStyle/>
        <a:p>
          <a:r>
            <a:rPr lang="en-US" sz="1600" b="0" smtClean="0">
              <a:solidFill>
                <a:schemeClr val="tx1"/>
              </a:solidFill>
            </a:rPr>
            <a:t>Speak to be understood</a:t>
          </a:r>
          <a:endParaRPr lang="en-US" sz="1600" b="0" dirty="0" smtClean="0">
            <a:solidFill>
              <a:schemeClr val="tx1"/>
            </a:solidFill>
          </a:endParaRPr>
        </a:p>
      </dgm:t>
    </dgm:pt>
    <dgm:pt modelId="{2609D726-7B87-460D-B92A-4682DB627EDD}" type="parTrans" cxnId="{BD335F10-2183-4A49-AFCA-9D18F19C7D5B}">
      <dgm:prSet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43CC115A-BDE8-4F74-BC31-C074E71AFABC}" type="sibTrans" cxnId="{BD335F10-2183-4A49-AFCA-9D18F19C7D5B}">
      <dgm:prSet custT="1"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4C075F87-E602-47E7-8684-AEC8F1D1E125}">
      <dgm:prSet custT="1"/>
      <dgm:spPr/>
      <dgm:t>
        <a:bodyPr/>
        <a:lstStyle/>
        <a:p>
          <a:r>
            <a:rPr lang="en-US" sz="1600" b="0" dirty="0" smtClean="0">
              <a:solidFill>
                <a:schemeClr val="tx1"/>
              </a:solidFill>
            </a:rPr>
            <a:t>Seek understanding before proceeding</a:t>
          </a:r>
        </a:p>
      </dgm:t>
    </dgm:pt>
    <dgm:pt modelId="{A11D1A36-328F-4914-85A9-3892A896D79A}" type="parTrans" cxnId="{FC046253-939E-41B4-9EB1-F830B83B449F}">
      <dgm:prSet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7F1801BE-4EFF-43DC-9AB5-EB0FB19CC3F5}" type="sibTrans" cxnId="{FC046253-939E-41B4-9EB1-F830B83B449F}">
      <dgm:prSet custT="1"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4BC4FAA0-A0CB-4146-AF50-394F2EEE2486}">
      <dgm:prSet custT="1"/>
      <dgm:spPr/>
      <dgm:t>
        <a:bodyPr/>
        <a:lstStyle/>
        <a:p>
          <a:r>
            <a:rPr lang="en-US" sz="1600" b="0" smtClean="0">
              <a:solidFill>
                <a:schemeClr val="tx1"/>
              </a:solidFill>
            </a:rPr>
            <a:t>Repeat</a:t>
          </a:r>
          <a:endParaRPr lang="en-IN" sz="1600" b="0" dirty="0" smtClean="0">
            <a:solidFill>
              <a:schemeClr val="tx1"/>
            </a:solidFill>
          </a:endParaRPr>
        </a:p>
      </dgm:t>
    </dgm:pt>
    <dgm:pt modelId="{891C929C-1947-4CC3-AD06-75BD4880DC66}" type="parTrans" cxnId="{C525E9E8-832E-4D7B-A662-2D8D4B047EBD}">
      <dgm:prSet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16A9D683-FA0E-4AC7-8799-DE8D6B139CAC}" type="sibTrans" cxnId="{C525E9E8-832E-4D7B-A662-2D8D4B047EBD}">
      <dgm:prSet custT="1"/>
      <dgm:spPr/>
      <dgm:t>
        <a:bodyPr/>
        <a:lstStyle/>
        <a:p>
          <a:endParaRPr lang="en-IN" sz="1600" b="0">
            <a:solidFill>
              <a:schemeClr val="tx1"/>
            </a:solidFill>
          </a:endParaRPr>
        </a:p>
      </dgm:t>
    </dgm:pt>
    <dgm:pt modelId="{6814C6E6-DB98-44EC-ABB9-B939244BA76D}" type="pres">
      <dgm:prSet presAssocID="{1E0EA10A-0CE5-4301-8F15-838E4A9DA8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B30869-F19C-4E90-8D8F-0F548124681D}" type="pres">
      <dgm:prSet presAssocID="{B4614791-ACF4-45C6-B064-3BE58D0012B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1A50CB-D6D2-47F1-A43E-C4904F36459D}" type="pres">
      <dgm:prSet presAssocID="{28635B36-B2BB-458F-B309-A1306CD2234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EB424DB-2FEE-41ED-B91C-3D1F8324B665}" type="pres">
      <dgm:prSet presAssocID="{28635B36-B2BB-458F-B309-A1306CD223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C29BCA9-3339-4AFC-84EA-DF4EAC078E04}" type="pres">
      <dgm:prSet presAssocID="{8E307656-4B6A-4055-830D-B33A012AA6D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9A25E-EB4D-4A53-A694-A5F30F4079C7}" type="pres">
      <dgm:prSet presAssocID="{A29C5052-AA02-4830-961F-0502A78422D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0307BA4-64F7-4CC2-9BD7-B2ACBD822E19}" type="pres">
      <dgm:prSet presAssocID="{A29C5052-AA02-4830-961F-0502A78422D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6A6B586-732A-42DA-BC36-6121879A94E5}" type="pres">
      <dgm:prSet presAssocID="{6C41DB22-34D4-484A-9956-088F91B6E7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56704-3FFA-44CB-86DA-74AA852C0E1B}" type="pres">
      <dgm:prSet presAssocID="{43CC115A-BDE8-4F74-BC31-C074E71AFAB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A28AB13-AD51-4B87-8C36-42A795E1235F}" type="pres">
      <dgm:prSet presAssocID="{43CC115A-BDE8-4F74-BC31-C074E71AFAB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271CC1D-018C-48D6-B886-1F8789A19C14}" type="pres">
      <dgm:prSet presAssocID="{4C075F87-E602-47E7-8684-AEC8F1D1E125}" presName="node" presStyleLbl="node1" presStyleIdx="3" presStyleCnt="5" custScaleX="120664" custScaleY="109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92665-924B-49CA-8926-2080EDA9ABED}" type="pres">
      <dgm:prSet presAssocID="{7F1801BE-4EFF-43DC-9AB5-EB0FB19CC3F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D916916-4C22-43A1-8CE0-10EAD7435FCE}" type="pres">
      <dgm:prSet presAssocID="{7F1801BE-4EFF-43DC-9AB5-EB0FB19CC3F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BFED125-73B7-40A6-8926-BB49C26B174A}" type="pres">
      <dgm:prSet presAssocID="{4BC4FAA0-A0CB-4146-AF50-394F2EEE24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AA0A4-D79B-4E35-B128-0B2E07AC7D93}" type="pres">
      <dgm:prSet presAssocID="{16A9D683-FA0E-4AC7-8799-DE8D6B139CA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F37A344-0C77-434B-8DCE-9F2E51EE0202}" type="pres">
      <dgm:prSet presAssocID="{16A9D683-FA0E-4AC7-8799-DE8D6B139CA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51907CA-BE83-4472-B4B8-F20D65C81213}" type="presOf" srcId="{8E307656-4B6A-4055-830D-B33A012AA6D8}" destId="{7C29BCA9-3339-4AFC-84EA-DF4EAC078E04}" srcOrd="0" destOrd="0" presId="urn:microsoft.com/office/officeart/2005/8/layout/cycle2"/>
    <dgm:cxn modelId="{0E5943D5-E541-4A3C-BEAF-75D404F1E49C}" srcId="{1E0EA10A-0CE5-4301-8F15-838E4A9DA86B}" destId="{B4614791-ACF4-45C6-B064-3BE58D0012BF}" srcOrd="0" destOrd="0" parTransId="{54ED691D-65AB-41F5-A99D-C31383833303}" sibTransId="{28635B36-B2BB-458F-B309-A1306CD22341}"/>
    <dgm:cxn modelId="{62D5B5AF-6FC1-4809-B410-F836B86FBB55}" type="presOf" srcId="{A29C5052-AA02-4830-961F-0502A78422D2}" destId="{4DF9A25E-EB4D-4A53-A694-A5F30F4079C7}" srcOrd="0" destOrd="0" presId="urn:microsoft.com/office/officeart/2005/8/layout/cycle2"/>
    <dgm:cxn modelId="{A923B492-2E61-4845-902D-96D3D1DE9DB6}" type="presOf" srcId="{4C075F87-E602-47E7-8684-AEC8F1D1E125}" destId="{4271CC1D-018C-48D6-B886-1F8789A19C14}" srcOrd="0" destOrd="0" presId="urn:microsoft.com/office/officeart/2005/8/layout/cycle2"/>
    <dgm:cxn modelId="{299EFF32-7D6E-4FD5-9D3F-BE2BB7C6A689}" type="presOf" srcId="{B4614791-ACF4-45C6-B064-3BE58D0012BF}" destId="{03B30869-F19C-4E90-8D8F-0F548124681D}" srcOrd="0" destOrd="0" presId="urn:microsoft.com/office/officeart/2005/8/layout/cycle2"/>
    <dgm:cxn modelId="{009B88EA-9E97-4C32-8CB8-38ACFE4BA8E8}" type="presOf" srcId="{28635B36-B2BB-458F-B309-A1306CD22341}" destId="{AEB424DB-2FEE-41ED-B91C-3D1F8324B665}" srcOrd="1" destOrd="0" presId="urn:microsoft.com/office/officeart/2005/8/layout/cycle2"/>
    <dgm:cxn modelId="{623E2AF4-DB6F-44D0-BDB5-AE2CA3DE3A8B}" type="presOf" srcId="{43CC115A-BDE8-4F74-BC31-C074E71AFABC}" destId="{40D56704-3FFA-44CB-86DA-74AA852C0E1B}" srcOrd="0" destOrd="0" presId="urn:microsoft.com/office/officeart/2005/8/layout/cycle2"/>
    <dgm:cxn modelId="{14E7C09F-434A-4D74-8CB6-6BDAD56209CF}" type="presOf" srcId="{4BC4FAA0-A0CB-4146-AF50-394F2EEE2486}" destId="{CBFED125-73B7-40A6-8926-BB49C26B174A}" srcOrd="0" destOrd="0" presId="urn:microsoft.com/office/officeart/2005/8/layout/cycle2"/>
    <dgm:cxn modelId="{84161C3E-6893-48EF-AEC0-AFFF3C9ADBB4}" type="presOf" srcId="{6C41DB22-34D4-484A-9956-088F91B6E735}" destId="{76A6B586-732A-42DA-BC36-6121879A94E5}" srcOrd="0" destOrd="0" presId="urn:microsoft.com/office/officeart/2005/8/layout/cycle2"/>
    <dgm:cxn modelId="{5718D203-1717-46CD-B2F9-9DAA5A6860B0}" type="presOf" srcId="{16A9D683-FA0E-4AC7-8799-DE8D6B139CAC}" destId="{6F37A344-0C77-434B-8DCE-9F2E51EE0202}" srcOrd="1" destOrd="0" presId="urn:microsoft.com/office/officeart/2005/8/layout/cycle2"/>
    <dgm:cxn modelId="{DA64452D-305B-402A-9F52-7831D9E4EED6}" type="presOf" srcId="{7F1801BE-4EFF-43DC-9AB5-EB0FB19CC3F5}" destId="{B7E92665-924B-49CA-8926-2080EDA9ABED}" srcOrd="0" destOrd="0" presId="urn:microsoft.com/office/officeart/2005/8/layout/cycle2"/>
    <dgm:cxn modelId="{BD335F10-2183-4A49-AFCA-9D18F19C7D5B}" srcId="{1E0EA10A-0CE5-4301-8F15-838E4A9DA86B}" destId="{6C41DB22-34D4-484A-9956-088F91B6E735}" srcOrd="2" destOrd="0" parTransId="{2609D726-7B87-460D-B92A-4682DB627EDD}" sibTransId="{43CC115A-BDE8-4F74-BC31-C074E71AFABC}"/>
    <dgm:cxn modelId="{BA87CEF0-CDB5-430B-A4E5-E75B678D5B1F}" type="presOf" srcId="{1E0EA10A-0CE5-4301-8F15-838E4A9DA86B}" destId="{6814C6E6-DB98-44EC-ABB9-B939244BA76D}" srcOrd="0" destOrd="0" presId="urn:microsoft.com/office/officeart/2005/8/layout/cycle2"/>
    <dgm:cxn modelId="{6A125868-C328-4F43-8797-D3AC743D90DB}" type="presOf" srcId="{7F1801BE-4EFF-43DC-9AB5-EB0FB19CC3F5}" destId="{2D916916-4C22-43A1-8CE0-10EAD7435FCE}" srcOrd="1" destOrd="0" presId="urn:microsoft.com/office/officeart/2005/8/layout/cycle2"/>
    <dgm:cxn modelId="{8AC88F13-740E-44FD-8D38-41B9A9675F77}" type="presOf" srcId="{43CC115A-BDE8-4F74-BC31-C074E71AFABC}" destId="{8A28AB13-AD51-4B87-8C36-42A795E1235F}" srcOrd="1" destOrd="0" presId="urn:microsoft.com/office/officeart/2005/8/layout/cycle2"/>
    <dgm:cxn modelId="{AFAE4A14-BD5B-4B92-880B-207E25A28954}" type="presOf" srcId="{28635B36-B2BB-458F-B309-A1306CD22341}" destId="{DC1A50CB-D6D2-47F1-A43E-C4904F36459D}" srcOrd="0" destOrd="0" presId="urn:microsoft.com/office/officeart/2005/8/layout/cycle2"/>
    <dgm:cxn modelId="{C525E9E8-832E-4D7B-A662-2D8D4B047EBD}" srcId="{1E0EA10A-0CE5-4301-8F15-838E4A9DA86B}" destId="{4BC4FAA0-A0CB-4146-AF50-394F2EEE2486}" srcOrd="4" destOrd="0" parTransId="{891C929C-1947-4CC3-AD06-75BD4880DC66}" sibTransId="{16A9D683-FA0E-4AC7-8799-DE8D6B139CAC}"/>
    <dgm:cxn modelId="{65A7429C-6F04-46D8-9732-73D19A28AADB}" type="presOf" srcId="{A29C5052-AA02-4830-961F-0502A78422D2}" destId="{E0307BA4-64F7-4CC2-9BD7-B2ACBD822E19}" srcOrd="1" destOrd="0" presId="urn:microsoft.com/office/officeart/2005/8/layout/cycle2"/>
    <dgm:cxn modelId="{FC046253-939E-41B4-9EB1-F830B83B449F}" srcId="{1E0EA10A-0CE5-4301-8F15-838E4A9DA86B}" destId="{4C075F87-E602-47E7-8684-AEC8F1D1E125}" srcOrd="3" destOrd="0" parTransId="{A11D1A36-328F-4914-85A9-3892A896D79A}" sibTransId="{7F1801BE-4EFF-43DC-9AB5-EB0FB19CC3F5}"/>
    <dgm:cxn modelId="{0B7A610B-C988-435E-A783-4AB0BC5C8A71}" srcId="{1E0EA10A-0CE5-4301-8F15-838E4A9DA86B}" destId="{8E307656-4B6A-4055-830D-B33A012AA6D8}" srcOrd="1" destOrd="0" parTransId="{37F33E31-B54E-4248-B500-2C93557A9D17}" sibTransId="{A29C5052-AA02-4830-961F-0502A78422D2}"/>
    <dgm:cxn modelId="{B8041471-33B8-41C8-8EB5-B0410C4BAB53}" type="presOf" srcId="{16A9D683-FA0E-4AC7-8799-DE8D6B139CAC}" destId="{10AAA0A4-D79B-4E35-B128-0B2E07AC7D93}" srcOrd="0" destOrd="0" presId="urn:microsoft.com/office/officeart/2005/8/layout/cycle2"/>
    <dgm:cxn modelId="{C8097540-91B4-418E-9A17-3FEA702EE07F}" type="presParOf" srcId="{6814C6E6-DB98-44EC-ABB9-B939244BA76D}" destId="{03B30869-F19C-4E90-8D8F-0F548124681D}" srcOrd="0" destOrd="0" presId="urn:microsoft.com/office/officeart/2005/8/layout/cycle2"/>
    <dgm:cxn modelId="{BED9282B-09BF-419C-8E17-8E32CE73C6F4}" type="presParOf" srcId="{6814C6E6-DB98-44EC-ABB9-B939244BA76D}" destId="{DC1A50CB-D6D2-47F1-A43E-C4904F36459D}" srcOrd="1" destOrd="0" presId="urn:microsoft.com/office/officeart/2005/8/layout/cycle2"/>
    <dgm:cxn modelId="{9FEF0B2C-EE61-49AF-B838-5914ACCACD41}" type="presParOf" srcId="{DC1A50CB-D6D2-47F1-A43E-C4904F36459D}" destId="{AEB424DB-2FEE-41ED-B91C-3D1F8324B665}" srcOrd="0" destOrd="0" presId="urn:microsoft.com/office/officeart/2005/8/layout/cycle2"/>
    <dgm:cxn modelId="{79FCB3C7-469B-489F-9057-C9599CFA8FD6}" type="presParOf" srcId="{6814C6E6-DB98-44EC-ABB9-B939244BA76D}" destId="{7C29BCA9-3339-4AFC-84EA-DF4EAC078E04}" srcOrd="2" destOrd="0" presId="urn:microsoft.com/office/officeart/2005/8/layout/cycle2"/>
    <dgm:cxn modelId="{AEECCDA3-8E90-4634-B504-A5F1DE079C00}" type="presParOf" srcId="{6814C6E6-DB98-44EC-ABB9-B939244BA76D}" destId="{4DF9A25E-EB4D-4A53-A694-A5F30F4079C7}" srcOrd="3" destOrd="0" presId="urn:microsoft.com/office/officeart/2005/8/layout/cycle2"/>
    <dgm:cxn modelId="{2C765C1D-771F-417B-A710-974E57B082A2}" type="presParOf" srcId="{4DF9A25E-EB4D-4A53-A694-A5F30F4079C7}" destId="{E0307BA4-64F7-4CC2-9BD7-B2ACBD822E19}" srcOrd="0" destOrd="0" presId="urn:microsoft.com/office/officeart/2005/8/layout/cycle2"/>
    <dgm:cxn modelId="{FD6F8FC3-FAE4-42D2-9970-129C0BA483C5}" type="presParOf" srcId="{6814C6E6-DB98-44EC-ABB9-B939244BA76D}" destId="{76A6B586-732A-42DA-BC36-6121879A94E5}" srcOrd="4" destOrd="0" presId="urn:microsoft.com/office/officeart/2005/8/layout/cycle2"/>
    <dgm:cxn modelId="{AF157DCF-9ED2-4115-9425-B741EC649D2A}" type="presParOf" srcId="{6814C6E6-DB98-44EC-ABB9-B939244BA76D}" destId="{40D56704-3FFA-44CB-86DA-74AA852C0E1B}" srcOrd="5" destOrd="0" presId="urn:microsoft.com/office/officeart/2005/8/layout/cycle2"/>
    <dgm:cxn modelId="{9AF43691-615C-44E0-A09F-286BC883C3D2}" type="presParOf" srcId="{40D56704-3FFA-44CB-86DA-74AA852C0E1B}" destId="{8A28AB13-AD51-4B87-8C36-42A795E1235F}" srcOrd="0" destOrd="0" presId="urn:microsoft.com/office/officeart/2005/8/layout/cycle2"/>
    <dgm:cxn modelId="{168B6CD2-6243-49DE-B355-25C3D66ED219}" type="presParOf" srcId="{6814C6E6-DB98-44EC-ABB9-B939244BA76D}" destId="{4271CC1D-018C-48D6-B886-1F8789A19C14}" srcOrd="6" destOrd="0" presId="urn:microsoft.com/office/officeart/2005/8/layout/cycle2"/>
    <dgm:cxn modelId="{0423DE63-9D6B-4DCC-94BA-11037E5505CA}" type="presParOf" srcId="{6814C6E6-DB98-44EC-ABB9-B939244BA76D}" destId="{B7E92665-924B-49CA-8926-2080EDA9ABED}" srcOrd="7" destOrd="0" presId="urn:microsoft.com/office/officeart/2005/8/layout/cycle2"/>
    <dgm:cxn modelId="{03D4B8AC-5D25-49FA-8AB2-9EDF2B03808F}" type="presParOf" srcId="{B7E92665-924B-49CA-8926-2080EDA9ABED}" destId="{2D916916-4C22-43A1-8CE0-10EAD7435FCE}" srcOrd="0" destOrd="0" presId="urn:microsoft.com/office/officeart/2005/8/layout/cycle2"/>
    <dgm:cxn modelId="{03D13D08-66E5-4454-AA1C-C69E857C3020}" type="presParOf" srcId="{6814C6E6-DB98-44EC-ABB9-B939244BA76D}" destId="{CBFED125-73B7-40A6-8926-BB49C26B174A}" srcOrd="8" destOrd="0" presId="urn:microsoft.com/office/officeart/2005/8/layout/cycle2"/>
    <dgm:cxn modelId="{ECF5C515-149E-4884-84B5-C9A3E97B2D1D}" type="presParOf" srcId="{6814C6E6-DB98-44EC-ABB9-B939244BA76D}" destId="{10AAA0A4-D79B-4E35-B128-0B2E07AC7D93}" srcOrd="9" destOrd="0" presId="urn:microsoft.com/office/officeart/2005/8/layout/cycle2"/>
    <dgm:cxn modelId="{F6A42E18-B66A-48E8-A4EC-068889A7D891}" type="presParOf" srcId="{10AAA0A4-D79B-4E35-B128-0B2E07AC7D93}" destId="{6F37A344-0C77-434B-8DCE-9F2E51EE020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30869-F19C-4E90-8D8F-0F548124681D}">
      <dsp:nvSpPr>
        <dsp:cNvPr id="0" name=""/>
        <dsp:cNvSpPr/>
      </dsp:nvSpPr>
      <dsp:spPr>
        <a:xfrm>
          <a:off x="3257940" y="-37790"/>
          <a:ext cx="1621023" cy="162102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Listen to Understand</a:t>
          </a:r>
          <a:endParaRPr lang="en-IN" sz="1600" b="0" kern="1200" dirty="0">
            <a:solidFill>
              <a:schemeClr val="tx1"/>
            </a:solidFill>
          </a:endParaRPr>
        </a:p>
      </dsp:txBody>
      <dsp:txXfrm>
        <a:off x="3495333" y="199603"/>
        <a:ext cx="1146237" cy="1146237"/>
      </dsp:txXfrm>
    </dsp:sp>
    <dsp:sp modelId="{DC1A50CB-D6D2-47F1-A43E-C4904F36459D}">
      <dsp:nvSpPr>
        <dsp:cNvPr id="0" name=""/>
        <dsp:cNvSpPr/>
      </dsp:nvSpPr>
      <dsp:spPr>
        <a:xfrm rot="2160000">
          <a:off x="4828039" y="1208052"/>
          <a:ext cx="432202" cy="5470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b="0" kern="1200">
            <a:solidFill>
              <a:schemeClr val="tx1"/>
            </a:solidFill>
          </a:endParaRPr>
        </a:p>
      </dsp:txBody>
      <dsp:txXfrm>
        <a:off x="4840421" y="1279365"/>
        <a:ext cx="302541" cy="328257"/>
      </dsp:txXfrm>
    </dsp:sp>
    <dsp:sp modelId="{7C29BCA9-3339-4AFC-84EA-DF4EAC078E04}">
      <dsp:nvSpPr>
        <dsp:cNvPr id="0" name=""/>
        <dsp:cNvSpPr/>
      </dsp:nvSpPr>
      <dsp:spPr>
        <a:xfrm>
          <a:off x="5229110" y="1394348"/>
          <a:ext cx="1621023" cy="162102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>
              <a:solidFill>
                <a:schemeClr val="tx1"/>
              </a:solidFill>
            </a:rPr>
            <a:t>Understand before speaking</a:t>
          </a:r>
          <a:endParaRPr lang="en-US" sz="1600" b="0" kern="1200" dirty="0" smtClean="0">
            <a:solidFill>
              <a:schemeClr val="tx1"/>
            </a:solidFill>
          </a:endParaRPr>
        </a:p>
      </dsp:txBody>
      <dsp:txXfrm>
        <a:off x="5466503" y="1631741"/>
        <a:ext cx="1146237" cy="1146237"/>
      </dsp:txXfrm>
    </dsp:sp>
    <dsp:sp modelId="{4DF9A25E-EB4D-4A53-A694-A5F30F4079C7}">
      <dsp:nvSpPr>
        <dsp:cNvPr id="0" name=""/>
        <dsp:cNvSpPr/>
      </dsp:nvSpPr>
      <dsp:spPr>
        <a:xfrm rot="6480000">
          <a:off x="5450841" y="3078304"/>
          <a:ext cx="432202" cy="5470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b="0" kern="1200">
            <a:solidFill>
              <a:schemeClr val="tx1"/>
            </a:solidFill>
          </a:endParaRPr>
        </a:p>
      </dsp:txBody>
      <dsp:txXfrm rot="10800000">
        <a:off x="5535705" y="3126066"/>
        <a:ext cx="302541" cy="328257"/>
      </dsp:txXfrm>
    </dsp:sp>
    <dsp:sp modelId="{76A6B586-732A-42DA-BC36-6121879A94E5}">
      <dsp:nvSpPr>
        <dsp:cNvPr id="0" name=""/>
        <dsp:cNvSpPr/>
      </dsp:nvSpPr>
      <dsp:spPr>
        <a:xfrm>
          <a:off x="4476190" y="3711598"/>
          <a:ext cx="1621023" cy="162102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>
              <a:solidFill>
                <a:schemeClr val="tx1"/>
              </a:solidFill>
            </a:rPr>
            <a:t>Speak to be understood</a:t>
          </a:r>
          <a:endParaRPr lang="en-US" sz="1600" b="0" kern="1200" dirty="0" smtClean="0">
            <a:solidFill>
              <a:schemeClr val="tx1"/>
            </a:solidFill>
          </a:endParaRPr>
        </a:p>
      </dsp:txBody>
      <dsp:txXfrm>
        <a:off x="4713583" y="3948991"/>
        <a:ext cx="1146237" cy="1146237"/>
      </dsp:txXfrm>
    </dsp:sp>
    <dsp:sp modelId="{40D56704-3FFA-44CB-86DA-74AA852C0E1B}">
      <dsp:nvSpPr>
        <dsp:cNvPr id="0" name=""/>
        <dsp:cNvSpPr/>
      </dsp:nvSpPr>
      <dsp:spPr>
        <a:xfrm rot="10800000">
          <a:off x="3990195" y="4248562"/>
          <a:ext cx="343436" cy="5470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b="0" kern="1200">
            <a:solidFill>
              <a:schemeClr val="tx1"/>
            </a:solidFill>
          </a:endParaRPr>
        </a:p>
      </dsp:txBody>
      <dsp:txXfrm rot="10800000">
        <a:off x="4093226" y="4357981"/>
        <a:ext cx="240405" cy="328257"/>
      </dsp:txXfrm>
    </dsp:sp>
    <dsp:sp modelId="{4271CC1D-018C-48D6-B886-1F8789A19C14}">
      <dsp:nvSpPr>
        <dsp:cNvPr id="0" name=""/>
        <dsp:cNvSpPr/>
      </dsp:nvSpPr>
      <dsp:spPr>
        <a:xfrm>
          <a:off x="1872205" y="3633213"/>
          <a:ext cx="1955992" cy="177779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Seek understanding before proceeding</a:t>
          </a:r>
        </a:p>
      </dsp:txBody>
      <dsp:txXfrm>
        <a:off x="2158653" y="3893565"/>
        <a:ext cx="1383096" cy="1257089"/>
      </dsp:txXfrm>
    </dsp:sp>
    <dsp:sp modelId="{B7E92665-924B-49CA-8926-2080EDA9ABED}">
      <dsp:nvSpPr>
        <dsp:cNvPr id="0" name=""/>
        <dsp:cNvSpPr/>
      </dsp:nvSpPr>
      <dsp:spPr>
        <a:xfrm rot="15120000">
          <a:off x="2270508" y="3059517"/>
          <a:ext cx="386697" cy="5470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b="0" kern="1200">
            <a:solidFill>
              <a:schemeClr val="tx1"/>
            </a:solidFill>
          </a:endParaRPr>
        </a:p>
      </dsp:txBody>
      <dsp:txXfrm rot="10800000">
        <a:off x="2346437" y="3224102"/>
        <a:ext cx="270688" cy="328257"/>
      </dsp:txXfrm>
    </dsp:sp>
    <dsp:sp modelId="{CBFED125-73B7-40A6-8926-BB49C26B174A}">
      <dsp:nvSpPr>
        <dsp:cNvPr id="0" name=""/>
        <dsp:cNvSpPr/>
      </dsp:nvSpPr>
      <dsp:spPr>
        <a:xfrm>
          <a:off x="1286769" y="1394348"/>
          <a:ext cx="1621023" cy="162102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>
              <a:solidFill>
                <a:schemeClr val="tx1"/>
              </a:solidFill>
            </a:rPr>
            <a:t>Repeat</a:t>
          </a:r>
          <a:endParaRPr lang="en-IN" sz="1600" b="0" kern="1200" dirty="0" smtClean="0">
            <a:solidFill>
              <a:schemeClr val="tx1"/>
            </a:solidFill>
          </a:endParaRPr>
        </a:p>
      </dsp:txBody>
      <dsp:txXfrm>
        <a:off x="1524162" y="1631741"/>
        <a:ext cx="1146237" cy="1146237"/>
      </dsp:txXfrm>
    </dsp:sp>
    <dsp:sp modelId="{10AAA0A4-D79B-4E35-B128-0B2E07AC7D93}">
      <dsp:nvSpPr>
        <dsp:cNvPr id="0" name=""/>
        <dsp:cNvSpPr/>
      </dsp:nvSpPr>
      <dsp:spPr>
        <a:xfrm rot="19440000">
          <a:off x="2856869" y="1222432"/>
          <a:ext cx="432202" cy="5470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b="0" kern="1200">
            <a:solidFill>
              <a:schemeClr val="tx1"/>
            </a:solidFill>
          </a:endParaRPr>
        </a:p>
      </dsp:txBody>
      <dsp:txXfrm>
        <a:off x="2869251" y="1369957"/>
        <a:ext cx="302541" cy="328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9F1D-B996-4BA0-9039-613E6AF2E072}" type="datetimeFigureOut">
              <a:rPr lang="fr-FR" smtClean="0"/>
              <a:pPr/>
              <a:t>21/09/2016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A053-64A5-468B-A4AC-F179676E72A7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508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All parts of life- used </a:t>
            </a:r>
            <a:r>
              <a:rPr lang="en-GB" sz="1200" dirty="0" smtClean="0">
                <a:solidFill>
                  <a:srgbClr val="FF0000"/>
                </a:solidFill>
              </a:rPr>
              <a:t>exp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CA053-64A5-468B-A4AC-F179676E72A7}" type="slidenum">
              <a:rPr lang="fr-CA" smtClean="0"/>
              <a:pPr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35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96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396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75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547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54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509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160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01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11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728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145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4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951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366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12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5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21/09/2016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207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6269" y="2348880"/>
            <a:ext cx="8228669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EFFECTIVE COMMUNICATON</a:t>
            </a:r>
            <a:endParaRPr lang="en-US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07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8" y="285728"/>
            <a:ext cx="8605018" cy="1199056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CA" cap="none" dirty="0" smtClean="0"/>
              <a:t>Courteys</a:t>
            </a:r>
            <a:endParaRPr lang="fr-CA" cap="none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878" y="1340768"/>
            <a:ext cx="8501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Courtesy means being polite, kind, judicious, enthusiastic and convincing.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Courtesy is an important element of effective communication.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Courtesy reflects the nature and character of the sender of the message.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It is the same as give respect and then expect the same.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Courtesy is not at all bias in nature.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128" y="428604"/>
            <a:ext cx="8229600" cy="125871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/>
              <a:t>Over coming the </a:t>
            </a:r>
            <a:r>
              <a:rPr lang="fr-CA" dirty="0" smtClean="0"/>
              <a:t>barries </a:t>
            </a:r>
            <a:r>
              <a:rPr lang="fr-CA" dirty="0" smtClean="0"/>
              <a:t>of effective communication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066728" y="3000970"/>
            <a:ext cx="3200400" cy="1524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Effective </a:t>
            </a:r>
          </a:p>
          <a:p>
            <a:pPr algn="ctr"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Communication skills</a:t>
            </a:r>
            <a:endParaRPr lang="en-AU" sz="1800" b="1" dirty="0">
              <a:solidFill>
                <a:schemeClr val="bg1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5962328" y="277237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2488704" y="2696914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152328" y="376297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380928" y="4296370"/>
            <a:ext cx="1152525" cy="135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886128" y="4302794"/>
            <a:ext cx="1049560" cy="12317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243316" y="3750270"/>
            <a:ext cx="7096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666928" y="452497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575648" y="3392621"/>
            <a:ext cx="252028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</a:pPr>
            <a:r>
              <a:rPr lang="en-US" sz="1800" b="1" dirty="0"/>
              <a:t>Body </a:t>
            </a:r>
            <a:r>
              <a:rPr lang="en-US" sz="1800" b="1" dirty="0" smtClean="0"/>
              <a:t>language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/>
              <a:t>(Smile, Eye contact, Gestures, tone)</a:t>
            </a:r>
            <a:endParaRPr lang="en-AU" sz="1800" b="1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969696" y="5318546"/>
            <a:ext cx="14187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sz="1800" b="1" dirty="0" smtClean="0"/>
              <a:t>Cultural Sensitivity </a:t>
            </a:r>
            <a:endParaRPr lang="en-US" sz="1800" b="1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23320" y="5174530"/>
            <a:ext cx="213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</a:pPr>
            <a:r>
              <a:rPr lang="en-US" sz="1800" b="1" dirty="0"/>
              <a:t>Checking </a:t>
            </a:r>
          </a:p>
          <a:p>
            <a:pPr algn="ctr">
              <a:spcAft>
                <a:spcPct val="0"/>
              </a:spcAft>
            </a:pPr>
            <a:r>
              <a:rPr lang="en-US" sz="1800" b="1" dirty="0"/>
              <a:t>for understanding</a:t>
            </a:r>
            <a:endParaRPr lang="en-AU" sz="1800" b="1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6642" y="2427610"/>
            <a:ext cx="234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</a:pPr>
            <a:r>
              <a:rPr lang="en-US" sz="1800" b="1" dirty="0" smtClean="0"/>
              <a:t>Summarizing </a:t>
            </a:r>
            <a:endParaRPr lang="en-US" sz="1800" b="1" dirty="0"/>
          </a:p>
          <a:p>
            <a:pPr algn="ctr">
              <a:spcAft>
                <a:spcPct val="0"/>
              </a:spcAft>
            </a:pPr>
            <a:r>
              <a:rPr lang="en-US" sz="1800" b="1" dirty="0"/>
              <a:t>what has been said</a:t>
            </a:r>
            <a:r>
              <a:rPr lang="en-US" sz="1800" dirty="0"/>
              <a:t> </a:t>
            </a:r>
            <a:endParaRPr lang="en-AU" sz="1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27584" y="5373216"/>
            <a:ext cx="16466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</a:pPr>
            <a:r>
              <a:rPr lang="en-US" sz="1800" b="1" dirty="0" smtClean="0"/>
              <a:t>Seeking</a:t>
            </a:r>
          </a:p>
          <a:p>
            <a:pPr algn="ctr">
              <a:spcAft>
                <a:spcPct val="0"/>
              </a:spcAft>
            </a:pPr>
            <a:r>
              <a:rPr lang="en-US" sz="1800" b="1" dirty="0" smtClean="0"/>
              <a:t> Participation</a:t>
            </a:r>
            <a:endParaRPr lang="en-AU" sz="1800" b="1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3573016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 smtClean="0"/>
              <a:t>Effective</a:t>
            </a:r>
            <a:r>
              <a:rPr lang="en-US" sz="1800" b="1" dirty="0" smtClean="0"/>
              <a:t> </a:t>
            </a:r>
            <a:r>
              <a:rPr lang="en-US" b="1" dirty="0"/>
              <a:t>Q</a:t>
            </a:r>
            <a:r>
              <a:rPr lang="en-US" sz="1800" b="1" dirty="0" smtClean="0"/>
              <a:t>uestions</a:t>
            </a:r>
            <a:endParaRPr lang="en-US" sz="1800" b="1" dirty="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4666928" y="231517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516216" y="234888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Simple Words</a:t>
            </a:r>
            <a:endParaRPr lang="en-IN" b="1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3728" y="1688574"/>
            <a:ext cx="20056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</a:pPr>
            <a:r>
              <a:rPr lang="en-US" sz="1800" b="1" dirty="0" smtClean="0"/>
              <a:t>Connecting with</a:t>
            </a:r>
            <a:endParaRPr lang="en-US" sz="1800" b="1" dirty="0"/>
          </a:p>
          <a:p>
            <a:pPr algn="ctr">
              <a:spcAft>
                <a:spcPct val="0"/>
              </a:spcAft>
            </a:pPr>
            <a:r>
              <a:rPr lang="en-US" sz="1800" b="1" dirty="0" smtClean="0"/>
              <a:t>The audience</a:t>
            </a:r>
            <a:endParaRPr lang="en-AU" sz="18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8" grpId="0"/>
      <p:bldP spid="19" grpId="0"/>
      <p:bldP spid="20" grpId="0"/>
      <p:bldP spid="21" grpId="0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85723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Path for good communication 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11560" y="1484784"/>
          <a:ext cx="8136904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ommunication_07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3645024"/>
            <a:ext cx="1566760" cy="125732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85723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Conclusion 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" y="1917710"/>
            <a:ext cx="8229600" cy="4511686"/>
          </a:xfrm>
        </p:spPr>
        <p:txBody>
          <a:bodyPr rtlCol="0">
            <a:normAutofit/>
          </a:bodyPr>
          <a:lstStyle/>
          <a:p>
            <a:pPr>
              <a:buNone/>
            </a:pPr>
            <a:r>
              <a:rPr lang="en-GB" dirty="0" smtClean="0"/>
              <a:t>A man is seldom better than his conversation</a:t>
            </a:r>
          </a:p>
          <a:p>
            <a:pPr algn="r">
              <a:buFontTx/>
              <a:buChar char="-"/>
            </a:pPr>
            <a:r>
              <a:rPr lang="en-GB" sz="2400" dirty="0" smtClean="0"/>
              <a:t>German Proverb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85723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Footlight MT Light" pitchFamily="18" charset="0"/>
              </a:rPr>
              <a:t>What is communication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916832"/>
            <a:ext cx="4935463" cy="4511686"/>
          </a:xfrm>
        </p:spPr>
        <p:txBody>
          <a:bodyPr rtlCol="0">
            <a:normAutofit/>
          </a:bodyPr>
          <a:lstStyle/>
          <a:p>
            <a:pPr marL="0" indent="17463">
              <a:buNone/>
            </a:pPr>
            <a:r>
              <a:rPr lang="en-US" sz="2600" dirty="0" smtClean="0"/>
              <a:t>The process of communication is what allows us to interact with other people; without it, we would be unable to share knowledge or experiences with anything outside of ourselves.  Common forms of communication include speaking, writing, gestures, touch and broadcasting.</a:t>
            </a:r>
          </a:p>
          <a:p>
            <a:pPr algn="r"/>
            <a:r>
              <a:rPr lang="en-US" sz="1600" dirty="0" smtClean="0"/>
              <a:t>Wikipedia definition</a:t>
            </a:r>
          </a:p>
        </p:txBody>
      </p:sp>
      <p:pic>
        <p:nvPicPr>
          <p:cNvPr id="3074" name="Picture 2" descr="C:\Users\anubetu\Pictures\communication\Effective-Commun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492896"/>
            <a:ext cx="2900155" cy="27363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85723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 of communication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  <a:latin typeface="Footlight MT Light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" y="1917710"/>
            <a:ext cx="8229600" cy="4511686"/>
          </a:xfrm>
        </p:spPr>
        <p:txBody>
          <a:bodyPr rtlCol="0">
            <a:normAutofit/>
          </a:bodyPr>
          <a:lstStyle/>
          <a:p>
            <a:r>
              <a:rPr lang="en-US" dirty="0" smtClean="0">
                <a:latin typeface="Footlight MT Light" pitchFamily="18" charset="0"/>
              </a:rPr>
              <a:t>Communication is the  process of sending and receiving information among people…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568" y="3108920"/>
            <a:ext cx="7776864" cy="3488432"/>
            <a:chOff x="945976" y="3036912"/>
            <a:chExt cx="7010400" cy="320040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6737176" y="3189312"/>
              <a:ext cx="0" cy="1066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45976" y="4179912"/>
              <a:ext cx="2514600" cy="2057400"/>
            </a:xfrm>
            <a:prstGeom prst="rect">
              <a:avLst/>
            </a:prstGeom>
            <a:solidFill>
              <a:srgbClr val="FEDE6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b="1" u="sng">
                <a:latin typeface="Verdana" pitchFamily="34" charset="0"/>
              </a:endParaRPr>
            </a:p>
            <a:p>
              <a:pPr eaLnBrk="0" hangingPunct="0"/>
              <a:r>
                <a:rPr lang="en-US" b="1" u="sng">
                  <a:latin typeface="Verdana" pitchFamily="34" charset="0"/>
                </a:rPr>
                <a:t>SENDER</a:t>
              </a:r>
              <a:endParaRPr lang="en-US" b="1">
                <a:latin typeface="Verdana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441776" y="4179912"/>
              <a:ext cx="2514600" cy="20574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b="1" u="sng">
                <a:latin typeface="Verdana" pitchFamily="34" charset="0"/>
              </a:endParaRPr>
            </a:p>
            <a:p>
              <a:pPr eaLnBrk="0" hangingPunct="0"/>
              <a:r>
                <a:rPr lang="en-US" b="1" u="sng">
                  <a:latin typeface="Verdana" pitchFamily="34" charset="0"/>
                </a:rPr>
                <a:t>RECEIVER</a:t>
              </a:r>
              <a:endParaRPr lang="en-US" b="1">
                <a:latin typeface="Verdana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536776" y="5018112"/>
              <a:ext cx="1828800" cy="533400"/>
            </a:xfrm>
            <a:prstGeom prst="rightArrow">
              <a:avLst>
                <a:gd name="adj1" fmla="val 50000"/>
                <a:gd name="adj2" fmla="val 85714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936576" y="3265512"/>
              <a:ext cx="472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012776" y="3341712"/>
              <a:ext cx="0" cy="838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84376" y="3036912"/>
              <a:ext cx="1981200" cy="533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Verdana" pitchFamily="34" charset="0"/>
                </a:rPr>
                <a:t>Feedback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79376" y="4224362"/>
              <a:ext cx="1066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600" i="1" dirty="0">
                  <a:latin typeface="Verdana" pitchFamily="34" charset="0"/>
                </a:rPr>
                <a:t>receiver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203776" y="4179912"/>
              <a:ext cx="1066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600" i="1">
                  <a:latin typeface="Verdana" pitchFamily="34" charset="0"/>
                </a:rPr>
                <a:t>sender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6737176" y="4484712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10800000" flipV="1">
              <a:off x="2012776" y="4560912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89176" y="4637112"/>
              <a:ext cx="1371600" cy="3667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/>
                <a:t>Medium</a:t>
              </a:r>
              <a:endParaRPr lang="en-US" b="1" dirty="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469976" y="4789512"/>
              <a:ext cx="1066800" cy="3365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/>
                <a:t>Encode</a:t>
              </a:r>
              <a:endParaRPr lang="en-US" sz="1600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441776" y="4789512"/>
              <a:ext cx="1066800" cy="3365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/>
                <a:t>Decode</a:t>
              </a:r>
              <a:endParaRPr lang="en-US" sz="16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8" y="214290"/>
            <a:ext cx="8501090" cy="2000264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CA" sz="4400" cap="none" dirty="0" smtClean="0">
                <a:latin typeface="Footlight MT Light" pitchFamily="18" charset="0"/>
              </a:rPr>
              <a:t>Effective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000240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smtClean="0">
                <a:latin typeface="+mj-lt"/>
              </a:rPr>
              <a:t>Meaning and Definition</a:t>
            </a:r>
          </a:p>
          <a:p>
            <a:endParaRPr lang="en-US" sz="2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 Uses of Effective </a:t>
            </a:r>
            <a:r>
              <a:rPr lang="en-US" sz="2800" dirty="0" smtClean="0">
                <a:latin typeface="+mj-lt"/>
              </a:rPr>
              <a:t>Communication</a:t>
            </a:r>
            <a:endParaRPr lang="en-US" sz="2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 Facts about Effective communication</a:t>
            </a:r>
            <a:endParaRPr lang="en-IN" sz="2800" dirty="0">
              <a:latin typeface="+mj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8" y="142852"/>
            <a:ext cx="8501090" cy="2000264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CA" sz="4800" cap="none" dirty="0" err="1" smtClean="0"/>
              <a:t>Meaning</a:t>
            </a:r>
            <a:r>
              <a:rPr lang="fr-CA" sz="4800" cap="none" dirty="0" smtClean="0"/>
              <a:t> and </a:t>
            </a:r>
            <a:r>
              <a:rPr lang="fr-CA" sz="4800" cap="none" dirty="0" err="1" smtClean="0"/>
              <a:t>definition</a:t>
            </a:r>
            <a:endParaRPr lang="fr-CA" sz="4800" cap="non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1472" y="1998543"/>
            <a:ext cx="80724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Meaning-</a:t>
            </a:r>
          </a:p>
          <a:p>
            <a:r>
              <a:rPr lang="en-US" sz="2000" dirty="0" smtClean="0">
                <a:latin typeface="+mj-lt"/>
              </a:rPr>
              <a:t>Effective Communication is a two way process – sending the right message and to the right person. </a:t>
            </a:r>
          </a:p>
          <a:p>
            <a:r>
              <a:rPr lang="en-US" sz="2000" dirty="0" smtClean="0">
                <a:latin typeface="+mj-lt"/>
              </a:rPr>
              <a:t>It is important to know the psychology of the people you are interacting with for communication to be effective.</a:t>
            </a:r>
          </a:p>
          <a:p>
            <a:r>
              <a:rPr lang="en-US" sz="2000" dirty="0" smtClean="0">
                <a:latin typeface="+mj-lt"/>
              </a:rPr>
              <a:t>For communication to be effective it is necessary to know the circumstances of the counter entity.</a:t>
            </a:r>
          </a:p>
          <a:p>
            <a:r>
              <a:rPr lang="en-US" sz="2000" dirty="0" smtClean="0">
                <a:latin typeface="+mj-lt"/>
              </a:rPr>
              <a:t>Effective communication includes all the aspects of visual, auditory and kinaesthetic language to appeal the listener.</a:t>
            </a:r>
          </a:p>
          <a:p>
            <a:endParaRPr lang="en-US" sz="2000" dirty="0" smtClean="0"/>
          </a:p>
          <a:p>
            <a:r>
              <a:rPr lang="en-US" sz="2400" b="1" dirty="0" smtClean="0"/>
              <a:t>Definition-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“</a:t>
            </a:r>
            <a:r>
              <a:rPr lang="en-US" sz="2000" dirty="0" smtClean="0">
                <a:latin typeface="+mj-lt"/>
              </a:rPr>
              <a:t>Effective communication is the communication which produces intended or desired result”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22145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CA" sz="3600" cap="none" dirty="0" smtClean="0"/>
              <a:t>Uses of effective communication</a:t>
            </a:r>
            <a:br>
              <a:rPr lang="fr-CA" sz="3600" cap="none" dirty="0" smtClean="0"/>
            </a:br>
            <a:endParaRPr lang="fr-CA" sz="3600" cap="non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7158" y="1772815"/>
            <a:ext cx="839130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Effective communication helps to understand a person or situation in a better way.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It enables us to solve the differences, build trust and respect in the organization.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Sometimes our message is misunderstood or we misunderstand the received message, effective communication helps us to resolve problems with both’s point of view.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Effective communication helps us to connect well with kids, spouse, boss, colleagues, etc.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It helps us in decision making.</a:t>
            </a:r>
          </a:p>
          <a:p>
            <a:endParaRPr lang="en-US" sz="2000" dirty="0" smtClean="0">
              <a:latin typeface="+mj-lt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46150" cy="15837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CA" cap="none" dirty="0" smtClean="0"/>
              <a:t>Completeness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3300" y="1809412"/>
            <a:ext cx="84296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The information conveyed in the message should be complete for the communication to be effective.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The sender must take into consideration the receiver’s mind set and convey the message accordingly.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Complete communication enhances the reputation of the organization.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Complete information always gives additional information wherever required, it leaves no question in the minds of the receiver.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Complete information helps in better decision making as it serves all the desired and crucial information.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Complete information persuades the audience.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929718" cy="141451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CA" sz="3600" cap="none" dirty="0" err="1" smtClean="0"/>
              <a:t>Conciseness</a:t>
            </a:r>
            <a:endParaRPr lang="fr-CA" sz="3600" cap="none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8318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Conciseness means communicating what you want to convey in least possible words.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Conciseness is a necessity for effective communication.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Concise communication provides short and essential message in limited words.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Concise message is more appealing and comprehensive to the audience.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Concise messages are non repetitive in nature.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604448" cy="1198486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CA" cap="none" dirty="0" err="1" smtClean="0"/>
              <a:t>Clarity</a:t>
            </a:r>
            <a:r>
              <a:rPr lang="fr-CA" cap="none" dirty="0" smtClean="0"/>
              <a:t> </a:t>
            </a:r>
            <a:r>
              <a:rPr lang="fr-CA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836" y="1412776"/>
            <a:ext cx="8715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Clarity implies emphasizing on a specific goal or objective at a time, rather than trying to move away from track.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Clarity helps to understand the message easily.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Complete clarity of thoughts and ideas enhances the meaning of message.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Clarity comes with the use of exact, appropriate and concrete words.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D81CFD-CA74-45F2-9DAF-01B752EE31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818</TotalTime>
  <Words>600</Words>
  <Application>Microsoft Office PowerPoint</Application>
  <PresentationFormat>On-screen Show (4:3)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Cooper Black</vt:lpstr>
      <vt:lpstr>Footlight MT Light</vt:lpstr>
      <vt:lpstr>Trebuchet MS</vt:lpstr>
      <vt:lpstr>Verdana</vt:lpstr>
      <vt:lpstr>Wingdings 3</vt:lpstr>
      <vt:lpstr>Facet</vt:lpstr>
      <vt:lpstr>PowerPoint Presentation</vt:lpstr>
      <vt:lpstr>What is communication</vt:lpstr>
      <vt:lpstr>Process of communication</vt:lpstr>
      <vt:lpstr>Effective communication</vt:lpstr>
      <vt:lpstr>Meaning and definition</vt:lpstr>
      <vt:lpstr>Uses of effective communication </vt:lpstr>
      <vt:lpstr>Completeness</vt:lpstr>
      <vt:lpstr>Conciseness</vt:lpstr>
      <vt:lpstr>Clarity  </vt:lpstr>
      <vt:lpstr>Courteys</vt:lpstr>
      <vt:lpstr>Over coming the barries of effective communication</vt:lpstr>
      <vt:lpstr>Path for good communication 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anubetu</dc:creator>
  <cp:lastModifiedBy>Sahil Rane</cp:lastModifiedBy>
  <cp:revision>82</cp:revision>
  <dcterms:created xsi:type="dcterms:W3CDTF">2012-01-02T16:28:29Z</dcterms:created>
  <dcterms:modified xsi:type="dcterms:W3CDTF">2016-09-21T17:52:42Z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TC103814939990</vt:lpwstr>
  </property>
</Properties>
</file>