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1A3A5-1358-4494-8393-438489048EF2}" type="datetimeFigureOut">
              <a:rPr lang="en-US" smtClean="0"/>
              <a:t>23/02/2016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FA70F-C0B3-430B-A8F2-8E77792C8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38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3DDC70F-516D-422C-B0C4-76AA3BBA8BE7}" type="datetimeFigureOut">
              <a:rPr lang="en-US" smtClean="0"/>
              <a:t>23/02/2016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84B551A-7247-43E8-B3D2-B81B57C93B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2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C70F-516D-422C-B0C4-76AA3BBA8BE7}" type="datetimeFigureOut">
              <a:rPr lang="en-US" smtClean="0"/>
              <a:t>23/02/2016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551A-7247-43E8-B3D2-B81B57C93B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44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C70F-516D-422C-B0C4-76AA3BBA8BE7}" type="datetimeFigureOut">
              <a:rPr lang="en-US" smtClean="0"/>
              <a:t>23/02/2016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551A-7247-43E8-B3D2-B81B57C93B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250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C70F-516D-422C-B0C4-76AA3BBA8BE7}" type="datetimeFigureOut">
              <a:rPr lang="en-US" smtClean="0"/>
              <a:t>23/02/2016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551A-7247-43E8-B3D2-B81B57C93B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48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C70F-516D-422C-B0C4-76AA3BBA8BE7}" type="datetimeFigureOut">
              <a:rPr lang="en-US" smtClean="0"/>
              <a:t>23/02/2016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551A-7247-43E8-B3D2-B81B57C93B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03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C70F-516D-422C-B0C4-76AA3BBA8BE7}" type="datetimeFigureOut">
              <a:rPr lang="en-US" smtClean="0"/>
              <a:t>23/02/2016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551A-7247-43E8-B3D2-B81B57C93B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37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C70F-516D-422C-B0C4-76AA3BBA8BE7}" type="datetimeFigureOut">
              <a:rPr lang="en-US" smtClean="0"/>
              <a:t>23/02/2016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551A-7247-43E8-B3D2-B81B57C93B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688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3DDC70F-516D-422C-B0C4-76AA3BBA8BE7}" type="datetimeFigureOut">
              <a:rPr lang="en-US" smtClean="0"/>
              <a:t>23/02/2016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551A-7247-43E8-B3D2-B81B57C93B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791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3DDC70F-516D-422C-B0C4-76AA3BBA8BE7}" type="datetimeFigureOut">
              <a:rPr lang="en-US" smtClean="0"/>
              <a:t>23/02/2016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551A-7247-43E8-B3D2-B81B57C93B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7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C70F-516D-422C-B0C4-76AA3BBA8BE7}" type="datetimeFigureOut">
              <a:rPr lang="en-US" smtClean="0"/>
              <a:t>23/02/2016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551A-7247-43E8-B3D2-B81B57C93B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2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C70F-516D-422C-B0C4-76AA3BBA8BE7}" type="datetimeFigureOut">
              <a:rPr lang="en-US" smtClean="0"/>
              <a:t>23/02/2016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551A-7247-43E8-B3D2-B81B57C93B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28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C70F-516D-422C-B0C4-76AA3BBA8BE7}" type="datetimeFigureOut">
              <a:rPr lang="en-US" smtClean="0"/>
              <a:t>23/02/2016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551A-7247-43E8-B3D2-B81B57C93B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5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C70F-516D-422C-B0C4-76AA3BBA8BE7}" type="datetimeFigureOut">
              <a:rPr lang="en-US" smtClean="0"/>
              <a:t>23/02/2016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551A-7247-43E8-B3D2-B81B57C93B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63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C70F-516D-422C-B0C4-76AA3BBA8BE7}" type="datetimeFigureOut">
              <a:rPr lang="en-US" smtClean="0"/>
              <a:t>23/02/2016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551A-7247-43E8-B3D2-B81B57C93B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99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C70F-516D-422C-B0C4-76AA3BBA8BE7}" type="datetimeFigureOut">
              <a:rPr lang="en-US" smtClean="0"/>
              <a:t>23/02/2016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551A-7247-43E8-B3D2-B81B57C93B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2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C70F-516D-422C-B0C4-76AA3BBA8BE7}" type="datetimeFigureOut">
              <a:rPr lang="en-US" smtClean="0"/>
              <a:t>23/02/2016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551A-7247-43E8-B3D2-B81B57C93B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1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C70F-516D-422C-B0C4-76AA3BBA8BE7}" type="datetimeFigureOut">
              <a:rPr lang="en-US" smtClean="0"/>
              <a:t>23/02/2016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551A-7247-43E8-B3D2-B81B57C93B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50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3DDC70F-516D-422C-B0C4-76AA3BBA8BE7}" type="datetimeFigureOut">
              <a:rPr lang="en-US" smtClean="0"/>
              <a:t>23/02/2016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84B551A-7247-43E8-B3D2-B81B57C93B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2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Bookman Old Style" panose="02050604050505020204" pitchFamily="18" charset="0"/>
              </a:rPr>
              <a:t>MEMORY MANAGEMENT</a:t>
            </a:r>
            <a:endParaRPr lang="en-US" sz="5400" dirty="0">
              <a:latin typeface="Bookman Old Style" panose="0205060405050502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5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>
                <a:latin typeface="Bookman Old Style" panose="02050604050505020204" pitchFamily="18" charset="0"/>
              </a:rPr>
              <a:t>Swapping</a:t>
            </a:r>
            <a:endParaRPr lang="en-US" sz="54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236" y="2334559"/>
            <a:ext cx="11552517" cy="4415864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A process can be </a:t>
            </a:r>
            <a:r>
              <a:rPr lang="en-US" i="1" dirty="0" smtClean="0">
                <a:latin typeface="Bookman Old Style" panose="02050604050505020204" pitchFamily="18" charset="0"/>
              </a:rPr>
              <a:t>swapped</a:t>
            </a:r>
            <a:r>
              <a:rPr lang="en-US" dirty="0" smtClean="0">
                <a:latin typeface="Bookman Old Style" panose="02050604050505020204" pitchFamily="18" charset="0"/>
              </a:rPr>
              <a:t> temporarily out of memory to a </a:t>
            </a:r>
            <a:r>
              <a:rPr lang="en-US" i="1" dirty="0" smtClean="0">
                <a:latin typeface="Bookman Old Style" panose="02050604050505020204" pitchFamily="18" charset="0"/>
              </a:rPr>
              <a:t>backing store</a:t>
            </a:r>
            <a:r>
              <a:rPr lang="en-US" dirty="0" smtClean="0">
                <a:latin typeface="Bookman Old Style" panose="02050604050505020204" pitchFamily="18" charset="0"/>
              </a:rPr>
              <a:t>, and then brought back into memory for continued execution.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For e.g. Round Robin Scheduling algorithm.</a:t>
            </a:r>
          </a:p>
          <a:p>
            <a:r>
              <a:rPr lang="en-US" i="1" dirty="0" smtClean="0">
                <a:latin typeface="Bookman Old Style" panose="02050604050505020204" pitchFamily="18" charset="0"/>
              </a:rPr>
              <a:t>Roll out, roll in</a:t>
            </a:r>
            <a:r>
              <a:rPr lang="en-US" dirty="0" smtClean="0">
                <a:latin typeface="Bookman Old Style" panose="02050604050505020204" pitchFamily="18" charset="0"/>
              </a:rPr>
              <a:t> – swapping variant used for priority-based scheduling algorithms; lower-priority process is swapped out so higher-priority process can be loaded and executed.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Backing store – fast disk large enough to accommodate copies of all memory images for all users; must provide direct access to these memory images.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System must maintain a ready queue consisting of all processes who are on backing store  or in memory &amp;” are ready to run.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The dispatcher checks whether the next process in the queue is in memory.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If it is not  &amp; if there is no free memory region, the dispatcher swaps out a process currently in the memory &amp; swaps in the desired process.</a:t>
            </a:r>
          </a:p>
        </p:txBody>
      </p:sp>
    </p:spTree>
    <p:extLst>
      <p:ext uri="{BB962C8B-B14F-4D97-AF65-F5344CB8AC3E}">
        <p14:creationId xmlns:p14="http://schemas.microsoft.com/office/powerpoint/2010/main" val="195721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29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" t="3653" r="650" b="3856"/>
          <a:stretch>
            <a:fillRect/>
          </a:stretch>
        </p:blipFill>
        <p:spPr bwMode="auto">
          <a:xfrm>
            <a:off x="2259105" y="2489859"/>
            <a:ext cx="7763434" cy="4196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79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Contiguous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12" y="2213534"/>
            <a:ext cx="11712388" cy="4509995"/>
          </a:xfrm>
        </p:spPr>
        <p:txBody>
          <a:bodyPr>
            <a:no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Main memory usually into two partitions: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Resident operating system, usually held in low memory with interrupt vector.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User processes then held in high memory.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In contiguous memory allocation each process is contained in single contiguous section of memory</a:t>
            </a:r>
          </a:p>
          <a:p>
            <a:r>
              <a:rPr lang="en-US" b="1" u="sng" dirty="0" smtClean="0">
                <a:latin typeface="Bookman Old Style" panose="02050604050505020204" pitchFamily="18" charset="0"/>
              </a:rPr>
              <a:t>Fixed sized partitions</a:t>
            </a:r>
            <a:endParaRPr lang="en-US" b="1" u="sng" dirty="0">
              <a:latin typeface="Bookman Old Style" panose="02050604050505020204" pitchFamily="18" charset="0"/>
            </a:endParaRPr>
          </a:p>
          <a:p>
            <a:pPr lvl="1"/>
            <a:r>
              <a:rPr lang="en-US" dirty="0" smtClean="0">
                <a:latin typeface="Bookman Old Style" panose="02050604050505020204" pitchFamily="18" charset="0"/>
              </a:rPr>
              <a:t>Dividing memory into several fixed sized partitions.</a:t>
            </a:r>
          </a:p>
          <a:p>
            <a:pPr lvl="1"/>
            <a:r>
              <a:rPr lang="en-US" dirty="0" smtClean="0">
                <a:latin typeface="Bookman Old Style" panose="02050604050505020204" pitchFamily="18" charset="0"/>
              </a:rPr>
              <a:t>Each partition may contain exactly one process</a:t>
            </a:r>
          </a:p>
          <a:p>
            <a:pPr lvl="1"/>
            <a:r>
              <a:rPr lang="en-US" dirty="0" smtClean="0">
                <a:latin typeface="Bookman Old Style" panose="02050604050505020204" pitchFamily="18" charset="0"/>
              </a:rPr>
              <a:t>Initially all memory is available for user processes &amp; is considered as one large block of available memory (hole)</a:t>
            </a:r>
          </a:p>
          <a:p>
            <a:pPr lvl="1"/>
            <a:r>
              <a:rPr lang="en-US" dirty="0" smtClean="0">
                <a:latin typeface="Bookman Old Style" panose="02050604050505020204" pitchFamily="18" charset="0"/>
              </a:rPr>
              <a:t>When </a:t>
            </a:r>
            <a:r>
              <a:rPr lang="en-US" dirty="0">
                <a:latin typeface="Bookman Old Style" panose="02050604050505020204" pitchFamily="18" charset="0"/>
              </a:rPr>
              <a:t>a process </a:t>
            </a:r>
            <a:r>
              <a:rPr lang="en-US" dirty="0" smtClean="0">
                <a:latin typeface="Bookman Old Style" panose="02050604050505020204" pitchFamily="18" charset="0"/>
              </a:rPr>
              <a:t>arrives &amp; need memory a  </a:t>
            </a:r>
            <a:r>
              <a:rPr lang="en-US" dirty="0">
                <a:latin typeface="Bookman Old Style" panose="02050604050505020204" pitchFamily="18" charset="0"/>
              </a:rPr>
              <a:t>hole </a:t>
            </a:r>
            <a:r>
              <a:rPr lang="en-US" dirty="0" smtClean="0">
                <a:latin typeface="Bookman Old Style" panose="02050604050505020204" pitchFamily="18" charset="0"/>
              </a:rPr>
              <a:t>that is large enough for this process is searched.</a:t>
            </a:r>
          </a:p>
          <a:p>
            <a:pPr lvl="1"/>
            <a:r>
              <a:rPr lang="en-US" dirty="0" smtClean="0">
                <a:latin typeface="Bookman Old Style" panose="02050604050505020204" pitchFamily="18" charset="0"/>
              </a:rPr>
              <a:t>When process is allocated space it is loaded into memory.</a:t>
            </a:r>
          </a:p>
          <a:p>
            <a:pPr lvl="1"/>
            <a:r>
              <a:rPr lang="en-US" dirty="0" smtClean="0">
                <a:latin typeface="Bookman Old Style" panose="02050604050505020204" pitchFamily="18" charset="0"/>
              </a:rPr>
              <a:t>When a process terminates , it releases the memory.</a:t>
            </a:r>
            <a:endParaRPr lang="en-US" dirty="0">
              <a:latin typeface="Bookman Old Style" panose="02050604050505020204" pitchFamily="18" charset="0"/>
            </a:endParaRPr>
          </a:p>
          <a:p>
            <a:endParaRPr lang="en-US" dirty="0">
              <a:latin typeface="Bookman Old Style" panose="02050604050505020204" pitchFamily="18" charset="0"/>
            </a:endParaRPr>
          </a:p>
          <a:p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09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Dynamic </a:t>
            </a:r>
            <a:r>
              <a:rPr lang="en-US" dirty="0" smtClean="0">
                <a:latin typeface="Bookman Old Style" panose="02050604050505020204" pitchFamily="18" charset="0"/>
              </a:rPr>
              <a:t>Storage Allocation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671" y="2603500"/>
            <a:ext cx="11013141" cy="3999006"/>
          </a:xfrm>
        </p:spPr>
        <p:txBody>
          <a:bodyPr/>
          <a:lstStyle/>
          <a:p>
            <a:r>
              <a:rPr lang="en-US" b="1" dirty="0">
                <a:latin typeface="Bookman Old Style" panose="02050604050505020204" pitchFamily="18" charset="0"/>
              </a:rPr>
              <a:t>First-fit</a:t>
            </a:r>
            <a:r>
              <a:rPr lang="en-US" dirty="0">
                <a:latin typeface="Bookman Old Style" panose="02050604050505020204" pitchFamily="18" charset="0"/>
              </a:rPr>
              <a:t>:  Allocate the </a:t>
            </a:r>
            <a:r>
              <a:rPr lang="en-US" i="1" dirty="0">
                <a:latin typeface="Bookman Old Style" panose="02050604050505020204" pitchFamily="18" charset="0"/>
              </a:rPr>
              <a:t>first</a:t>
            </a:r>
            <a:r>
              <a:rPr lang="en-US" dirty="0">
                <a:latin typeface="Bookman Old Style" panose="02050604050505020204" pitchFamily="18" charset="0"/>
              </a:rPr>
              <a:t> hole that is big enough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r>
              <a:rPr lang="en-US" b="1" dirty="0">
                <a:latin typeface="Bookman Old Style" panose="02050604050505020204" pitchFamily="18" charset="0"/>
              </a:rPr>
              <a:t>Best-fit</a:t>
            </a:r>
            <a:r>
              <a:rPr lang="en-US" dirty="0">
                <a:latin typeface="Bookman Old Style" panose="02050604050505020204" pitchFamily="18" charset="0"/>
              </a:rPr>
              <a:t>:  Allocate the </a:t>
            </a:r>
            <a:r>
              <a:rPr lang="en-US" i="1" dirty="0">
                <a:latin typeface="Bookman Old Style" panose="02050604050505020204" pitchFamily="18" charset="0"/>
              </a:rPr>
              <a:t>smallest</a:t>
            </a:r>
            <a:r>
              <a:rPr lang="en-US" dirty="0">
                <a:latin typeface="Bookman Old Style" panose="02050604050505020204" pitchFamily="18" charset="0"/>
              </a:rPr>
              <a:t> hole that is big enough; must search entire list, unless ordered by size.  Produces the smallest leftover hole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r>
              <a:rPr lang="en-US" b="1" dirty="0">
                <a:latin typeface="Bookman Old Style" panose="02050604050505020204" pitchFamily="18" charset="0"/>
              </a:rPr>
              <a:t>Worst-fit</a:t>
            </a:r>
            <a:r>
              <a:rPr lang="en-US" dirty="0">
                <a:latin typeface="Bookman Old Style" panose="02050604050505020204" pitchFamily="18" charset="0"/>
              </a:rPr>
              <a:t>:  Allocate the </a:t>
            </a:r>
            <a:r>
              <a:rPr lang="en-US" i="1" dirty="0">
                <a:latin typeface="Bookman Old Style" panose="02050604050505020204" pitchFamily="18" charset="0"/>
              </a:rPr>
              <a:t>largest</a:t>
            </a:r>
            <a:r>
              <a:rPr lang="en-US" dirty="0">
                <a:latin typeface="Bookman Old Style" panose="02050604050505020204" pitchFamily="18" charset="0"/>
              </a:rPr>
              <a:t> hole; must also search </a:t>
            </a:r>
            <a:r>
              <a:rPr lang="en-US" dirty="0" smtClean="0">
                <a:latin typeface="Bookman Old Style" panose="02050604050505020204" pitchFamily="18" charset="0"/>
              </a:rPr>
              <a:t>entire </a:t>
            </a:r>
            <a:r>
              <a:rPr lang="en-US" dirty="0">
                <a:latin typeface="Bookman Old Style" panose="02050604050505020204" pitchFamily="18" charset="0"/>
              </a:rPr>
              <a:t>list.  Produces the largest leftover hole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r>
              <a:rPr lang="en-US" dirty="0">
                <a:latin typeface="Bookman Old Style" panose="02050604050505020204" pitchFamily="18" charset="0"/>
              </a:rPr>
              <a:t>First-fit and best-fit better than worst-fit in terms of speed and storage utilization.</a:t>
            </a:r>
          </a:p>
          <a:p>
            <a:pPr marL="0" indent="0">
              <a:buNone/>
            </a:pP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17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anose="02050604050505020204" pitchFamily="18" charset="0"/>
              </a:rPr>
              <a:t>Fragmentation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10178454" cy="4016241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External fragmentation – total memory space exists to satisfy a request, but it is not contiguous.</a:t>
            </a:r>
          </a:p>
          <a:p>
            <a:r>
              <a:rPr lang="en-US" dirty="0">
                <a:latin typeface="Bookman Old Style" panose="02050604050505020204" pitchFamily="18" charset="0"/>
              </a:rPr>
              <a:t>Internal fragmentation – allocated memory may be slightly larger than requested memory; this size difference is memory internal to a partition, but not being used.</a:t>
            </a:r>
          </a:p>
          <a:p>
            <a:r>
              <a:rPr lang="en-US" dirty="0">
                <a:latin typeface="Bookman Old Style" panose="02050604050505020204" pitchFamily="18" charset="0"/>
              </a:rPr>
              <a:t>Reduce external fragmentation by compaction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Shuffle memory </a:t>
            </a:r>
            <a:r>
              <a:rPr lang="en-US" dirty="0" smtClean="0">
                <a:latin typeface="Bookman Old Style" panose="02050604050505020204" pitchFamily="18" charset="0"/>
              </a:rPr>
              <a:t>contents so as </a:t>
            </a:r>
            <a:r>
              <a:rPr lang="en-US" dirty="0">
                <a:latin typeface="Bookman Old Style" panose="02050604050505020204" pitchFamily="18" charset="0"/>
              </a:rPr>
              <a:t>to place all free memory together in one large block.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Compaction is possible </a:t>
            </a:r>
            <a:r>
              <a:rPr lang="en-US" i="1" dirty="0">
                <a:latin typeface="Bookman Old Style" panose="02050604050505020204" pitchFamily="18" charset="0"/>
              </a:rPr>
              <a:t>only</a:t>
            </a:r>
            <a:r>
              <a:rPr lang="en-US" dirty="0">
                <a:latin typeface="Bookman Old Style" panose="02050604050505020204" pitchFamily="18" charset="0"/>
              </a:rPr>
              <a:t> if relocation is dynamic, and is done at execution time.</a:t>
            </a:r>
          </a:p>
          <a:p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50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7787" y="2370418"/>
            <a:ext cx="7249459" cy="448758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Logical address space of a process can be noncontiguous; process is allocated physical memory whenever the latter is available.</a:t>
            </a:r>
          </a:p>
          <a:p>
            <a:r>
              <a:rPr lang="en-US" dirty="0">
                <a:latin typeface="Bookman Old Style" panose="02050604050505020204" pitchFamily="18" charset="0"/>
              </a:rPr>
              <a:t>Divide physical memory into fixed-sized blocks called frames (size is power of 2, between 512 bytes and 8192 bytes).</a:t>
            </a:r>
          </a:p>
          <a:p>
            <a:r>
              <a:rPr lang="en-US" dirty="0">
                <a:latin typeface="Bookman Old Style" panose="02050604050505020204" pitchFamily="18" charset="0"/>
              </a:rPr>
              <a:t>Divide logical memory into blocks of same size called pages.</a:t>
            </a:r>
          </a:p>
          <a:p>
            <a:r>
              <a:rPr lang="en-US" dirty="0">
                <a:latin typeface="Bookman Old Style" panose="02050604050505020204" pitchFamily="18" charset="0"/>
              </a:rPr>
              <a:t>Keep track of all free frames.</a:t>
            </a:r>
          </a:p>
          <a:p>
            <a:r>
              <a:rPr lang="en-US" dirty="0">
                <a:latin typeface="Bookman Old Style" panose="02050604050505020204" pitchFamily="18" charset="0"/>
              </a:rPr>
              <a:t>To run a program of size n pages, need to find </a:t>
            </a:r>
            <a:r>
              <a:rPr lang="en-US" i="1" dirty="0">
                <a:latin typeface="Bookman Old Style" panose="02050604050505020204" pitchFamily="18" charset="0"/>
              </a:rPr>
              <a:t>n</a:t>
            </a:r>
            <a:r>
              <a:rPr lang="en-US" dirty="0">
                <a:latin typeface="Bookman Old Style" panose="02050604050505020204" pitchFamily="18" charset="0"/>
              </a:rPr>
              <a:t> free frames and load program.</a:t>
            </a:r>
          </a:p>
          <a:p>
            <a:r>
              <a:rPr lang="en-US" dirty="0">
                <a:latin typeface="Bookman Old Style" panose="02050604050505020204" pitchFamily="18" charset="0"/>
              </a:rPr>
              <a:t>Set up a page table to translate logical to physical addresses.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r>
              <a:rPr lang="en-US" dirty="0" smtClean="0">
                <a:latin typeface="Bookman Old Style" panose="02050604050505020204" pitchFamily="18" charset="0"/>
              </a:rPr>
              <a:t>No external fragmentation</a:t>
            </a:r>
            <a:endParaRPr lang="en-US" dirty="0">
              <a:latin typeface="Bookman Old Style" panose="02050604050505020204" pitchFamily="18" charset="0"/>
            </a:endParaRPr>
          </a:p>
          <a:p>
            <a:r>
              <a:rPr lang="en-US" dirty="0" smtClean="0">
                <a:latin typeface="Bookman Old Style" panose="02050604050505020204" pitchFamily="18" charset="0"/>
              </a:rPr>
              <a:t>Address </a:t>
            </a:r>
            <a:r>
              <a:rPr lang="en-US" dirty="0">
                <a:latin typeface="Bookman Old Style" panose="02050604050505020204" pitchFamily="18" charset="0"/>
              </a:rPr>
              <a:t>generated by CPU is divided into:</a:t>
            </a:r>
          </a:p>
          <a:p>
            <a:pPr lvl="1"/>
            <a:r>
              <a:rPr lang="en-US" i="1" dirty="0">
                <a:latin typeface="Bookman Old Style" panose="02050604050505020204" pitchFamily="18" charset="0"/>
              </a:rPr>
              <a:t>Page number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i="1" dirty="0">
                <a:latin typeface="Bookman Old Style" panose="02050604050505020204" pitchFamily="18" charset="0"/>
              </a:rPr>
              <a:t>(p)</a:t>
            </a:r>
            <a:r>
              <a:rPr lang="en-US" dirty="0">
                <a:latin typeface="Bookman Old Style" panose="02050604050505020204" pitchFamily="18" charset="0"/>
              </a:rPr>
              <a:t> – used as an index into a </a:t>
            </a:r>
            <a:r>
              <a:rPr lang="en-US" i="1" dirty="0">
                <a:latin typeface="Bookman Old Style" panose="02050604050505020204" pitchFamily="18" charset="0"/>
              </a:rPr>
              <a:t>page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i="1" dirty="0">
                <a:latin typeface="Bookman Old Style" panose="02050604050505020204" pitchFamily="18" charset="0"/>
              </a:rPr>
              <a:t>table</a:t>
            </a:r>
            <a:r>
              <a:rPr lang="en-US" dirty="0">
                <a:latin typeface="Bookman Old Style" panose="02050604050505020204" pitchFamily="18" charset="0"/>
              </a:rPr>
              <a:t> which contains base address of each page in physical memory.</a:t>
            </a:r>
          </a:p>
          <a:p>
            <a:pPr lvl="1"/>
            <a:r>
              <a:rPr lang="en-US" i="1" dirty="0">
                <a:latin typeface="Bookman Old Style" panose="02050604050505020204" pitchFamily="18" charset="0"/>
              </a:rPr>
              <a:t>Page offset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i="1" dirty="0">
                <a:latin typeface="Bookman Old Style" panose="02050604050505020204" pitchFamily="18" charset="0"/>
              </a:rPr>
              <a:t>(d)</a:t>
            </a:r>
            <a:r>
              <a:rPr lang="en-US" dirty="0">
                <a:latin typeface="Bookman Old Style" panose="02050604050505020204" pitchFamily="18" charset="0"/>
              </a:rPr>
              <a:t> – combined with base address to define the physical memory address that is sent to the memory unit.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0" t="800" r="7520" b="999"/>
          <a:stretch>
            <a:fillRect/>
          </a:stretch>
        </p:blipFill>
        <p:spPr bwMode="auto">
          <a:xfrm>
            <a:off x="7557247" y="2392828"/>
            <a:ext cx="4199937" cy="389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705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anose="02050604050505020204" pitchFamily="18" charset="0"/>
              </a:rPr>
              <a:t>Segmentation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683" y="2563160"/>
            <a:ext cx="6993964" cy="4509993"/>
          </a:xfrm>
        </p:spPr>
        <p:txBody>
          <a:bodyPr>
            <a:normAutofit/>
          </a:bodyPr>
          <a:lstStyle/>
          <a:p>
            <a:pPr>
              <a:tabLst>
                <a:tab pos="1833563" algn="l"/>
              </a:tabLst>
            </a:pPr>
            <a:r>
              <a:rPr lang="en-US" dirty="0">
                <a:latin typeface="Bookman Old Style" panose="02050604050505020204" pitchFamily="18" charset="0"/>
              </a:rPr>
              <a:t>Memory-management scheme that supports user view of memory. </a:t>
            </a:r>
          </a:p>
          <a:p>
            <a:pPr>
              <a:tabLst>
                <a:tab pos="1833563" algn="l"/>
              </a:tabLst>
            </a:pPr>
            <a:r>
              <a:rPr lang="en-US" dirty="0">
                <a:latin typeface="Bookman Old Style" panose="02050604050505020204" pitchFamily="18" charset="0"/>
              </a:rPr>
              <a:t>A program is a collection of segments.  A segment is a logical unit such </a:t>
            </a:r>
            <a:r>
              <a:rPr lang="en-US" dirty="0" smtClean="0">
                <a:latin typeface="Bookman Old Style" panose="02050604050505020204" pitchFamily="18" charset="0"/>
              </a:rPr>
              <a:t>as: main program, procedure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smtClean="0">
                <a:latin typeface="Bookman Old Style" panose="02050604050505020204" pitchFamily="18" charset="0"/>
              </a:rPr>
              <a:t>function, local </a:t>
            </a:r>
            <a:r>
              <a:rPr lang="en-US" dirty="0">
                <a:latin typeface="Bookman Old Style" panose="02050604050505020204" pitchFamily="18" charset="0"/>
              </a:rPr>
              <a:t>variables, global </a:t>
            </a:r>
            <a:r>
              <a:rPr lang="en-US" dirty="0" smtClean="0">
                <a:latin typeface="Bookman Old Style" panose="02050604050505020204" pitchFamily="18" charset="0"/>
              </a:rPr>
              <a:t>variables, common block, stack, symbol </a:t>
            </a:r>
            <a:r>
              <a:rPr lang="en-US" dirty="0">
                <a:latin typeface="Bookman Old Style" panose="02050604050505020204" pitchFamily="18" charset="0"/>
              </a:rPr>
              <a:t>table, arrays</a:t>
            </a:r>
          </a:p>
          <a:p>
            <a:pPr>
              <a:tabLst>
                <a:tab pos="1830388" algn="l"/>
                <a:tab pos="2857500" algn="ctr"/>
              </a:tabLst>
            </a:pPr>
            <a:r>
              <a:rPr lang="en-US" i="1" dirty="0">
                <a:latin typeface="Bookman Old Style" panose="02050604050505020204" pitchFamily="18" charset="0"/>
              </a:rPr>
              <a:t>Segment table</a:t>
            </a:r>
            <a:r>
              <a:rPr lang="en-US" dirty="0">
                <a:latin typeface="Bookman Old Style" panose="02050604050505020204" pitchFamily="18" charset="0"/>
              </a:rPr>
              <a:t> – maps two-dimensional physical addresses; each table entry has:</a:t>
            </a:r>
          </a:p>
          <a:p>
            <a:pPr lvl="1">
              <a:tabLst>
                <a:tab pos="1830388" algn="l"/>
                <a:tab pos="2857500" algn="ctr"/>
              </a:tabLst>
            </a:pPr>
            <a:r>
              <a:rPr lang="en-US" dirty="0">
                <a:latin typeface="Bookman Old Style" panose="02050604050505020204" pitchFamily="18" charset="0"/>
              </a:rPr>
              <a:t>base – contains the starting physical address where the segments reside in memory.</a:t>
            </a:r>
          </a:p>
          <a:p>
            <a:pPr lvl="1">
              <a:tabLst>
                <a:tab pos="1830388" algn="l"/>
                <a:tab pos="2857500" algn="ctr"/>
              </a:tabLst>
            </a:pPr>
            <a:r>
              <a:rPr lang="en-US" i="1" dirty="0">
                <a:latin typeface="Bookman Old Style" panose="02050604050505020204" pitchFamily="18" charset="0"/>
              </a:rPr>
              <a:t>limit</a:t>
            </a:r>
            <a:r>
              <a:rPr lang="en-US" dirty="0">
                <a:latin typeface="Bookman Old Style" panose="02050604050505020204" pitchFamily="18" charset="0"/>
              </a:rPr>
              <a:t> – specifies the length of the segment.</a:t>
            </a:r>
          </a:p>
          <a:p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1026" name="Picture 2" descr="http://www.gitam.edu/eresource/comp/gvr(os)/8.5_files/image006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647" y="1931146"/>
            <a:ext cx="4397189" cy="478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86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66</TotalTime>
  <Words>677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Bookman Old Style</vt:lpstr>
      <vt:lpstr>Calibri</vt:lpstr>
      <vt:lpstr>Century Gothic</vt:lpstr>
      <vt:lpstr>Wingdings 3</vt:lpstr>
      <vt:lpstr>Ion Boardroom</vt:lpstr>
      <vt:lpstr>MEMORY MANAGEMENT</vt:lpstr>
      <vt:lpstr>Swapping</vt:lpstr>
      <vt:lpstr>PowerPoint Presentation</vt:lpstr>
      <vt:lpstr>Contiguous Allocation</vt:lpstr>
      <vt:lpstr>Dynamic Storage Allocation</vt:lpstr>
      <vt:lpstr>Fragmentation</vt:lpstr>
      <vt:lpstr>Paging</vt:lpstr>
      <vt:lpstr>Segmentation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MANAGEMENT</dc:title>
  <dc:creator>admin</dc:creator>
  <cp:lastModifiedBy>admin</cp:lastModifiedBy>
  <cp:revision>22</cp:revision>
  <cp:lastPrinted>2016-02-23T06:03:01Z</cp:lastPrinted>
  <dcterms:created xsi:type="dcterms:W3CDTF">2016-02-19T04:14:08Z</dcterms:created>
  <dcterms:modified xsi:type="dcterms:W3CDTF">2016-02-23T06:03:04Z</dcterms:modified>
</cp:coreProperties>
</file>