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6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0126" autoAdjust="0"/>
  </p:normalViewPr>
  <p:slideViewPr>
    <p:cSldViewPr snapToGrid="0">
      <p:cViewPr>
        <p:scale>
          <a:sx n="70" d="100"/>
          <a:sy n="70" d="100"/>
        </p:scale>
        <p:origin x="714" y="-6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4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8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3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  <p:sp>
        <p:nvSpPr>
          <p:cNvPr id="1048681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2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  <p:sp>
        <p:nvSpPr>
          <p:cNvPr id="1048644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5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3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18CD-5FD5-4018-AFB9-B7750946F0D8}" type="datetimeFigureOut">
              <a:rPr lang="en-IN" smtClean="0"/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90B6A4-6B36-48A6-8005-EDEC07510C0E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3"/>
          <p:cNvSpPr>
            <a:spLocks noGrp="1"/>
          </p:cNvSpPr>
          <p:nvPr>
            <p:ph type="title"/>
          </p:nvPr>
        </p:nvSpPr>
        <p:spPr>
          <a:xfrm>
            <a:off x="674427" y="1061161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dirty="0" sz="6600" lang="en-IN" smtClean="0">
                <a:latin typeface="AR DELANEY" panose="02000000000000000000" pitchFamily="2" charset="0"/>
              </a:rPr>
              <a:t>USE OF LANGUAGE AS A SPEAKER</a:t>
            </a:r>
            <a:endParaRPr dirty="0" sz="6600" lang="en-IN">
              <a:latin typeface="AR DELANEY" panose="02000000000000000000" pitchFamily="2" charset="0"/>
            </a:endParaRPr>
          </a:p>
        </p:txBody>
      </p:sp>
      <p:sp>
        <p:nvSpPr>
          <p:cNvPr id="1048607" name="TextBox 4"/>
          <p:cNvSpPr txBox="1"/>
          <p:nvPr/>
        </p:nvSpPr>
        <p:spPr>
          <a:xfrm>
            <a:off x="7178722" y="4503761"/>
            <a:ext cx="5636525" cy="1805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 smtClean="0">
                <a:latin typeface="AR DELANEY" panose="02000000000000000000" pitchFamily="2" charset="0"/>
              </a:rPr>
              <a:t>Name: savio barreto</a:t>
            </a:r>
          </a:p>
          <a:p>
            <a:r>
              <a:rPr dirty="0" sz="3200" lang="en-IN" smtClean="0">
                <a:latin typeface="AR DELANEY" panose="02000000000000000000" pitchFamily="2" charset="0"/>
              </a:rPr>
              <a:t>Roll no: b-15-702</a:t>
            </a:r>
          </a:p>
          <a:p>
            <a:r>
              <a:rPr dirty="0" sz="3200" lang="en-IN" smtClean="0">
                <a:latin typeface="AR DELANEY" panose="02000000000000000000" pitchFamily="2" charset="0"/>
              </a:rPr>
              <a:t>Class: </a:t>
            </a:r>
            <a:r>
              <a:rPr dirty="0" sz="3200" lang="en-IN" err="1" smtClean="0">
                <a:latin typeface="AR DELANEY" panose="02000000000000000000" pitchFamily="2" charset="0"/>
              </a:rPr>
              <a:t>sy.bca</a:t>
            </a:r>
            <a:endParaRPr dirty="0" sz="3200" lang="en-IN">
              <a:latin typeface="AR DELANEY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isContent="1" isInverted="1"/>
      </p:transition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sz="3100" lang="en-US" smtClean="0"/>
              <a:t>VII. </a:t>
            </a:r>
            <a:r>
              <a:rPr dirty="0" sz="3100" lang="en-US"/>
              <a:t>Effective speakers learn to use nonverbal communication to enhance the impact of their message.  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677334" y="2297067"/>
            <a:ext cx="8596668" cy="3880773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A. Nonverbal communication can play a major role in the outcome of a speech.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1. Researchers estimate that hundreds of thousands of messages are conveyed through bodily movement.  </a:t>
            </a:r>
            <a:endParaRPr dirty="0" lang="en-IN"/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B. </a:t>
            </a:r>
            <a:r>
              <a:rPr dirty="0" lang="en-US" smtClean="0"/>
              <a:t>two</a:t>
            </a:r>
            <a:r>
              <a:rPr dirty="0" lang="en-US" smtClean="0"/>
              <a:t> aspects of nonverbal communication are especially important for public speakers.   </a:t>
            </a:r>
            <a:endParaRPr dirty="0" lang="en-I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 smtClean="0"/>
              <a:t>1. The first aspect is personal appearance.  </a:t>
            </a:r>
            <a:endParaRPr dirty="0" lang="en-IN" smtClean="0"/>
          </a:p>
          <a:p>
            <a:pPr lvl="2"/>
            <a:r>
              <a:rPr dirty="0" lang="en-US" smtClean="0"/>
              <a:t>a. Listeners always see a speaker before they hear a speaker.  </a:t>
            </a:r>
            <a:endParaRPr dirty="0" lang="en-IN" smtClean="0"/>
          </a:p>
          <a:p>
            <a:pPr lvl="2"/>
            <a:r>
              <a:rPr dirty="0" lang="en-US" smtClean="0"/>
              <a:t>b. Just as speakers adapt to the audience and occasion in other respects, so should they take care to dress and groom appropriately. </a:t>
            </a:r>
            <a:r>
              <a:rPr dirty="0" lang="en-US" smtClean="0"/>
              <a:t> </a:t>
            </a:r>
            <a:endParaRPr dirty="0" lang="en-IN"/>
          </a:p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gallery dir="l"/>
      </p:transition>
    </mc:Choice>
    <mc:Fallback>
      <p:transition spd="slow">
        <p:fade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lang="en-US"/>
              <a:t>2. The second aspect is bodily action.      </a:t>
            </a:r>
            <a:endParaRPr dirty="0" lang="en-IN"/>
          </a:p>
          <a:p>
            <a:pPr lvl="1"/>
            <a:r>
              <a:rPr dirty="0" lang="en-US"/>
              <a:t>a. Public speakers need to avoid distracting bodily actions such as fidgeting with notes, leaning on the lectern, and shifting weight from one foot to the other. </a:t>
            </a:r>
            <a:endParaRPr dirty="0" lang="en-IN"/>
          </a:p>
          <a:p>
            <a:pPr lvl="1"/>
            <a:r>
              <a:rPr dirty="0" lang="en-US"/>
              <a:t>b. Effective speakers learn to control these actions so as to keep attention focused on the message of the speech.  </a:t>
            </a:r>
            <a:endParaRPr dirty="0" lang="en-IN"/>
          </a:p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pattern="hexagon"/>
      </p:transition>
    </mc:Choice>
    <mc:Fallback>
      <p:transition spd="slow">
        <p:fade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6"/>
          <p:cNvSpPr/>
          <p:nvPr/>
        </p:nvSpPr>
        <p:spPr>
          <a:xfrm>
            <a:off x="1379159" y="1775262"/>
            <a:ext cx="10060941" cy="3056254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16600" lang="en-IN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b="1" cap="none" dirty="0" sz="16600" lang="en-IN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algn="bl" dir="2640000" dist="38100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/>
              <a:t>I. Words have two kinds of meaning-denotative and connotative.  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 A. Denotative meaning is precise, literal, and objective.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 smtClean="0"/>
              <a:t> </a:t>
            </a:r>
            <a:r>
              <a:rPr dirty="0" lang="en-US"/>
              <a:t>It describes the object, person, or idea referred to.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 smtClean="0"/>
              <a:t>One </a:t>
            </a:r>
            <a:r>
              <a:rPr dirty="0" lang="en-US"/>
              <a:t>way to think of a word’s denotative meaning is as its dictionary definition.  </a:t>
            </a:r>
            <a:endParaRPr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 B. Connotative meaning is more variable, figurative, and subjective.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 smtClean="0"/>
              <a:t>1</a:t>
            </a:r>
            <a:r>
              <a:rPr dirty="0" lang="en-US"/>
              <a:t>. It is what the word suggests or implies.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2. Connotative meaning includes all the ideas, feelings, and emotions associated with the word.  </a:t>
            </a:r>
            <a:endParaRPr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C. Choosing words skillfully for their denotative and connotative meanings is a crucial part of the speaker’s art. </a:t>
            </a: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/>
              <a:t>II. speakers need to use language accurately.  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838200" y="1930400"/>
            <a:ext cx="10515600" cy="4351338"/>
          </a:xfrm>
        </p:spPr>
        <p:txBody>
          <a:bodyPr/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 A. Using language accurately </a:t>
            </a:r>
            <a:endParaRPr dirty="0" lang="en-IN"/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1. Speakers need to be sensitive to the shades of meaning of different words.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2. Speakers should not use a word unless they are confident of its meaning.  </a:t>
            </a:r>
            <a:endParaRPr dirty="0" lang="en-IN"/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B. Speakers who have serious aspirations should develop a systematic plan.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4400">
        <p14:honeycomb/>
      </p:transition>
    </mc:Choice>
    <mc:Fallback>
      <p:transition spd="slow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2051552" y="572286"/>
            <a:ext cx="8596668" cy="1320800"/>
          </a:xfrm>
        </p:spPr>
        <p:txBody>
          <a:bodyPr>
            <a:normAutofit fontScale="90000"/>
          </a:bodyPr>
          <a:p>
            <a:r>
              <a:rPr dirty="0" lang="en-US"/>
              <a:t>III.</a:t>
            </a:r>
            <a:r>
              <a:rPr dirty="0" lang="en-US"/>
              <a:t> </a:t>
            </a:r>
            <a:r>
              <a:rPr dirty="0" lang="en-US"/>
              <a:t>speakers need to use language clearly.  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2678584" y="1346011"/>
            <a:ext cx="10515600" cy="4012441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A. Because listeners cannot turn to a dictionary or reread a speaker’s words to discover their meaning, a speaker’s meaning must be immediately comprehensible.  </a:t>
            </a:r>
            <a:endParaRPr dirty="0" lang="en-IN"/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B. One way to ensure that a speaker’s meaning is clear is to use familiar words.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1. A major barrier to clear speech is using stuffy, unfamiliar words when ordinary, familiar ones will do the better job.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2. Familiar words allow a speaker’s meaning to come across without forcing the audience to perform mental gymnastics.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3. Even when dealing with technical topics, effective speakers find ways to explain their ideas in language that is familiar to the audience.  </a:t>
            </a:r>
            <a:endParaRPr dirty="0" lang="en-IN"/>
          </a:p>
          <a:p>
            <a:pPr>
              <a:buFont typeface="Wingdings" panose="05000000000000000000" pitchFamily="2" charset="2"/>
              <a:buChar char="Ø"/>
            </a:pPr>
            <a:endParaRPr dirty="0" lang="en-IN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C. A second way to ensure that a speaker’s meaning is clear is to use concrete words.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2. Listeners are more likely to be interested in and to remember concrete words.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1. Concrete words refer to tangible objects and are more specific than abstract words.  </a:t>
            </a:r>
            <a:endParaRPr dirty="0" lang="en-IN"/>
          </a:p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900">
        <p14:warp dir="in"/>
      </p:transition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/>
              <a:t>IV. Public speakers need to use language appropriately.  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524301" y="1930400"/>
            <a:ext cx="10515600" cy="5506871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 A. A speaker’s language should be appropriate to the occasion.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1. Language that is appropriate for some occasions may not be appropriate for others.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2. Effective speakers adjust their language to the formality and etiquette of the occasion.  </a:t>
            </a:r>
            <a:endParaRPr dirty="0" lang="en-IN"/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     B. A speaker’s language should be appropriate to the audience.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1. Language that is appropriate for some audiences may not be appropriate for other.  </a:t>
            </a:r>
            <a:endParaRPr dirty="0" lang="en-IN"/>
          </a:p>
          <a:p>
            <a:pPr lvl="2"/>
            <a:r>
              <a:rPr dirty="0" lang="en-US" smtClean="0"/>
              <a:t> </a:t>
            </a:r>
            <a:r>
              <a:rPr dirty="0" lang="en-US"/>
              <a:t>Technical language may be fine for an audience of specialists, but it would not be suitable for a general audience.  </a:t>
            </a:r>
            <a:endParaRPr dirty="0" lang="en-IN"/>
          </a:p>
          <a:p>
            <a:pPr lvl="2"/>
            <a:r>
              <a:rPr dirty="0" lang="en-US" smtClean="0"/>
              <a:t> </a:t>
            </a:r>
            <a:r>
              <a:rPr dirty="0" lang="en-US"/>
              <a:t>Most listeners are offended by name-calling and other forms of abusive language.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 smtClean="0"/>
              <a:t>2. As a general rule, speakers should bend over backward to avoid language that might confuse or offend their audience.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 C. A speaker’s language should be appropriate to the topic.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1. When speaking to inform, for example, straightforward, descriptive language is most appropriate.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2. When speaking to commemorate, on the other hand, special language devices such as a metaphor, antithesis, and alliteration would be quite suitable.  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V. </a:t>
            </a:r>
            <a:r>
              <a:rPr dirty="0" lang="en-US"/>
              <a:t>Good delivery can make the difference between a successful speech and an unsuccessful speech.  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A. In addition to having something to say, a speaker must also know how to say it.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	1. A wonderfully written speech can be destroyed by poor delivery.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	2. Even a mediocre speech will be more effective if it is delivered well.</a:t>
            </a:r>
            <a:endParaRPr dirty="0" lang="en-IN"/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B</a:t>
            </a:r>
            <a:r>
              <a:rPr dirty="0" lang="en-US"/>
              <a:t>. Good delivery is an art.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1. It conveys the speaker’s message clearly, interestingly, and without distracting the audience.  </a:t>
            </a:r>
            <a:endParaRPr dirty="0" lang="en-IN"/>
          </a:p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4000">
        <p14:vortex dir="r"/>
      </p:transition>
    </mc:Choice>
    <mc:Fallback>
      <p:transition spd="slow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VI</a:t>
            </a:r>
            <a:r>
              <a:rPr dirty="0" sz="3100" lang="en-US" smtClean="0"/>
              <a:t>. </a:t>
            </a:r>
            <a:r>
              <a:rPr dirty="0" sz="3100" lang="en-US"/>
              <a:t>Effective speakers learn to control their voices to enhance the impact of their message</a:t>
            </a:r>
            <a:r>
              <a:rPr dirty="0" lang="en-US"/>
              <a:t>.  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677334" y="2402008"/>
            <a:ext cx="10515600" cy="3507473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 A. The volume of a speaker’s voice is basic to effective delivery.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 smtClean="0"/>
              <a:t> 1.If </a:t>
            </a:r>
            <a:r>
              <a:rPr dirty="0" lang="en-US"/>
              <a:t>a speaker talks too softly, he or she will not be heard.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 smtClean="0"/>
              <a:t>2.If </a:t>
            </a:r>
            <a:r>
              <a:rPr dirty="0" lang="en-US"/>
              <a:t>a speaker talks too loudly, he or she will be thought boorish.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 </a:t>
            </a:r>
            <a:r>
              <a:rPr dirty="0" lang="en-US" smtClean="0"/>
              <a:t>3.A </a:t>
            </a:r>
            <a:r>
              <a:rPr dirty="0" lang="en-US"/>
              <a:t>speaker must adjust her or his volume to the acoustics of the room and the size of the audience.     </a:t>
            </a:r>
            <a:endParaRPr dirty="0" lang="en-IN"/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B</a:t>
            </a:r>
            <a:r>
              <a:rPr dirty="0" lang="en-US"/>
              <a:t>. The pitch of a speaker’s voice has an impact on delivery.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 smtClean="0"/>
              <a:t> 1.Pitch </a:t>
            </a:r>
            <a:r>
              <a:rPr dirty="0" lang="en-US"/>
              <a:t>is highness or lowness of a speaker’s voice.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 smtClean="0"/>
              <a:t> 2.Speakers </a:t>
            </a:r>
            <a:r>
              <a:rPr dirty="0" lang="en-US"/>
              <a:t>who do not change their pitch speak in monotone, which makes their voice flat and lifeless.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 smtClean="0"/>
              <a:t> 3.Effective </a:t>
            </a:r>
            <a:r>
              <a:rPr dirty="0" lang="en-US"/>
              <a:t>speakers vary their pitch to generate interest and to convey meaning and emotion.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14:flythrough/>
      </p:transition>
    </mc:Choice>
    <mc:Fallback>
      <p:transition spd="slow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C. The rate of a speaker’s voice will affect the outcome of a speech.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 1.Rate refers to the speed at which a person speaks.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 2.The most appropriate rate depends on the speaker’s voice, the mood the speaker is trying to create, the audience, and the occasion.  </a:t>
            </a:r>
            <a:endParaRPr dirty="0" lang="en-IN"/>
          </a:p>
          <a:p>
            <a:pPr lvl="1">
              <a:buFont typeface="Wingdings" panose="05000000000000000000" pitchFamily="2" charset="2"/>
              <a:buChar char="Ø"/>
            </a:pPr>
            <a:r>
              <a:rPr dirty="0" lang="en-US"/>
              <a:t> 3.Two obvious faults to avoid are speaking so slowly that listeners get bored or so fast that they lose track of the message.</a:t>
            </a:r>
            <a:endParaRPr dirty="0" lang="en-IN"/>
          </a:p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doors dir="vert"/>
      </p:transition>
    </mc:Choice>
    <mc:Fallback>
      <p:transition spd="slow">
        <p:fade/>
      </p:transition>
    </mc:Fallback>
  </mc:AlternateContent>
  <p:timing/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barreto savio</dc:creator>
  <cp:lastModifiedBy>barreto savio</cp:lastModifiedBy>
  <dcterms:created xsi:type="dcterms:W3CDTF">2016-09-22T07:34:28Z</dcterms:created>
  <dcterms:modified xsi:type="dcterms:W3CDTF">2016-09-24T04:59:18Z</dcterms:modified>
</cp:coreProperties>
</file>