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9" r:id="rId3"/>
    <p:sldId id="257" r:id="rId4"/>
    <p:sldId id="263" r:id="rId5"/>
    <p:sldId id="258" r:id="rId6"/>
    <p:sldId id="259" r:id="rId7"/>
    <p:sldId id="265" r:id="rId8"/>
    <p:sldId id="264" r:id="rId9"/>
    <p:sldId id="261"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68" d="100"/>
          <a:sy n="68" d="100"/>
        </p:scale>
        <p:origin x="816" y="72"/>
      </p:cViewPr>
      <p:guideLst/>
    </p:cSldViewPr>
  </p:slideViewPr>
  <p:outlineViewPr>
    <p:cViewPr>
      <p:scale>
        <a:sx n="33" d="100"/>
        <a:sy n="33" d="100"/>
      </p:scale>
      <p:origin x="0" y="-88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2B625-1E43-4A60-9412-86332403282C}"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E50A4-7074-4905-80DE-0907446196B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4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2B625-1E43-4A60-9412-86332403282C}"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E50A4-7074-4905-80DE-0907446196B5}" type="slidenum">
              <a:rPr lang="en-US" smtClean="0"/>
              <a:t>‹#›</a:t>
            </a:fld>
            <a:endParaRPr lang="en-US"/>
          </a:p>
        </p:txBody>
      </p:sp>
    </p:spTree>
    <p:extLst>
      <p:ext uri="{BB962C8B-B14F-4D97-AF65-F5344CB8AC3E}">
        <p14:creationId xmlns:p14="http://schemas.microsoft.com/office/powerpoint/2010/main" val="425594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2B625-1E43-4A60-9412-86332403282C}"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E50A4-7074-4905-80DE-0907446196B5}" type="slidenum">
              <a:rPr lang="en-US" smtClean="0"/>
              <a:t>‹#›</a:t>
            </a:fld>
            <a:endParaRPr lang="en-US"/>
          </a:p>
        </p:txBody>
      </p:sp>
    </p:spTree>
    <p:extLst>
      <p:ext uri="{BB962C8B-B14F-4D97-AF65-F5344CB8AC3E}">
        <p14:creationId xmlns:p14="http://schemas.microsoft.com/office/powerpoint/2010/main" val="350020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2B625-1E43-4A60-9412-86332403282C}"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E50A4-7074-4905-80DE-0907446196B5}" type="slidenum">
              <a:rPr lang="en-US" smtClean="0"/>
              <a:t>‹#›</a:t>
            </a:fld>
            <a:endParaRPr lang="en-US"/>
          </a:p>
        </p:txBody>
      </p:sp>
    </p:spTree>
    <p:extLst>
      <p:ext uri="{BB962C8B-B14F-4D97-AF65-F5344CB8AC3E}">
        <p14:creationId xmlns:p14="http://schemas.microsoft.com/office/powerpoint/2010/main" val="260619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12B625-1E43-4A60-9412-86332403282C}" type="datetimeFigureOut">
              <a:rPr lang="en-US" smtClean="0"/>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E50A4-7074-4905-80DE-0907446196B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4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2B625-1E43-4A60-9412-86332403282C}"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E50A4-7074-4905-80DE-0907446196B5}" type="slidenum">
              <a:rPr lang="en-US" smtClean="0"/>
              <a:t>‹#›</a:t>
            </a:fld>
            <a:endParaRPr lang="en-US"/>
          </a:p>
        </p:txBody>
      </p:sp>
    </p:spTree>
    <p:extLst>
      <p:ext uri="{BB962C8B-B14F-4D97-AF65-F5344CB8AC3E}">
        <p14:creationId xmlns:p14="http://schemas.microsoft.com/office/powerpoint/2010/main" val="123742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2B625-1E43-4A60-9412-86332403282C}" type="datetimeFigureOut">
              <a:rPr lang="en-US" smtClean="0"/>
              <a:t>3/18/2018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E50A4-7074-4905-80DE-0907446196B5}" type="slidenum">
              <a:rPr lang="en-US" smtClean="0"/>
              <a:t>‹#›</a:t>
            </a:fld>
            <a:endParaRPr lang="en-US"/>
          </a:p>
        </p:txBody>
      </p:sp>
    </p:spTree>
    <p:extLst>
      <p:ext uri="{BB962C8B-B14F-4D97-AF65-F5344CB8AC3E}">
        <p14:creationId xmlns:p14="http://schemas.microsoft.com/office/powerpoint/2010/main" val="1541033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2B625-1E43-4A60-9412-86332403282C}" type="datetimeFigureOut">
              <a:rPr lang="en-US" smtClean="0"/>
              <a:t>3/18/2018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E50A4-7074-4905-80DE-0907446196B5}" type="slidenum">
              <a:rPr lang="en-US" smtClean="0"/>
              <a:t>‹#›</a:t>
            </a:fld>
            <a:endParaRPr lang="en-US"/>
          </a:p>
        </p:txBody>
      </p:sp>
    </p:spTree>
    <p:extLst>
      <p:ext uri="{BB962C8B-B14F-4D97-AF65-F5344CB8AC3E}">
        <p14:creationId xmlns:p14="http://schemas.microsoft.com/office/powerpoint/2010/main" val="88743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12B625-1E43-4A60-9412-86332403282C}" type="datetimeFigureOut">
              <a:rPr lang="en-US" smtClean="0"/>
              <a:t>3/18/2018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87E50A4-7074-4905-80DE-0907446196B5}" type="slidenum">
              <a:rPr lang="en-US" smtClean="0"/>
              <a:t>‹#›</a:t>
            </a:fld>
            <a:endParaRPr lang="en-US"/>
          </a:p>
        </p:txBody>
      </p:sp>
    </p:spTree>
    <p:extLst>
      <p:ext uri="{BB962C8B-B14F-4D97-AF65-F5344CB8AC3E}">
        <p14:creationId xmlns:p14="http://schemas.microsoft.com/office/powerpoint/2010/main" val="137590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12B625-1E43-4A60-9412-86332403282C}" type="datetimeFigureOut">
              <a:rPr lang="en-US" smtClean="0"/>
              <a:t>3/18/2018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7E50A4-7074-4905-80DE-0907446196B5}" type="slidenum">
              <a:rPr lang="en-US" smtClean="0"/>
              <a:t>‹#›</a:t>
            </a:fld>
            <a:endParaRPr lang="en-US"/>
          </a:p>
        </p:txBody>
      </p:sp>
    </p:spTree>
    <p:extLst>
      <p:ext uri="{BB962C8B-B14F-4D97-AF65-F5344CB8AC3E}">
        <p14:creationId xmlns:p14="http://schemas.microsoft.com/office/powerpoint/2010/main" val="92718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12B625-1E43-4A60-9412-86332403282C}" type="datetimeFigureOut">
              <a:rPr lang="en-US" smtClean="0"/>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E50A4-7074-4905-80DE-0907446196B5}" type="slidenum">
              <a:rPr lang="en-US" smtClean="0"/>
              <a:t>‹#›</a:t>
            </a:fld>
            <a:endParaRPr lang="en-US"/>
          </a:p>
        </p:txBody>
      </p:sp>
    </p:spTree>
    <p:extLst>
      <p:ext uri="{BB962C8B-B14F-4D97-AF65-F5344CB8AC3E}">
        <p14:creationId xmlns:p14="http://schemas.microsoft.com/office/powerpoint/2010/main" val="106947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12B625-1E43-4A60-9412-86332403282C}" type="datetimeFigureOut">
              <a:rPr lang="en-US" smtClean="0"/>
              <a:t>3/18/2018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7E50A4-7074-4905-80DE-0907446196B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4791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9F1681-C092-4D4F-88F1-F7EE5001CA58}"/>
              </a:ext>
            </a:extLst>
          </p:cNvPr>
          <p:cNvSpPr txBox="1"/>
          <p:nvPr/>
        </p:nvSpPr>
        <p:spPr>
          <a:xfrm>
            <a:off x="2623930" y="2464905"/>
            <a:ext cx="7394713" cy="1446550"/>
          </a:xfrm>
          <a:prstGeom prst="rect">
            <a:avLst/>
          </a:prstGeom>
          <a:noFill/>
        </p:spPr>
        <p:txBody>
          <a:bodyPr wrap="square" rtlCol="0">
            <a:spAutoFit/>
          </a:bodyPr>
          <a:lstStyle/>
          <a:p>
            <a:r>
              <a:rPr lang="en-IN" sz="8800" dirty="0">
                <a:latin typeface="Georgia" panose="02040502050405020303" pitchFamily="18" charset="0"/>
              </a:rPr>
              <a:t>WELCOME</a:t>
            </a:r>
          </a:p>
        </p:txBody>
      </p:sp>
      <p:sp>
        <p:nvSpPr>
          <p:cNvPr id="3" name="TextBox 2">
            <a:extLst>
              <a:ext uri="{FF2B5EF4-FFF2-40B4-BE49-F238E27FC236}">
                <a16:creationId xmlns:a16="http://schemas.microsoft.com/office/drawing/2014/main" id="{BF925880-9029-45DB-9E4E-C566ED506609}"/>
              </a:ext>
            </a:extLst>
          </p:cNvPr>
          <p:cNvSpPr txBox="1"/>
          <p:nvPr/>
        </p:nvSpPr>
        <p:spPr>
          <a:xfrm>
            <a:off x="8733183" y="5229903"/>
            <a:ext cx="4015409" cy="1384995"/>
          </a:xfrm>
          <a:prstGeom prst="rect">
            <a:avLst/>
          </a:prstGeom>
          <a:noFill/>
        </p:spPr>
        <p:txBody>
          <a:bodyPr wrap="square" rtlCol="0">
            <a:spAutoFit/>
          </a:bodyPr>
          <a:lstStyle/>
          <a:p>
            <a:r>
              <a:rPr lang="en-IN" sz="2800" dirty="0"/>
              <a:t>Presented by</a:t>
            </a:r>
          </a:p>
          <a:p>
            <a:r>
              <a:rPr lang="en-IN" sz="2800" dirty="0"/>
              <a:t>Saidatta Sawant(714)</a:t>
            </a:r>
          </a:p>
          <a:p>
            <a:r>
              <a:rPr lang="en-IN" sz="2800" dirty="0"/>
              <a:t>Laxman Sawant(713)</a:t>
            </a:r>
          </a:p>
        </p:txBody>
      </p:sp>
    </p:spTree>
    <p:extLst>
      <p:ext uri="{BB962C8B-B14F-4D97-AF65-F5344CB8AC3E}">
        <p14:creationId xmlns:p14="http://schemas.microsoft.com/office/powerpoint/2010/main" val="142972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22C5-2759-4029-882A-E4AD8890ED23}"/>
              </a:ext>
            </a:extLst>
          </p:cNvPr>
          <p:cNvSpPr>
            <a:spLocks noGrp="1"/>
          </p:cNvSpPr>
          <p:nvPr>
            <p:ph type="ctrTitle"/>
          </p:nvPr>
        </p:nvSpPr>
        <p:spPr>
          <a:xfrm>
            <a:off x="140677" y="225083"/>
            <a:ext cx="11802794" cy="6443003"/>
          </a:xfrm>
        </p:spPr>
        <p:txBody>
          <a:bodyPr>
            <a:noAutofit/>
          </a:bodyPr>
          <a:lstStyle/>
          <a:p>
            <a:pPr algn="l"/>
            <a:r>
              <a:rPr lang="en-US" sz="3200" b="1" dirty="0"/>
              <a:t>3.</a:t>
            </a:r>
            <a:r>
              <a:rPr lang="en-US" sz="3200" b="1" u="sng" dirty="0"/>
              <a:t>Customer </a:t>
            </a:r>
            <a:r>
              <a:rPr lang="en-US" sz="3200" b="1" u="sng" dirty="0">
                <a:latin typeface="+mn-lt"/>
              </a:rPr>
              <a:t>contact management:</a:t>
            </a:r>
            <a:br>
              <a:rPr lang="en-US" sz="3200" dirty="0">
                <a:latin typeface="+mn-lt"/>
              </a:rPr>
            </a:br>
            <a:r>
              <a:rPr lang="en-US" sz="3200" dirty="0">
                <a:latin typeface="+mn-lt"/>
              </a:rPr>
              <a:t> </a:t>
            </a:r>
            <a:r>
              <a:rPr lang="en-US" sz="2800" dirty="0">
                <a:latin typeface="+mn-lt"/>
              </a:rPr>
              <a:t>SIEBEL enables the bank to record a complete profile and contact history of customers. It also helps in greeting at various occasions such as Birthday, Wedding day and Insurance premium submission day. These help the bank introducing personnel touch with customer. </a:t>
            </a:r>
            <a:br>
              <a:rPr lang="en-US" sz="3200" dirty="0"/>
            </a:br>
            <a:br>
              <a:rPr lang="en-US" sz="3200" dirty="0"/>
            </a:br>
            <a:r>
              <a:rPr lang="en-US" sz="3200" dirty="0"/>
              <a:t>4</a:t>
            </a:r>
            <a:r>
              <a:rPr lang="en-US" sz="3200" b="1" dirty="0"/>
              <a:t>. E-CRM Helps in </a:t>
            </a:r>
            <a:br>
              <a:rPr lang="en-US" sz="3200" dirty="0"/>
            </a:br>
            <a:r>
              <a:rPr lang="en-US" sz="2800" dirty="0"/>
              <a:t>Bill payment,</a:t>
            </a:r>
            <a:br>
              <a:rPr lang="en-US" sz="2800" dirty="0"/>
            </a:br>
            <a:r>
              <a:rPr lang="en-US" sz="2800" dirty="0"/>
              <a:t>Funds transfer,</a:t>
            </a:r>
            <a:br>
              <a:rPr lang="en-US" sz="2800" dirty="0"/>
            </a:br>
            <a:r>
              <a:rPr lang="en-US" sz="2800" dirty="0"/>
              <a:t>Ticket booking, </a:t>
            </a:r>
            <a:br>
              <a:rPr lang="en-US" sz="2800" dirty="0"/>
            </a:br>
            <a:r>
              <a:rPr lang="en-US" sz="2800" dirty="0"/>
              <a:t>Mobile recharge etc.</a:t>
            </a:r>
            <a:br>
              <a:rPr lang="en-US" sz="2800" dirty="0"/>
            </a:br>
            <a:br>
              <a:rPr lang="en-US" sz="2800" dirty="0"/>
            </a:br>
            <a:r>
              <a:rPr lang="en-US" sz="2800" dirty="0"/>
              <a:t>5.Feedback from customers .</a:t>
            </a:r>
            <a:br>
              <a:rPr lang="en-US" sz="2800" dirty="0"/>
            </a:br>
            <a:r>
              <a:rPr lang="en-US" sz="2800" dirty="0"/>
              <a:t>They have no longer to stand in rows to pay utility bills and make any financial transaction.</a:t>
            </a:r>
            <a:br>
              <a:rPr lang="en-US" sz="2800" dirty="0"/>
            </a:br>
            <a:r>
              <a:rPr lang="en-US" sz="2800" dirty="0"/>
              <a:t>They are getting more convenience and save time and money.</a:t>
            </a:r>
            <a:endParaRPr lang="en-IN" sz="2800" dirty="0"/>
          </a:p>
        </p:txBody>
      </p:sp>
    </p:spTree>
    <p:extLst>
      <p:ext uri="{BB962C8B-B14F-4D97-AF65-F5344CB8AC3E}">
        <p14:creationId xmlns:p14="http://schemas.microsoft.com/office/powerpoint/2010/main" val="183451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728B-00C0-46D4-AA76-C86D726E5B34}"/>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Conclusion</a:t>
            </a:r>
          </a:p>
        </p:txBody>
      </p:sp>
      <p:sp>
        <p:nvSpPr>
          <p:cNvPr id="3" name="Rectangle 2">
            <a:extLst>
              <a:ext uri="{FF2B5EF4-FFF2-40B4-BE49-F238E27FC236}">
                <a16:creationId xmlns:a16="http://schemas.microsoft.com/office/drawing/2014/main" id="{6F16ECA0-5B4C-4335-ACC3-F3E5CC8DE811}"/>
              </a:ext>
            </a:extLst>
          </p:cNvPr>
          <p:cNvSpPr/>
          <p:nvPr/>
        </p:nvSpPr>
        <p:spPr>
          <a:xfrm>
            <a:off x="696351" y="1690688"/>
            <a:ext cx="10515599" cy="3416320"/>
          </a:xfrm>
          <a:prstGeom prst="rect">
            <a:avLst/>
          </a:prstGeom>
        </p:spPr>
        <p:txBody>
          <a:bodyPr wrap="square">
            <a:spAutoFit/>
          </a:bodyPr>
          <a:lstStyle/>
          <a:p>
            <a:r>
              <a:rPr lang="en-US" sz="2400" dirty="0"/>
              <a:t>1. The finding shows that bank is using E-CRM tool for mass customization, the customer profiling self services and time saving as a primary goal.</a:t>
            </a:r>
          </a:p>
          <a:p>
            <a:endParaRPr lang="en-US" sz="2400" dirty="0"/>
          </a:p>
          <a:p>
            <a:r>
              <a:rPr lang="en-US" sz="2400" dirty="0"/>
              <a:t>2. Consumers all over the world can access their account 24 hours a day, seven days      a week. </a:t>
            </a:r>
          </a:p>
          <a:p>
            <a:endParaRPr lang="en-US" sz="2400" dirty="0"/>
          </a:p>
          <a:p>
            <a:r>
              <a:rPr lang="en-US" sz="2400" dirty="0"/>
              <a:t>3. Improved customer relations, service and support. Matching the customers  behavior with suitable offers.</a:t>
            </a:r>
          </a:p>
          <a:p>
            <a:endParaRPr lang="en-IN" sz="2400" dirty="0"/>
          </a:p>
        </p:txBody>
      </p:sp>
    </p:spTree>
    <p:extLst>
      <p:ext uri="{BB962C8B-B14F-4D97-AF65-F5344CB8AC3E}">
        <p14:creationId xmlns:p14="http://schemas.microsoft.com/office/powerpoint/2010/main" val="360464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23533-52F0-49CA-8CFD-E4B6D1E01FC7}"/>
              </a:ext>
            </a:extLst>
          </p:cNvPr>
          <p:cNvSpPr txBox="1"/>
          <p:nvPr/>
        </p:nvSpPr>
        <p:spPr>
          <a:xfrm>
            <a:off x="2335238" y="2307101"/>
            <a:ext cx="9463388" cy="1569660"/>
          </a:xfrm>
          <a:prstGeom prst="rect">
            <a:avLst/>
          </a:prstGeom>
          <a:noFill/>
        </p:spPr>
        <p:txBody>
          <a:bodyPr wrap="square" rtlCol="0">
            <a:spAutoFit/>
          </a:bodyPr>
          <a:lstStyle/>
          <a:p>
            <a:r>
              <a:rPr lang="en-IN" sz="9600" dirty="0">
                <a:latin typeface="Algerian" panose="04020705040A02060702" pitchFamily="82" charset="0"/>
              </a:rPr>
              <a:t>THANK YOU</a:t>
            </a:r>
          </a:p>
        </p:txBody>
      </p:sp>
    </p:spTree>
    <p:extLst>
      <p:ext uri="{BB962C8B-B14F-4D97-AF65-F5344CB8AC3E}">
        <p14:creationId xmlns:p14="http://schemas.microsoft.com/office/powerpoint/2010/main" val="32033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1711A-15AB-4473-9E32-EE9BDB03836C}"/>
              </a:ext>
            </a:extLst>
          </p:cNvPr>
          <p:cNvSpPr txBox="1"/>
          <p:nvPr/>
        </p:nvSpPr>
        <p:spPr>
          <a:xfrm>
            <a:off x="2222695" y="1012873"/>
            <a:ext cx="10227213" cy="4295661"/>
          </a:xfrm>
          <a:prstGeom prst="rect">
            <a:avLst/>
          </a:prstGeom>
          <a:noFill/>
        </p:spPr>
        <p:txBody>
          <a:bodyPr wrap="square" rtlCol="0">
            <a:spAutoFit/>
          </a:bodyPr>
          <a:lstStyle/>
          <a:p>
            <a:r>
              <a:rPr lang="en-IN" sz="8800" dirty="0">
                <a:latin typeface="Georgia" panose="02040502050405020303" pitchFamily="18" charset="0"/>
              </a:rPr>
              <a:t>CASE STUDY </a:t>
            </a:r>
          </a:p>
          <a:p>
            <a:r>
              <a:rPr lang="en-IN" sz="8800" dirty="0">
                <a:latin typeface="Georgia" panose="02040502050405020303" pitchFamily="18" charset="0"/>
              </a:rPr>
              <a:t>		  ON </a:t>
            </a:r>
          </a:p>
          <a:p>
            <a:r>
              <a:rPr lang="en-IN" sz="8800" dirty="0">
                <a:latin typeface="Georgia" panose="02040502050405020303" pitchFamily="18" charset="0"/>
              </a:rPr>
              <a:t>ICICI BANK</a:t>
            </a:r>
          </a:p>
        </p:txBody>
      </p:sp>
    </p:spTree>
    <p:extLst>
      <p:ext uri="{BB962C8B-B14F-4D97-AF65-F5344CB8AC3E}">
        <p14:creationId xmlns:p14="http://schemas.microsoft.com/office/powerpoint/2010/main" val="403338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920336"/>
          </a:xfrm>
        </p:spPr>
        <p:txBody>
          <a:bodyPr>
            <a:noAutofit/>
          </a:bodyPr>
          <a:lstStyle/>
          <a:p>
            <a:r>
              <a:rPr lang="en-US" sz="5400" b="1" dirty="0"/>
              <a:t>Introduction </a:t>
            </a:r>
            <a:br>
              <a:rPr lang="en-US" sz="5400" b="1" dirty="0"/>
            </a:br>
            <a:endParaRPr lang="en-US" sz="5400" b="1" dirty="0"/>
          </a:p>
        </p:txBody>
      </p:sp>
      <p:sp>
        <p:nvSpPr>
          <p:cNvPr id="3" name="Content Placeholder 2"/>
          <p:cNvSpPr>
            <a:spLocks noGrp="1"/>
          </p:cNvSpPr>
          <p:nvPr>
            <p:ph idx="1"/>
          </p:nvPr>
        </p:nvSpPr>
        <p:spPr>
          <a:xfrm>
            <a:off x="718931" y="1825625"/>
            <a:ext cx="10515600" cy="4351338"/>
          </a:xfrm>
        </p:spPr>
        <p:txBody>
          <a:bodyPr>
            <a:normAutofit/>
          </a:bodyPr>
          <a:lstStyle/>
          <a:p>
            <a:pPr marL="0" indent="0">
              <a:lnSpc>
                <a:spcPct val="100000"/>
              </a:lnSpc>
              <a:buNone/>
            </a:pPr>
            <a:r>
              <a:rPr lang="en-US" dirty="0"/>
              <a:t>ICICI Bank was originally promoted in 1994 by ICICI Limited, an Indian financial institution, and was its wholly-owned subsidiary.</a:t>
            </a:r>
          </a:p>
          <a:p>
            <a:pPr marL="0" indent="0">
              <a:lnSpc>
                <a:spcPct val="100000"/>
              </a:lnSpc>
              <a:buNone/>
            </a:pPr>
            <a:r>
              <a:rPr lang="en-US" dirty="0"/>
              <a:t>ICICI Bank is India's largest private sector bank with total consolidated assets of </a:t>
            </a:r>
            <a:r>
              <a:rPr lang="en-US" dirty="0" err="1"/>
              <a:t>Rs</a:t>
            </a:r>
            <a:r>
              <a:rPr lang="en-US" dirty="0"/>
              <a:t>. 9,860.43 billion (US$ 152.0 billion) at March 31, 201</a:t>
            </a:r>
          </a:p>
          <a:p>
            <a:pPr marL="0" indent="0">
              <a:lnSpc>
                <a:spcPct val="100000"/>
              </a:lnSpc>
              <a:buNone/>
            </a:pPr>
            <a:r>
              <a:rPr lang="en-US" dirty="0"/>
              <a:t>Business, especially in the service sector has become customer centric and has been exploring new ways to service customers efficiently.</a:t>
            </a:r>
          </a:p>
          <a:p>
            <a:pPr marL="0" indent="0">
              <a:lnSpc>
                <a:spcPct val="100000"/>
              </a:lnSpc>
              <a:buNone/>
            </a:pPr>
            <a:r>
              <a:rPr lang="en-US" dirty="0"/>
              <a:t> ICICI Bank the first Bank to offer E-Banking services in India. Has more than one lakh regular user accounts, of which more than 25% are NRIs. </a:t>
            </a:r>
          </a:p>
          <a:p>
            <a:pPr>
              <a:lnSpc>
                <a:spcPct val="100000"/>
              </a:lnSpc>
            </a:pPr>
            <a:endParaRPr lang="en-US" dirty="0"/>
          </a:p>
        </p:txBody>
      </p:sp>
    </p:spTree>
    <p:extLst>
      <p:ext uri="{BB962C8B-B14F-4D97-AF65-F5344CB8AC3E}">
        <p14:creationId xmlns:p14="http://schemas.microsoft.com/office/powerpoint/2010/main" val="271634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B4B39F-4CB1-42E2-B7B2-96BC609EA02E}"/>
              </a:ext>
            </a:extLst>
          </p:cNvPr>
          <p:cNvSpPr>
            <a:spLocks noGrp="1"/>
          </p:cNvSpPr>
          <p:nvPr>
            <p:ph type="subTitle" idx="1"/>
          </p:nvPr>
        </p:nvSpPr>
        <p:spPr>
          <a:xfrm>
            <a:off x="185531" y="1537252"/>
            <a:ext cx="10482470" cy="4876800"/>
          </a:xfrm>
        </p:spPr>
        <p:txBody>
          <a:bodyPr>
            <a:normAutofit fontScale="92500" lnSpcReduction="20000"/>
          </a:bodyPr>
          <a:lstStyle/>
          <a:p>
            <a:pPr algn="l"/>
            <a:endParaRPr lang="en-US" b="1" dirty="0">
              <a:cs typeface="Arial" panose="020B0604020202020204" pitchFamily="34" charset="0"/>
            </a:endParaRPr>
          </a:p>
          <a:p>
            <a:pPr algn="l"/>
            <a:r>
              <a:rPr lang="en-US" dirty="0">
                <a:cs typeface="Arial" panose="020B0604020202020204" pitchFamily="34" charset="0"/>
              </a:rPr>
              <a:t>Customer Relationship Management is a software based approach to handling customer relationships. </a:t>
            </a:r>
          </a:p>
          <a:p>
            <a:pPr algn="l"/>
            <a:r>
              <a:rPr lang="en-US" dirty="0">
                <a:cs typeface="Arial" panose="020B0604020202020204" pitchFamily="34" charset="0"/>
              </a:rPr>
              <a:t>Store information of current customers.</a:t>
            </a:r>
          </a:p>
          <a:p>
            <a:pPr algn="l"/>
            <a:endParaRPr lang="en-US" dirty="0">
              <a:cs typeface="Arial" panose="020B0604020202020204" pitchFamily="34" charset="0"/>
            </a:endParaRPr>
          </a:p>
          <a:p>
            <a:pPr algn="l"/>
            <a:r>
              <a:rPr lang="en-US" dirty="0">
                <a:cs typeface="Arial" panose="020B0604020202020204" pitchFamily="34" charset="0"/>
              </a:rPr>
              <a:t>Electronic customer relationship management (E-CRM) is the application of Internet-based technologies such as emails, websites, chat rooms, forums and other channels to achieve CRM objectives.</a:t>
            </a:r>
            <a:endParaRPr lang="en-US" b="1" dirty="0">
              <a:cs typeface="Arial" panose="020B0604020202020204" pitchFamily="34" charset="0"/>
            </a:endParaRPr>
          </a:p>
          <a:p>
            <a:pPr algn="l"/>
            <a:r>
              <a:rPr lang="en-US" dirty="0">
                <a:cs typeface="Arial" panose="020B0604020202020204" pitchFamily="34" charset="0"/>
              </a:rPr>
              <a:t>Electronic customer relationship management is motivated by easy Internet access through various platforms and devices such as laptops, mobile devices, desktop PCs and TV sets. It is not software, however, but rather the utilization of Web-based technologies to interact, understand and ensure customer satisfaction.</a:t>
            </a:r>
            <a:endParaRPr lang="en-IN" dirty="0">
              <a:cs typeface="Arial" panose="020B0604020202020204" pitchFamily="34" charset="0"/>
            </a:endParaRPr>
          </a:p>
        </p:txBody>
      </p:sp>
      <p:sp>
        <p:nvSpPr>
          <p:cNvPr id="4" name="TextBox 3">
            <a:extLst>
              <a:ext uri="{FF2B5EF4-FFF2-40B4-BE49-F238E27FC236}">
                <a16:creationId xmlns:a16="http://schemas.microsoft.com/office/drawing/2014/main" id="{D9FD8112-7F8F-484C-9A2A-28A66D4991F8}"/>
              </a:ext>
            </a:extLst>
          </p:cNvPr>
          <p:cNvSpPr txBox="1"/>
          <p:nvPr/>
        </p:nvSpPr>
        <p:spPr>
          <a:xfrm>
            <a:off x="185531" y="814364"/>
            <a:ext cx="6453810" cy="646331"/>
          </a:xfrm>
          <a:prstGeom prst="rect">
            <a:avLst/>
          </a:prstGeom>
          <a:noFill/>
        </p:spPr>
        <p:txBody>
          <a:bodyPr wrap="square" rtlCol="0">
            <a:spAutoFit/>
          </a:bodyPr>
          <a:lstStyle/>
          <a:p>
            <a:r>
              <a:rPr lang="en-IN" sz="3600" b="1" dirty="0"/>
              <a:t>Define  CRM &amp; E-CRM</a:t>
            </a:r>
          </a:p>
        </p:txBody>
      </p:sp>
    </p:spTree>
    <p:extLst>
      <p:ext uri="{BB962C8B-B14F-4D97-AF65-F5344CB8AC3E}">
        <p14:creationId xmlns:p14="http://schemas.microsoft.com/office/powerpoint/2010/main" val="180766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435" y="1404730"/>
            <a:ext cx="1186028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Electronic Banking term refers to Internet Banking. </a:t>
            </a:r>
          </a:p>
          <a:p>
            <a:pPr marL="342900" indent="-342900">
              <a:buFont typeface="Arial" panose="020B0604020202020204" pitchFamily="34" charset="0"/>
              <a:buChar char="•"/>
            </a:pPr>
            <a:r>
              <a:rPr lang="en-US" sz="2400" dirty="0"/>
              <a:t>The Internet has a great impact on electronic Banking now it can be done without any time and geographic remoteness. </a:t>
            </a:r>
          </a:p>
          <a:p>
            <a:pPr marL="342900" indent="-342900">
              <a:buFont typeface="Arial" panose="020B0604020202020204" pitchFamily="34" charset="0"/>
              <a:buChar char="•"/>
            </a:pPr>
            <a:r>
              <a:rPr lang="en-US" sz="2400" dirty="0"/>
              <a:t>Consumers all over the world can access their account 24 hours a day, seven days a week. </a:t>
            </a:r>
          </a:p>
          <a:p>
            <a:pPr marL="342900" indent="-342900">
              <a:buFont typeface="Arial" panose="020B0604020202020204" pitchFamily="34" charset="0"/>
              <a:buChar char="•"/>
            </a:pPr>
            <a:r>
              <a:rPr lang="en-US" sz="2400" dirty="0"/>
              <a:t>There are two types of online banking namely E-banks and E-branches, </a:t>
            </a:r>
          </a:p>
          <a:p>
            <a:pPr marL="342900" indent="-342900">
              <a:buFont typeface="Arial" panose="020B0604020202020204" pitchFamily="34" charset="0"/>
              <a:buChar char="•"/>
            </a:pPr>
            <a:r>
              <a:rPr lang="en-US" sz="2400" dirty="0"/>
              <a:t> E-Bank exist only on the Internet where paper record is not kept and it operates all over the world without any geographical boundaries and it is available round the clock and without any opening and closing hours, </a:t>
            </a:r>
          </a:p>
          <a:p>
            <a:pPr marL="342900" indent="-342900">
              <a:buFont typeface="Arial" panose="020B0604020202020204" pitchFamily="34" charset="0"/>
              <a:buChar char="•"/>
            </a:pPr>
            <a:r>
              <a:rPr lang="en-US" sz="2400" dirty="0"/>
              <a:t>while E-branch bank is a brick and mortar bank that provides Internet Banking to its customers because customer prefer more E-branch service then E-banking service. </a:t>
            </a:r>
          </a:p>
          <a:p>
            <a:r>
              <a:rPr lang="en-US" sz="2400" b="1" dirty="0"/>
              <a:t> </a:t>
            </a:r>
            <a:endParaRPr lang="en-US" sz="2400" dirty="0"/>
          </a:p>
          <a:p>
            <a:endParaRPr lang="en-US" sz="2400" dirty="0"/>
          </a:p>
        </p:txBody>
      </p:sp>
      <p:sp>
        <p:nvSpPr>
          <p:cNvPr id="3" name="TextBox 2">
            <a:extLst>
              <a:ext uri="{FF2B5EF4-FFF2-40B4-BE49-F238E27FC236}">
                <a16:creationId xmlns:a16="http://schemas.microsoft.com/office/drawing/2014/main" id="{6245D645-F5B5-4870-839A-ADF79E445D17}"/>
              </a:ext>
            </a:extLst>
          </p:cNvPr>
          <p:cNvSpPr txBox="1"/>
          <p:nvPr/>
        </p:nvSpPr>
        <p:spPr>
          <a:xfrm>
            <a:off x="318053" y="334330"/>
            <a:ext cx="3533340" cy="1323439"/>
          </a:xfrm>
          <a:prstGeom prst="rect">
            <a:avLst/>
          </a:prstGeom>
          <a:noFill/>
        </p:spPr>
        <p:txBody>
          <a:bodyPr wrap="none" rtlCol="0">
            <a:spAutoFit/>
          </a:bodyPr>
          <a:lstStyle/>
          <a:p>
            <a:r>
              <a:rPr lang="en-US" sz="4000" b="1" dirty="0"/>
              <a:t>Online Banking </a:t>
            </a:r>
          </a:p>
          <a:p>
            <a:endParaRPr lang="en-IN" sz="4000" dirty="0"/>
          </a:p>
        </p:txBody>
      </p:sp>
    </p:spTree>
    <p:extLst>
      <p:ext uri="{BB962C8B-B14F-4D97-AF65-F5344CB8AC3E}">
        <p14:creationId xmlns:p14="http://schemas.microsoft.com/office/powerpoint/2010/main" val="259854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676" y="1034546"/>
            <a:ext cx="10515600" cy="766872"/>
          </a:xfrm>
        </p:spPr>
        <p:txBody>
          <a:bodyPr>
            <a:noAutofit/>
          </a:bodyPr>
          <a:lstStyle/>
          <a:p>
            <a:r>
              <a:rPr lang="en-US" sz="6000" b="1" i="1" dirty="0"/>
              <a:t>Elements of E-CRM </a:t>
            </a:r>
            <a:br>
              <a:rPr lang="en-US" sz="6000" b="1" i="1" dirty="0"/>
            </a:br>
            <a:endParaRPr lang="en-US" sz="6000" dirty="0"/>
          </a:p>
        </p:txBody>
      </p:sp>
      <p:sp>
        <p:nvSpPr>
          <p:cNvPr id="3" name="Content Placeholder 2"/>
          <p:cNvSpPr>
            <a:spLocks noGrp="1"/>
          </p:cNvSpPr>
          <p:nvPr>
            <p:ph idx="1"/>
          </p:nvPr>
        </p:nvSpPr>
        <p:spPr>
          <a:xfrm>
            <a:off x="0" y="1417982"/>
            <a:ext cx="11766176" cy="5318993"/>
          </a:xfrm>
        </p:spPr>
        <p:txBody>
          <a:bodyPr>
            <a:normAutofit/>
          </a:bodyPr>
          <a:lstStyle/>
          <a:p>
            <a:endParaRPr lang="en-US" dirty="0"/>
          </a:p>
          <a:p>
            <a:r>
              <a:rPr lang="en-US" dirty="0"/>
              <a:t>E-CRM is the use of the Internet and IT applications used to manage the relationship with customers. There are four elements in E-CRM </a:t>
            </a:r>
          </a:p>
          <a:p>
            <a:pPr marL="0" indent="0">
              <a:buNone/>
            </a:pPr>
            <a:endParaRPr lang="en-US" dirty="0"/>
          </a:p>
          <a:p>
            <a:pPr marL="514350" indent="-514350">
              <a:buFont typeface="+mj-lt"/>
              <a:buAutoNum type="arabicPeriod"/>
            </a:pPr>
            <a:r>
              <a:rPr lang="en-US" dirty="0"/>
              <a:t>Selection</a:t>
            </a:r>
          </a:p>
          <a:p>
            <a:pPr marL="514350" indent="-514350">
              <a:buFont typeface="+mj-lt"/>
              <a:buAutoNum type="arabicPeriod"/>
            </a:pPr>
            <a:r>
              <a:rPr lang="en-US" dirty="0"/>
              <a:t>Retention </a:t>
            </a:r>
          </a:p>
          <a:p>
            <a:pPr marL="514350" indent="-514350">
              <a:buFont typeface="+mj-lt"/>
              <a:buAutoNum type="arabicPeriod"/>
            </a:pPr>
            <a:r>
              <a:rPr lang="en-US" dirty="0"/>
              <a:t>Acquisition</a:t>
            </a:r>
          </a:p>
          <a:p>
            <a:pPr marL="514350" indent="-514350">
              <a:buFont typeface="+mj-lt"/>
              <a:buAutoNum type="arabicPeriod"/>
            </a:pPr>
            <a:r>
              <a:rPr lang="en-US" dirty="0"/>
              <a:t>Extension.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8621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9A3A31-35C8-4EAA-A73E-31ECC7AFDE50}"/>
              </a:ext>
            </a:extLst>
          </p:cNvPr>
          <p:cNvSpPr/>
          <p:nvPr/>
        </p:nvSpPr>
        <p:spPr>
          <a:xfrm>
            <a:off x="569842" y="447335"/>
            <a:ext cx="9554819" cy="2554545"/>
          </a:xfrm>
          <a:prstGeom prst="rect">
            <a:avLst/>
          </a:prstGeom>
        </p:spPr>
        <p:txBody>
          <a:bodyPr wrap="square">
            <a:spAutoFit/>
          </a:bodyPr>
          <a:lstStyle/>
          <a:p>
            <a:pPr marL="514350" lvl="0" indent="-514350" fontAlgn="base">
              <a:buAutoNum type="arabicPeriod"/>
            </a:pPr>
            <a:r>
              <a:rPr lang="en-US" sz="2000" b="1" u="sng" dirty="0"/>
              <a:t>Customer Selection</a:t>
            </a:r>
            <a:r>
              <a:rPr lang="en-US" sz="2000" u="sng" dirty="0"/>
              <a:t>: </a:t>
            </a:r>
          </a:p>
          <a:p>
            <a:pPr lvl="0" fontAlgn="base"/>
            <a:endParaRPr lang="en-US" sz="2000" u="sng" dirty="0"/>
          </a:p>
          <a:p>
            <a:pPr lvl="0" fontAlgn="base"/>
            <a:r>
              <a:rPr lang="en-US" sz="2000" dirty="0"/>
              <a:t>It refers to customer targeting, segmenting and mass customization which offers a customize product which fulfills individual needs and maintain low cost position vie mass market operations has been introduced into business process 	which creates new developments. First customer have individual lives, and everyone has unique setup needs and desires and second fast growth of information and production technology has made it possible to meet these individual needs to meet a high degree </a:t>
            </a:r>
          </a:p>
        </p:txBody>
      </p:sp>
      <p:sp>
        <p:nvSpPr>
          <p:cNvPr id="3" name="Rectangle 2">
            <a:extLst>
              <a:ext uri="{FF2B5EF4-FFF2-40B4-BE49-F238E27FC236}">
                <a16:creationId xmlns:a16="http://schemas.microsoft.com/office/drawing/2014/main" id="{C0143730-D948-45ED-8DDB-54C0285B0F88}"/>
              </a:ext>
            </a:extLst>
          </p:cNvPr>
          <p:cNvSpPr/>
          <p:nvPr/>
        </p:nvSpPr>
        <p:spPr>
          <a:xfrm>
            <a:off x="569842" y="3429000"/>
            <a:ext cx="9793356" cy="1938992"/>
          </a:xfrm>
          <a:prstGeom prst="rect">
            <a:avLst/>
          </a:prstGeom>
        </p:spPr>
        <p:txBody>
          <a:bodyPr wrap="square">
            <a:spAutoFit/>
          </a:bodyPr>
          <a:lstStyle/>
          <a:p>
            <a:pPr lvl="0" fontAlgn="base"/>
            <a:r>
              <a:rPr lang="en-US" sz="2000" dirty="0"/>
              <a:t>2. </a:t>
            </a:r>
            <a:r>
              <a:rPr lang="en-US" sz="2000" b="1" u="sng" dirty="0"/>
              <a:t>Customer Acquisition: </a:t>
            </a:r>
          </a:p>
          <a:p>
            <a:pPr lvl="0" fontAlgn="base"/>
            <a:endParaRPr lang="en-US" sz="2000" u="sng" dirty="0"/>
          </a:p>
          <a:p>
            <a:pPr lvl="0" fontAlgn="base"/>
            <a:r>
              <a:rPr lang="en-US" sz="2000" dirty="0"/>
              <a:t>It focuses on promotion and other incentives to acquire new customers to serve existing customers to come online. While in online channel the firm should have at least the email address of the customer. Detail customer profiles are included to get this information customers are offered incentives like gifts, certificates or free product samples. </a:t>
            </a:r>
          </a:p>
        </p:txBody>
      </p:sp>
    </p:spTree>
    <p:extLst>
      <p:ext uri="{BB962C8B-B14F-4D97-AF65-F5344CB8AC3E}">
        <p14:creationId xmlns:p14="http://schemas.microsoft.com/office/powerpoint/2010/main" val="141073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EAAB2-0A29-4901-8724-BC96CE21E11A}"/>
              </a:ext>
            </a:extLst>
          </p:cNvPr>
          <p:cNvSpPr>
            <a:spLocks noGrp="1"/>
          </p:cNvSpPr>
          <p:nvPr>
            <p:ph idx="1"/>
          </p:nvPr>
        </p:nvSpPr>
        <p:spPr>
          <a:xfrm>
            <a:off x="636104" y="477078"/>
            <a:ext cx="10717696" cy="5699885"/>
          </a:xfrm>
        </p:spPr>
        <p:txBody>
          <a:bodyPr>
            <a:normAutofit/>
          </a:bodyPr>
          <a:lstStyle/>
          <a:p>
            <a:pPr marL="0" lvl="0" indent="0" fontAlgn="base">
              <a:buNone/>
            </a:pPr>
            <a:r>
              <a:rPr lang="en-US" sz="2400" dirty="0"/>
              <a:t>3. </a:t>
            </a:r>
            <a:r>
              <a:rPr lang="en-US" sz="2400" b="1" u="sng" dirty="0"/>
              <a:t>Customer retention:</a:t>
            </a:r>
            <a:r>
              <a:rPr lang="en-US" sz="2400" b="1" dirty="0"/>
              <a:t> </a:t>
            </a:r>
          </a:p>
          <a:p>
            <a:pPr marL="0" lvl="0" indent="0" fontAlgn="base">
              <a:buNone/>
            </a:pPr>
            <a:r>
              <a:rPr lang="en-US" sz="2400" dirty="0"/>
              <a:t>It turns one time customers to regular customers and keeps them as long as possible in online environment. It is achieved from two dimensions personalization, while personalization website is done by considering the needs of the customers and it make possible for him to stick particular website. While online communities create network effect with different users both types of users stay on a particular website. </a:t>
            </a:r>
          </a:p>
          <a:p>
            <a:pPr marL="0" lvl="0" indent="0" fontAlgn="base">
              <a:buNone/>
            </a:pPr>
            <a:endParaRPr lang="en-US" sz="2400" dirty="0"/>
          </a:p>
          <a:p>
            <a:pPr marL="0" lvl="0" indent="0" fontAlgn="base">
              <a:buNone/>
            </a:pPr>
            <a:r>
              <a:rPr lang="en-US" sz="2400" dirty="0"/>
              <a:t>4. </a:t>
            </a:r>
            <a:r>
              <a:rPr lang="en-US" sz="2400" b="1" u="sng" dirty="0"/>
              <a:t>Customer Extension: </a:t>
            </a:r>
          </a:p>
          <a:p>
            <a:pPr marL="0" lvl="0" indent="0" fontAlgn="base">
              <a:buNone/>
            </a:pPr>
            <a:r>
              <a:rPr lang="en-US" sz="2400" dirty="0"/>
              <a:t>It has focus on the maximization of lifetime value of a customer. The companies expand this through existing customer relationship like cross selling of products and services. </a:t>
            </a:r>
          </a:p>
          <a:p>
            <a:pPr marL="0" indent="0">
              <a:buNone/>
            </a:pPr>
            <a:endParaRPr lang="en-IN" sz="2400" dirty="0"/>
          </a:p>
        </p:txBody>
      </p:sp>
    </p:spTree>
    <p:extLst>
      <p:ext uri="{BB962C8B-B14F-4D97-AF65-F5344CB8AC3E}">
        <p14:creationId xmlns:p14="http://schemas.microsoft.com/office/powerpoint/2010/main" val="325866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 of E-CRM</a:t>
            </a:r>
            <a:br>
              <a:rPr lang="en-US" b="1" dirty="0"/>
            </a:br>
            <a:endParaRPr lang="en-US" dirty="0"/>
          </a:p>
        </p:txBody>
      </p:sp>
      <p:sp>
        <p:nvSpPr>
          <p:cNvPr id="3" name="Content Placeholder 2"/>
          <p:cNvSpPr>
            <a:spLocks noGrp="1"/>
          </p:cNvSpPr>
          <p:nvPr>
            <p:ph idx="1"/>
          </p:nvPr>
        </p:nvSpPr>
        <p:spPr>
          <a:xfrm>
            <a:off x="556591" y="1690688"/>
            <a:ext cx="11290852" cy="4486275"/>
          </a:xfrm>
        </p:spPr>
        <p:txBody>
          <a:bodyPr>
            <a:normAutofit lnSpcReduction="10000"/>
          </a:bodyPr>
          <a:lstStyle/>
          <a:p>
            <a:pPr marL="0" lvl="0" indent="0" fontAlgn="base">
              <a:buNone/>
            </a:pPr>
            <a:r>
              <a:rPr lang="en-US" sz="3400" b="1" dirty="0"/>
              <a:t>1.</a:t>
            </a:r>
            <a:r>
              <a:rPr lang="en-US" sz="3400" b="1" u="sng" dirty="0"/>
              <a:t>Complaints and Queries management: </a:t>
            </a:r>
          </a:p>
          <a:p>
            <a:pPr marL="0" lvl="0" indent="0" fontAlgn="base">
              <a:buNone/>
            </a:pPr>
            <a:r>
              <a:rPr lang="en-US" sz="3400" dirty="0"/>
              <a:t> Customer can make complaints and ask queries , this automatically goes to the officers mailbox. And make corrective decision. </a:t>
            </a:r>
          </a:p>
          <a:p>
            <a:pPr marL="0" lvl="0" indent="0" fontAlgn="base">
              <a:buNone/>
            </a:pPr>
            <a:endParaRPr lang="en-US" dirty="0"/>
          </a:p>
          <a:p>
            <a:pPr marL="0" lvl="0" indent="0" fontAlgn="base">
              <a:buNone/>
            </a:pPr>
            <a:r>
              <a:rPr lang="en-US" sz="3400" dirty="0"/>
              <a:t>2.</a:t>
            </a:r>
            <a:r>
              <a:rPr lang="en-US" sz="3400" b="1" u="sng" dirty="0"/>
              <a:t>Customer Relation: </a:t>
            </a:r>
          </a:p>
          <a:p>
            <a:pPr marL="0" lvl="0" indent="0" fontAlgn="base">
              <a:buNone/>
            </a:pPr>
            <a:r>
              <a:rPr lang="en-US" dirty="0"/>
              <a:t>Improved customer relations, service and support. Matching the customers  behavior with suitable offers.</a:t>
            </a:r>
          </a:p>
          <a:p>
            <a:pPr marL="0" lvl="0" indent="0" fontAlgn="base">
              <a:buNone/>
            </a:pPr>
            <a:r>
              <a:rPr lang="en-US" dirty="0"/>
              <a:t>Increased customer satisfaction and loyalty.</a:t>
            </a:r>
          </a:p>
          <a:p>
            <a:pPr marL="0" lvl="0" indent="0" fontAlgn="base">
              <a:buNone/>
            </a:pPr>
            <a:r>
              <a:rPr lang="en-US" dirty="0"/>
              <a:t>A typical E-CRM strategy involves collecting customer information, transaction history and product information.</a:t>
            </a:r>
          </a:p>
          <a:p>
            <a:pPr marL="0" indent="0">
              <a:buNone/>
            </a:pPr>
            <a:endParaRPr lang="en-US" dirty="0"/>
          </a:p>
        </p:txBody>
      </p:sp>
    </p:spTree>
    <p:extLst>
      <p:ext uri="{BB962C8B-B14F-4D97-AF65-F5344CB8AC3E}">
        <p14:creationId xmlns:p14="http://schemas.microsoft.com/office/powerpoint/2010/main" val="42571225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181</TotalTime>
  <Words>742</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Georgia</vt:lpstr>
      <vt:lpstr>Retrospect</vt:lpstr>
      <vt:lpstr>PowerPoint Presentation</vt:lpstr>
      <vt:lpstr>PowerPoint Presentation</vt:lpstr>
      <vt:lpstr>Introduction  </vt:lpstr>
      <vt:lpstr>PowerPoint Presentation</vt:lpstr>
      <vt:lpstr>PowerPoint Presentation</vt:lpstr>
      <vt:lpstr>Elements of E-CRM  </vt:lpstr>
      <vt:lpstr>PowerPoint Presentation</vt:lpstr>
      <vt:lpstr>PowerPoint Presentation</vt:lpstr>
      <vt:lpstr>Benefits of E-CRM </vt:lpstr>
      <vt:lpstr>3.Customer contact management:  SIEBEL enables the bank to record a complete profile and contact history of customers. It also helps in greeting at various occasions such as Birthday, Wedding day and Insurance premium submission day. These help the bank introducing personnel touch with customer.   4. E-CRM Helps in  Bill payment, Funds transfer, Ticket booking,  Mobile recharge etc.  5.Feedback from customers . They have no longer to stand in rows to pay utility bills and make any financial transaction. They are getting more convenience and save time and money.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Laxman Sawant</dc:creator>
  <cp:lastModifiedBy>saidatta sawant</cp:lastModifiedBy>
  <cp:revision>23</cp:revision>
  <dcterms:created xsi:type="dcterms:W3CDTF">2018-03-14T17:14:53Z</dcterms:created>
  <dcterms:modified xsi:type="dcterms:W3CDTF">2018-03-18T18:59:42Z</dcterms:modified>
</cp:coreProperties>
</file>