
<file path=[Content_Types].xml><?xml version="1.0" encoding="utf-8"?>
<Types xmlns="http://schemas.openxmlformats.org/package/2006/content-types">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57" r:id="rId3"/>
    <p:sldId id="258" r:id="rId4"/>
    <p:sldId id="259" r:id="rId5"/>
  </p:sldIdLst>
  <p:sldSz cx="7556500" cy="10680700"/>
  <p:notesSz cx="7556500" cy="106807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1020" y="408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5013" cy="5349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79900" y="0"/>
            <a:ext cx="3275013" cy="534988"/>
          </a:xfrm>
          <a:prstGeom prst="rect">
            <a:avLst/>
          </a:prstGeom>
        </p:spPr>
        <p:txBody>
          <a:bodyPr vert="horz" lIns="91440" tIns="45720" rIns="91440" bIns="45720" rtlCol="0"/>
          <a:lstStyle>
            <a:lvl1pPr algn="r">
              <a:defRPr sz="1200"/>
            </a:lvl1pPr>
          </a:lstStyle>
          <a:p>
            <a:fld id="{7F991E04-F8D7-4709-A2F0-A569FB3C8E04}" type="datetimeFigureOut">
              <a:rPr lang="fr-FR" smtClean="0"/>
              <a:pPr/>
              <a:t>17/11/2020</a:t>
            </a:fld>
            <a:endParaRPr lang="fr-FR"/>
          </a:p>
        </p:txBody>
      </p:sp>
      <p:sp>
        <p:nvSpPr>
          <p:cNvPr id="4" name="Espace réservé de l'image des diapositives 3"/>
          <p:cNvSpPr>
            <a:spLocks noGrp="1" noRot="1" noChangeAspect="1"/>
          </p:cNvSpPr>
          <p:nvPr>
            <p:ph type="sldImg" idx="2"/>
          </p:nvPr>
        </p:nvSpPr>
        <p:spPr>
          <a:xfrm>
            <a:off x="2503488" y="1335088"/>
            <a:ext cx="2549525" cy="3605212"/>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0325"/>
            <a:ext cx="6045200" cy="4205288"/>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45713"/>
            <a:ext cx="3275013" cy="5349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79900" y="10145713"/>
            <a:ext cx="3275013" cy="534987"/>
          </a:xfrm>
          <a:prstGeom prst="rect">
            <a:avLst/>
          </a:prstGeom>
        </p:spPr>
        <p:txBody>
          <a:bodyPr vert="horz" lIns="91440" tIns="45720" rIns="91440" bIns="45720" rtlCol="0" anchor="b"/>
          <a:lstStyle>
            <a:lvl1pPr algn="r">
              <a:defRPr sz="1200"/>
            </a:lvl1pPr>
          </a:lstStyle>
          <a:p>
            <a:fld id="{D7BFD309-6330-4215-8304-DB9719B8A01F}" type="slidenum">
              <a:rPr lang="fr-FR" smtClean="0"/>
              <a:pPr/>
              <a:t>‹N°›</a:t>
            </a:fld>
            <a:endParaRPr lang="fr-FR"/>
          </a:p>
        </p:txBody>
      </p:sp>
    </p:spTree>
    <p:extLst>
      <p:ext uri="{BB962C8B-B14F-4D97-AF65-F5344CB8AC3E}">
        <p14:creationId xmlns:p14="http://schemas.microsoft.com/office/powerpoint/2010/main" xmlns="" val="1754007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Notre Société dispose de professionnels encadrés par une structure solide disposant </a:t>
            </a:r>
            <a:endParaRPr lang="fr-FR" dirty="0"/>
          </a:p>
        </p:txBody>
      </p:sp>
      <p:sp>
        <p:nvSpPr>
          <p:cNvPr id="4" name="Espace réservé du numéro de diapositive 3"/>
          <p:cNvSpPr>
            <a:spLocks noGrp="1"/>
          </p:cNvSpPr>
          <p:nvPr>
            <p:ph type="sldNum" sz="quarter" idx="10"/>
          </p:nvPr>
        </p:nvSpPr>
        <p:spPr/>
        <p:txBody>
          <a:bodyPr/>
          <a:lstStyle/>
          <a:p>
            <a:fld id="{D7BFD309-6330-4215-8304-DB9719B8A01F}" type="slidenum">
              <a:rPr lang="fr-FR" smtClean="0"/>
              <a:pPr/>
              <a:t>2</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D7BFD309-6330-4215-8304-DB9719B8A01F}" type="slidenum">
              <a:rPr lang="fr-FR" smtClean="0"/>
              <a:pPr/>
              <a:t>4</a:t>
            </a:fld>
            <a:endParaRPr lang="fr-FR"/>
          </a:p>
        </p:txBody>
      </p:sp>
    </p:spTree>
    <p:extLst>
      <p:ext uri="{BB962C8B-B14F-4D97-AF65-F5344CB8AC3E}">
        <p14:creationId xmlns:p14="http://schemas.microsoft.com/office/powerpoint/2010/main" xmlns="" val="2842694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6737" y="3311017"/>
            <a:ext cx="6423025" cy="224294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3475" y="5981192"/>
            <a:ext cx="5289550" cy="26701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1" i="0">
                <a:solidFill>
                  <a:srgbClr val="CF000E"/>
                </a:solidFill>
                <a:latin typeface="Gill Sans MT"/>
                <a:cs typeface="Gill Sans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3403600" cy="5071745"/>
          </a:xfrm>
          <a:custGeom>
            <a:avLst/>
            <a:gdLst/>
            <a:ahLst/>
            <a:cxnLst/>
            <a:rect l="l" t="t" r="r" b="b"/>
            <a:pathLst>
              <a:path w="3403600" h="5071745">
                <a:moveTo>
                  <a:pt x="3403284" y="5071561"/>
                </a:moveTo>
                <a:lnTo>
                  <a:pt x="0" y="5071561"/>
                </a:lnTo>
                <a:lnTo>
                  <a:pt x="0" y="0"/>
                </a:lnTo>
                <a:lnTo>
                  <a:pt x="3403284" y="0"/>
                </a:lnTo>
                <a:lnTo>
                  <a:pt x="3403284" y="5071561"/>
                </a:lnTo>
                <a:close/>
              </a:path>
            </a:pathLst>
          </a:custGeom>
          <a:solidFill>
            <a:srgbClr val="2A2A2A"/>
          </a:solidFill>
        </p:spPr>
        <p:txBody>
          <a:bodyPr wrap="square" lIns="0" tIns="0" rIns="0" bIns="0" rtlCol="0"/>
          <a:lstStyle/>
          <a:p>
            <a:endParaRPr/>
          </a:p>
        </p:txBody>
      </p:sp>
      <p:sp>
        <p:nvSpPr>
          <p:cNvPr id="17" name="bg object 17"/>
          <p:cNvSpPr/>
          <p:nvPr/>
        </p:nvSpPr>
        <p:spPr>
          <a:xfrm>
            <a:off x="3399175" y="3272553"/>
            <a:ext cx="4157345" cy="4147185"/>
          </a:xfrm>
          <a:custGeom>
            <a:avLst/>
            <a:gdLst/>
            <a:ahLst/>
            <a:cxnLst/>
            <a:rect l="l" t="t" r="r" b="b"/>
            <a:pathLst>
              <a:path w="4157345" h="4147184">
                <a:moveTo>
                  <a:pt x="4156816" y="4146859"/>
                </a:moveTo>
                <a:lnTo>
                  <a:pt x="0" y="4146859"/>
                </a:lnTo>
                <a:lnTo>
                  <a:pt x="0" y="0"/>
                </a:lnTo>
                <a:lnTo>
                  <a:pt x="4156816" y="0"/>
                </a:lnTo>
                <a:lnTo>
                  <a:pt x="4156816" y="4146859"/>
                </a:lnTo>
                <a:close/>
              </a:path>
            </a:pathLst>
          </a:custGeom>
          <a:solidFill>
            <a:srgbClr val="CF000E"/>
          </a:solidFill>
        </p:spPr>
        <p:txBody>
          <a:bodyPr wrap="square" lIns="0" tIns="0" rIns="0" bIns="0" rtlCol="0"/>
          <a:lstStyle/>
          <a:p>
            <a:endParaRPr/>
          </a:p>
        </p:txBody>
      </p:sp>
      <p:sp>
        <p:nvSpPr>
          <p:cNvPr id="18" name="bg object 18"/>
          <p:cNvSpPr/>
          <p:nvPr/>
        </p:nvSpPr>
        <p:spPr>
          <a:xfrm>
            <a:off x="0" y="6527272"/>
            <a:ext cx="3401695" cy="4149725"/>
          </a:xfrm>
          <a:custGeom>
            <a:avLst/>
            <a:gdLst/>
            <a:ahLst/>
            <a:cxnLst/>
            <a:rect l="l" t="t" r="r" b="b"/>
            <a:pathLst>
              <a:path w="3401695" h="4149725">
                <a:moveTo>
                  <a:pt x="0" y="0"/>
                </a:moveTo>
                <a:lnTo>
                  <a:pt x="3401377" y="0"/>
                </a:lnTo>
                <a:lnTo>
                  <a:pt x="3401377" y="4149697"/>
                </a:lnTo>
                <a:lnTo>
                  <a:pt x="0" y="4149697"/>
                </a:lnTo>
                <a:lnTo>
                  <a:pt x="0" y="0"/>
                </a:lnTo>
                <a:close/>
              </a:path>
            </a:pathLst>
          </a:custGeom>
          <a:solidFill>
            <a:srgbClr val="2A2A2A"/>
          </a:solidFill>
        </p:spPr>
        <p:txBody>
          <a:bodyPr wrap="square" lIns="0" tIns="0" rIns="0" bIns="0" rtlCol="0"/>
          <a:lstStyle/>
          <a:p>
            <a:endParaRPr/>
          </a:p>
        </p:txBody>
      </p:sp>
      <p:sp>
        <p:nvSpPr>
          <p:cNvPr id="19" name="bg object 19"/>
          <p:cNvSpPr/>
          <p:nvPr/>
        </p:nvSpPr>
        <p:spPr>
          <a:xfrm>
            <a:off x="3398420" y="7388083"/>
            <a:ext cx="4157570" cy="3288887"/>
          </a:xfrm>
          <a:prstGeom prst="rect">
            <a:avLst/>
          </a:prstGeom>
          <a:blipFill>
            <a:blip r:embed="rId2" cstate="print"/>
            <a:stretch>
              <a:fillRect/>
            </a:stretch>
          </a:blipFill>
        </p:spPr>
        <p:txBody>
          <a:bodyPr wrap="square" lIns="0" tIns="0" rIns="0" bIns="0" rtlCol="0"/>
          <a:lstStyle/>
          <a:p>
            <a:endParaRPr/>
          </a:p>
        </p:txBody>
      </p:sp>
      <p:sp>
        <p:nvSpPr>
          <p:cNvPr id="20" name="bg object 20"/>
          <p:cNvSpPr/>
          <p:nvPr/>
        </p:nvSpPr>
        <p:spPr>
          <a:xfrm>
            <a:off x="16398" y="4691045"/>
            <a:ext cx="3374685" cy="3260274"/>
          </a:xfrm>
          <a:prstGeom prst="rect">
            <a:avLst/>
          </a:prstGeom>
          <a:blipFill>
            <a:blip r:embed="rId3" cstate="print"/>
            <a:stretch>
              <a:fillRect/>
            </a:stretch>
          </a:blipFill>
        </p:spPr>
        <p:txBody>
          <a:bodyPr wrap="square" lIns="0" tIns="0" rIns="0" bIns="0" rtlCol="0"/>
          <a:lstStyle/>
          <a:p>
            <a:endParaRPr/>
          </a:p>
        </p:txBody>
      </p:sp>
      <p:sp>
        <p:nvSpPr>
          <p:cNvPr id="21" name="bg object 21"/>
          <p:cNvSpPr/>
          <p:nvPr/>
        </p:nvSpPr>
        <p:spPr>
          <a:xfrm>
            <a:off x="3399177" y="0"/>
            <a:ext cx="4156814" cy="3269822"/>
          </a:xfrm>
          <a:prstGeom prst="rect">
            <a:avLst/>
          </a:prstGeom>
          <a:blipFill>
            <a:blip r:embed="rId4" cstate="print"/>
            <a:stretch>
              <a:fillRect/>
            </a:stretch>
          </a:blipFill>
        </p:spPr>
        <p:txBody>
          <a:bodyPr wrap="square" lIns="0" tIns="0" rIns="0" bIns="0" rtlCol="0"/>
          <a:lstStyle/>
          <a:p>
            <a:endParaRPr/>
          </a:p>
        </p:txBody>
      </p:sp>
      <p:sp>
        <p:nvSpPr>
          <p:cNvPr id="22" name="bg object 22"/>
          <p:cNvSpPr/>
          <p:nvPr/>
        </p:nvSpPr>
        <p:spPr>
          <a:xfrm>
            <a:off x="349453" y="1071282"/>
            <a:ext cx="57785" cy="2230755"/>
          </a:xfrm>
          <a:custGeom>
            <a:avLst/>
            <a:gdLst/>
            <a:ahLst/>
            <a:cxnLst/>
            <a:rect l="l" t="t" r="r" b="b"/>
            <a:pathLst>
              <a:path w="57784" h="2230754">
                <a:moveTo>
                  <a:pt x="57188" y="2198332"/>
                </a:moveTo>
                <a:lnTo>
                  <a:pt x="32385" y="2173528"/>
                </a:lnTo>
                <a:lnTo>
                  <a:pt x="24803" y="2173528"/>
                </a:lnTo>
                <a:lnTo>
                  <a:pt x="0" y="2198332"/>
                </a:lnTo>
                <a:lnTo>
                  <a:pt x="0" y="2205913"/>
                </a:lnTo>
                <a:lnTo>
                  <a:pt x="24803" y="2230729"/>
                </a:lnTo>
                <a:lnTo>
                  <a:pt x="32385" y="2230729"/>
                </a:lnTo>
                <a:lnTo>
                  <a:pt x="57188" y="2205913"/>
                </a:lnTo>
                <a:lnTo>
                  <a:pt x="57188" y="2198332"/>
                </a:lnTo>
                <a:close/>
              </a:path>
              <a:path w="57784" h="2230754">
                <a:moveTo>
                  <a:pt x="57188" y="1473822"/>
                </a:moveTo>
                <a:lnTo>
                  <a:pt x="32385" y="1449019"/>
                </a:lnTo>
                <a:lnTo>
                  <a:pt x="24803" y="1449019"/>
                </a:lnTo>
                <a:lnTo>
                  <a:pt x="0" y="1473822"/>
                </a:lnTo>
                <a:lnTo>
                  <a:pt x="0" y="1481404"/>
                </a:lnTo>
                <a:lnTo>
                  <a:pt x="24803" y="1506220"/>
                </a:lnTo>
                <a:lnTo>
                  <a:pt x="32385" y="1506220"/>
                </a:lnTo>
                <a:lnTo>
                  <a:pt x="57188" y="1481404"/>
                </a:lnTo>
                <a:lnTo>
                  <a:pt x="57188" y="1473822"/>
                </a:lnTo>
                <a:close/>
              </a:path>
              <a:path w="57784" h="2230754">
                <a:moveTo>
                  <a:pt x="57188" y="1235494"/>
                </a:moveTo>
                <a:lnTo>
                  <a:pt x="32385" y="1210691"/>
                </a:lnTo>
                <a:lnTo>
                  <a:pt x="24803" y="1210691"/>
                </a:lnTo>
                <a:lnTo>
                  <a:pt x="0" y="1235494"/>
                </a:lnTo>
                <a:lnTo>
                  <a:pt x="0" y="1243088"/>
                </a:lnTo>
                <a:lnTo>
                  <a:pt x="24803" y="1267891"/>
                </a:lnTo>
                <a:lnTo>
                  <a:pt x="32385" y="1267891"/>
                </a:lnTo>
                <a:lnTo>
                  <a:pt x="57188" y="1243088"/>
                </a:lnTo>
                <a:lnTo>
                  <a:pt x="57188" y="1235494"/>
                </a:lnTo>
                <a:close/>
              </a:path>
              <a:path w="57784" h="2230754">
                <a:moveTo>
                  <a:pt x="57188" y="510984"/>
                </a:moveTo>
                <a:lnTo>
                  <a:pt x="32385" y="486181"/>
                </a:lnTo>
                <a:lnTo>
                  <a:pt x="24803" y="486181"/>
                </a:lnTo>
                <a:lnTo>
                  <a:pt x="0" y="510984"/>
                </a:lnTo>
                <a:lnTo>
                  <a:pt x="0" y="518579"/>
                </a:lnTo>
                <a:lnTo>
                  <a:pt x="24803" y="543382"/>
                </a:lnTo>
                <a:lnTo>
                  <a:pt x="32385" y="543382"/>
                </a:lnTo>
                <a:lnTo>
                  <a:pt x="57188" y="518579"/>
                </a:lnTo>
                <a:lnTo>
                  <a:pt x="57188" y="510984"/>
                </a:lnTo>
                <a:close/>
              </a:path>
              <a:path w="57784" h="2230754">
                <a:moveTo>
                  <a:pt x="57188" y="24803"/>
                </a:moveTo>
                <a:lnTo>
                  <a:pt x="32385" y="0"/>
                </a:lnTo>
                <a:lnTo>
                  <a:pt x="24803" y="0"/>
                </a:lnTo>
                <a:lnTo>
                  <a:pt x="0" y="24803"/>
                </a:lnTo>
                <a:lnTo>
                  <a:pt x="0" y="32397"/>
                </a:lnTo>
                <a:lnTo>
                  <a:pt x="24803" y="57200"/>
                </a:lnTo>
                <a:lnTo>
                  <a:pt x="32385" y="57200"/>
                </a:lnTo>
                <a:lnTo>
                  <a:pt x="57188" y="32397"/>
                </a:lnTo>
                <a:lnTo>
                  <a:pt x="57188" y="24803"/>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500" b="1" i="0">
                <a:solidFill>
                  <a:srgbClr val="CF000E"/>
                </a:solidFill>
                <a:latin typeface="Gill Sans MT"/>
                <a:cs typeface="Gill Sans MT"/>
              </a:defRPr>
            </a:lvl1pPr>
          </a:lstStyle>
          <a:p>
            <a:endParaRPr/>
          </a:p>
        </p:txBody>
      </p:sp>
      <p:sp>
        <p:nvSpPr>
          <p:cNvPr id="3" name="Holder 3"/>
          <p:cNvSpPr>
            <a:spLocks noGrp="1"/>
          </p:cNvSpPr>
          <p:nvPr>
            <p:ph sz="half" idx="2"/>
          </p:nvPr>
        </p:nvSpPr>
        <p:spPr>
          <a:xfrm>
            <a:off x="377825" y="2456561"/>
            <a:ext cx="3287077" cy="704926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1597" y="2456561"/>
            <a:ext cx="3287077" cy="704926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11/17/2020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1" i="0">
                <a:solidFill>
                  <a:srgbClr val="CF000E"/>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11/17/2020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7555991" cy="10676971"/>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0" y="8951496"/>
            <a:ext cx="7556500" cy="1725930"/>
          </a:xfrm>
          <a:custGeom>
            <a:avLst/>
            <a:gdLst/>
            <a:ahLst/>
            <a:cxnLst/>
            <a:rect l="l" t="t" r="r" b="b"/>
            <a:pathLst>
              <a:path w="7556500" h="1725929">
                <a:moveTo>
                  <a:pt x="7555991" y="1725474"/>
                </a:moveTo>
                <a:lnTo>
                  <a:pt x="0" y="1725474"/>
                </a:lnTo>
                <a:lnTo>
                  <a:pt x="0" y="0"/>
                </a:lnTo>
                <a:lnTo>
                  <a:pt x="7555991" y="0"/>
                </a:lnTo>
                <a:lnTo>
                  <a:pt x="7555991" y="1725474"/>
                </a:lnTo>
                <a:close/>
              </a:path>
            </a:pathLst>
          </a:custGeom>
          <a:solidFill>
            <a:srgbClr val="FFFFFF"/>
          </a:solidFill>
        </p:spPr>
        <p:txBody>
          <a:bodyPr wrap="square" lIns="0" tIns="0" rIns="0" bIns="0" rtlCol="0"/>
          <a:lstStyle/>
          <a:p>
            <a:endParaRPr/>
          </a:p>
        </p:txBody>
      </p:sp>
      <p:sp>
        <p:nvSpPr>
          <p:cNvPr id="18" name="bg object 18"/>
          <p:cNvSpPr/>
          <p:nvPr/>
        </p:nvSpPr>
        <p:spPr>
          <a:xfrm>
            <a:off x="0" y="4871068"/>
            <a:ext cx="5419090" cy="4490720"/>
          </a:xfrm>
          <a:custGeom>
            <a:avLst/>
            <a:gdLst/>
            <a:ahLst/>
            <a:cxnLst/>
            <a:rect l="l" t="t" r="r" b="b"/>
            <a:pathLst>
              <a:path w="5419090" h="4490720">
                <a:moveTo>
                  <a:pt x="5418731" y="4490347"/>
                </a:moveTo>
                <a:lnTo>
                  <a:pt x="0" y="4490347"/>
                </a:lnTo>
                <a:lnTo>
                  <a:pt x="0" y="0"/>
                </a:lnTo>
                <a:lnTo>
                  <a:pt x="5418731" y="4490347"/>
                </a:lnTo>
                <a:close/>
              </a:path>
            </a:pathLst>
          </a:custGeom>
          <a:solidFill>
            <a:srgbClr val="FFFFFF"/>
          </a:solidFill>
        </p:spPr>
        <p:txBody>
          <a:bodyPr wrap="square" lIns="0" tIns="0" rIns="0" bIns="0" rtlCol="0"/>
          <a:lstStyle/>
          <a:p>
            <a:endParaRPr/>
          </a:p>
        </p:txBody>
      </p:sp>
      <p:sp>
        <p:nvSpPr>
          <p:cNvPr id="19" name="bg object 19"/>
          <p:cNvSpPr/>
          <p:nvPr/>
        </p:nvSpPr>
        <p:spPr>
          <a:xfrm>
            <a:off x="104863" y="6682690"/>
            <a:ext cx="2020998" cy="2144826"/>
          </a:xfrm>
          <a:prstGeom prst="rect">
            <a:avLst/>
          </a:prstGeom>
          <a:blipFill>
            <a:blip r:embed="rId3" cstate="print"/>
            <a:stretch>
              <a:fillRect/>
            </a:stretch>
          </a:blipFill>
        </p:spPr>
        <p:txBody>
          <a:bodyPr wrap="square" lIns="0" tIns="0" rIns="0" bIns="0" rtlCol="0"/>
          <a:lstStyle/>
          <a:p>
            <a:endParaRPr/>
          </a:p>
        </p:txBody>
      </p:sp>
      <p:sp>
        <p:nvSpPr>
          <p:cNvPr id="20" name="bg object 20"/>
          <p:cNvSpPr/>
          <p:nvPr/>
        </p:nvSpPr>
        <p:spPr>
          <a:xfrm>
            <a:off x="0" y="4026954"/>
            <a:ext cx="7556500" cy="5744845"/>
          </a:xfrm>
          <a:custGeom>
            <a:avLst/>
            <a:gdLst/>
            <a:ahLst/>
            <a:cxnLst/>
            <a:rect l="l" t="t" r="r" b="b"/>
            <a:pathLst>
              <a:path w="7556500" h="5744845">
                <a:moveTo>
                  <a:pt x="0" y="5744380"/>
                </a:moveTo>
                <a:lnTo>
                  <a:pt x="7555991" y="5744380"/>
                </a:lnTo>
                <a:lnTo>
                  <a:pt x="7555991" y="0"/>
                </a:lnTo>
                <a:lnTo>
                  <a:pt x="0" y="5711128"/>
                </a:lnTo>
                <a:lnTo>
                  <a:pt x="0" y="5744380"/>
                </a:lnTo>
                <a:close/>
              </a:path>
            </a:pathLst>
          </a:custGeom>
          <a:solidFill>
            <a:srgbClr val="2A2A2A"/>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11/17/2020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7555991" cy="10676971"/>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915114" y="1045464"/>
            <a:ext cx="5726271" cy="711835"/>
          </a:xfrm>
          <a:prstGeom prst="rect">
            <a:avLst/>
          </a:prstGeom>
        </p:spPr>
        <p:txBody>
          <a:bodyPr wrap="square" lIns="0" tIns="0" rIns="0" bIns="0">
            <a:spAutoFit/>
          </a:bodyPr>
          <a:lstStyle>
            <a:lvl1pPr>
              <a:defRPr sz="4500" b="1" i="0">
                <a:solidFill>
                  <a:srgbClr val="CF000E"/>
                </a:solidFill>
                <a:latin typeface="Gill Sans MT"/>
                <a:cs typeface="Gill Sans MT"/>
              </a:defRPr>
            </a:lvl1pPr>
          </a:lstStyle>
          <a:p>
            <a:endParaRPr/>
          </a:p>
        </p:txBody>
      </p:sp>
      <p:sp>
        <p:nvSpPr>
          <p:cNvPr id="3" name="Holder 3"/>
          <p:cNvSpPr>
            <a:spLocks noGrp="1"/>
          </p:cNvSpPr>
          <p:nvPr>
            <p:ph type="body" idx="1"/>
          </p:nvPr>
        </p:nvSpPr>
        <p:spPr>
          <a:xfrm>
            <a:off x="907230" y="2055963"/>
            <a:ext cx="5742038" cy="28854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9210" y="9933051"/>
            <a:ext cx="2418080" cy="53403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825" y="9933051"/>
            <a:ext cx="1737995" cy="53403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11/17/2020</a:t>
            </a:fld>
            <a:endParaRPr lang="en-US"/>
          </a:p>
        </p:txBody>
      </p:sp>
      <p:sp>
        <p:nvSpPr>
          <p:cNvPr id="6" name="Holder 6"/>
          <p:cNvSpPr>
            <a:spLocks noGrp="1"/>
          </p:cNvSpPr>
          <p:nvPr>
            <p:ph type="sldNum" sz="quarter" idx="7"/>
          </p:nvPr>
        </p:nvSpPr>
        <p:spPr>
          <a:xfrm>
            <a:off x="5440680" y="9933051"/>
            <a:ext cx="1737995" cy="53403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21912" y="9977894"/>
            <a:ext cx="3065780" cy="431800"/>
          </a:xfrm>
          <a:prstGeom prst="rect">
            <a:avLst/>
          </a:prstGeom>
        </p:spPr>
        <p:txBody>
          <a:bodyPr vert="horz" wrap="square" lIns="0" tIns="12700" rIns="0" bIns="0" rtlCol="0">
            <a:spAutoFit/>
          </a:bodyPr>
          <a:lstStyle/>
          <a:p>
            <a:pPr marR="39370" algn="r">
              <a:lnSpc>
                <a:spcPts val="1600"/>
              </a:lnSpc>
              <a:spcBef>
                <a:spcPts val="100"/>
              </a:spcBef>
            </a:pPr>
            <a:r>
              <a:rPr sz="1350" spc="-140" dirty="0">
                <a:solidFill>
                  <a:srgbClr val="2A2A2A"/>
                </a:solidFill>
                <a:latin typeface="Arial"/>
                <a:cs typeface="Arial"/>
              </a:rPr>
              <a:t>PREVENTION </a:t>
            </a:r>
            <a:r>
              <a:rPr sz="1350" spc="-40" dirty="0">
                <a:solidFill>
                  <a:srgbClr val="2A2A2A"/>
                </a:solidFill>
                <a:latin typeface="Arial"/>
                <a:cs typeface="Arial"/>
              </a:rPr>
              <a:t>; </a:t>
            </a:r>
            <a:r>
              <a:rPr sz="1350" spc="-150" dirty="0">
                <a:solidFill>
                  <a:srgbClr val="2A2A2A"/>
                </a:solidFill>
                <a:latin typeface="Arial"/>
                <a:cs typeface="Arial"/>
              </a:rPr>
              <a:t>SECURITÉ </a:t>
            </a:r>
            <a:r>
              <a:rPr sz="1350" spc="-40" dirty="0">
                <a:solidFill>
                  <a:srgbClr val="2A2A2A"/>
                </a:solidFill>
                <a:latin typeface="Arial"/>
                <a:cs typeface="Arial"/>
              </a:rPr>
              <a:t>; </a:t>
            </a:r>
            <a:r>
              <a:rPr sz="1350" spc="-160" dirty="0">
                <a:solidFill>
                  <a:srgbClr val="2A2A2A"/>
                </a:solidFill>
                <a:latin typeface="Arial"/>
                <a:cs typeface="Arial"/>
              </a:rPr>
              <a:t>GARDIENNAGE</a:t>
            </a:r>
            <a:r>
              <a:rPr sz="1350" spc="-185" dirty="0">
                <a:solidFill>
                  <a:srgbClr val="2A2A2A"/>
                </a:solidFill>
                <a:latin typeface="Arial"/>
                <a:cs typeface="Arial"/>
              </a:rPr>
              <a:t> </a:t>
            </a:r>
            <a:r>
              <a:rPr sz="1350" spc="-40" dirty="0">
                <a:solidFill>
                  <a:srgbClr val="2A2A2A"/>
                </a:solidFill>
                <a:latin typeface="Arial"/>
                <a:cs typeface="Arial"/>
              </a:rPr>
              <a:t>;</a:t>
            </a:r>
            <a:endParaRPr sz="1350">
              <a:latin typeface="Arial"/>
              <a:cs typeface="Arial"/>
            </a:endParaRPr>
          </a:p>
          <a:p>
            <a:pPr marR="5080" algn="r">
              <a:lnSpc>
                <a:spcPts val="1600"/>
              </a:lnSpc>
            </a:pPr>
            <a:r>
              <a:rPr sz="1350" spc="-175" dirty="0">
                <a:solidFill>
                  <a:srgbClr val="2A2A2A"/>
                </a:solidFill>
                <a:latin typeface="Arial"/>
                <a:cs typeface="Arial"/>
              </a:rPr>
              <a:t>URGENCE </a:t>
            </a:r>
            <a:r>
              <a:rPr sz="1350" spc="-40" dirty="0">
                <a:solidFill>
                  <a:srgbClr val="2A2A2A"/>
                </a:solidFill>
                <a:latin typeface="Arial"/>
                <a:cs typeface="Arial"/>
              </a:rPr>
              <a:t>; </a:t>
            </a:r>
            <a:r>
              <a:rPr sz="1350" spc="-60" dirty="0">
                <a:solidFill>
                  <a:srgbClr val="2A2A2A"/>
                </a:solidFill>
                <a:latin typeface="Arial"/>
                <a:cs typeface="Arial"/>
              </a:rPr>
              <a:t>24H/24H </a:t>
            </a:r>
            <a:r>
              <a:rPr sz="1350" spc="-40" dirty="0">
                <a:solidFill>
                  <a:srgbClr val="2A2A2A"/>
                </a:solidFill>
                <a:latin typeface="Arial"/>
                <a:cs typeface="Arial"/>
              </a:rPr>
              <a:t>;</a:t>
            </a:r>
            <a:r>
              <a:rPr sz="1350" spc="-195" dirty="0">
                <a:solidFill>
                  <a:srgbClr val="2A2A2A"/>
                </a:solidFill>
                <a:latin typeface="Arial"/>
                <a:cs typeface="Arial"/>
              </a:rPr>
              <a:t> </a:t>
            </a:r>
            <a:r>
              <a:rPr sz="1350" spc="-25" dirty="0">
                <a:solidFill>
                  <a:srgbClr val="2A2A2A"/>
                </a:solidFill>
                <a:latin typeface="Arial"/>
                <a:cs typeface="Arial"/>
              </a:rPr>
              <a:t>7J/7J</a:t>
            </a:r>
            <a:endParaRPr sz="1350">
              <a:latin typeface="Arial"/>
              <a:cs typeface="Arial"/>
            </a:endParaRPr>
          </a:p>
        </p:txBody>
      </p:sp>
      <p:sp>
        <p:nvSpPr>
          <p:cNvPr id="4" name="object 4"/>
          <p:cNvSpPr/>
          <p:nvPr/>
        </p:nvSpPr>
        <p:spPr>
          <a:xfrm>
            <a:off x="4166149" y="9914703"/>
            <a:ext cx="19685" cy="600710"/>
          </a:xfrm>
          <a:custGeom>
            <a:avLst/>
            <a:gdLst/>
            <a:ahLst/>
            <a:cxnLst/>
            <a:rect l="l" t="t" r="r" b="b"/>
            <a:pathLst>
              <a:path w="19685" h="600709">
                <a:moveTo>
                  <a:pt x="0" y="600579"/>
                </a:moveTo>
                <a:lnTo>
                  <a:pt x="0" y="0"/>
                </a:lnTo>
                <a:lnTo>
                  <a:pt x="19065" y="0"/>
                </a:lnTo>
                <a:lnTo>
                  <a:pt x="19065" y="600579"/>
                </a:lnTo>
                <a:lnTo>
                  <a:pt x="0" y="600579"/>
                </a:lnTo>
                <a:close/>
              </a:path>
            </a:pathLst>
          </a:custGeom>
          <a:solidFill>
            <a:srgbClr val="2A2A2A"/>
          </a:solidFill>
        </p:spPr>
        <p:txBody>
          <a:bodyPr wrap="square" lIns="0" tIns="0" rIns="0" bIns="0" rtlCol="0"/>
          <a:lstStyle/>
          <a:p>
            <a:endParaRPr/>
          </a:p>
        </p:txBody>
      </p:sp>
      <p:pic>
        <p:nvPicPr>
          <p:cNvPr id="8" name="Image 7" descr="Une image contenant complet, homme, personne, cravate&#10;&#10;Description générée automatiquement">
            <a:extLst>
              <a:ext uri="{FF2B5EF4-FFF2-40B4-BE49-F238E27FC236}">
                <a16:creationId xmlns:a16="http://schemas.microsoft.com/office/drawing/2014/main" xmlns="" id="{209B1ADC-4695-403B-B70C-DAC36FA62AB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7579099" cy="7397750"/>
          </a:xfrm>
          <a:prstGeom prst="rect">
            <a:avLst/>
          </a:prstGeom>
        </p:spPr>
      </p:pic>
      <p:sp>
        <p:nvSpPr>
          <p:cNvPr id="14" name="object 51">
            <a:extLst>
              <a:ext uri="{FF2B5EF4-FFF2-40B4-BE49-F238E27FC236}">
                <a16:creationId xmlns:a16="http://schemas.microsoft.com/office/drawing/2014/main" xmlns="" id="{A007E73B-7313-48F9-82EC-6B07C9FE8C98}"/>
              </a:ext>
            </a:extLst>
          </p:cNvPr>
          <p:cNvSpPr/>
          <p:nvPr/>
        </p:nvSpPr>
        <p:spPr>
          <a:xfrm>
            <a:off x="4325689" y="9977894"/>
            <a:ext cx="1029862" cy="537519"/>
          </a:xfrm>
          <a:prstGeom prst="rect">
            <a:avLst/>
          </a:prstGeom>
          <a:blipFill>
            <a:blip r:embed="rId3" cstate="print"/>
            <a:stretch>
              <a:fillRect/>
            </a:stretch>
          </a:blipFill>
        </p:spPr>
        <p:txBody>
          <a:bodyPr wrap="square" lIns="0" tIns="0" rIns="0" bIns="0" rtlCol="0"/>
          <a:lstStyle/>
          <a:p>
            <a:endParaRPr/>
          </a:p>
        </p:txBody>
      </p:sp>
      <p:sp>
        <p:nvSpPr>
          <p:cNvPr id="16" name="object 50">
            <a:extLst>
              <a:ext uri="{FF2B5EF4-FFF2-40B4-BE49-F238E27FC236}">
                <a16:creationId xmlns:a16="http://schemas.microsoft.com/office/drawing/2014/main" xmlns="" id="{64B673C6-11C9-443B-8293-CB5F315DDB27}"/>
              </a:ext>
            </a:extLst>
          </p:cNvPr>
          <p:cNvSpPr/>
          <p:nvPr/>
        </p:nvSpPr>
        <p:spPr>
          <a:xfrm>
            <a:off x="5501722" y="9926846"/>
            <a:ext cx="1029862" cy="702806"/>
          </a:xfrm>
          <a:prstGeom prst="rect">
            <a:avLst/>
          </a:prstGeom>
          <a:blipFill>
            <a:blip r:embed="rId4" cstate="print"/>
            <a:stretch>
              <a:fillRect/>
            </a:stretch>
          </a:blipFill>
        </p:spPr>
        <p:txBody>
          <a:bodyPr wrap="square" lIns="0" tIns="0" rIns="0" bIns="0" rtlCol="0"/>
          <a:lstStyle/>
          <a:p>
            <a:endParaRPr/>
          </a:p>
        </p:txBody>
      </p:sp>
      <p:sp>
        <p:nvSpPr>
          <p:cNvPr id="18" name="object 53">
            <a:extLst>
              <a:ext uri="{FF2B5EF4-FFF2-40B4-BE49-F238E27FC236}">
                <a16:creationId xmlns:a16="http://schemas.microsoft.com/office/drawing/2014/main" xmlns="" id="{ADAB4E48-12C7-4172-A7FF-67B02AB313C9}"/>
              </a:ext>
            </a:extLst>
          </p:cNvPr>
          <p:cNvSpPr/>
          <p:nvPr/>
        </p:nvSpPr>
        <p:spPr>
          <a:xfrm>
            <a:off x="6597650" y="9875426"/>
            <a:ext cx="921912" cy="765998"/>
          </a:xfrm>
          <a:prstGeom prst="rect">
            <a:avLst/>
          </a:prstGeom>
          <a:blipFill>
            <a:blip r:embed="rId5" cstate="print"/>
            <a:stretch>
              <a:fillRect/>
            </a:stretch>
          </a:blipFill>
        </p:spPr>
        <p:txBody>
          <a:bodyPr wrap="square" lIns="0" tIns="0" rIns="0" bIns="0" rtlCol="0"/>
          <a:lstStyle/>
          <a:p>
            <a:endParaRPr/>
          </a:p>
        </p:txBody>
      </p:sp>
      <p:sp>
        <p:nvSpPr>
          <p:cNvPr id="12" name="Rectangle 11"/>
          <p:cNvSpPr/>
          <p:nvPr/>
        </p:nvSpPr>
        <p:spPr>
          <a:xfrm>
            <a:off x="1135044" y="1768450"/>
            <a:ext cx="4714908" cy="2643206"/>
          </a:xfrm>
          <a:prstGeom prst="rect">
            <a:avLst/>
          </a:prstGeom>
        </p:spPr>
        <p:style>
          <a:lnRef idx="2">
            <a:schemeClr val="dk1"/>
          </a:lnRef>
          <a:fillRef idx="1">
            <a:schemeClr val="lt1"/>
          </a:fillRef>
          <a:effectRef idx="0">
            <a:schemeClr val="dk1"/>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i="1" dirty="0" smtClean="0">
                <a:solidFill>
                  <a:schemeClr val="tx1"/>
                </a:solidFill>
                <a:latin typeface="Algerian" pitchFamily="82" charset="0"/>
              </a:rPr>
              <a:t>SK PROTECT</a:t>
            </a:r>
          </a:p>
          <a:p>
            <a:pPr algn="ctr"/>
            <a:endParaRPr lang="fr-FR" b="1" i="1" dirty="0" smtClean="0">
              <a:ln w="11430">
                <a:solidFill>
                  <a:schemeClr val="tx1"/>
                </a:solidFill>
              </a:ln>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latin typeface="Algerian" pitchFamily="82" charset="0"/>
            </a:endParaRPr>
          </a:p>
          <a:p>
            <a:pPr algn="ctr"/>
            <a:endParaRPr lang="fr-FR" b="1" i="1" dirty="0" smtClean="0">
              <a:ln w="11430">
                <a:solidFill>
                  <a:schemeClr val="tx1"/>
                </a:solidFill>
              </a:ln>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latin typeface="Algerian" pitchFamily="82" charset="0"/>
            </a:endParaRPr>
          </a:p>
          <a:p>
            <a:pPr algn="ctr"/>
            <a:r>
              <a:rPr lang="fr-FR" b="1" i="1" dirty="0" smtClean="0">
                <a:solidFill>
                  <a:schemeClr val="tx1"/>
                </a:solidFill>
                <a:latin typeface="Algerian" pitchFamily="82" charset="0"/>
              </a:rPr>
              <a:t>Votre sécurité est notre priorité</a:t>
            </a:r>
            <a:endParaRPr lang="fr-FR" b="1" i="1" dirty="0">
              <a:solidFill>
                <a:schemeClr val="tx1"/>
              </a:solidFill>
              <a:latin typeface="Algerian" pitchFamily="82" charset="0"/>
            </a:endParaRPr>
          </a:p>
        </p:txBody>
      </p:sp>
      <p:pic>
        <p:nvPicPr>
          <p:cNvPr id="2050" name="Picture 2" descr="C:\Users\sys computer\Downloads\Polish_20201115_110134511.png"/>
          <p:cNvPicPr>
            <a:picLocks noChangeAspect="1" noChangeArrowheads="1"/>
          </p:cNvPicPr>
          <p:nvPr/>
        </p:nvPicPr>
        <p:blipFill>
          <a:blip r:embed="rId6"/>
          <a:srcRect/>
          <a:stretch>
            <a:fillRect/>
          </a:stretch>
        </p:blipFill>
        <p:spPr bwMode="auto">
          <a:xfrm>
            <a:off x="5921390" y="196814"/>
            <a:ext cx="1420796" cy="1285884"/>
          </a:xfrm>
          <a:prstGeom prst="rect">
            <a:avLst/>
          </a:prstGeom>
          <a:noFill/>
        </p:spPr>
      </p:pic>
      <p:sp>
        <p:nvSpPr>
          <p:cNvPr id="17" name="Rectangle 16"/>
          <p:cNvSpPr/>
          <p:nvPr/>
        </p:nvSpPr>
        <p:spPr>
          <a:xfrm>
            <a:off x="0" y="7340614"/>
            <a:ext cx="7556500" cy="242889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00000"/>
              </a:lnSpc>
              <a:spcBef>
                <a:spcPts val="195"/>
              </a:spcBef>
            </a:pPr>
            <a:r>
              <a:rPr lang="fr-FR" i="1" spc="-10" dirty="0" smtClean="0">
                <a:latin typeface="Times New Roman"/>
                <a:cs typeface="Times New Roman"/>
              </a:rPr>
              <a:t>SASU </a:t>
            </a:r>
            <a:r>
              <a:rPr lang="fr-FR" i="1" spc="-5" dirty="0" smtClean="0">
                <a:latin typeface="Times New Roman"/>
                <a:cs typeface="Times New Roman"/>
              </a:rPr>
              <a:t>SK</a:t>
            </a:r>
            <a:r>
              <a:rPr lang="fr-FR" i="1" spc="30" dirty="0" smtClean="0">
                <a:latin typeface="Times New Roman"/>
                <a:cs typeface="Times New Roman"/>
              </a:rPr>
              <a:t> </a:t>
            </a:r>
            <a:r>
              <a:rPr lang="fr-FR" i="1" spc="-15" dirty="0" smtClean="0">
                <a:latin typeface="Times New Roman"/>
                <a:cs typeface="Times New Roman"/>
              </a:rPr>
              <a:t>PROTECT</a:t>
            </a:r>
            <a:endParaRPr lang="fr-FR" dirty="0" smtClean="0">
              <a:latin typeface="Times New Roman"/>
              <a:cs typeface="Times New Roman"/>
            </a:endParaRPr>
          </a:p>
          <a:p>
            <a:pPr marL="2540" algn="ctr">
              <a:lnSpc>
                <a:spcPct val="100000"/>
              </a:lnSpc>
              <a:spcBef>
                <a:spcPts val="95"/>
              </a:spcBef>
            </a:pPr>
            <a:r>
              <a:rPr lang="fr-FR" i="1" spc="-25" dirty="0" smtClean="0">
                <a:latin typeface="Times New Roman"/>
                <a:cs typeface="Times New Roman"/>
              </a:rPr>
              <a:t>SIRET: </a:t>
            </a:r>
            <a:r>
              <a:rPr lang="fr-FR" i="1" spc="-10" dirty="0" smtClean="0">
                <a:latin typeface="Times New Roman"/>
                <a:cs typeface="Times New Roman"/>
              </a:rPr>
              <a:t>84143843500023, NAF</a:t>
            </a:r>
            <a:r>
              <a:rPr lang="fr-FR" i="1" spc="65" dirty="0" smtClean="0">
                <a:latin typeface="Times New Roman"/>
                <a:cs typeface="Times New Roman"/>
              </a:rPr>
              <a:t> </a:t>
            </a:r>
            <a:r>
              <a:rPr lang="fr-FR" i="1" spc="-5" dirty="0" smtClean="0">
                <a:latin typeface="Times New Roman"/>
                <a:cs typeface="Times New Roman"/>
              </a:rPr>
              <a:t>8010Z</a:t>
            </a:r>
            <a:endParaRPr lang="fr-FR" dirty="0" smtClean="0">
              <a:latin typeface="Times New Roman"/>
              <a:cs typeface="Times New Roman"/>
            </a:endParaRPr>
          </a:p>
          <a:p>
            <a:pPr marL="6350" algn="ctr">
              <a:lnSpc>
                <a:spcPct val="100000"/>
              </a:lnSpc>
              <a:spcBef>
                <a:spcPts val="244"/>
              </a:spcBef>
            </a:pPr>
            <a:r>
              <a:rPr lang="fr-FR" i="1" spc="-10" dirty="0" smtClean="0">
                <a:latin typeface="Times New Roman"/>
                <a:cs typeface="Times New Roman"/>
              </a:rPr>
              <a:t>RCS </a:t>
            </a:r>
            <a:r>
              <a:rPr lang="fr-FR" i="1" spc="-5" dirty="0" smtClean="0">
                <a:latin typeface="Times New Roman"/>
                <a:cs typeface="Times New Roman"/>
              </a:rPr>
              <a:t>:Créteil</a:t>
            </a:r>
            <a:r>
              <a:rPr lang="fr-FR" i="1" spc="-20" dirty="0" smtClean="0">
                <a:latin typeface="Times New Roman"/>
                <a:cs typeface="Times New Roman"/>
              </a:rPr>
              <a:t> </a:t>
            </a:r>
            <a:r>
              <a:rPr lang="fr-FR" i="1" spc="-5" dirty="0" smtClean="0">
                <a:latin typeface="Times New Roman"/>
                <a:cs typeface="Times New Roman"/>
              </a:rPr>
              <a:t>841438435</a:t>
            </a:r>
            <a:endParaRPr lang="fr-FR" dirty="0" smtClean="0">
              <a:latin typeface="Times New Roman"/>
              <a:cs typeface="Times New Roman"/>
            </a:endParaRPr>
          </a:p>
          <a:p>
            <a:pPr marL="635" algn="ctr">
              <a:lnSpc>
                <a:spcPct val="100000"/>
              </a:lnSpc>
              <a:spcBef>
                <a:spcPts val="260"/>
              </a:spcBef>
            </a:pPr>
            <a:r>
              <a:rPr lang="fr-FR" i="1" spc="-5" dirty="0" smtClean="0">
                <a:latin typeface="Times New Roman"/>
                <a:cs typeface="Times New Roman"/>
              </a:rPr>
              <a:t>Agrément </a:t>
            </a:r>
            <a:r>
              <a:rPr lang="fr-FR" i="1" spc="-15" dirty="0" smtClean="0">
                <a:latin typeface="Times New Roman"/>
                <a:cs typeface="Times New Roman"/>
              </a:rPr>
              <a:t>CNAPS</a:t>
            </a:r>
            <a:r>
              <a:rPr lang="fr-FR" i="1" spc="5" dirty="0" smtClean="0">
                <a:latin typeface="Times New Roman"/>
                <a:cs typeface="Times New Roman"/>
              </a:rPr>
              <a:t> </a:t>
            </a:r>
            <a:r>
              <a:rPr lang="fr-FR" i="1" spc="-15" dirty="0" smtClean="0">
                <a:latin typeface="Times New Roman"/>
                <a:cs typeface="Times New Roman"/>
              </a:rPr>
              <a:t>N°AUT-094-2119-08-20200745406</a:t>
            </a:r>
            <a:endParaRPr lang="fr-FR" dirty="0" smtClean="0">
              <a:latin typeface="Times New Roman"/>
              <a:cs typeface="Times New Roman"/>
            </a:endParaRPr>
          </a:p>
          <a:p>
            <a:pPr algn="ctr">
              <a:lnSpc>
                <a:spcPct val="100000"/>
              </a:lnSpc>
              <a:spcBef>
                <a:spcPts val="250"/>
              </a:spcBef>
            </a:pPr>
            <a:r>
              <a:rPr lang="fr-FR" sz="2400" b="1" i="1" spc="5" dirty="0" smtClean="0">
                <a:latin typeface="Monotype Corsiva"/>
                <a:cs typeface="Monotype Corsiva"/>
              </a:rPr>
              <a:t>Votre</a:t>
            </a:r>
            <a:r>
              <a:rPr lang="fr-FR" sz="2400" b="1" i="1" spc="-100" dirty="0" smtClean="0">
                <a:latin typeface="Monotype Corsiva"/>
                <a:cs typeface="Monotype Corsiva"/>
              </a:rPr>
              <a:t> </a:t>
            </a:r>
            <a:r>
              <a:rPr lang="fr-FR" sz="2400" b="1" i="1" spc="5" dirty="0" smtClean="0">
                <a:latin typeface="Monotype Corsiva"/>
                <a:cs typeface="Monotype Corsiva"/>
              </a:rPr>
              <a:t>sécurité</a:t>
            </a:r>
            <a:r>
              <a:rPr lang="fr-FR" sz="2400" b="1" i="1" spc="-50" dirty="0" smtClean="0">
                <a:latin typeface="Monotype Corsiva"/>
                <a:cs typeface="Monotype Corsiva"/>
              </a:rPr>
              <a:t> </a:t>
            </a:r>
            <a:r>
              <a:rPr lang="fr-FR" sz="2400" b="1" i="1" spc="5" dirty="0" smtClean="0">
                <a:latin typeface="Monotype Corsiva"/>
                <a:cs typeface="Monotype Corsiva"/>
              </a:rPr>
              <a:t>est</a:t>
            </a:r>
            <a:r>
              <a:rPr lang="fr-FR" sz="2400" b="1" i="1" spc="-40" dirty="0" smtClean="0">
                <a:latin typeface="Monotype Corsiva"/>
                <a:cs typeface="Monotype Corsiva"/>
              </a:rPr>
              <a:t> </a:t>
            </a:r>
            <a:r>
              <a:rPr lang="fr-FR" sz="2400" b="1" i="1" spc="10" dirty="0" smtClean="0">
                <a:latin typeface="Monotype Corsiva"/>
                <a:cs typeface="Monotype Corsiva"/>
              </a:rPr>
              <a:t>notre</a:t>
            </a:r>
            <a:r>
              <a:rPr lang="fr-FR" sz="2400" b="1" i="1" spc="-145" dirty="0" smtClean="0">
                <a:latin typeface="Monotype Corsiva"/>
                <a:cs typeface="Monotype Corsiva"/>
              </a:rPr>
              <a:t> </a:t>
            </a:r>
            <a:r>
              <a:rPr lang="fr-FR" sz="2400" b="1" i="1" spc="5" dirty="0" smtClean="0">
                <a:latin typeface="Monotype Corsiva"/>
                <a:cs typeface="Monotype Corsiva"/>
              </a:rPr>
              <a:t>priorité</a:t>
            </a:r>
            <a:endParaRPr lang="fr-FR" sz="2400" dirty="0" smtClean="0">
              <a:latin typeface="Monotype Corsiva"/>
              <a:cs typeface="Monotype Corsiva"/>
            </a:endParaRPr>
          </a:p>
          <a:p>
            <a:pPr marL="219075" marR="212725" algn="ctr">
              <a:lnSpc>
                <a:spcPct val="115300"/>
              </a:lnSpc>
              <a:spcBef>
                <a:spcPts val="125"/>
              </a:spcBef>
            </a:pPr>
            <a:r>
              <a:rPr lang="fr-FR" sz="1200" dirty="0" smtClean="0">
                <a:cs typeface="Calibri"/>
              </a:rPr>
              <a:t>« L’autorisation administrative </a:t>
            </a:r>
            <a:r>
              <a:rPr lang="fr-FR" sz="1200" spc="-5" dirty="0" smtClean="0">
                <a:cs typeface="Calibri"/>
              </a:rPr>
              <a:t>préalable </a:t>
            </a:r>
            <a:r>
              <a:rPr lang="fr-FR" sz="1200" dirty="0" smtClean="0">
                <a:cs typeface="Calibri"/>
              </a:rPr>
              <a:t>ne </a:t>
            </a:r>
            <a:r>
              <a:rPr lang="fr-FR" sz="1200" spc="-5" dirty="0" smtClean="0">
                <a:cs typeface="Calibri"/>
              </a:rPr>
              <a:t>confère </a:t>
            </a:r>
            <a:r>
              <a:rPr lang="fr-FR" sz="1200" dirty="0" smtClean="0">
                <a:cs typeface="Calibri"/>
              </a:rPr>
              <a:t>aucun caractère </a:t>
            </a:r>
            <a:r>
              <a:rPr lang="fr-FR" sz="1200" spc="-5" dirty="0" smtClean="0">
                <a:cs typeface="Calibri"/>
              </a:rPr>
              <a:t>officiel </a:t>
            </a:r>
            <a:r>
              <a:rPr lang="fr-FR" sz="1200" dirty="0" smtClean="0">
                <a:cs typeface="Calibri"/>
              </a:rPr>
              <a:t>à </a:t>
            </a:r>
            <a:r>
              <a:rPr lang="fr-FR" sz="1200" spc="-5" dirty="0" smtClean="0">
                <a:cs typeface="Calibri"/>
              </a:rPr>
              <a:t>l’entreprise </a:t>
            </a:r>
            <a:r>
              <a:rPr lang="fr-FR" sz="1200" dirty="0" smtClean="0">
                <a:cs typeface="Calibri"/>
              </a:rPr>
              <a:t>ou</a:t>
            </a:r>
            <a:r>
              <a:rPr lang="fr-FR" sz="1200" spc="-120" dirty="0" smtClean="0">
                <a:cs typeface="Calibri"/>
              </a:rPr>
              <a:t> </a:t>
            </a:r>
            <a:r>
              <a:rPr lang="fr-FR" sz="1200" spc="-5" dirty="0" smtClean="0">
                <a:cs typeface="Calibri"/>
              </a:rPr>
              <a:t>aux  personnes qui </a:t>
            </a:r>
            <a:r>
              <a:rPr lang="fr-FR" sz="1200" dirty="0" smtClean="0">
                <a:cs typeface="Calibri"/>
              </a:rPr>
              <a:t>en bénéficient. </a:t>
            </a:r>
            <a:r>
              <a:rPr lang="fr-FR" sz="1200" spc="-5" dirty="0" smtClean="0">
                <a:cs typeface="Calibri"/>
              </a:rPr>
              <a:t>Elle </a:t>
            </a:r>
            <a:r>
              <a:rPr lang="fr-FR" sz="1200" dirty="0" smtClean="0">
                <a:cs typeface="Calibri"/>
              </a:rPr>
              <a:t>n’engage en aucune manière la </a:t>
            </a:r>
            <a:r>
              <a:rPr lang="fr-FR" sz="1200" spc="-5" dirty="0" smtClean="0">
                <a:cs typeface="Calibri"/>
              </a:rPr>
              <a:t>responsabilité des pouvoirs  publics</a:t>
            </a:r>
            <a:r>
              <a:rPr lang="fr-FR" sz="1200" spc="-30" dirty="0" smtClean="0">
                <a:cs typeface="Calibri"/>
              </a:rPr>
              <a:t> </a:t>
            </a:r>
            <a:r>
              <a:rPr lang="fr-FR" sz="1200" dirty="0" smtClean="0">
                <a:cs typeface="Calibri"/>
              </a:rPr>
              <a:t>»</a:t>
            </a:r>
            <a:endParaRPr lang="fr-FR" sz="1200" dirty="0">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35506" cy="6340482"/>
          </a:xfrm>
          <a:custGeom>
            <a:avLst/>
            <a:gdLst/>
            <a:ahLst/>
            <a:cxnLst/>
            <a:rect l="l" t="t" r="r" b="b"/>
            <a:pathLst>
              <a:path w="5024120" h="6024880">
                <a:moveTo>
                  <a:pt x="5023896" y="6024862"/>
                </a:moveTo>
                <a:lnTo>
                  <a:pt x="0" y="6024862"/>
                </a:lnTo>
                <a:lnTo>
                  <a:pt x="0" y="0"/>
                </a:lnTo>
                <a:lnTo>
                  <a:pt x="5023896" y="0"/>
                </a:lnTo>
                <a:lnTo>
                  <a:pt x="5023896" y="6024862"/>
                </a:lnTo>
                <a:close/>
              </a:path>
            </a:pathLst>
          </a:custGeom>
          <a:solidFill>
            <a:srgbClr val="CF000E">
              <a:alpha val="79998"/>
            </a:srgbClr>
          </a:solidFill>
        </p:spPr>
        <p:txBody>
          <a:bodyPr wrap="square" lIns="0" tIns="0" rIns="0" bIns="0" rtlCol="0"/>
          <a:lstStyle/>
          <a:p>
            <a:endParaRPr dirty="0"/>
          </a:p>
        </p:txBody>
      </p:sp>
      <p:sp>
        <p:nvSpPr>
          <p:cNvPr id="3" name="object 3"/>
          <p:cNvSpPr txBox="1"/>
          <p:nvPr/>
        </p:nvSpPr>
        <p:spPr>
          <a:xfrm>
            <a:off x="134912" y="1054070"/>
            <a:ext cx="4500594" cy="3621504"/>
          </a:xfrm>
          <a:prstGeom prst="rect">
            <a:avLst/>
          </a:prstGeom>
        </p:spPr>
        <p:txBody>
          <a:bodyPr vert="horz" wrap="square" lIns="0" tIns="12700" rIns="0" bIns="0" rtlCol="0">
            <a:spAutoFit/>
          </a:bodyPr>
          <a:lstStyle/>
          <a:p>
            <a:pPr marL="12700" marR="186690">
              <a:spcBef>
                <a:spcPts val="100"/>
              </a:spcBef>
              <a:buFont typeface="Arial" pitchFamily="34" charset="0"/>
              <a:buChar char="•"/>
            </a:pPr>
            <a:r>
              <a:rPr sz="1350" spc="-80" dirty="0">
                <a:solidFill>
                  <a:srgbClr val="FFFFFF"/>
                </a:solidFill>
                <a:latin typeface="Arial"/>
                <a:cs typeface="Arial"/>
              </a:rPr>
              <a:t>La</a:t>
            </a:r>
            <a:r>
              <a:rPr sz="1350" spc="-105" dirty="0">
                <a:solidFill>
                  <a:srgbClr val="FFFFFF"/>
                </a:solidFill>
                <a:latin typeface="Arial"/>
                <a:cs typeface="Arial"/>
              </a:rPr>
              <a:t> </a:t>
            </a:r>
            <a:r>
              <a:rPr sz="1350" spc="-30" dirty="0">
                <a:solidFill>
                  <a:srgbClr val="FFFFFF"/>
                </a:solidFill>
                <a:latin typeface="Arial"/>
                <a:cs typeface="Arial"/>
              </a:rPr>
              <a:t>sécurité</a:t>
            </a:r>
            <a:r>
              <a:rPr sz="1350" spc="-100" dirty="0">
                <a:solidFill>
                  <a:srgbClr val="FFFFFF"/>
                </a:solidFill>
                <a:latin typeface="Arial"/>
                <a:cs typeface="Arial"/>
              </a:rPr>
              <a:t> </a:t>
            </a:r>
            <a:r>
              <a:rPr sz="1350" spc="-40" dirty="0">
                <a:solidFill>
                  <a:srgbClr val="FFFFFF"/>
                </a:solidFill>
                <a:latin typeface="Arial"/>
                <a:cs typeface="Arial"/>
              </a:rPr>
              <a:t>est</a:t>
            </a:r>
            <a:r>
              <a:rPr sz="1350" spc="-100" dirty="0">
                <a:solidFill>
                  <a:srgbClr val="FFFFFF"/>
                </a:solidFill>
                <a:latin typeface="Arial"/>
                <a:cs typeface="Arial"/>
              </a:rPr>
              <a:t> </a:t>
            </a:r>
            <a:r>
              <a:rPr sz="1350" spc="-40" dirty="0">
                <a:solidFill>
                  <a:srgbClr val="FFFFFF"/>
                </a:solidFill>
                <a:latin typeface="Arial"/>
                <a:cs typeface="Arial"/>
              </a:rPr>
              <a:t>une</a:t>
            </a:r>
            <a:r>
              <a:rPr sz="1350" spc="-105" dirty="0">
                <a:solidFill>
                  <a:srgbClr val="FFFFFF"/>
                </a:solidFill>
                <a:latin typeface="Arial"/>
                <a:cs typeface="Arial"/>
              </a:rPr>
              <a:t> </a:t>
            </a:r>
            <a:r>
              <a:rPr sz="1350" spc="-35" dirty="0">
                <a:solidFill>
                  <a:srgbClr val="FFFFFF"/>
                </a:solidFill>
                <a:latin typeface="Arial"/>
                <a:cs typeface="Arial"/>
              </a:rPr>
              <a:t>profession</a:t>
            </a:r>
            <a:r>
              <a:rPr sz="1350" spc="-100" dirty="0">
                <a:solidFill>
                  <a:srgbClr val="FFFFFF"/>
                </a:solidFill>
                <a:latin typeface="Arial"/>
                <a:cs typeface="Arial"/>
              </a:rPr>
              <a:t> </a:t>
            </a:r>
            <a:r>
              <a:rPr sz="1350" spc="-45" dirty="0">
                <a:solidFill>
                  <a:srgbClr val="FFFFFF"/>
                </a:solidFill>
                <a:latin typeface="Arial"/>
                <a:cs typeface="Arial"/>
              </a:rPr>
              <a:t>complexe</a:t>
            </a:r>
            <a:r>
              <a:rPr sz="1350" spc="-100" dirty="0">
                <a:solidFill>
                  <a:srgbClr val="FFFFFF"/>
                </a:solidFill>
                <a:latin typeface="Arial"/>
                <a:cs typeface="Arial"/>
              </a:rPr>
              <a:t> </a:t>
            </a:r>
            <a:r>
              <a:rPr sz="1350" dirty="0">
                <a:solidFill>
                  <a:srgbClr val="FFFFFF"/>
                </a:solidFill>
                <a:latin typeface="Arial"/>
                <a:cs typeface="Arial"/>
              </a:rPr>
              <a:t>qui</a:t>
            </a:r>
            <a:r>
              <a:rPr sz="1350" spc="-105" dirty="0">
                <a:solidFill>
                  <a:srgbClr val="FFFFFF"/>
                </a:solidFill>
                <a:latin typeface="Arial"/>
                <a:cs typeface="Arial"/>
              </a:rPr>
              <a:t> </a:t>
            </a:r>
            <a:r>
              <a:rPr lang="fr-FR" sz="1350" spc="-60" dirty="0">
                <a:solidFill>
                  <a:srgbClr val="FFFFFF"/>
                </a:solidFill>
                <a:latin typeface="Arial"/>
                <a:cs typeface="Arial"/>
              </a:rPr>
              <a:t>a </a:t>
            </a:r>
            <a:r>
              <a:rPr sz="1350" spc="-35" dirty="0" err="1">
                <a:solidFill>
                  <a:srgbClr val="FFFFFF"/>
                </a:solidFill>
                <a:latin typeface="Arial"/>
                <a:cs typeface="Arial"/>
              </a:rPr>
              <a:t>besoin</a:t>
            </a:r>
            <a:r>
              <a:rPr sz="1350" spc="-35" dirty="0">
                <a:solidFill>
                  <a:srgbClr val="FFFFFF"/>
                </a:solidFill>
                <a:latin typeface="Arial"/>
                <a:cs typeface="Arial"/>
              </a:rPr>
              <a:t>  </a:t>
            </a:r>
            <a:r>
              <a:rPr sz="1350" spc="-10" dirty="0">
                <a:solidFill>
                  <a:srgbClr val="FFFFFF"/>
                </a:solidFill>
                <a:latin typeface="Arial"/>
                <a:cs typeface="Arial"/>
              </a:rPr>
              <a:t>d'acteur</a:t>
            </a:r>
            <a:r>
              <a:rPr sz="1350" spc="-105" dirty="0">
                <a:solidFill>
                  <a:srgbClr val="FFFFFF"/>
                </a:solidFill>
                <a:latin typeface="Arial"/>
                <a:cs typeface="Arial"/>
              </a:rPr>
              <a:t> </a:t>
            </a:r>
            <a:r>
              <a:rPr sz="1350" spc="-40" dirty="0">
                <a:solidFill>
                  <a:srgbClr val="FFFFFF"/>
                </a:solidFill>
                <a:latin typeface="Arial"/>
                <a:cs typeface="Arial"/>
              </a:rPr>
              <a:t>responsable,</a:t>
            </a:r>
            <a:r>
              <a:rPr sz="1350" spc="-105" dirty="0">
                <a:solidFill>
                  <a:srgbClr val="FFFFFF"/>
                </a:solidFill>
                <a:latin typeface="Arial"/>
                <a:cs typeface="Arial"/>
              </a:rPr>
              <a:t> </a:t>
            </a:r>
            <a:r>
              <a:rPr sz="1350" spc="-30" dirty="0">
                <a:solidFill>
                  <a:srgbClr val="FFFFFF"/>
                </a:solidFill>
                <a:latin typeface="Arial"/>
                <a:cs typeface="Arial"/>
              </a:rPr>
              <a:t>professionnel</a:t>
            </a:r>
            <a:r>
              <a:rPr sz="1350" spc="-105" dirty="0">
                <a:solidFill>
                  <a:srgbClr val="FFFFFF"/>
                </a:solidFill>
                <a:latin typeface="Arial"/>
                <a:cs typeface="Arial"/>
              </a:rPr>
              <a:t> </a:t>
            </a:r>
            <a:r>
              <a:rPr sz="1350" spc="-10" dirty="0">
                <a:solidFill>
                  <a:srgbClr val="FFFFFF"/>
                </a:solidFill>
                <a:latin typeface="Arial"/>
                <a:cs typeface="Arial"/>
              </a:rPr>
              <a:t>et</a:t>
            </a:r>
            <a:r>
              <a:rPr sz="1350" spc="-105" dirty="0">
                <a:solidFill>
                  <a:srgbClr val="FFFFFF"/>
                </a:solidFill>
                <a:latin typeface="Arial"/>
                <a:cs typeface="Arial"/>
              </a:rPr>
              <a:t> </a:t>
            </a:r>
            <a:r>
              <a:rPr sz="1350" spc="-70" dirty="0">
                <a:solidFill>
                  <a:srgbClr val="FFFFFF"/>
                </a:solidFill>
                <a:latin typeface="Arial"/>
                <a:cs typeface="Arial"/>
              </a:rPr>
              <a:t>engagé.</a:t>
            </a:r>
            <a:endParaRPr sz="1350" dirty="0">
              <a:latin typeface="Arial"/>
              <a:cs typeface="Arial"/>
            </a:endParaRPr>
          </a:p>
          <a:p>
            <a:pPr marL="12700" marR="5080">
              <a:buFont typeface="Arial" pitchFamily="34" charset="0"/>
              <a:buChar char="•"/>
            </a:pPr>
            <a:r>
              <a:rPr sz="1350" spc="-150" dirty="0">
                <a:solidFill>
                  <a:srgbClr val="FFFFFF"/>
                </a:solidFill>
                <a:latin typeface="Arial"/>
                <a:cs typeface="Arial"/>
              </a:rPr>
              <a:t>SK</a:t>
            </a:r>
            <a:r>
              <a:rPr sz="1350" spc="-110" dirty="0">
                <a:solidFill>
                  <a:srgbClr val="FFFFFF"/>
                </a:solidFill>
                <a:latin typeface="Arial"/>
                <a:cs typeface="Arial"/>
              </a:rPr>
              <a:t> </a:t>
            </a:r>
            <a:r>
              <a:rPr sz="1350" spc="-160" dirty="0">
                <a:solidFill>
                  <a:srgbClr val="FFFFFF"/>
                </a:solidFill>
                <a:latin typeface="Arial"/>
                <a:cs typeface="Arial"/>
              </a:rPr>
              <a:t>PROTECT</a:t>
            </a:r>
            <a:r>
              <a:rPr sz="1350" spc="-105" dirty="0">
                <a:solidFill>
                  <a:srgbClr val="FFFFFF"/>
                </a:solidFill>
                <a:latin typeface="Arial"/>
                <a:cs typeface="Arial"/>
              </a:rPr>
              <a:t> </a:t>
            </a:r>
            <a:r>
              <a:rPr lang="fr-FR" sz="1350" spc="-20" dirty="0">
                <a:solidFill>
                  <a:srgbClr val="FFFFFF"/>
                </a:solidFill>
                <a:latin typeface="Arial"/>
                <a:cs typeface="Arial"/>
              </a:rPr>
              <a:t>est spécialisé dans la </a:t>
            </a:r>
            <a:r>
              <a:rPr sz="1350" spc="-5" dirty="0">
                <a:solidFill>
                  <a:srgbClr val="FFFFFF"/>
                </a:solidFill>
                <a:latin typeface="Arial"/>
                <a:cs typeface="Arial"/>
              </a:rPr>
              <a:t>protection</a:t>
            </a:r>
            <a:r>
              <a:rPr sz="1350" spc="-105" dirty="0">
                <a:solidFill>
                  <a:srgbClr val="FFFFFF"/>
                </a:solidFill>
                <a:latin typeface="Arial"/>
                <a:cs typeface="Arial"/>
              </a:rPr>
              <a:t> </a:t>
            </a:r>
            <a:r>
              <a:rPr sz="1350" spc="-65" dirty="0">
                <a:solidFill>
                  <a:srgbClr val="FFFFFF"/>
                </a:solidFill>
                <a:latin typeface="Arial"/>
                <a:cs typeface="Arial"/>
              </a:rPr>
              <a:t>des</a:t>
            </a:r>
            <a:r>
              <a:rPr sz="1350" spc="-110" dirty="0">
                <a:solidFill>
                  <a:srgbClr val="FFFFFF"/>
                </a:solidFill>
                <a:latin typeface="Arial"/>
                <a:cs typeface="Arial"/>
              </a:rPr>
              <a:t> </a:t>
            </a:r>
            <a:r>
              <a:rPr sz="1350" spc="-35" dirty="0" err="1">
                <a:solidFill>
                  <a:srgbClr val="FFFFFF"/>
                </a:solidFill>
                <a:latin typeface="Arial"/>
                <a:cs typeface="Arial"/>
              </a:rPr>
              <a:t>biens</a:t>
            </a:r>
            <a:r>
              <a:rPr sz="1350" spc="-35" dirty="0">
                <a:solidFill>
                  <a:srgbClr val="FFFFFF"/>
                </a:solidFill>
                <a:latin typeface="Arial"/>
                <a:cs typeface="Arial"/>
              </a:rPr>
              <a:t>  </a:t>
            </a:r>
            <a:r>
              <a:rPr sz="1350" spc="-10" dirty="0">
                <a:solidFill>
                  <a:srgbClr val="FFFFFF"/>
                </a:solidFill>
                <a:latin typeface="Arial"/>
                <a:cs typeface="Arial"/>
              </a:rPr>
              <a:t>et</a:t>
            </a:r>
            <a:r>
              <a:rPr sz="1350" spc="-105" dirty="0">
                <a:solidFill>
                  <a:srgbClr val="FFFFFF"/>
                </a:solidFill>
                <a:latin typeface="Arial"/>
                <a:cs typeface="Arial"/>
              </a:rPr>
              <a:t> </a:t>
            </a:r>
            <a:r>
              <a:rPr sz="1350" spc="-65" dirty="0">
                <a:solidFill>
                  <a:srgbClr val="FFFFFF"/>
                </a:solidFill>
                <a:latin typeface="Arial"/>
                <a:cs typeface="Arial"/>
              </a:rPr>
              <a:t>des</a:t>
            </a:r>
            <a:r>
              <a:rPr sz="1350" spc="-105" dirty="0">
                <a:solidFill>
                  <a:srgbClr val="FFFFFF"/>
                </a:solidFill>
                <a:latin typeface="Arial"/>
                <a:cs typeface="Arial"/>
              </a:rPr>
              <a:t> </a:t>
            </a:r>
            <a:r>
              <a:rPr sz="1350" spc="-50" dirty="0">
                <a:solidFill>
                  <a:srgbClr val="FFFFFF"/>
                </a:solidFill>
                <a:latin typeface="Arial"/>
                <a:cs typeface="Arial"/>
              </a:rPr>
              <a:t>personnes.</a:t>
            </a:r>
            <a:r>
              <a:rPr sz="1350" spc="-105" dirty="0">
                <a:solidFill>
                  <a:srgbClr val="FFFFFF"/>
                </a:solidFill>
                <a:latin typeface="Arial"/>
                <a:cs typeface="Arial"/>
              </a:rPr>
              <a:t> </a:t>
            </a:r>
            <a:r>
              <a:rPr sz="1350" spc="-65" dirty="0">
                <a:solidFill>
                  <a:srgbClr val="FFFFFF"/>
                </a:solidFill>
                <a:latin typeface="Arial"/>
                <a:cs typeface="Arial"/>
              </a:rPr>
              <a:t>Nous</a:t>
            </a:r>
            <a:r>
              <a:rPr sz="1350" spc="-105" dirty="0">
                <a:solidFill>
                  <a:srgbClr val="FFFFFF"/>
                </a:solidFill>
                <a:latin typeface="Arial"/>
                <a:cs typeface="Arial"/>
              </a:rPr>
              <a:t> </a:t>
            </a:r>
            <a:r>
              <a:rPr sz="1350" spc="-50" dirty="0">
                <a:solidFill>
                  <a:srgbClr val="FFFFFF"/>
                </a:solidFill>
                <a:latin typeface="Arial"/>
                <a:cs typeface="Arial"/>
              </a:rPr>
              <a:t>vous</a:t>
            </a:r>
            <a:r>
              <a:rPr sz="1350" spc="-100" dirty="0">
                <a:solidFill>
                  <a:srgbClr val="FFFFFF"/>
                </a:solidFill>
                <a:latin typeface="Arial"/>
                <a:cs typeface="Arial"/>
              </a:rPr>
              <a:t> </a:t>
            </a:r>
            <a:r>
              <a:rPr sz="1350" spc="-35" dirty="0">
                <a:solidFill>
                  <a:srgbClr val="FFFFFF"/>
                </a:solidFill>
                <a:latin typeface="Arial"/>
                <a:cs typeface="Arial"/>
              </a:rPr>
              <a:t>proposons</a:t>
            </a:r>
            <a:r>
              <a:rPr sz="1350" spc="-105" dirty="0">
                <a:solidFill>
                  <a:srgbClr val="FFFFFF"/>
                </a:solidFill>
                <a:latin typeface="Arial"/>
                <a:cs typeface="Arial"/>
              </a:rPr>
              <a:t> </a:t>
            </a:r>
            <a:r>
              <a:rPr sz="1350" spc="-40" dirty="0">
                <a:solidFill>
                  <a:srgbClr val="FFFFFF"/>
                </a:solidFill>
                <a:latin typeface="Arial"/>
                <a:cs typeface="Arial"/>
              </a:rPr>
              <a:t>une</a:t>
            </a:r>
            <a:r>
              <a:rPr sz="1350" spc="-105" dirty="0">
                <a:solidFill>
                  <a:srgbClr val="FFFFFF"/>
                </a:solidFill>
                <a:latin typeface="Arial"/>
                <a:cs typeface="Arial"/>
              </a:rPr>
              <a:t> </a:t>
            </a:r>
            <a:r>
              <a:rPr sz="1350" spc="-15" dirty="0">
                <a:solidFill>
                  <a:srgbClr val="FFFFFF"/>
                </a:solidFill>
                <a:latin typeface="Arial"/>
                <a:cs typeface="Arial"/>
              </a:rPr>
              <a:t>oﬀre</a:t>
            </a:r>
            <a:endParaRPr sz="1350" dirty="0">
              <a:latin typeface="Arial"/>
              <a:cs typeface="Arial"/>
            </a:endParaRPr>
          </a:p>
          <a:p>
            <a:pPr marL="12700" marR="324485" algn="just">
              <a:buFont typeface="Arial" pitchFamily="34" charset="0"/>
              <a:buChar char="•"/>
            </a:pPr>
            <a:r>
              <a:rPr lang="fr-FR" sz="1350" spc="-25" dirty="0">
                <a:solidFill>
                  <a:srgbClr val="FFFFFF"/>
                </a:solidFill>
                <a:latin typeface="Arial"/>
                <a:cs typeface="Arial"/>
              </a:rPr>
              <a:t>C</a:t>
            </a:r>
            <a:r>
              <a:rPr sz="1350" spc="-25" dirty="0" err="1">
                <a:solidFill>
                  <a:srgbClr val="FFFFFF"/>
                </a:solidFill>
                <a:latin typeface="Arial"/>
                <a:cs typeface="Arial"/>
              </a:rPr>
              <a:t>omplète</a:t>
            </a:r>
            <a:r>
              <a:rPr lang="fr-FR" sz="1350" spc="-25" dirty="0">
                <a:solidFill>
                  <a:srgbClr val="FFFFFF"/>
                </a:solidFill>
                <a:latin typeface="Arial"/>
                <a:cs typeface="Arial"/>
              </a:rPr>
              <a:t> </a:t>
            </a:r>
            <a:r>
              <a:rPr sz="1350" spc="-10" dirty="0">
                <a:solidFill>
                  <a:srgbClr val="FFFFFF"/>
                </a:solidFill>
                <a:latin typeface="Arial"/>
                <a:cs typeface="Arial"/>
              </a:rPr>
              <a:t>et</a:t>
            </a:r>
            <a:r>
              <a:rPr lang="fr-FR" sz="1350" spc="-10" dirty="0">
                <a:solidFill>
                  <a:srgbClr val="FFFFFF"/>
                </a:solidFill>
                <a:latin typeface="Arial"/>
                <a:cs typeface="Arial"/>
              </a:rPr>
              <a:t> </a:t>
            </a:r>
            <a:r>
              <a:rPr lang="fr-FR" sz="1350" spc="-35" dirty="0">
                <a:solidFill>
                  <a:srgbClr val="FFFFFF"/>
                </a:solidFill>
                <a:latin typeface="Arial"/>
                <a:cs typeface="Arial"/>
              </a:rPr>
              <a:t>p</a:t>
            </a:r>
            <a:r>
              <a:rPr sz="1350" spc="-35" dirty="0" err="1">
                <a:solidFill>
                  <a:srgbClr val="FFFFFF"/>
                </a:solidFill>
                <a:latin typeface="Arial"/>
                <a:cs typeface="Arial"/>
              </a:rPr>
              <a:t>ersonnalisé</a:t>
            </a:r>
            <a:r>
              <a:rPr lang="fr-FR" sz="1350" spc="-35" dirty="0">
                <a:solidFill>
                  <a:srgbClr val="FFFFFF"/>
                </a:solidFill>
                <a:latin typeface="Arial"/>
                <a:cs typeface="Arial"/>
              </a:rPr>
              <a:t>e</a:t>
            </a:r>
            <a:r>
              <a:rPr sz="1350" spc="-35" dirty="0">
                <a:solidFill>
                  <a:srgbClr val="FFFFFF"/>
                </a:solidFill>
                <a:latin typeface="Arial"/>
                <a:cs typeface="Arial"/>
              </a:rPr>
              <a:t>.</a:t>
            </a:r>
            <a:r>
              <a:rPr sz="1350" spc="-20" dirty="0">
                <a:solidFill>
                  <a:srgbClr val="FFFFFF"/>
                </a:solidFill>
                <a:latin typeface="Arial"/>
                <a:cs typeface="Arial"/>
              </a:rPr>
              <a:t>Particulier</a:t>
            </a:r>
            <a:r>
              <a:rPr lang="fr-FR" sz="1350" spc="-20" dirty="0">
                <a:solidFill>
                  <a:srgbClr val="FFFFFF"/>
                </a:solidFill>
                <a:latin typeface="Arial"/>
                <a:cs typeface="Arial"/>
              </a:rPr>
              <a:t> </a:t>
            </a:r>
            <a:r>
              <a:rPr sz="1350" spc="-20" dirty="0" err="1">
                <a:solidFill>
                  <a:srgbClr val="FFFFFF"/>
                </a:solidFill>
                <a:latin typeface="Arial"/>
                <a:cs typeface="Arial"/>
              </a:rPr>
              <a:t>ou</a:t>
            </a:r>
            <a:r>
              <a:rPr sz="1350" spc="-105" dirty="0">
                <a:solidFill>
                  <a:srgbClr val="FFFFFF"/>
                </a:solidFill>
                <a:latin typeface="Arial"/>
                <a:cs typeface="Arial"/>
              </a:rPr>
              <a:t> </a:t>
            </a:r>
            <a:r>
              <a:rPr lang="fr-FR" sz="1350" spc="-25" dirty="0">
                <a:solidFill>
                  <a:srgbClr val="FFFFFF"/>
                </a:solidFill>
                <a:latin typeface="Arial"/>
                <a:cs typeface="Arial"/>
              </a:rPr>
              <a:t>professionnels </a:t>
            </a:r>
            <a:r>
              <a:rPr sz="1350" spc="-25" dirty="0">
                <a:solidFill>
                  <a:srgbClr val="FFFFFF"/>
                </a:solidFill>
                <a:latin typeface="Arial"/>
                <a:cs typeface="Arial"/>
              </a:rPr>
              <a:t> </a:t>
            </a:r>
            <a:r>
              <a:rPr sz="1350" spc="-40" dirty="0">
                <a:solidFill>
                  <a:srgbClr val="FFFFFF"/>
                </a:solidFill>
                <a:latin typeface="Arial"/>
                <a:cs typeface="Arial"/>
              </a:rPr>
              <a:t>nous</a:t>
            </a:r>
            <a:r>
              <a:rPr sz="1350" spc="-110" dirty="0">
                <a:solidFill>
                  <a:srgbClr val="FFFFFF"/>
                </a:solidFill>
                <a:latin typeface="Arial"/>
                <a:cs typeface="Arial"/>
              </a:rPr>
              <a:t> </a:t>
            </a:r>
            <a:r>
              <a:rPr sz="1350" spc="-25" dirty="0">
                <a:solidFill>
                  <a:srgbClr val="FFFFFF"/>
                </a:solidFill>
                <a:latin typeface="Arial"/>
                <a:cs typeface="Arial"/>
              </a:rPr>
              <a:t>intervenons</a:t>
            </a:r>
            <a:r>
              <a:rPr sz="1350" spc="-110" dirty="0">
                <a:solidFill>
                  <a:srgbClr val="FFFFFF"/>
                </a:solidFill>
                <a:latin typeface="Arial"/>
                <a:cs typeface="Arial"/>
              </a:rPr>
              <a:t> </a:t>
            </a:r>
            <a:r>
              <a:rPr sz="1350" spc="-5" dirty="0">
                <a:solidFill>
                  <a:srgbClr val="FFFFFF"/>
                </a:solidFill>
                <a:latin typeface="Arial"/>
                <a:cs typeface="Arial"/>
              </a:rPr>
              <a:t>pour</a:t>
            </a:r>
            <a:r>
              <a:rPr sz="1350" spc="-105" dirty="0">
                <a:solidFill>
                  <a:srgbClr val="FFFFFF"/>
                </a:solidFill>
                <a:latin typeface="Arial"/>
                <a:cs typeface="Arial"/>
              </a:rPr>
              <a:t> </a:t>
            </a:r>
            <a:r>
              <a:rPr sz="1350" spc="-50" dirty="0">
                <a:solidFill>
                  <a:srgbClr val="FFFFFF"/>
                </a:solidFill>
                <a:latin typeface="Arial"/>
                <a:cs typeface="Arial"/>
              </a:rPr>
              <a:t>vous</a:t>
            </a:r>
            <a:r>
              <a:rPr sz="1350" spc="-110" dirty="0">
                <a:solidFill>
                  <a:srgbClr val="FFFFFF"/>
                </a:solidFill>
                <a:latin typeface="Arial"/>
                <a:cs typeface="Arial"/>
              </a:rPr>
              <a:t> </a:t>
            </a:r>
            <a:r>
              <a:rPr sz="1350" spc="-50" dirty="0">
                <a:solidFill>
                  <a:srgbClr val="FFFFFF"/>
                </a:solidFill>
                <a:latin typeface="Arial"/>
                <a:cs typeface="Arial"/>
              </a:rPr>
              <a:t>en</a:t>
            </a:r>
            <a:r>
              <a:rPr sz="1350" spc="-105" dirty="0">
                <a:solidFill>
                  <a:srgbClr val="FFFFFF"/>
                </a:solidFill>
                <a:latin typeface="Arial"/>
                <a:cs typeface="Arial"/>
              </a:rPr>
              <a:t> </a:t>
            </a:r>
            <a:r>
              <a:rPr sz="1350" spc="-20" dirty="0">
                <a:solidFill>
                  <a:srgbClr val="FFFFFF"/>
                </a:solidFill>
                <a:latin typeface="Arial"/>
                <a:cs typeface="Arial"/>
              </a:rPr>
              <a:t>Île</a:t>
            </a:r>
            <a:r>
              <a:rPr sz="1350" spc="-110" dirty="0">
                <a:solidFill>
                  <a:srgbClr val="FFFFFF"/>
                </a:solidFill>
                <a:latin typeface="Arial"/>
                <a:cs typeface="Arial"/>
              </a:rPr>
              <a:t> </a:t>
            </a:r>
            <a:r>
              <a:rPr sz="1350" spc="-45" dirty="0">
                <a:solidFill>
                  <a:srgbClr val="FFFFFF"/>
                </a:solidFill>
                <a:latin typeface="Arial"/>
                <a:cs typeface="Arial"/>
              </a:rPr>
              <a:t>de</a:t>
            </a:r>
            <a:r>
              <a:rPr sz="1350" spc="-110" dirty="0">
                <a:solidFill>
                  <a:srgbClr val="FFFFFF"/>
                </a:solidFill>
                <a:latin typeface="Arial"/>
                <a:cs typeface="Arial"/>
              </a:rPr>
              <a:t> </a:t>
            </a:r>
            <a:r>
              <a:rPr sz="1350" spc="-75" dirty="0">
                <a:solidFill>
                  <a:srgbClr val="FFFFFF"/>
                </a:solidFill>
                <a:latin typeface="Arial"/>
                <a:cs typeface="Arial"/>
              </a:rPr>
              <a:t>France</a:t>
            </a:r>
            <a:r>
              <a:rPr sz="1350" spc="-105" dirty="0">
                <a:solidFill>
                  <a:srgbClr val="FFFFFF"/>
                </a:solidFill>
                <a:latin typeface="Arial"/>
                <a:cs typeface="Arial"/>
              </a:rPr>
              <a:t> </a:t>
            </a:r>
            <a:r>
              <a:rPr sz="1350" spc="-10" dirty="0">
                <a:solidFill>
                  <a:srgbClr val="FFFFFF"/>
                </a:solidFill>
                <a:latin typeface="Arial"/>
                <a:cs typeface="Arial"/>
              </a:rPr>
              <a:t>et</a:t>
            </a:r>
            <a:r>
              <a:rPr sz="1350" spc="-110" dirty="0">
                <a:solidFill>
                  <a:srgbClr val="FFFFFF"/>
                </a:solidFill>
                <a:latin typeface="Arial"/>
                <a:cs typeface="Arial"/>
              </a:rPr>
              <a:t> </a:t>
            </a:r>
            <a:r>
              <a:rPr sz="1350" spc="-100" dirty="0">
                <a:solidFill>
                  <a:srgbClr val="FFFFFF"/>
                </a:solidFill>
                <a:latin typeface="Arial"/>
                <a:cs typeface="Arial"/>
              </a:rPr>
              <a:t>ses  </a:t>
            </a:r>
            <a:r>
              <a:rPr sz="1350" spc="-25" dirty="0">
                <a:solidFill>
                  <a:srgbClr val="FFFFFF"/>
                </a:solidFill>
                <a:latin typeface="Arial"/>
                <a:cs typeface="Arial"/>
              </a:rPr>
              <a:t>alentours.</a:t>
            </a:r>
            <a:endParaRPr sz="1350" dirty="0">
              <a:latin typeface="Arial"/>
              <a:cs typeface="Arial"/>
            </a:endParaRPr>
          </a:p>
          <a:p>
            <a:pPr>
              <a:spcBef>
                <a:spcPts val="35"/>
              </a:spcBef>
              <a:buFont typeface="Arial" pitchFamily="34" charset="0"/>
              <a:buChar char="•"/>
            </a:pPr>
            <a:endParaRPr sz="1600" dirty="0">
              <a:latin typeface="Arial"/>
              <a:cs typeface="Arial"/>
            </a:endParaRPr>
          </a:p>
          <a:p>
            <a:pPr marL="12700" marR="153670" algn="just">
              <a:buFont typeface="Arial" pitchFamily="34" charset="0"/>
              <a:buChar char="•"/>
            </a:pPr>
            <a:r>
              <a:rPr sz="1350" spc="-80" dirty="0">
                <a:solidFill>
                  <a:srgbClr val="FFFFFF"/>
                </a:solidFill>
                <a:latin typeface="Arial"/>
                <a:cs typeface="Arial"/>
              </a:rPr>
              <a:t>Nos</a:t>
            </a:r>
            <a:r>
              <a:rPr sz="1350" spc="-105" dirty="0">
                <a:solidFill>
                  <a:srgbClr val="FFFFFF"/>
                </a:solidFill>
                <a:latin typeface="Arial"/>
                <a:cs typeface="Arial"/>
              </a:rPr>
              <a:t> </a:t>
            </a:r>
            <a:r>
              <a:rPr sz="1350" spc="-40" dirty="0">
                <a:solidFill>
                  <a:srgbClr val="FFFFFF"/>
                </a:solidFill>
                <a:latin typeface="Arial"/>
                <a:cs typeface="Arial"/>
              </a:rPr>
              <a:t>équipes</a:t>
            </a:r>
            <a:r>
              <a:rPr sz="1350" spc="-105" dirty="0">
                <a:solidFill>
                  <a:srgbClr val="FFFFFF"/>
                </a:solidFill>
                <a:latin typeface="Arial"/>
                <a:cs typeface="Arial"/>
              </a:rPr>
              <a:t> </a:t>
            </a:r>
            <a:r>
              <a:rPr sz="1350" spc="-15" dirty="0">
                <a:solidFill>
                  <a:srgbClr val="FFFFFF"/>
                </a:solidFill>
                <a:latin typeface="Arial"/>
                <a:cs typeface="Arial"/>
              </a:rPr>
              <a:t>sont</a:t>
            </a:r>
            <a:r>
              <a:rPr sz="1350" spc="-100" dirty="0">
                <a:solidFill>
                  <a:srgbClr val="FFFFFF"/>
                </a:solidFill>
                <a:latin typeface="Arial"/>
                <a:cs typeface="Arial"/>
              </a:rPr>
              <a:t> </a:t>
            </a:r>
            <a:r>
              <a:rPr sz="1350" spc="-40" dirty="0">
                <a:solidFill>
                  <a:srgbClr val="FFFFFF"/>
                </a:solidFill>
                <a:latin typeface="Arial"/>
                <a:cs typeface="Arial"/>
              </a:rPr>
              <a:t>formées</a:t>
            </a:r>
            <a:r>
              <a:rPr sz="1350" spc="-105" dirty="0">
                <a:solidFill>
                  <a:srgbClr val="FFFFFF"/>
                </a:solidFill>
                <a:latin typeface="Arial"/>
                <a:cs typeface="Arial"/>
              </a:rPr>
              <a:t> </a:t>
            </a:r>
            <a:r>
              <a:rPr sz="1350" spc="-10" dirty="0">
                <a:solidFill>
                  <a:srgbClr val="FFFFFF"/>
                </a:solidFill>
                <a:latin typeface="Arial"/>
                <a:cs typeface="Arial"/>
              </a:rPr>
              <a:t>et</a:t>
            </a:r>
            <a:r>
              <a:rPr sz="1350" spc="-100" dirty="0">
                <a:solidFill>
                  <a:srgbClr val="FFFFFF"/>
                </a:solidFill>
                <a:latin typeface="Arial"/>
                <a:cs typeface="Arial"/>
              </a:rPr>
              <a:t> </a:t>
            </a:r>
            <a:r>
              <a:rPr sz="1350" spc="-60">
                <a:solidFill>
                  <a:srgbClr val="FFFFFF"/>
                </a:solidFill>
                <a:latin typeface="Arial"/>
                <a:cs typeface="Arial"/>
              </a:rPr>
              <a:t>évaluées</a:t>
            </a:r>
            <a:r>
              <a:rPr sz="1350" spc="-105">
                <a:solidFill>
                  <a:srgbClr val="FFFFFF"/>
                </a:solidFill>
                <a:latin typeface="Arial"/>
                <a:cs typeface="Arial"/>
              </a:rPr>
              <a:t> </a:t>
            </a:r>
            <a:r>
              <a:rPr lang="fr-FR" sz="1350" spc="-105" dirty="0" smtClean="0">
                <a:solidFill>
                  <a:srgbClr val="FFFFFF"/>
                </a:solidFill>
                <a:latin typeface="Arial"/>
                <a:cs typeface="Arial"/>
              </a:rPr>
              <a:t> </a:t>
            </a:r>
            <a:r>
              <a:rPr sz="1350" spc="-25" smtClean="0">
                <a:solidFill>
                  <a:srgbClr val="FFFFFF"/>
                </a:solidFill>
                <a:latin typeface="Arial"/>
                <a:cs typeface="Arial"/>
              </a:rPr>
              <a:t>régulièrement.</a:t>
            </a:r>
            <a:r>
              <a:rPr sz="1350" spc="-65" smtClean="0">
                <a:solidFill>
                  <a:srgbClr val="FFFFFF"/>
                </a:solidFill>
                <a:latin typeface="Arial"/>
                <a:cs typeface="Arial"/>
              </a:rPr>
              <a:t>Nous</a:t>
            </a:r>
            <a:r>
              <a:rPr sz="1350" spc="-114" smtClean="0">
                <a:solidFill>
                  <a:srgbClr val="FFFFFF"/>
                </a:solidFill>
                <a:latin typeface="Arial"/>
                <a:cs typeface="Arial"/>
              </a:rPr>
              <a:t> </a:t>
            </a:r>
            <a:r>
              <a:rPr sz="1350" spc="-40" dirty="0">
                <a:solidFill>
                  <a:srgbClr val="FFFFFF"/>
                </a:solidFill>
                <a:latin typeface="Arial"/>
                <a:cs typeface="Arial"/>
              </a:rPr>
              <a:t>disposons</a:t>
            </a:r>
            <a:r>
              <a:rPr sz="1350" spc="-110" dirty="0">
                <a:solidFill>
                  <a:srgbClr val="FFFFFF"/>
                </a:solidFill>
                <a:latin typeface="Arial"/>
                <a:cs typeface="Arial"/>
              </a:rPr>
              <a:t> </a:t>
            </a:r>
            <a:r>
              <a:rPr sz="1350" spc="-35" dirty="0">
                <a:solidFill>
                  <a:srgbClr val="FFFFFF"/>
                </a:solidFill>
                <a:latin typeface="Arial"/>
                <a:cs typeface="Arial"/>
              </a:rPr>
              <a:t>également</a:t>
            </a:r>
            <a:r>
              <a:rPr sz="1350" spc="-110" dirty="0">
                <a:solidFill>
                  <a:srgbClr val="FFFFFF"/>
                </a:solidFill>
                <a:latin typeface="Arial"/>
                <a:cs typeface="Arial"/>
              </a:rPr>
              <a:t> </a:t>
            </a:r>
            <a:r>
              <a:rPr sz="1350" spc="-45" dirty="0">
                <a:solidFill>
                  <a:srgbClr val="FFFFFF"/>
                </a:solidFill>
                <a:latin typeface="Arial"/>
                <a:cs typeface="Arial"/>
              </a:rPr>
              <a:t>de</a:t>
            </a:r>
            <a:r>
              <a:rPr sz="1350" spc="-110" dirty="0">
                <a:solidFill>
                  <a:srgbClr val="FFFFFF"/>
                </a:solidFill>
                <a:latin typeface="Arial"/>
                <a:cs typeface="Arial"/>
              </a:rPr>
              <a:t> </a:t>
            </a:r>
            <a:r>
              <a:rPr sz="1350" spc="-20" dirty="0">
                <a:solidFill>
                  <a:srgbClr val="FFFFFF"/>
                </a:solidFill>
                <a:latin typeface="Arial"/>
                <a:cs typeface="Arial"/>
              </a:rPr>
              <a:t>matériels</a:t>
            </a:r>
            <a:r>
              <a:rPr sz="1350" spc="-110" dirty="0">
                <a:solidFill>
                  <a:srgbClr val="FFFFFF"/>
                </a:solidFill>
                <a:latin typeface="Arial"/>
                <a:cs typeface="Arial"/>
              </a:rPr>
              <a:t> </a:t>
            </a:r>
            <a:r>
              <a:rPr sz="1350" spc="-45" dirty="0">
                <a:solidFill>
                  <a:srgbClr val="FFFFFF"/>
                </a:solidFill>
                <a:latin typeface="Arial"/>
                <a:cs typeface="Arial"/>
              </a:rPr>
              <a:t>évolués</a:t>
            </a:r>
            <a:r>
              <a:rPr sz="1350" spc="-110" dirty="0">
                <a:solidFill>
                  <a:srgbClr val="FFFFFF"/>
                </a:solidFill>
                <a:latin typeface="Arial"/>
                <a:cs typeface="Arial"/>
              </a:rPr>
              <a:t> </a:t>
            </a:r>
            <a:r>
              <a:rPr sz="1350" spc="-5" dirty="0">
                <a:solidFill>
                  <a:srgbClr val="FFFFFF"/>
                </a:solidFill>
                <a:latin typeface="Arial"/>
                <a:cs typeface="Arial"/>
              </a:rPr>
              <a:t>afin  </a:t>
            </a:r>
            <a:r>
              <a:rPr sz="1350" spc="-45" dirty="0">
                <a:solidFill>
                  <a:srgbClr val="FFFFFF"/>
                </a:solidFill>
                <a:latin typeface="Arial"/>
                <a:cs typeface="Arial"/>
              </a:rPr>
              <a:t>de</a:t>
            </a:r>
            <a:r>
              <a:rPr sz="1350" spc="-110" dirty="0">
                <a:solidFill>
                  <a:srgbClr val="FFFFFF"/>
                </a:solidFill>
                <a:latin typeface="Arial"/>
                <a:cs typeface="Arial"/>
              </a:rPr>
              <a:t> </a:t>
            </a:r>
            <a:r>
              <a:rPr sz="1350" spc="-25" dirty="0">
                <a:solidFill>
                  <a:srgbClr val="FFFFFF"/>
                </a:solidFill>
                <a:latin typeface="Arial"/>
                <a:cs typeface="Arial"/>
              </a:rPr>
              <a:t>répondre</a:t>
            </a:r>
            <a:r>
              <a:rPr sz="1350" spc="-105" dirty="0">
                <a:solidFill>
                  <a:srgbClr val="FFFFFF"/>
                </a:solidFill>
                <a:latin typeface="Arial"/>
                <a:cs typeface="Arial"/>
              </a:rPr>
              <a:t> </a:t>
            </a:r>
            <a:r>
              <a:rPr sz="1350" spc="-40" dirty="0">
                <a:solidFill>
                  <a:srgbClr val="FFFFFF"/>
                </a:solidFill>
                <a:latin typeface="Arial"/>
                <a:cs typeface="Arial"/>
              </a:rPr>
              <a:t>au</a:t>
            </a:r>
            <a:r>
              <a:rPr sz="1350" spc="-105" dirty="0">
                <a:solidFill>
                  <a:srgbClr val="FFFFFF"/>
                </a:solidFill>
                <a:latin typeface="Arial"/>
                <a:cs typeface="Arial"/>
              </a:rPr>
              <a:t> </a:t>
            </a:r>
            <a:r>
              <a:rPr sz="1350" spc="-30" dirty="0">
                <a:solidFill>
                  <a:srgbClr val="FFFFFF"/>
                </a:solidFill>
                <a:latin typeface="Arial"/>
                <a:cs typeface="Arial"/>
              </a:rPr>
              <a:t>mieux</a:t>
            </a:r>
            <a:r>
              <a:rPr sz="1350" spc="-105" dirty="0">
                <a:solidFill>
                  <a:srgbClr val="FFFFFF"/>
                </a:solidFill>
                <a:latin typeface="Arial"/>
                <a:cs typeface="Arial"/>
              </a:rPr>
              <a:t> </a:t>
            </a:r>
            <a:r>
              <a:rPr sz="1350" spc="-60" dirty="0">
                <a:solidFill>
                  <a:srgbClr val="FFFFFF"/>
                </a:solidFill>
                <a:latin typeface="Arial"/>
                <a:cs typeface="Arial"/>
              </a:rPr>
              <a:t>à</a:t>
            </a:r>
            <a:r>
              <a:rPr sz="1350" spc="-105" dirty="0">
                <a:solidFill>
                  <a:srgbClr val="FFFFFF"/>
                </a:solidFill>
                <a:latin typeface="Arial"/>
                <a:cs typeface="Arial"/>
              </a:rPr>
              <a:t> </a:t>
            </a:r>
            <a:r>
              <a:rPr sz="1350" spc="-65" dirty="0">
                <a:solidFill>
                  <a:srgbClr val="FFFFFF"/>
                </a:solidFill>
                <a:latin typeface="Arial"/>
                <a:cs typeface="Arial"/>
              </a:rPr>
              <a:t>vos</a:t>
            </a:r>
            <a:r>
              <a:rPr sz="1350" spc="-105" dirty="0">
                <a:solidFill>
                  <a:srgbClr val="FFFFFF"/>
                </a:solidFill>
                <a:latin typeface="Arial"/>
                <a:cs typeface="Arial"/>
              </a:rPr>
              <a:t> </a:t>
            </a:r>
            <a:r>
              <a:rPr sz="1350" spc="-45" dirty="0">
                <a:solidFill>
                  <a:srgbClr val="FFFFFF"/>
                </a:solidFill>
                <a:latin typeface="Arial"/>
                <a:cs typeface="Arial"/>
              </a:rPr>
              <a:t>besoins.</a:t>
            </a:r>
            <a:endParaRPr sz="1350" dirty="0">
              <a:latin typeface="Arial"/>
              <a:cs typeface="Arial"/>
            </a:endParaRPr>
          </a:p>
          <a:p>
            <a:pPr marL="12700" marR="297815">
              <a:spcBef>
                <a:spcPts val="5"/>
              </a:spcBef>
              <a:buFont typeface="Arial" pitchFamily="34" charset="0"/>
              <a:buChar char="•"/>
            </a:pPr>
            <a:r>
              <a:rPr sz="1350" spc="-25" dirty="0">
                <a:solidFill>
                  <a:srgbClr val="FFFFFF"/>
                </a:solidFill>
                <a:latin typeface="Arial"/>
                <a:cs typeface="Arial"/>
              </a:rPr>
              <a:t>Notre</a:t>
            </a:r>
            <a:r>
              <a:rPr sz="1350" spc="-114" dirty="0">
                <a:solidFill>
                  <a:srgbClr val="FFFFFF"/>
                </a:solidFill>
                <a:latin typeface="Arial"/>
                <a:cs typeface="Arial"/>
              </a:rPr>
              <a:t> </a:t>
            </a:r>
            <a:r>
              <a:rPr sz="1350" spc="-40" dirty="0">
                <a:solidFill>
                  <a:srgbClr val="FFFFFF"/>
                </a:solidFill>
                <a:latin typeface="Arial"/>
                <a:cs typeface="Arial"/>
              </a:rPr>
              <a:t>société</a:t>
            </a:r>
            <a:r>
              <a:rPr sz="1350" spc="-110" dirty="0">
                <a:solidFill>
                  <a:srgbClr val="FFFFFF"/>
                </a:solidFill>
                <a:latin typeface="Arial"/>
                <a:cs typeface="Arial"/>
              </a:rPr>
              <a:t> </a:t>
            </a:r>
            <a:r>
              <a:rPr sz="1350" spc="-60" dirty="0">
                <a:solidFill>
                  <a:srgbClr val="FFFFFF"/>
                </a:solidFill>
                <a:latin typeface="Arial"/>
                <a:cs typeface="Arial"/>
              </a:rPr>
              <a:t>à</a:t>
            </a:r>
            <a:r>
              <a:rPr sz="1350" spc="-110" dirty="0">
                <a:solidFill>
                  <a:srgbClr val="FFFFFF"/>
                </a:solidFill>
                <a:latin typeface="Arial"/>
                <a:cs typeface="Arial"/>
              </a:rPr>
              <a:t> </a:t>
            </a:r>
            <a:r>
              <a:rPr sz="1350" spc="-5" dirty="0">
                <a:solidFill>
                  <a:srgbClr val="FFFFFF"/>
                </a:solidFill>
                <a:latin typeface="Arial"/>
                <a:cs typeface="Arial"/>
              </a:rPr>
              <a:t>pour</a:t>
            </a:r>
            <a:r>
              <a:rPr sz="1350" spc="-110" dirty="0">
                <a:solidFill>
                  <a:srgbClr val="FFFFFF"/>
                </a:solidFill>
                <a:latin typeface="Arial"/>
                <a:cs typeface="Arial"/>
              </a:rPr>
              <a:t> </a:t>
            </a:r>
            <a:r>
              <a:rPr sz="1350" spc="-30" dirty="0">
                <a:solidFill>
                  <a:srgbClr val="FFFFFF"/>
                </a:solidFill>
                <a:latin typeface="Arial"/>
                <a:cs typeface="Arial"/>
              </a:rPr>
              <a:t>mission</a:t>
            </a:r>
            <a:r>
              <a:rPr sz="1350" spc="-110" dirty="0">
                <a:solidFill>
                  <a:srgbClr val="FFFFFF"/>
                </a:solidFill>
                <a:latin typeface="Arial"/>
                <a:cs typeface="Arial"/>
              </a:rPr>
              <a:t> </a:t>
            </a:r>
            <a:r>
              <a:rPr sz="1350" spc="-45" dirty="0">
                <a:solidFill>
                  <a:srgbClr val="FFFFFF"/>
                </a:solidFill>
                <a:latin typeface="Arial"/>
                <a:cs typeface="Arial"/>
              </a:rPr>
              <a:t>de</a:t>
            </a:r>
            <a:r>
              <a:rPr sz="1350" spc="-110" dirty="0">
                <a:solidFill>
                  <a:srgbClr val="FFFFFF"/>
                </a:solidFill>
                <a:latin typeface="Arial"/>
                <a:cs typeface="Arial"/>
              </a:rPr>
              <a:t> </a:t>
            </a:r>
            <a:r>
              <a:rPr sz="1350" spc="-50" dirty="0">
                <a:solidFill>
                  <a:srgbClr val="FFFFFF"/>
                </a:solidFill>
                <a:latin typeface="Arial"/>
                <a:cs typeface="Arial"/>
              </a:rPr>
              <a:t>vous</a:t>
            </a:r>
            <a:r>
              <a:rPr sz="1350" spc="-110" dirty="0">
                <a:solidFill>
                  <a:srgbClr val="FFFFFF"/>
                </a:solidFill>
                <a:latin typeface="Arial"/>
                <a:cs typeface="Arial"/>
              </a:rPr>
              <a:t> </a:t>
            </a:r>
            <a:r>
              <a:rPr sz="1350" spc="-45" dirty="0">
                <a:solidFill>
                  <a:srgbClr val="FFFFFF"/>
                </a:solidFill>
                <a:latin typeface="Arial"/>
                <a:cs typeface="Arial"/>
              </a:rPr>
              <a:t>accompagner  </a:t>
            </a:r>
            <a:r>
              <a:rPr sz="1350" spc="-40" dirty="0">
                <a:solidFill>
                  <a:srgbClr val="FFFFFF"/>
                </a:solidFill>
                <a:latin typeface="Arial"/>
                <a:cs typeface="Arial"/>
              </a:rPr>
              <a:t>24h/24h </a:t>
            </a:r>
            <a:r>
              <a:rPr sz="1350" spc="-10" dirty="0">
                <a:solidFill>
                  <a:srgbClr val="FFFFFF"/>
                </a:solidFill>
                <a:latin typeface="Arial"/>
                <a:cs typeface="Arial"/>
              </a:rPr>
              <a:t>et </a:t>
            </a:r>
            <a:r>
              <a:rPr sz="1350" spc="-35" dirty="0">
                <a:solidFill>
                  <a:srgbClr val="FFFFFF"/>
                </a:solidFill>
                <a:latin typeface="Arial"/>
                <a:cs typeface="Arial"/>
              </a:rPr>
              <a:t>7J/7J. </a:t>
            </a:r>
            <a:r>
              <a:rPr sz="1350" spc="-65" dirty="0">
                <a:solidFill>
                  <a:srgbClr val="FFFFFF"/>
                </a:solidFill>
                <a:latin typeface="Arial"/>
                <a:cs typeface="Arial"/>
              </a:rPr>
              <a:t>Nous </a:t>
            </a:r>
            <a:r>
              <a:rPr sz="1350" spc="-50" dirty="0">
                <a:solidFill>
                  <a:srgbClr val="FFFFFF"/>
                </a:solidFill>
                <a:latin typeface="Arial"/>
                <a:cs typeface="Arial"/>
              </a:rPr>
              <a:t>saurons </a:t>
            </a:r>
            <a:r>
              <a:rPr sz="1350" spc="-25" dirty="0">
                <a:solidFill>
                  <a:srgbClr val="FFFFFF"/>
                </a:solidFill>
                <a:latin typeface="Arial"/>
                <a:cs typeface="Arial"/>
              </a:rPr>
              <a:t>répondre </a:t>
            </a:r>
            <a:r>
              <a:rPr sz="1350" spc="-60" dirty="0">
                <a:solidFill>
                  <a:srgbClr val="FFFFFF"/>
                </a:solidFill>
                <a:latin typeface="Arial"/>
                <a:cs typeface="Arial"/>
              </a:rPr>
              <a:t>à </a:t>
            </a:r>
            <a:r>
              <a:rPr sz="1350" spc="-65" dirty="0">
                <a:solidFill>
                  <a:srgbClr val="FFFFFF"/>
                </a:solidFill>
                <a:latin typeface="Arial"/>
                <a:cs typeface="Arial"/>
              </a:rPr>
              <a:t>vos  </a:t>
            </a:r>
            <a:r>
              <a:rPr sz="1350" spc="-25" dirty="0">
                <a:solidFill>
                  <a:srgbClr val="FFFFFF"/>
                </a:solidFill>
                <a:latin typeface="Arial"/>
                <a:cs typeface="Arial"/>
              </a:rPr>
              <a:t>diﬀérentes </a:t>
            </a:r>
            <a:r>
              <a:rPr sz="1350" spc="-20" dirty="0">
                <a:solidFill>
                  <a:srgbClr val="FFFFFF"/>
                </a:solidFill>
                <a:latin typeface="Arial"/>
                <a:cs typeface="Arial"/>
              </a:rPr>
              <a:t>attentes </a:t>
            </a:r>
            <a:r>
              <a:rPr sz="1350" spc="-10" dirty="0">
                <a:solidFill>
                  <a:srgbClr val="FFFFFF"/>
                </a:solidFill>
                <a:latin typeface="Arial"/>
                <a:cs typeface="Arial"/>
              </a:rPr>
              <a:t>et</a:t>
            </a:r>
            <a:r>
              <a:rPr sz="1350" spc="-275" dirty="0">
                <a:solidFill>
                  <a:srgbClr val="FFFFFF"/>
                </a:solidFill>
                <a:latin typeface="Arial"/>
                <a:cs typeface="Arial"/>
              </a:rPr>
              <a:t> </a:t>
            </a:r>
            <a:r>
              <a:rPr sz="1350" spc="-65" dirty="0">
                <a:solidFill>
                  <a:srgbClr val="FFFFFF"/>
                </a:solidFill>
                <a:latin typeface="Arial"/>
                <a:cs typeface="Arial"/>
              </a:rPr>
              <a:t>exigences.</a:t>
            </a:r>
            <a:endParaRPr sz="1350" dirty="0">
              <a:latin typeface="Arial"/>
              <a:cs typeface="Arial"/>
            </a:endParaRPr>
          </a:p>
          <a:p>
            <a:pPr>
              <a:spcBef>
                <a:spcPts val="35"/>
              </a:spcBef>
              <a:buFont typeface="Arial" pitchFamily="34" charset="0"/>
              <a:buChar char="•"/>
            </a:pPr>
            <a:endParaRPr sz="1600" dirty="0">
              <a:latin typeface="Arial"/>
              <a:cs typeface="Arial"/>
            </a:endParaRPr>
          </a:p>
          <a:p>
            <a:pPr marL="12700" marR="502920">
              <a:buFont typeface="Arial" pitchFamily="34" charset="0"/>
              <a:buChar char="•"/>
            </a:pPr>
            <a:r>
              <a:rPr sz="1350" spc="-65" dirty="0">
                <a:solidFill>
                  <a:srgbClr val="FFFFFF"/>
                </a:solidFill>
                <a:latin typeface="Arial"/>
                <a:cs typeface="Arial"/>
              </a:rPr>
              <a:t>Nous</a:t>
            </a:r>
            <a:r>
              <a:rPr sz="1350" spc="-110" dirty="0">
                <a:solidFill>
                  <a:srgbClr val="FFFFFF"/>
                </a:solidFill>
                <a:latin typeface="Arial"/>
                <a:cs typeface="Arial"/>
              </a:rPr>
              <a:t> </a:t>
            </a:r>
            <a:r>
              <a:rPr sz="1350" spc="-40" dirty="0">
                <a:solidFill>
                  <a:srgbClr val="FFFFFF"/>
                </a:solidFill>
                <a:latin typeface="Arial"/>
                <a:cs typeface="Arial"/>
              </a:rPr>
              <a:t>disposons</a:t>
            </a:r>
            <a:r>
              <a:rPr sz="1350" spc="-105" dirty="0">
                <a:solidFill>
                  <a:srgbClr val="FFFFFF"/>
                </a:solidFill>
                <a:latin typeface="Arial"/>
                <a:cs typeface="Arial"/>
              </a:rPr>
              <a:t> </a:t>
            </a:r>
            <a:r>
              <a:rPr sz="1350" spc="-25" dirty="0">
                <a:solidFill>
                  <a:srgbClr val="FFFFFF"/>
                </a:solidFill>
                <a:latin typeface="Arial"/>
                <a:cs typeface="Arial"/>
              </a:rPr>
              <a:t>d'agents</a:t>
            </a:r>
            <a:r>
              <a:rPr sz="1350" spc="-105" dirty="0">
                <a:solidFill>
                  <a:srgbClr val="FFFFFF"/>
                </a:solidFill>
                <a:latin typeface="Arial"/>
                <a:cs typeface="Arial"/>
              </a:rPr>
              <a:t> </a:t>
            </a:r>
            <a:r>
              <a:rPr sz="1350" spc="-35" dirty="0">
                <a:solidFill>
                  <a:srgbClr val="FFFFFF"/>
                </a:solidFill>
                <a:latin typeface="Arial"/>
                <a:cs typeface="Arial"/>
              </a:rPr>
              <a:t>formés</a:t>
            </a:r>
            <a:r>
              <a:rPr sz="1350" spc="-105" dirty="0">
                <a:solidFill>
                  <a:srgbClr val="FFFFFF"/>
                </a:solidFill>
                <a:latin typeface="Arial"/>
                <a:cs typeface="Arial"/>
              </a:rPr>
              <a:t> </a:t>
            </a:r>
            <a:r>
              <a:rPr sz="1350" spc="-10" dirty="0">
                <a:solidFill>
                  <a:srgbClr val="FFFFFF"/>
                </a:solidFill>
                <a:latin typeface="Arial"/>
                <a:cs typeface="Arial"/>
              </a:rPr>
              <a:t>et</a:t>
            </a:r>
            <a:r>
              <a:rPr sz="1350" spc="-110" dirty="0">
                <a:solidFill>
                  <a:srgbClr val="FFFFFF"/>
                </a:solidFill>
                <a:latin typeface="Arial"/>
                <a:cs typeface="Arial"/>
              </a:rPr>
              <a:t> </a:t>
            </a:r>
            <a:r>
              <a:rPr sz="1350" spc="-20" dirty="0">
                <a:solidFill>
                  <a:srgbClr val="FFFFFF"/>
                </a:solidFill>
                <a:latin typeface="Arial"/>
                <a:cs typeface="Arial"/>
              </a:rPr>
              <a:t>qualifiés</a:t>
            </a:r>
            <a:r>
              <a:rPr sz="1350" spc="-105" dirty="0">
                <a:solidFill>
                  <a:srgbClr val="FFFFFF"/>
                </a:solidFill>
                <a:latin typeface="Arial"/>
                <a:cs typeface="Arial"/>
              </a:rPr>
              <a:t> </a:t>
            </a:r>
            <a:r>
              <a:rPr sz="1350" spc="-50" dirty="0">
                <a:solidFill>
                  <a:srgbClr val="FFFFFF"/>
                </a:solidFill>
                <a:latin typeface="Arial"/>
                <a:cs typeface="Arial"/>
              </a:rPr>
              <a:t>aux  </a:t>
            </a:r>
            <a:r>
              <a:rPr sz="1350" spc="-30" dirty="0">
                <a:solidFill>
                  <a:srgbClr val="FFFFFF"/>
                </a:solidFill>
                <a:latin typeface="Arial"/>
                <a:cs typeface="Arial"/>
              </a:rPr>
              <a:t>métiers </a:t>
            </a:r>
            <a:r>
              <a:rPr sz="1350" spc="-45" dirty="0">
                <a:solidFill>
                  <a:srgbClr val="FFFFFF"/>
                </a:solidFill>
                <a:latin typeface="Arial"/>
                <a:cs typeface="Arial"/>
              </a:rPr>
              <a:t>de </a:t>
            </a:r>
            <a:r>
              <a:rPr sz="1350" spc="-10" dirty="0">
                <a:solidFill>
                  <a:srgbClr val="FFFFFF"/>
                </a:solidFill>
                <a:latin typeface="Arial"/>
                <a:cs typeface="Arial"/>
              </a:rPr>
              <a:t>la</a:t>
            </a:r>
            <a:r>
              <a:rPr sz="1350" spc="-245" dirty="0">
                <a:solidFill>
                  <a:srgbClr val="FFFFFF"/>
                </a:solidFill>
                <a:latin typeface="Arial"/>
                <a:cs typeface="Arial"/>
              </a:rPr>
              <a:t> </a:t>
            </a:r>
            <a:r>
              <a:rPr sz="1350" spc="-30" dirty="0">
                <a:solidFill>
                  <a:srgbClr val="FFFFFF"/>
                </a:solidFill>
                <a:latin typeface="Arial"/>
                <a:cs typeface="Arial"/>
              </a:rPr>
              <a:t>sécurité.</a:t>
            </a:r>
            <a:endParaRPr sz="1350" dirty="0">
              <a:latin typeface="Arial"/>
              <a:cs typeface="Arial"/>
            </a:endParaRPr>
          </a:p>
        </p:txBody>
      </p:sp>
      <p:sp>
        <p:nvSpPr>
          <p:cNvPr id="4" name="object 4"/>
          <p:cNvSpPr txBox="1">
            <a:spLocks noGrp="1"/>
          </p:cNvSpPr>
          <p:nvPr>
            <p:ph type="title"/>
          </p:nvPr>
        </p:nvSpPr>
        <p:spPr>
          <a:xfrm>
            <a:off x="277789" y="411128"/>
            <a:ext cx="2928958" cy="474489"/>
          </a:xfrm>
          <a:prstGeom prst="rect">
            <a:avLst/>
          </a:prstGeom>
        </p:spPr>
        <p:txBody>
          <a:bodyPr vert="horz" wrap="square" lIns="0" tIns="12700" rIns="0" bIns="0" rtlCol="0">
            <a:spAutoFit/>
          </a:bodyPr>
          <a:lstStyle/>
          <a:p>
            <a:pPr marL="12700">
              <a:lnSpc>
                <a:spcPct val="100000"/>
              </a:lnSpc>
              <a:spcBef>
                <a:spcPts val="100"/>
              </a:spcBef>
            </a:pPr>
            <a:r>
              <a:rPr sz="3000" spc="-65" dirty="0">
                <a:solidFill>
                  <a:srgbClr val="FFFFFF"/>
                </a:solidFill>
              </a:rPr>
              <a:t>Présentation</a:t>
            </a:r>
            <a:endParaRPr sz="3000"/>
          </a:p>
        </p:txBody>
      </p:sp>
      <p:sp>
        <p:nvSpPr>
          <p:cNvPr id="8" name="Rectangle 7">
            <a:extLst>
              <a:ext uri="{FF2B5EF4-FFF2-40B4-BE49-F238E27FC236}">
                <a16:creationId xmlns:a16="http://schemas.microsoft.com/office/drawing/2014/main" xmlns="" id="{CA3DD2EB-3D4A-4CB4-A85C-A01EDC601B9A}"/>
              </a:ext>
            </a:extLst>
          </p:cNvPr>
          <p:cNvSpPr/>
          <p:nvPr/>
        </p:nvSpPr>
        <p:spPr>
          <a:xfrm>
            <a:off x="0" y="8340746"/>
            <a:ext cx="7556500" cy="2339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195"/>
              </a:spcBef>
            </a:pPr>
            <a:endParaRPr lang="fr-FR" sz="1200" dirty="0">
              <a:latin typeface="Calibri"/>
              <a:cs typeface="Calibri"/>
            </a:endParaRPr>
          </a:p>
        </p:txBody>
      </p:sp>
      <p:pic>
        <p:nvPicPr>
          <p:cNvPr id="1029" name="Picture 5" descr="C:\Users\sys computer\Desktop\images.jpg"/>
          <p:cNvPicPr>
            <a:picLocks noChangeAspect="1" noChangeArrowheads="1"/>
          </p:cNvPicPr>
          <p:nvPr/>
        </p:nvPicPr>
        <p:blipFill>
          <a:blip r:embed="rId3"/>
          <a:srcRect/>
          <a:stretch>
            <a:fillRect/>
          </a:stretch>
        </p:blipFill>
        <p:spPr bwMode="auto">
          <a:xfrm>
            <a:off x="5707076" y="8340746"/>
            <a:ext cx="1849424" cy="2339954"/>
          </a:xfrm>
          <a:prstGeom prst="rect">
            <a:avLst/>
          </a:prstGeom>
          <a:noFill/>
        </p:spPr>
      </p:pic>
      <p:pic>
        <p:nvPicPr>
          <p:cNvPr id="1032" name="Picture 8" descr="C:\Users\sys computer\Desktop\images (1).jpg"/>
          <p:cNvPicPr>
            <a:picLocks noChangeAspect="1" noChangeArrowheads="1"/>
          </p:cNvPicPr>
          <p:nvPr/>
        </p:nvPicPr>
        <p:blipFill>
          <a:blip r:embed="rId4"/>
          <a:srcRect/>
          <a:stretch>
            <a:fillRect/>
          </a:stretch>
        </p:blipFill>
        <p:spPr bwMode="auto">
          <a:xfrm>
            <a:off x="1635110" y="8340746"/>
            <a:ext cx="2109785" cy="2339954"/>
          </a:xfrm>
          <a:prstGeom prst="rect">
            <a:avLst/>
          </a:prstGeom>
          <a:noFill/>
        </p:spPr>
      </p:pic>
      <p:pic>
        <p:nvPicPr>
          <p:cNvPr id="1033" name="Picture 9" descr="C:\Users\sys computer\Desktop\téléchargement.jpg"/>
          <p:cNvPicPr>
            <a:picLocks noChangeAspect="1" noChangeArrowheads="1"/>
          </p:cNvPicPr>
          <p:nvPr/>
        </p:nvPicPr>
        <p:blipFill>
          <a:blip r:embed="rId5"/>
          <a:srcRect/>
          <a:stretch>
            <a:fillRect/>
          </a:stretch>
        </p:blipFill>
        <p:spPr bwMode="auto">
          <a:xfrm>
            <a:off x="0" y="8340746"/>
            <a:ext cx="1635110" cy="2339954"/>
          </a:xfrm>
          <a:prstGeom prst="rect">
            <a:avLst/>
          </a:prstGeom>
          <a:noFill/>
        </p:spPr>
      </p:pic>
      <p:sp>
        <p:nvSpPr>
          <p:cNvPr id="14" name="Rectangle 13"/>
          <p:cNvSpPr/>
          <p:nvPr/>
        </p:nvSpPr>
        <p:spPr>
          <a:xfrm>
            <a:off x="4992696" y="0"/>
            <a:ext cx="2357454" cy="63709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sz="2400" b="1" i="1" dirty="0" smtClean="0">
                <a:solidFill>
                  <a:srgbClr val="FF0000"/>
                </a:solidFill>
              </a:rPr>
              <a:t>Structure </a:t>
            </a:r>
            <a:r>
              <a:rPr lang="fr-FR" sz="2400" b="1" i="1" dirty="0" smtClean="0">
                <a:solidFill>
                  <a:srgbClr val="FF0000"/>
                </a:solidFill>
              </a:rPr>
              <a:t>Interne</a:t>
            </a:r>
          </a:p>
          <a:p>
            <a:r>
              <a:rPr lang="fr-FR" sz="1600" dirty="0" smtClean="0"/>
              <a:t>Notre Société dispose de professionnels encadrés par une structure solide disposant </a:t>
            </a:r>
            <a:r>
              <a:rPr lang="fr-FR" sz="1600" dirty="0" smtClean="0"/>
              <a:t>de </a:t>
            </a:r>
            <a:r>
              <a:rPr lang="fr-FR" sz="1600" dirty="0" smtClean="0"/>
              <a:t>moyens importants et d’un équipement à la pointe de la technologie. </a:t>
            </a:r>
            <a:endParaRPr lang="fr-FR" sz="1600" dirty="0" smtClean="0"/>
          </a:p>
          <a:p>
            <a:r>
              <a:rPr lang="fr-FR" sz="1600" dirty="0" smtClean="0"/>
              <a:t>La </a:t>
            </a:r>
            <a:r>
              <a:rPr lang="fr-FR" sz="1600" dirty="0" smtClean="0"/>
              <a:t>société s’articule sur </a:t>
            </a:r>
            <a:r>
              <a:rPr lang="fr-FR" sz="1600" dirty="0" smtClean="0"/>
              <a:t>un schéma organisationnel </a:t>
            </a:r>
            <a:r>
              <a:rPr lang="fr-FR" sz="1600" dirty="0" smtClean="0"/>
              <a:t>simple et fiable composé de son gérant, d’un </a:t>
            </a:r>
            <a:r>
              <a:rPr lang="fr-FR" sz="1600" dirty="0" smtClean="0"/>
              <a:t>expert-comptable. concernant </a:t>
            </a:r>
            <a:r>
              <a:rPr lang="fr-FR" sz="1600" dirty="0" smtClean="0"/>
              <a:t>la partie technique, nous disposons d’un inspecteur de sites qui procède aux contrôles inopinés de nos salariés tout en s’assurant que nous restons bien dans le cadre législatif de la profession ainsi que la qualité des </a:t>
            </a:r>
            <a:r>
              <a:rPr lang="fr-FR" sz="1600" dirty="0" smtClean="0"/>
              <a:t>Prestations.</a:t>
            </a:r>
          </a:p>
          <a:p>
            <a:r>
              <a:rPr lang="fr-FR" sz="1600" dirty="0" smtClean="0"/>
              <a:t> </a:t>
            </a:r>
          </a:p>
          <a:p>
            <a:endParaRPr lang="fr-FR" sz="1600" dirty="0" smtClean="0"/>
          </a:p>
        </p:txBody>
      </p:sp>
      <p:pic>
        <p:nvPicPr>
          <p:cNvPr id="1034" name="Picture 10" descr="C:\Users\sys computer\Desktop\images (3).jpg"/>
          <p:cNvPicPr>
            <a:picLocks noChangeAspect="1" noChangeArrowheads="1"/>
          </p:cNvPicPr>
          <p:nvPr/>
        </p:nvPicPr>
        <p:blipFill>
          <a:blip r:embed="rId6"/>
          <a:srcRect/>
          <a:stretch>
            <a:fillRect/>
          </a:stretch>
        </p:blipFill>
        <p:spPr bwMode="auto">
          <a:xfrm>
            <a:off x="3421061" y="8340746"/>
            <a:ext cx="2286015" cy="2339954"/>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6753" y="921301"/>
            <a:ext cx="2689860" cy="3400425"/>
          </a:xfrm>
          <a:prstGeom prst="rect">
            <a:avLst/>
          </a:prstGeom>
        </p:spPr>
        <p:txBody>
          <a:bodyPr vert="horz" wrap="square" lIns="0" tIns="12700" rIns="0" bIns="0" rtlCol="0">
            <a:spAutoFit/>
          </a:bodyPr>
          <a:lstStyle/>
          <a:p>
            <a:pPr marL="184150" marR="555625">
              <a:lnSpc>
                <a:spcPct val="120500"/>
              </a:lnSpc>
              <a:spcBef>
                <a:spcPts val="100"/>
              </a:spcBef>
            </a:pPr>
            <a:r>
              <a:rPr sz="1350" b="1" spc="25" dirty="0">
                <a:solidFill>
                  <a:srgbClr val="FFFFFF"/>
                </a:solidFill>
                <a:latin typeface="Calibri"/>
                <a:cs typeface="Calibri"/>
              </a:rPr>
              <a:t>Agent </a:t>
            </a:r>
            <a:r>
              <a:rPr sz="1350" b="1" spc="30" dirty="0">
                <a:solidFill>
                  <a:srgbClr val="FFFFFF"/>
                </a:solidFill>
                <a:latin typeface="Calibri"/>
                <a:cs typeface="Calibri"/>
              </a:rPr>
              <a:t>de </a:t>
            </a:r>
            <a:r>
              <a:rPr sz="1350" b="1" spc="35" dirty="0">
                <a:solidFill>
                  <a:srgbClr val="FFFFFF"/>
                </a:solidFill>
                <a:latin typeface="Calibri"/>
                <a:cs typeface="Calibri"/>
              </a:rPr>
              <a:t>prévention</a:t>
            </a:r>
            <a:r>
              <a:rPr sz="1350" b="1" spc="-215" dirty="0">
                <a:solidFill>
                  <a:srgbClr val="FFFFFF"/>
                </a:solidFill>
                <a:latin typeface="Calibri"/>
                <a:cs typeface="Calibri"/>
              </a:rPr>
              <a:t> </a:t>
            </a:r>
            <a:r>
              <a:rPr sz="1350" b="1" spc="20" dirty="0">
                <a:solidFill>
                  <a:srgbClr val="FFFFFF"/>
                </a:solidFill>
                <a:latin typeface="Calibri"/>
                <a:cs typeface="Calibri"/>
              </a:rPr>
              <a:t>et </a:t>
            </a:r>
            <a:r>
              <a:rPr sz="1350" b="1" spc="30" dirty="0">
                <a:solidFill>
                  <a:srgbClr val="FFFFFF"/>
                </a:solidFill>
                <a:latin typeface="Calibri"/>
                <a:cs typeface="Calibri"/>
              </a:rPr>
              <a:t>de  </a:t>
            </a:r>
            <a:r>
              <a:rPr sz="1350" b="1" spc="40" dirty="0">
                <a:solidFill>
                  <a:srgbClr val="FFFFFF"/>
                </a:solidFill>
                <a:latin typeface="Calibri"/>
                <a:cs typeface="Calibri"/>
              </a:rPr>
              <a:t>sécurité</a:t>
            </a:r>
            <a:endParaRPr sz="1350" dirty="0">
              <a:latin typeface="Calibri"/>
              <a:cs typeface="Calibri"/>
            </a:endParaRPr>
          </a:p>
          <a:p>
            <a:pPr marL="184150" marR="5080">
              <a:lnSpc>
                <a:spcPct val="115799"/>
              </a:lnSpc>
            </a:pPr>
            <a:r>
              <a:rPr sz="1350" spc="-30" dirty="0">
                <a:solidFill>
                  <a:srgbClr val="FFFFFF"/>
                </a:solidFill>
                <a:latin typeface="Arial"/>
                <a:cs typeface="Arial"/>
              </a:rPr>
              <a:t>Contrôle</a:t>
            </a:r>
            <a:r>
              <a:rPr sz="1350" spc="-110" dirty="0">
                <a:solidFill>
                  <a:srgbClr val="FFFFFF"/>
                </a:solidFill>
                <a:latin typeface="Arial"/>
                <a:cs typeface="Arial"/>
              </a:rPr>
              <a:t> </a:t>
            </a:r>
            <a:r>
              <a:rPr sz="1350" spc="-10" dirty="0">
                <a:solidFill>
                  <a:srgbClr val="FFFFFF"/>
                </a:solidFill>
                <a:latin typeface="Arial"/>
                <a:cs typeface="Arial"/>
              </a:rPr>
              <a:t>du</a:t>
            </a:r>
            <a:r>
              <a:rPr sz="1350" spc="-110" dirty="0">
                <a:solidFill>
                  <a:srgbClr val="FFFFFF"/>
                </a:solidFill>
                <a:latin typeface="Arial"/>
                <a:cs typeface="Arial"/>
              </a:rPr>
              <a:t> </a:t>
            </a:r>
            <a:r>
              <a:rPr sz="1350" spc="-40" dirty="0">
                <a:solidFill>
                  <a:srgbClr val="FFFFFF"/>
                </a:solidFill>
                <a:latin typeface="Arial"/>
                <a:cs typeface="Arial"/>
              </a:rPr>
              <a:t>respect</a:t>
            </a:r>
            <a:r>
              <a:rPr sz="1350" spc="-105" dirty="0">
                <a:solidFill>
                  <a:srgbClr val="FFFFFF"/>
                </a:solidFill>
                <a:latin typeface="Arial"/>
                <a:cs typeface="Arial"/>
              </a:rPr>
              <a:t> </a:t>
            </a:r>
            <a:r>
              <a:rPr sz="1350" spc="-65" dirty="0">
                <a:solidFill>
                  <a:srgbClr val="FFFFFF"/>
                </a:solidFill>
                <a:latin typeface="Arial"/>
                <a:cs typeface="Arial"/>
              </a:rPr>
              <a:t>des</a:t>
            </a:r>
            <a:r>
              <a:rPr sz="1350" spc="-110" dirty="0">
                <a:solidFill>
                  <a:srgbClr val="FFFFFF"/>
                </a:solidFill>
                <a:latin typeface="Arial"/>
                <a:cs typeface="Arial"/>
              </a:rPr>
              <a:t> </a:t>
            </a:r>
            <a:r>
              <a:rPr sz="1350" spc="-35" dirty="0">
                <a:solidFill>
                  <a:srgbClr val="FFFFFF"/>
                </a:solidFill>
                <a:latin typeface="Arial"/>
                <a:cs typeface="Arial"/>
              </a:rPr>
              <a:t>normes</a:t>
            </a:r>
            <a:r>
              <a:rPr sz="1350" spc="-105" dirty="0">
                <a:solidFill>
                  <a:srgbClr val="FFFFFF"/>
                </a:solidFill>
                <a:latin typeface="Arial"/>
                <a:cs typeface="Arial"/>
              </a:rPr>
              <a:t> </a:t>
            </a:r>
            <a:r>
              <a:rPr sz="1350" spc="-45" dirty="0">
                <a:solidFill>
                  <a:srgbClr val="FFFFFF"/>
                </a:solidFill>
                <a:latin typeface="Arial"/>
                <a:cs typeface="Arial"/>
              </a:rPr>
              <a:t>de  </a:t>
            </a:r>
            <a:r>
              <a:rPr sz="1350" spc="-40" dirty="0">
                <a:solidFill>
                  <a:srgbClr val="FFFFFF"/>
                </a:solidFill>
                <a:latin typeface="Arial"/>
                <a:cs typeface="Arial"/>
              </a:rPr>
              <a:t>sécurités, </a:t>
            </a:r>
            <a:r>
              <a:rPr sz="1350" spc="-30" dirty="0">
                <a:solidFill>
                  <a:srgbClr val="FFFFFF"/>
                </a:solidFill>
                <a:latin typeface="Arial"/>
                <a:cs typeface="Arial"/>
              </a:rPr>
              <a:t>Contrôle</a:t>
            </a:r>
            <a:r>
              <a:rPr sz="1350" spc="-175" dirty="0">
                <a:solidFill>
                  <a:srgbClr val="FFFFFF"/>
                </a:solidFill>
                <a:latin typeface="Arial"/>
                <a:cs typeface="Arial"/>
              </a:rPr>
              <a:t> </a:t>
            </a:r>
            <a:r>
              <a:rPr sz="1350" spc="-50" dirty="0">
                <a:solidFill>
                  <a:srgbClr val="FFFFFF"/>
                </a:solidFill>
                <a:latin typeface="Arial"/>
                <a:cs typeface="Arial"/>
              </a:rPr>
              <a:t>d'accès,</a:t>
            </a:r>
            <a:endParaRPr sz="1350" dirty="0">
              <a:latin typeface="Arial"/>
              <a:cs typeface="Arial"/>
            </a:endParaRPr>
          </a:p>
          <a:p>
            <a:pPr marL="184150">
              <a:lnSpc>
                <a:spcPct val="100000"/>
              </a:lnSpc>
              <a:spcBef>
                <a:spcPts val="254"/>
              </a:spcBef>
            </a:pPr>
            <a:r>
              <a:rPr sz="1350" spc="-35" dirty="0">
                <a:solidFill>
                  <a:srgbClr val="FFFFFF"/>
                </a:solidFill>
                <a:latin typeface="Arial"/>
                <a:cs typeface="Arial"/>
              </a:rPr>
              <a:t>Surveillance,</a:t>
            </a:r>
            <a:r>
              <a:rPr sz="1350" spc="-110" dirty="0">
                <a:solidFill>
                  <a:srgbClr val="FFFFFF"/>
                </a:solidFill>
                <a:latin typeface="Arial"/>
                <a:cs typeface="Arial"/>
              </a:rPr>
              <a:t> </a:t>
            </a:r>
            <a:r>
              <a:rPr sz="1350" spc="-30" dirty="0">
                <a:solidFill>
                  <a:srgbClr val="FFFFFF"/>
                </a:solidFill>
                <a:latin typeface="Arial"/>
                <a:cs typeface="Arial"/>
              </a:rPr>
              <a:t>Fouille.</a:t>
            </a:r>
            <a:endParaRPr sz="1350" dirty="0">
              <a:latin typeface="Arial"/>
              <a:cs typeface="Arial"/>
            </a:endParaRPr>
          </a:p>
          <a:p>
            <a:pPr marL="184150">
              <a:lnSpc>
                <a:spcPct val="100000"/>
              </a:lnSpc>
              <a:spcBef>
                <a:spcPts val="330"/>
              </a:spcBef>
            </a:pPr>
            <a:r>
              <a:rPr sz="1350" b="1" spc="25" dirty="0">
                <a:solidFill>
                  <a:srgbClr val="FFFFFF"/>
                </a:solidFill>
                <a:latin typeface="Calibri"/>
                <a:cs typeface="Calibri"/>
              </a:rPr>
              <a:t>Agent </a:t>
            </a:r>
            <a:r>
              <a:rPr sz="1350" b="1" spc="45" dirty="0">
                <a:solidFill>
                  <a:srgbClr val="FFFFFF"/>
                </a:solidFill>
                <a:latin typeface="Calibri"/>
                <a:cs typeface="Calibri"/>
              </a:rPr>
              <a:t>cynophile</a:t>
            </a:r>
            <a:r>
              <a:rPr sz="1350" b="1" spc="-80" dirty="0">
                <a:solidFill>
                  <a:srgbClr val="FFFFFF"/>
                </a:solidFill>
                <a:latin typeface="Calibri"/>
                <a:cs typeface="Calibri"/>
              </a:rPr>
              <a:t> </a:t>
            </a:r>
            <a:r>
              <a:rPr sz="1350" spc="-40" dirty="0">
                <a:solidFill>
                  <a:srgbClr val="FFFFFF"/>
                </a:solidFill>
                <a:latin typeface="Arial"/>
                <a:cs typeface="Arial"/>
              </a:rPr>
              <a:t>:</a:t>
            </a:r>
            <a:endParaRPr sz="1350" dirty="0">
              <a:latin typeface="Arial"/>
              <a:cs typeface="Arial"/>
            </a:endParaRPr>
          </a:p>
          <a:p>
            <a:pPr marL="184150" marR="227329">
              <a:lnSpc>
                <a:spcPct val="115799"/>
              </a:lnSpc>
            </a:pPr>
            <a:r>
              <a:rPr sz="1350" spc="-65" dirty="0">
                <a:solidFill>
                  <a:srgbClr val="FFFFFF"/>
                </a:solidFill>
                <a:latin typeface="Arial"/>
                <a:cs typeface="Arial"/>
              </a:rPr>
              <a:t>Ronde </a:t>
            </a:r>
            <a:r>
              <a:rPr sz="1350" spc="-45" dirty="0">
                <a:solidFill>
                  <a:srgbClr val="FFFFFF"/>
                </a:solidFill>
                <a:latin typeface="Arial"/>
                <a:cs typeface="Arial"/>
              </a:rPr>
              <a:t>de </a:t>
            </a:r>
            <a:r>
              <a:rPr sz="1350" spc="-20" dirty="0">
                <a:solidFill>
                  <a:srgbClr val="FFFFFF"/>
                </a:solidFill>
                <a:latin typeface="Arial"/>
                <a:cs typeface="Arial"/>
              </a:rPr>
              <a:t>prévention,</a:t>
            </a:r>
            <a:r>
              <a:rPr sz="1350" spc="-215" dirty="0">
                <a:solidFill>
                  <a:srgbClr val="FFFFFF"/>
                </a:solidFill>
                <a:latin typeface="Arial"/>
                <a:cs typeface="Arial"/>
              </a:rPr>
              <a:t> </a:t>
            </a:r>
            <a:r>
              <a:rPr sz="1350" spc="-30" dirty="0">
                <a:solidFill>
                  <a:srgbClr val="FFFFFF"/>
                </a:solidFill>
                <a:latin typeface="Arial"/>
                <a:cs typeface="Arial"/>
              </a:rPr>
              <a:t>Détection  </a:t>
            </a:r>
            <a:r>
              <a:rPr sz="1350" dirty="0">
                <a:solidFill>
                  <a:srgbClr val="FFFFFF"/>
                </a:solidFill>
                <a:latin typeface="Arial"/>
                <a:cs typeface="Arial"/>
              </a:rPr>
              <a:t>d'intrusion, </a:t>
            </a:r>
            <a:r>
              <a:rPr sz="1350" spc="-65" dirty="0">
                <a:solidFill>
                  <a:srgbClr val="FFFFFF"/>
                </a:solidFill>
                <a:latin typeface="Arial"/>
                <a:cs typeface="Arial"/>
              </a:rPr>
              <a:t>Ronde </a:t>
            </a:r>
            <a:r>
              <a:rPr sz="1350" spc="-45" dirty="0">
                <a:solidFill>
                  <a:srgbClr val="FFFFFF"/>
                </a:solidFill>
                <a:latin typeface="Arial"/>
                <a:cs typeface="Arial"/>
              </a:rPr>
              <a:t>de </a:t>
            </a:r>
            <a:r>
              <a:rPr sz="1350" spc="-15" dirty="0">
                <a:solidFill>
                  <a:srgbClr val="FFFFFF"/>
                </a:solidFill>
                <a:latin typeface="Arial"/>
                <a:cs typeface="Arial"/>
              </a:rPr>
              <a:t>contrôle,  </a:t>
            </a:r>
            <a:r>
              <a:rPr sz="1350" spc="-55" dirty="0">
                <a:solidFill>
                  <a:srgbClr val="FFFFFF"/>
                </a:solidFill>
                <a:latin typeface="Arial"/>
                <a:cs typeface="Arial"/>
              </a:rPr>
              <a:t>Gardiennage</a:t>
            </a:r>
            <a:endParaRPr sz="1350" dirty="0">
              <a:latin typeface="Arial"/>
              <a:cs typeface="Arial"/>
            </a:endParaRPr>
          </a:p>
          <a:p>
            <a:pPr marL="12700" marR="284480" indent="171450">
              <a:lnSpc>
                <a:spcPct val="115799"/>
              </a:lnSpc>
              <a:spcBef>
                <a:spcPts val="80"/>
              </a:spcBef>
            </a:pPr>
            <a:r>
              <a:rPr sz="1350" b="1" spc="25" dirty="0">
                <a:solidFill>
                  <a:srgbClr val="FFFFFF"/>
                </a:solidFill>
                <a:latin typeface="Calibri"/>
                <a:cs typeface="Calibri"/>
              </a:rPr>
              <a:t>Agent</a:t>
            </a:r>
            <a:r>
              <a:rPr sz="1350" b="1" spc="-35" dirty="0">
                <a:solidFill>
                  <a:srgbClr val="FFFFFF"/>
                </a:solidFill>
                <a:latin typeface="Calibri"/>
                <a:cs typeface="Calibri"/>
              </a:rPr>
              <a:t> </a:t>
            </a:r>
            <a:r>
              <a:rPr sz="1350" b="1" spc="30" dirty="0">
                <a:solidFill>
                  <a:srgbClr val="FFFFFF"/>
                </a:solidFill>
                <a:latin typeface="Calibri"/>
                <a:cs typeface="Calibri"/>
              </a:rPr>
              <a:t>de</a:t>
            </a:r>
            <a:r>
              <a:rPr sz="1350" b="1" spc="-35" dirty="0">
                <a:solidFill>
                  <a:srgbClr val="FFFFFF"/>
                </a:solidFill>
                <a:latin typeface="Calibri"/>
                <a:cs typeface="Calibri"/>
              </a:rPr>
              <a:t> </a:t>
            </a:r>
            <a:r>
              <a:rPr sz="1350" b="1" spc="40" dirty="0">
                <a:solidFill>
                  <a:srgbClr val="FFFFFF"/>
                </a:solidFill>
                <a:latin typeface="Calibri"/>
                <a:cs typeface="Calibri"/>
              </a:rPr>
              <a:t>sécurité</a:t>
            </a:r>
            <a:r>
              <a:rPr sz="1350" b="1" spc="-30" dirty="0">
                <a:solidFill>
                  <a:srgbClr val="FFFFFF"/>
                </a:solidFill>
                <a:latin typeface="Calibri"/>
                <a:cs typeface="Calibri"/>
              </a:rPr>
              <a:t> </a:t>
            </a:r>
            <a:r>
              <a:rPr sz="1350" b="1" spc="40" dirty="0">
                <a:solidFill>
                  <a:srgbClr val="FFFFFF"/>
                </a:solidFill>
                <a:latin typeface="Calibri"/>
                <a:cs typeface="Calibri"/>
              </a:rPr>
              <a:t>d'incendie</a:t>
            </a:r>
            <a:r>
              <a:rPr sz="1350" b="1" spc="-45" dirty="0">
                <a:solidFill>
                  <a:srgbClr val="FFFFFF"/>
                </a:solidFill>
                <a:latin typeface="Calibri"/>
                <a:cs typeface="Calibri"/>
              </a:rPr>
              <a:t> </a:t>
            </a:r>
            <a:r>
              <a:rPr sz="1350" spc="-40" dirty="0">
                <a:solidFill>
                  <a:srgbClr val="FFFFFF"/>
                </a:solidFill>
                <a:latin typeface="Arial"/>
                <a:cs typeface="Arial"/>
              </a:rPr>
              <a:t>:  </a:t>
            </a:r>
            <a:r>
              <a:rPr sz="1350" spc="-30" dirty="0">
                <a:solidFill>
                  <a:srgbClr val="FFFFFF"/>
                </a:solidFill>
                <a:latin typeface="Arial"/>
                <a:cs typeface="Arial"/>
              </a:rPr>
              <a:t>Prévention </a:t>
            </a:r>
            <a:r>
              <a:rPr sz="1350" spc="-65" dirty="0">
                <a:solidFill>
                  <a:srgbClr val="FFFFFF"/>
                </a:solidFill>
                <a:latin typeface="Arial"/>
                <a:cs typeface="Arial"/>
              </a:rPr>
              <a:t>des</a:t>
            </a:r>
            <a:r>
              <a:rPr sz="1350" spc="-185" dirty="0">
                <a:solidFill>
                  <a:srgbClr val="FFFFFF"/>
                </a:solidFill>
                <a:latin typeface="Arial"/>
                <a:cs typeface="Arial"/>
              </a:rPr>
              <a:t> </a:t>
            </a:r>
            <a:r>
              <a:rPr sz="1350" spc="-40" dirty="0">
                <a:solidFill>
                  <a:srgbClr val="FFFFFF"/>
                </a:solidFill>
                <a:latin typeface="Arial"/>
                <a:cs typeface="Arial"/>
              </a:rPr>
              <a:t>incendies,</a:t>
            </a:r>
            <a:endParaRPr sz="1350" dirty="0">
              <a:latin typeface="Arial"/>
              <a:cs typeface="Arial"/>
            </a:endParaRPr>
          </a:p>
          <a:p>
            <a:pPr marL="12700">
              <a:lnSpc>
                <a:spcPct val="100000"/>
              </a:lnSpc>
              <a:spcBef>
                <a:spcPts val="254"/>
              </a:spcBef>
            </a:pPr>
            <a:r>
              <a:rPr sz="1350" spc="-10" dirty="0">
                <a:solidFill>
                  <a:srgbClr val="FFFFFF"/>
                </a:solidFill>
                <a:latin typeface="Arial"/>
                <a:cs typeface="Arial"/>
              </a:rPr>
              <a:t>coordination </a:t>
            </a:r>
            <a:r>
              <a:rPr sz="1350" spc="-65" dirty="0">
                <a:solidFill>
                  <a:srgbClr val="FFFFFF"/>
                </a:solidFill>
                <a:latin typeface="Arial"/>
                <a:cs typeface="Arial"/>
              </a:rPr>
              <a:t>avec </a:t>
            </a:r>
            <a:r>
              <a:rPr sz="1350" spc="-110" dirty="0">
                <a:solidFill>
                  <a:srgbClr val="FFFFFF"/>
                </a:solidFill>
                <a:latin typeface="Arial"/>
                <a:cs typeface="Arial"/>
              </a:rPr>
              <a:t>SSI, </a:t>
            </a:r>
            <a:r>
              <a:rPr sz="1350" spc="-35" dirty="0">
                <a:solidFill>
                  <a:srgbClr val="FFFFFF"/>
                </a:solidFill>
                <a:latin typeface="Arial"/>
                <a:cs typeface="Arial"/>
              </a:rPr>
              <a:t>Alerte</a:t>
            </a:r>
            <a:r>
              <a:rPr sz="1350" spc="-245" dirty="0">
                <a:solidFill>
                  <a:srgbClr val="FFFFFF"/>
                </a:solidFill>
                <a:latin typeface="Arial"/>
                <a:cs typeface="Arial"/>
              </a:rPr>
              <a:t> </a:t>
            </a:r>
            <a:r>
              <a:rPr sz="1350" spc="-10" dirty="0">
                <a:solidFill>
                  <a:srgbClr val="FFFFFF"/>
                </a:solidFill>
                <a:latin typeface="Arial"/>
                <a:cs typeface="Arial"/>
              </a:rPr>
              <a:t>et</a:t>
            </a:r>
            <a:endParaRPr sz="1350" dirty="0">
              <a:latin typeface="Arial"/>
              <a:cs typeface="Arial"/>
            </a:endParaRPr>
          </a:p>
          <a:p>
            <a:pPr marL="12700" marR="118745">
              <a:lnSpc>
                <a:spcPct val="115799"/>
              </a:lnSpc>
            </a:pPr>
            <a:r>
              <a:rPr sz="1350" spc="-50" dirty="0">
                <a:solidFill>
                  <a:srgbClr val="FFFFFF"/>
                </a:solidFill>
                <a:latin typeface="Arial"/>
                <a:cs typeface="Arial"/>
              </a:rPr>
              <a:t>Accueil </a:t>
            </a:r>
            <a:r>
              <a:rPr sz="1350" spc="-65" dirty="0">
                <a:solidFill>
                  <a:srgbClr val="FFFFFF"/>
                </a:solidFill>
                <a:latin typeface="Arial"/>
                <a:cs typeface="Arial"/>
              </a:rPr>
              <a:t>des </a:t>
            </a:r>
            <a:r>
              <a:rPr sz="1350" spc="-60" dirty="0">
                <a:solidFill>
                  <a:srgbClr val="FFFFFF"/>
                </a:solidFill>
                <a:latin typeface="Arial"/>
                <a:cs typeface="Arial"/>
              </a:rPr>
              <a:t>secours, </a:t>
            </a:r>
            <a:r>
              <a:rPr sz="1350" spc="-15" dirty="0">
                <a:solidFill>
                  <a:srgbClr val="FFFFFF"/>
                </a:solidFill>
                <a:latin typeface="Arial"/>
                <a:cs typeface="Arial"/>
              </a:rPr>
              <a:t>Exploitation</a:t>
            </a:r>
            <a:r>
              <a:rPr sz="1350" spc="-250" dirty="0">
                <a:solidFill>
                  <a:srgbClr val="FFFFFF"/>
                </a:solidFill>
                <a:latin typeface="Arial"/>
                <a:cs typeface="Arial"/>
              </a:rPr>
              <a:t> </a:t>
            </a:r>
            <a:r>
              <a:rPr sz="1350" spc="-10" dirty="0">
                <a:solidFill>
                  <a:srgbClr val="FFFFFF"/>
                </a:solidFill>
                <a:latin typeface="Arial"/>
                <a:cs typeface="Arial"/>
              </a:rPr>
              <a:t>du  </a:t>
            </a:r>
            <a:r>
              <a:rPr sz="1350" spc="-165" dirty="0">
                <a:solidFill>
                  <a:srgbClr val="FFFFFF"/>
                </a:solidFill>
                <a:latin typeface="Arial"/>
                <a:cs typeface="Arial"/>
              </a:rPr>
              <a:t>PC</a:t>
            </a:r>
            <a:r>
              <a:rPr lang="fr-FR" sz="1350" spc="-165" dirty="0">
                <a:solidFill>
                  <a:srgbClr val="FFFFFF"/>
                </a:solidFill>
                <a:latin typeface="Arial"/>
                <a:cs typeface="Arial"/>
              </a:rPr>
              <a:t> </a:t>
            </a:r>
            <a:r>
              <a:rPr sz="1350" spc="-165" dirty="0">
                <a:solidFill>
                  <a:srgbClr val="FFFFFF"/>
                </a:solidFill>
                <a:latin typeface="Arial"/>
                <a:cs typeface="Arial"/>
              </a:rPr>
              <a:t> </a:t>
            </a:r>
            <a:r>
              <a:rPr sz="1350" spc="-45" dirty="0">
                <a:solidFill>
                  <a:srgbClr val="FFFFFF"/>
                </a:solidFill>
                <a:latin typeface="Arial"/>
                <a:cs typeface="Arial"/>
              </a:rPr>
              <a:t>de </a:t>
            </a:r>
            <a:r>
              <a:rPr sz="1350" spc="-30" dirty="0">
                <a:solidFill>
                  <a:srgbClr val="FFFFFF"/>
                </a:solidFill>
                <a:latin typeface="Arial"/>
                <a:cs typeface="Arial"/>
              </a:rPr>
              <a:t>sécurité</a:t>
            </a:r>
            <a:r>
              <a:rPr sz="1350" spc="-114" dirty="0">
                <a:solidFill>
                  <a:srgbClr val="FFFFFF"/>
                </a:solidFill>
                <a:latin typeface="Arial"/>
                <a:cs typeface="Arial"/>
              </a:rPr>
              <a:t> </a:t>
            </a:r>
            <a:r>
              <a:rPr sz="1350" spc="-30" dirty="0">
                <a:solidFill>
                  <a:srgbClr val="FFFFFF"/>
                </a:solidFill>
                <a:latin typeface="Arial"/>
                <a:cs typeface="Arial"/>
              </a:rPr>
              <a:t>incendie.</a:t>
            </a:r>
            <a:endParaRPr sz="1350" dirty="0">
              <a:latin typeface="Arial"/>
              <a:cs typeface="Arial"/>
            </a:endParaRPr>
          </a:p>
        </p:txBody>
      </p:sp>
      <p:sp>
        <p:nvSpPr>
          <p:cNvPr id="3" name="object 3"/>
          <p:cNvSpPr txBox="1">
            <a:spLocks noGrp="1"/>
          </p:cNvSpPr>
          <p:nvPr>
            <p:ph type="title"/>
          </p:nvPr>
        </p:nvSpPr>
        <p:spPr>
          <a:xfrm>
            <a:off x="443851" y="361815"/>
            <a:ext cx="1570355" cy="389255"/>
          </a:xfrm>
          <a:prstGeom prst="rect">
            <a:avLst/>
          </a:prstGeom>
        </p:spPr>
        <p:txBody>
          <a:bodyPr vert="horz" wrap="square" lIns="0" tIns="17145" rIns="0" bIns="0" rtlCol="0">
            <a:spAutoFit/>
          </a:bodyPr>
          <a:lstStyle/>
          <a:p>
            <a:pPr marL="12700">
              <a:lnSpc>
                <a:spcPct val="100000"/>
              </a:lnSpc>
              <a:spcBef>
                <a:spcPts val="135"/>
              </a:spcBef>
            </a:pPr>
            <a:r>
              <a:rPr sz="2350" spc="-45" dirty="0"/>
              <a:t>Nos</a:t>
            </a:r>
            <a:r>
              <a:rPr sz="2350" spc="-125" dirty="0"/>
              <a:t> </a:t>
            </a:r>
            <a:r>
              <a:rPr sz="2350" spc="25" dirty="0"/>
              <a:t>agents</a:t>
            </a:r>
            <a:endParaRPr sz="2350"/>
          </a:p>
        </p:txBody>
      </p:sp>
      <p:sp>
        <p:nvSpPr>
          <p:cNvPr id="4" name="object 4"/>
          <p:cNvSpPr txBox="1"/>
          <p:nvPr/>
        </p:nvSpPr>
        <p:spPr>
          <a:xfrm>
            <a:off x="527384" y="8273136"/>
            <a:ext cx="2463165" cy="1940916"/>
          </a:xfrm>
          <a:prstGeom prst="rect">
            <a:avLst/>
          </a:prstGeom>
        </p:spPr>
        <p:txBody>
          <a:bodyPr vert="horz" wrap="square" lIns="0" tIns="17145" rIns="0" bIns="0" rtlCol="0">
            <a:spAutoFit/>
          </a:bodyPr>
          <a:lstStyle/>
          <a:p>
            <a:pPr algn="ctr"/>
            <a:r>
              <a:rPr lang="fr-FR" sz="1600" b="1" i="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Garantie une protection optimale</a:t>
            </a:r>
          </a:p>
          <a:p>
            <a:pPr algn="ctr"/>
            <a:endParaRPr lang="fr-FR" sz="1600" b="1" i="1" dirty="0">
              <a:ln>
                <a:solidFill>
                  <a:schemeClr val="tx1"/>
                </a:solidFill>
              </a:ln>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ctr"/>
            <a:r>
              <a:rPr lang="fr-FR" sz="1100" b="1" dirty="0">
                <a:solidFill>
                  <a:schemeClr val="bg1"/>
                </a:solidFill>
                <a:latin typeface="Arial" panose="020B0604020202020204" pitchFamily="34" charset="0"/>
                <a:cs typeface="Arial" panose="020B0604020202020204" pitchFamily="34" charset="0"/>
              </a:rPr>
              <a:t>Nos équipes sont formées et évaluées avec sérieux et générosité . Nos agents sont également dotés de moyens logistiques et matériels modernes, afin de pleinement satisfaire vos demandes et de vous offrir le meilleur de nos services</a:t>
            </a:r>
            <a:r>
              <a:rPr lang="fr-FR" sz="1100" dirty="0">
                <a:solidFill>
                  <a:schemeClr val="bg1"/>
                </a:solidFill>
                <a:latin typeface="Arial" panose="020B0604020202020204" pitchFamily="34" charset="0"/>
                <a:cs typeface="Arial" panose="020B0604020202020204" pitchFamily="34" charset="0"/>
              </a:rPr>
              <a:t>. </a:t>
            </a:r>
          </a:p>
        </p:txBody>
      </p:sp>
      <p:sp>
        <p:nvSpPr>
          <p:cNvPr id="5" name="object 5"/>
          <p:cNvSpPr/>
          <p:nvPr/>
        </p:nvSpPr>
        <p:spPr>
          <a:xfrm>
            <a:off x="3770922" y="4589258"/>
            <a:ext cx="57785" cy="1821180"/>
          </a:xfrm>
          <a:custGeom>
            <a:avLst/>
            <a:gdLst/>
            <a:ahLst/>
            <a:cxnLst/>
            <a:rect l="l" t="t" r="r" b="b"/>
            <a:pathLst>
              <a:path w="57785" h="1821179">
                <a:moveTo>
                  <a:pt x="57200" y="1788414"/>
                </a:moveTo>
                <a:lnTo>
                  <a:pt x="32397" y="1763610"/>
                </a:lnTo>
                <a:lnTo>
                  <a:pt x="24815" y="1763610"/>
                </a:lnTo>
                <a:lnTo>
                  <a:pt x="0" y="1788414"/>
                </a:lnTo>
                <a:lnTo>
                  <a:pt x="0" y="1795995"/>
                </a:lnTo>
                <a:lnTo>
                  <a:pt x="24815" y="1820811"/>
                </a:lnTo>
                <a:lnTo>
                  <a:pt x="32397" y="1820811"/>
                </a:lnTo>
                <a:lnTo>
                  <a:pt x="57200" y="1795995"/>
                </a:lnTo>
                <a:lnTo>
                  <a:pt x="57200" y="1788414"/>
                </a:lnTo>
                <a:close/>
              </a:path>
              <a:path w="57785" h="1821179">
                <a:moveTo>
                  <a:pt x="57200" y="1435696"/>
                </a:moveTo>
                <a:lnTo>
                  <a:pt x="32397" y="1410881"/>
                </a:lnTo>
                <a:lnTo>
                  <a:pt x="24815" y="1410881"/>
                </a:lnTo>
                <a:lnTo>
                  <a:pt x="0" y="1435696"/>
                </a:lnTo>
                <a:lnTo>
                  <a:pt x="0" y="1443278"/>
                </a:lnTo>
                <a:lnTo>
                  <a:pt x="24815" y="1468081"/>
                </a:lnTo>
                <a:lnTo>
                  <a:pt x="32397" y="1468081"/>
                </a:lnTo>
                <a:lnTo>
                  <a:pt x="57200" y="1443278"/>
                </a:lnTo>
                <a:lnTo>
                  <a:pt x="57200" y="1435696"/>
                </a:lnTo>
                <a:close/>
              </a:path>
              <a:path w="57785" h="1821179">
                <a:moveTo>
                  <a:pt x="57200" y="1082967"/>
                </a:moveTo>
                <a:lnTo>
                  <a:pt x="32397" y="1058164"/>
                </a:lnTo>
                <a:lnTo>
                  <a:pt x="24815" y="1058164"/>
                </a:lnTo>
                <a:lnTo>
                  <a:pt x="0" y="1082967"/>
                </a:lnTo>
                <a:lnTo>
                  <a:pt x="0" y="1090561"/>
                </a:lnTo>
                <a:lnTo>
                  <a:pt x="24815" y="1115364"/>
                </a:lnTo>
                <a:lnTo>
                  <a:pt x="32397" y="1115364"/>
                </a:lnTo>
                <a:lnTo>
                  <a:pt x="57200" y="1090561"/>
                </a:lnTo>
                <a:lnTo>
                  <a:pt x="57200" y="1082967"/>
                </a:lnTo>
                <a:close/>
              </a:path>
              <a:path w="57785" h="1821179">
                <a:moveTo>
                  <a:pt x="57200" y="730250"/>
                </a:moveTo>
                <a:lnTo>
                  <a:pt x="32397" y="705446"/>
                </a:lnTo>
                <a:lnTo>
                  <a:pt x="24815" y="705446"/>
                </a:lnTo>
                <a:lnTo>
                  <a:pt x="0" y="730250"/>
                </a:lnTo>
                <a:lnTo>
                  <a:pt x="0" y="737831"/>
                </a:lnTo>
                <a:lnTo>
                  <a:pt x="24815" y="762647"/>
                </a:lnTo>
                <a:lnTo>
                  <a:pt x="32397" y="762647"/>
                </a:lnTo>
                <a:lnTo>
                  <a:pt x="57200" y="737831"/>
                </a:lnTo>
                <a:lnTo>
                  <a:pt x="57200" y="730250"/>
                </a:lnTo>
                <a:close/>
              </a:path>
              <a:path w="57785" h="1821179">
                <a:moveTo>
                  <a:pt x="57200" y="377532"/>
                </a:moveTo>
                <a:lnTo>
                  <a:pt x="32397" y="352717"/>
                </a:lnTo>
                <a:lnTo>
                  <a:pt x="24815" y="352717"/>
                </a:lnTo>
                <a:lnTo>
                  <a:pt x="0" y="377532"/>
                </a:lnTo>
                <a:lnTo>
                  <a:pt x="0" y="385114"/>
                </a:lnTo>
                <a:lnTo>
                  <a:pt x="24815" y="409917"/>
                </a:lnTo>
                <a:lnTo>
                  <a:pt x="32397" y="409917"/>
                </a:lnTo>
                <a:lnTo>
                  <a:pt x="57200" y="385114"/>
                </a:lnTo>
                <a:lnTo>
                  <a:pt x="57200" y="377532"/>
                </a:lnTo>
                <a:close/>
              </a:path>
              <a:path w="57785" h="1821179">
                <a:moveTo>
                  <a:pt x="57200" y="24803"/>
                </a:moveTo>
                <a:lnTo>
                  <a:pt x="32397" y="0"/>
                </a:lnTo>
                <a:lnTo>
                  <a:pt x="24815" y="0"/>
                </a:lnTo>
                <a:lnTo>
                  <a:pt x="0" y="24803"/>
                </a:lnTo>
                <a:lnTo>
                  <a:pt x="0" y="32397"/>
                </a:lnTo>
                <a:lnTo>
                  <a:pt x="24815" y="57200"/>
                </a:lnTo>
                <a:lnTo>
                  <a:pt x="32397" y="57200"/>
                </a:lnTo>
                <a:lnTo>
                  <a:pt x="57200" y="32397"/>
                </a:lnTo>
                <a:lnTo>
                  <a:pt x="57200" y="24803"/>
                </a:lnTo>
                <a:close/>
              </a:path>
            </a:pathLst>
          </a:custGeom>
          <a:solidFill>
            <a:srgbClr val="FFFFFF"/>
          </a:solidFill>
        </p:spPr>
        <p:txBody>
          <a:bodyPr wrap="square" lIns="0" tIns="0" rIns="0" bIns="0" rtlCol="0"/>
          <a:lstStyle/>
          <a:p>
            <a:endParaRPr/>
          </a:p>
        </p:txBody>
      </p:sp>
      <p:sp>
        <p:nvSpPr>
          <p:cNvPr id="6" name="object 6"/>
          <p:cNvSpPr txBox="1"/>
          <p:nvPr/>
        </p:nvSpPr>
        <p:spPr>
          <a:xfrm>
            <a:off x="3828707" y="4481222"/>
            <a:ext cx="3326285" cy="2009524"/>
          </a:xfrm>
          <a:prstGeom prst="rect">
            <a:avLst/>
          </a:prstGeom>
        </p:spPr>
        <p:txBody>
          <a:bodyPr vert="horz" wrap="square" lIns="0" tIns="12700" rIns="0" bIns="0" rtlCol="0">
            <a:spAutoFit/>
          </a:bodyPr>
          <a:lstStyle/>
          <a:p>
            <a:pPr marL="12700">
              <a:lnSpc>
                <a:spcPct val="100000"/>
              </a:lnSpc>
              <a:spcBef>
                <a:spcPts val="100"/>
              </a:spcBef>
            </a:pPr>
            <a:r>
              <a:rPr sz="1350" spc="-50" dirty="0">
                <a:solidFill>
                  <a:srgbClr val="FFFFFF"/>
                </a:solidFill>
                <a:latin typeface="Arial"/>
                <a:cs typeface="Arial"/>
              </a:rPr>
              <a:t>Centre</a:t>
            </a:r>
            <a:r>
              <a:rPr sz="1350" spc="-130" dirty="0">
                <a:solidFill>
                  <a:srgbClr val="FFFFFF"/>
                </a:solidFill>
                <a:latin typeface="Arial"/>
                <a:cs typeface="Arial"/>
              </a:rPr>
              <a:t> </a:t>
            </a:r>
            <a:r>
              <a:rPr sz="1350" spc="-25" dirty="0">
                <a:solidFill>
                  <a:srgbClr val="FFFFFF"/>
                </a:solidFill>
                <a:latin typeface="Arial"/>
                <a:cs typeface="Arial"/>
              </a:rPr>
              <a:t>commercial</a:t>
            </a:r>
            <a:r>
              <a:rPr sz="1350" spc="-125" dirty="0">
                <a:solidFill>
                  <a:srgbClr val="FFFFFF"/>
                </a:solidFill>
                <a:latin typeface="Arial"/>
                <a:cs typeface="Arial"/>
              </a:rPr>
              <a:t> </a:t>
            </a:r>
            <a:r>
              <a:rPr sz="1350" spc="-10" dirty="0">
                <a:solidFill>
                  <a:srgbClr val="FFFFFF"/>
                </a:solidFill>
                <a:latin typeface="Arial"/>
                <a:cs typeface="Arial"/>
              </a:rPr>
              <a:t>et</a:t>
            </a:r>
            <a:r>
              <a:rPr sz="1350" spc="-125" dirty="0">
                <a:solidFill>
                  <a:srgbClr val="FFFFFF"/>
                </a:solidFill>
                <a:latin typeface="Arial"/>
                <a:cs typeface="Arial"/>
              </a:rPr>
              <a:t> </a:t>
            </a:r>
            <a:r>
              <a:rPr sz="1350" spc="-45" dirty="0">
                <a:solidFill>
                  <a:srgbClr val="FFFFFF"/>
                </a:solidFill>
                <a:latin typeface="Arial"/>
                <a:cs typeface="Arial"/>
              </a:rPr>
              <a:t>magasin</a:t>
            </a:r>
            <a:endParaRPr sz="1350" dirty="0">
              <a:latin typeface="Arial"/>
              <a:cs typeface="Arial"/>
            </a:endParaRPr>
          </a:p>
          <a:p>
            <a:pPr marL="12700" marR="161290">
              <a:lnSpc>
                <a:spcPct val="171400"/>
              </a:lnSpc>
            </a:pPr>
            <a:r>
              <a:rPr sz="1350" spc="-45" dirty="0">
                <a:solidFill>
                  <a:srgbClr val="FFFFFF"/>
                </a:solidFill>
                <a:latin typeface="Arial"/>
                <a:cs typeface="Arial"/>
              </a:rPr>
              <a:t>Discothèque </a:t>
            </a:r>
            <a:r>
              <a:rPr sz="1350" spc="-10" dirty="0">
                <a:solidFill>
                  <a:srgbClr val="FFFFFF"/>
                </a:solidFill>
                <a:latin typeface="Arial"/>
                <a:cs typeface="Arial"/>
              </a:rPr>
              <a:t>et </a:t>
            </a:r>
            <a:r>
              <a:rPr sz="1350" spc="-45" dirty="0">
                <a:solidFill>
                  <a:srgbClr val="FFFFFF"/>
                </a:solidFill>
                <a:latin typeface="Arial"/>
                <a:cs typeface="Arial"/>
              </a:rPr>
              <a:t>soirée</a:t>
            </a:r>
            <a:r>
              <a:rPr sz="1350" spc="-285" dirty="0">
                <a:solidFill>
                  <a:srgbClr val="FFFFFF"/>
                </a:solidFill>
                <a:latin typeface="Arial"/>
                <a:cs typeface="Arial"/>
              </a:rPr>
              <a:t> </a:t>
            </a:r>
            <a:r>
              <a:rPr lang="fr-FR" sz="1350" spc="-285" dirty="0">
                <a:solidFill>
                  <a:srgbClr val="FFFFFF"/>
                </a:solidFill>
                <a:latin typeface="Arial"/>
                <a:cs typeface="Arial"/>
              </a:rPr>
              <a:t> </a:t>
            </a:r>
            <a:r>
              <a:rPr sz="1350" spc="-30" dirty="0" err="1">
                <a:solidFill>
                  <a:srgbClr val="FFFFFF"/>
                </a:solidFill>
                <a:latin typeface="Arial"/>
                <a:cs typeface="Arial"/>
              </a:rPr>
              <a:t>privée</a:t>
            </a:r>
            <a:r>
              <a:rPr sz="1350" spc="-30" dirty="0">
                <a:solidFill>
                  <a:srgbClr val="FFFFFF"/>
                </a:solidFill>
                <a:latin typeface="Arial"/>
                <a:cs typeface="Arial"/>
              </a:rPr>
              <a:t>  </a:t>
            </a:r>
            <a:endParaRPr lang="fr-FR" sz="1350" spc="-30" dirty="0">
              <a:solidFill>
                <a:srgbClr val="FFFFFF"/>
              </a:solidFill>
              <a:latin typeface="Arial"/>
              <a:cs typeface="Arial"/>
            </a:endParaRPr>
          </a:p>
          <a:p>
            <a:pPr marL="12700" marR="161290">
              <a:lnSpc>
                <a:spcPct val="171400"/>
              </a:lnSpc>
            </a:pPr>
            <a:r>
              <a:rPr lang="fr-FR" sz="1350" spc="-40" dirty="0">
                <a:solidFill>
                  <a:srgbClr val="FFFFFF"/>
                </a:solidFill>
                <a:latin typeface="Arial"/>
                <a:cs typeface="Arial"/>
              </a:rPr>
              <a:t>Événementiels (sportifs ,culturels , concerts)</a:t>
            </a:r>
            <a:endParaRPr lang="fr-FR" sz="1350" dirty="0">
              <a:latin typeface="Arial"/>
              <a:cs typeface="Arial"/>
            </a:endParaRPr>
          </a:p>
          <a:p>
            <a:pPr marL="12700" marR="1611630">
              <a:lnSpc>
                <a:spcPct val="171400"/>
              </a:lnSpc>
            </a:pPr>
            <a:r>
              <a:rPr lang="fr-FR" sz="1350" spc="-80" dirty="0">
                <a:solidFill>
                  <a:srgbClr val="FFFFFF"/>
                </a:solidFill>
                <a:latin typeface="Arial"/>
                <a:cs typeface="Arial"/>
              </a:rPr>
              <a:t>Sites industriels </a:t>
            </a:r>
            <a:endParaRPr lang="fr-FR" sz="1350" dirty="0">
              <a:latin typeface="Arial"/>
              <a:cs typeface="Arial"/>
            </a:endParaRPr>
          </a:p>
          <a:p>
            <a:pPr marL="12700">
              <a:lnSpc>
                <a:spcPct val="100000"/>
              </a:lnSpc>
              <a:spcBef>
                <a:spcPts val="1160"/>
              </a:spcBef>
            </a:pPr>
            <a:r>
              <a:rPr lang="fr-FR" sz="1350" spc="-45" dirty="0">
                <a:solidFill>
                  <a:srgbClr val="FFFFFF"/>
                </a:solidFill>
                <a:latin typeface="Arial"/>
                <a:cs typeface="Arial"/>
              </a:rPr>
              <a:t>Des collectivités locales &amp; mairies </a:t>
            </a:r>
            <a:endParaRPr lang="fr-FR" sz="1350" spc="-10" dirty="0">
              <a:solidFill>
                <a:srgbClr val="FFFFFF"/>
              </a:solidFill>
              <a:latin typeface="Arial"/>
              <a:cs typeface="Arial"/>
            </a:endParaRPr>
          </a:p>
          <a:p>
            <a:pPr marL="12700">
              <a:lnSpc>
                <a:spcPct val="100000"/>
              </a:lnSpc>
              <a:spcBef>
                <a:spcPts val="1160"/>
              </a:spcBef>
            </a:pPr>
            <a:r>
              <a:rPr lang="fr-FR" sz="1350" spc="-10" dirty="0">
                <a:solidFill>
                  <a:srgbClr val="FFFFFF"/>
                </a:solidFill>
                <a:latin typeface="Arial"/>
                <a:cs typeface="Arial"/>
              </a:rPr>
              <a:t>Des bureaux administratifs, sièges sociaux.</a:t>
            </a:r>
          </a:p>
        </p:txBody>
      </p:sp>
      <p:sp>
        <p:nvSpPr>
          <p:cNvPr id="7" name="object 7"/>
          <p:cNvSpPr txBox="1"/>
          <p:nvPr/>
        </p:nvSpPr>
        <p:spPr>
          <a:xfrm>
            <a:off x="3752073" y="3643286"/>
            <a:ext cx="3225165" cy="389255"/>
          </a:xfrm>
          <a:prstGeom prst="rect">
            <a:avLst/>
          </a:prstGeom>
        </p:spPr>
        <p:txBody>
          <a:bodyPr vert="horz" wrap="square" lIns="0" tIns="17145" rIns="0" bIns="0" rtlCol="0">
            <a:spAutoFit/>
          </a:bodyPr>
          <a:lstStyle/>
          <a:p>
            <a:pPr marL="12700">
              <a:lnSpc>
                <a:spcPct val="100000"/>
              </a:lnSpc>
              <a:spcBef>
                <a:spcPts val="135"/>
              </a:spcBef>
            </a:pPr>
            <a:r>
              <a:rPr sz="2350" b="1" spc="-45" dirty="0">
                <a:solidFill>
                  <a:srgbClr val="2A2A2A"/>
                </a:solidFill>
                <a:latin typeface="Gill Sans MT"/>
                <a:cs typeface="Gill Sans MT"/>
              </a:rPr>
              <a:t>Nos </a:t>
            </a:r>
            <a:r>
              <a:rPr sz="2350" b="1" spc="-30" dirty="0">
                <a:solidFill>
                  <a:srgbClr val="2A2A2A"/>
                </a:solidFill>
                <a:latin typeface="Gill Sans MT"/>
                <a:cs typeface="Gill Sans MT"/>
              </a:rPr>
              <a:t>lieux</a:t>
            </a:r>
            <a:r>
              <a:rPr sz="2350" b="1" spc="-135" dirty="0">
                <a:solidFill>
                  <a:srgbClr val="2A2A2A"/>
                </a:solidFill>
                <a:latin typeface="Gill Sans MT"/>
                <a:cs typeface="Gill Sans MT"/>
              </a:rPr>
              <a:t> </a:t>
            </a:r>
            <a:r>
              <a:rPr sz="2350" b="1" spc="-60" dirty="0">
                <a:solidFill>
                  <a:srgbClr val="2A2A2A"/>
                </a:solidFill>
                <a:latin typeface="Gill Sans MT"/>
                <a:cs typeface="Gill Sans MT"/>
              </a:rPr>
              <a:t>d'intervention</a:t>
            </a:r>
            <a:endParaRPr sz="2350">
              <a:latin typeface="Gill Sans MT"/>
              <a:cs typeface="Gill Sans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3250"/>
            <a:ext cx="7778778" cy="13258800"/>
          </a:xfrm>
          <a:custGeom>
            <a:avLst/>
            <a:gdLst/>
            <a:ahLst/>
            <a:cxnLst/>
            <a:rect l="l" t="t" r="r" b="b"/>
            <a:pathLst>
              <a:path w="6711315" h="9504680">
                <a:moveTo>
                  <a:pt x="6711238" y="9504410"/>
                </a:moveTo>
                <a:lnTo>
                  <a:pt x="0" y="9504410"/>
                </a:lnTo>
                <a:lnTo>
                  <a:pt x="0" y="0"/>
                </a:lnTo>
                <a:lnTo>
                  <a:pt x="6711238" y="0"/>
                </a:lnTo>
                <a:lnTo>
                  <a:pt x="6711238" y="9504410"/>
                </a:lnTo>
                <a:close/>
              </a:path>
            </a:pathLst>
          </a:custGeom>
          <a:solidFill>
            <a:srgbClr val="2A2A2A">
              <a:alpha val="89799"/>
            </a:srgbClr>
          </a:solidFill>
        </p:spPr>
        <p:txBody>
          <a:bodyPr wrap="square" lIns="0" tIns="0" rIns="0" bIns="0" rtlCol="0"/>
          <a:lstStyle/>
          <a:p>
            <a:r>
              <a:rPr lang="fr-FR" dirty="0"/>
              <a:t>&lt;</a:t>
            </a:r>
            <a:endParaRPr dirty="0"/>
          </a:p>
        </p:txBody>
      </p:sp>
      <p:sp>
        <p:nvSpPr>
          <p:cNvPr id="3" name="object 3"/>
          <p:cNvSpPr txBox="1"/>
          <p:nvPr/>
        </p:nvSpPr>
        <p:spPr>
          <a:xfrm>
            <a:off x="529590" y="1176572"/>
            <a:ext cx="3248660" cy="2081211"/>
          </a:xfrm>
          <a:prstGeom prst="rect">
            <a:avLst/>
          </a:prstGeom>
        </p:spPr>
        <p:txBody>
          <a:bodyPr vert="horz" wrap="square" lIns="0" tIns="12700" rIns="0" bIns="0" rtlCol="0">
            <a:spAutoFit/>
          </a:bodyPr>
          <a:lstStyle/>
          <a:p>
            <a:pPr marL="12700" marR="5080">
              <a:lnSpc>
                <a:spcPct val="125099"/>
              </a:lnSpc>
              <a:spcBef>
                <a:spcPts val="100"/>
              </a:spcBef>
            </a:pPr>
            <a:r>
              <a:rPr lang="fr-FR" sz="1500" spc="-110" dirty="0">
                <a:solidFill>
                  <a:srgbClr val="FFFFFF"/>
                </a:solidFill>
                <a:latin typeface="Arial"/>
                <a:cs typeface="Arial"/>
              </a:rPr>
              <a:t>-Les raisons de nous faire confiance ;</a:t>
            </a:r>
          </a:p>
          <a:p>
            <a:pPr marL="12700" marR="5080">
              <a:lnSpc>
                <a:spcPct val="125099"/>
              </a:lnSpc>
              <a:spcBef>
                <a:spcPts val="100"/>
              </a:spcBef>
            </a:pPr>
            <a:r>
              <a:rPr lang="fr-FR" sz="1500" spc="-110" dirty="0">
                <a:solidFill>
                  <a:srgbClr val="FFFFFF"/>
                </a:solidFill>
                <a:latin typeface="Arial"/>
                <a:cs typeface="Arial"/>
              </a:rPr>
              <a:t>-proximité avec le client.</a:t>
            </a:r>
          </a:p>
          <a:p>
            <a:pPr marL="12700" marR="5080">
              <a:lnSpc>
                <a:spcPct val="125099"/>
              </a:lnSpc>
              <a:spcBef>
                <a:spcPts val="100"/>
              </a:spcBef>
            </a:pPr>
            <a:r>
              <a:rPr lang="fr-FR" sz="1500" spc="-110" dirty="0">
                <a:solidFill>
                  <a:srgbClr val="FFFFFF"/>
                </a:solidFill>
                <a:latin typeface="Arial"/>
                <a:cs typeface="Arial"/>
              </a:rPr>
              <a:t>- permanence a votre écoute.</a:t>
            </a:r>
          </a:p>
          <a:p>
            <a:pPr marL="12700" marR="5080">
              <a:lnSpc>
                <a:spcPct val="125099"/>
              </a:lnSpc>
              <a:spcBef>
                <a:spcPts val="100"/>
              </a:spcBef>
            </a:pPr>
            <a:r>
              <a:rPr lang="fr-FR" sz="1500" spc="-110" dirty="0">
                <a:solidFill>
                  <a:srgbClr val="FFFFFF"/>
                </a:solidFill>
                <a:latin typeface="Arial"/>
                <a:cs typeface="Arial"/>
              </a:rPr>
              <a:t>-7j/7-24h/24- weekend -jours fériés .</a:t>
            </a:r>
          </a:p>
          <a:p>
            <a:pPr marL="12700" marR="5080">
              <a:lnSpc>
                <a:spcPct val="125099"/>
              </a:lnSpc>
              <a:spcBef>
                <a:spcPts val="100"/>
              </a:spcBef>
            </a:pPr>
            <a:r>
              <a:rPr lang="fr-FR" sz="1500" spc="-110" dirty="0">
                <a:solidFill>
                  <a:srgbClr val="FFFFFF"/>
                </a:solidFill>
                <a:latin typeface="Arial"/>
                <a:cs typeface="Arial"/>
              </a:rPr>
              <a:t>- Contrôle systématique la nuit .</a:t>
            </a:r>
          </a:p>
          <a:p>
            <a:pPr marL="12700" marR="5080">
              <a:lnSpc>
                <a:spcPct val="125099"/>
              </a:lnSpc>
              <a:spcBef>
                <a:spcPts val="100"/>
              </a:spcBef>
            </a:pPr>
            <a:r>
              <a:rPr lang="fr-FR" sz="1500" spc="-110" dirty="0">
                <a:solidFill>
                  <a:srgbClr val="FFFFFF"/>
                </a:solidFill>
                <a:latin typeface="Arial"/>
                <a:cs typeface="Arial"/>
              </a:rPr>
              <a:t>-Formation continue de notre professionnel.</a:t>
            </a:r>
          </a:p>
          <a:p>
            <a:pPr marL="12700" marR="5080">
              <a:lnSpc>
                <a:spcPct val="125099"/>
              </a:lnSpc>
              <a:spcBef>
                <a:spcPts val="100"/>
              </a:spcBef>
            </a:pPr>
            <a:r>
              <a:rPr lang="fr-FR" sz="1500" dirty="0">
                <a:solidFill>
                  <a:schemeClr val="bg1"/>
                </a:solidFill>
                <a:latin typeface="Arial"/>
                <a:cs typeface="Arial"/>
              </a:rPr>
              <a:t>-Prévention et gestion des risques.</a:t>
            </a:r>
            <a:endParaRPr sz="1500" dirty="0">
              <a:solidFill>
                <a:schemeClr val="bg1"/>
              </a:solidFill>
              <a:latin typeface="Arial"/>
              <a:cs typeface="Arial"/>
            </a:endParaRPr>
          </a:p>
        </p:txBody>
      </p:sp>
      <p:sp>
        <p:nvSpPr>
          <p:cNvPr id="4" name="object 4"/>
          <p:cNvSpPr txBox="1">
            <a:spLocks noGrp="1"/>
          </p:cNvSpPr>
          <p:nvPr>
            <p:ph type="title"/>
          </p:nvPr>
        </p:nvSpPr>
        <p:spPr>
          <a:xfrm>
            <a:off x="529590" y="158750"/>
            <a:ext cx="4925059" cy="705321"/>
          </a:xfrm>
          <a:prstGeom prst="rect">
            <a:avLst/>
          </a:prstGeom>
        </p:spPr>
        <p:txBody>
          <a:bodyPr vert="horz" wrap="square" lIns="0" tIns="12700" rIns="0" bIns="0" rtlCol="0">
            <a:spAutoFit/>
          </a:bodyPr>
          <a:lstStyle/>
          <a:p>
            <a:pPr marL="12700">
              <a:lnSpc>
                <a:spcPct val="100000"/>
              </a:lnSpc>
              <a:spcBef>
                <a:spcPts val="100"/>
              </a:spcBef>
            </a:pPr>
            <a:r>
              <a:rPr spc="-165" dirty="0"/>
              <a:t>SK</a:t>
            </a:r>
            <a:r>
              <a:rPr spc="-190" dirty="0"/>
              <a:t> </a:t>
            </a:r>
            <a:r>
              <a:rPr spc="-440" dirty="0"/>
              <a:t>PROTECT</a:t>
            </a:r>
          </a:p>
        </p:txBody>
      </p:sp>
      <p:sp>
        <p:nvSpPr>
          <p:cNvPr id="5" name="object 5"/>
          <p:cNvSpPr txBox="1"/>
          <p:nvPr/>
        </p:nvSpPr>
        <p:spPr>
          <a:xfrm>
            <a:off x="914153" y="7412052"/>
            <a:ext cx="2367280" cy="2476960"/>
          </a:xfrm>
          <a:prstGeom prst="rect">
            <a:avLst/>
          </a:prstGeom>
        </p:spPr>
        <p:txBody>
          <a:bodyPr vert="horz" wrap="square" lIns="0" tIns="27305" rIns="0" bIns="0" rtlCol="0">
            <a:spAutoFit/>
          </a:bodyPr>
          <a:lstStyle/>
          <a:p>
            <a:pPr marL="12700" marR="5080">
              <a:lnSpc>
                <a:spcPts val="3229"/>
              </a:lnSpc>
              <a:spcBef>
                <a:spcPts val="215"/>
              </a:spcBef>
            </a:pPr>
            <a:r>
              <a:rPr sz="2700" b="1" spc="-240" dirty="0">
                <a:solidFill>
                  <a:srgbClr val="CF000E"/>
                </a:solidFill>
                <a:latin typeface="Gill Sans MT"/>
                <a:cs typeface="Gill Sans MT"/>
              </a:rPr>
              <a:t>PREVENTION  </a:t>
            </a:r>
            <a:r>
              <a:rPr sz="2700" b="1" spc="-204" dirty="0">
                <a:solidFill>
                  <a:srgbClr val="CF000E"/>
                </a:solidFill>
                <a:latin typeface="Gill Sans MT"/>
                <a:cs typeface="Gill Sans MT"/>
              </a:rPr>
              <a:t>SECURITÉ  </a:t>
            </a:r>
            <a:r>
              <a:rPr sz="2700" b="1" spc="-270" dirty="0">
                <a:solidFill>
                  <a:srgbClr val="CF000E"/>
                </a:solidFill>
                <a:latin typeface="Gill Sans MT"/>
                <a:cs typeface="Gill Sans MT"/>
              </a:rPr>
              <a:t>GARDIEN</a:t>
            </a:r>
            <a:r>
              <a:rPr sz="2700" b="1" spc="-305" dirty="0">
                <a:solidFill>
                  <a:srgbClr val="CF000E"/>
                </a:solidFill>
                <a:latin typeface="Gill Sans MT"/>
                <a:cs typeface="Gill Sans MT"/>
              </a:rPr>
              <a:t>N</a:t>
            </a:r>
            <a:r>
              <a:rPr sz="2700" b="1" spc="-320" dirty="0">
                <a:solidFill>
                  <a:srgbClr val="CF000E"/>
                </a:solidFill>
                <a:latin typeface="Gill Sans MT"/>
                <a:cs typeface="Gill Sans MT"/>
              </a:rPr>
              <a:t>A</a:t>
            </a:r>
            <a:r>
              <a:rPr sz="2700" b="1" spc="-190" dirty="0">
                <a:solidFill>
                  <a:srgbClr val="CF000E"/>
                </a:solidFill>
                <a:latin typeface="Gill Sans MT"/>
                <a:cs typeface="Gill Sans MT"/>
              </a:rPr>
              <a:t>GE  </a:t>
            </a:r>
            <a:r>
              <a:rPr sz="2700" b="1" spc="-285" dirty="0">
                <a:solidFill>
                  <a:srgbClr val="CF000E"/>
                </a:solidFill>
                <a:latin typeface="Gill Sans MT"/>
                <a:cs typeface="Gill Sans MT"/>
              </a:rPr>
              <a:t>URGENCE</a:t>
            </a:r>
            <a:endParaRPr sz="2700" dirty="0">
              <a:latin typeface="Gill Sans MT"/>
              <a:cs typeface="Gill Sans MT"/>
            </a:endParaRPr>
          </a:p>
          <a:p>
            <a:pPr marL="12700">
              <a:lnSpc>
                <a:spcPts val="3110"/>
              </a:lnSpc>
            </a:pPr>
            <a:r>
              <a:rPr sz="2700" b="1" spc="-30" dirty="0">
                <a:solidFill>
                  <a:srgbClr val="CF000E"/>
                </a:solidFill>
                <a:latin typeface="Gill Sans MT"/>
                <a:cs typeface="Gill Sans MT"/>
              </a:rPr>
              <a:t>24H/24H</a:t>
            </a:r>
            <a:endParaRPr sz="2700" dirty="0">
              <a:latin typeface="Gill Sans MT"/>
              <a:cs typeface="Gill Sans MT"/>
            </a:endParaRPr>
          </a:p>
          <a:p>
            <a:pPr marL="12700">
              <a:lnSpc>
                <a:spcPts val="3235"/>
              </a:lnSpc>
            </a:pPr>
            <a:r>
              <a:rPr sz="2700" b="1" spc="315" dirty="0">
                <a:solidFill>
                  <a:srgbClr val="CF000E"/>
                </a:solidFill>
                <a:latin typeface="Gill Sans MT"/>
                <a:cs typeface="Gill Sans MT"/>
              </a:rPr>
              <a:t>7J/7J</a:t>
            </a:r>
            <a:endParaRPr sz="2700" dirty="0">
              <a:latin typeface="Gill Sans MT"/>
              <a:cs typeface="Gill Sans MT"/>
            </a:endParaRPr>
          </a:p>
        </p:txBody>
      </p:sp>
      <p:pic>
        <p:nvPicPr>
          <p:cNvPr id="78" name="Image 77">
            <a:extLst>
              <a:ext uri="{FF2B5EF4-FFF2-40B4-BE49-F238E27FC236}">
                <a16:creationId xmlns:a16="http://schemas.microsoft.com/office/drawing/2014/main" xmlns="" id="{A9414436-857E-41FB-9469-0F9BBC7180D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992564" y="7554928"/>
            <a:ext cx="3200400" cy="2557464"/>
          </a:xfrm>
          <a:prstGeom prst="rect">
            <a:avLst/>
          </a:prstGeom>
        </p:spPr>
      </p:pic>
      <p:pic>
        <p:nvPicPr>
          <p:cNvPr id="3074" name="Picture 2" descr="C:\Users\sys computer\Desktop\Capture d’écran 2020-11-17 205903.png"/>
          <p:cNvPicPr>
            <a:picLocks noChangeAspect="1" noChangeArrowheads="1"/>
          </p:cNvPicPr>
          <p:nvPr/>
        </p:nvPicPr>
        <p:blipFill>
          <a:blip r:embed="rId4"/>
          <a:srcRect/>
          <a:stretch>
            <a:fillRect/>
          </a:stretch>
        </p:blipFill>
        <p:spPr bwMode="auto">
          <a:xfrm>
            <a:off x="-1" y="3911590"/>
            <a:ext cx="7778779" cy="2928958"/>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A2A2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TotalTime>
  <Words>473</Words>
  <Application>Microsoft Office PowerPoint</Application>
  <PresentationFormat>Personnalisé</PresentationFormat>
  <Paragraphs>59</Paragraphs>
  <Slides>4</Slides>
  <Notes>2</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Office Theme</vt:lpstr>
      <vt:lpstr>Diapositive 1</vt:lpstr>
      <vt:lpstr>Présentation</vt:lpstr>
      <vt:lpstr>Nos agents</vt:lpstr>
      <vt:lpstr>SK PROTECT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Project</dc:title>
  <dc:subject>null</dc:subject>
  <dc:creator>Visme</dc:creator>
  <cp:keywords>null</cp:keywords>
  <cp:lastModifiedBy>sys computer</cp:lastModifiedBy>
  <cp:revision>31</cp:revision>
  <dcterms:created xsi:type="dcterms:W3CDTF">2020-11-14T20:36:32Z</dcterms:created>
  <dcterms:modified xsi:type="dcterms:W3CDTF">2020-11-17T20:42:38Z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Visme</vt:lpwstr>
  </property>
</Properties>
</file>