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3"/>
    <p:sldId id="257" r:id="rId4"/>
    <p:sldId id="259" r:id="rId5"/>
    <p:sldId id="273" r:id="rId6"/>
    <p:sldId id="282" r:id="rId7"/>
    <p:sldId id="274" r:id="rId8"/>
    <p:sldId id="275" r:id="rId9"/>
    <p:sldId id="276" r:id="rId10"/>
    <p:sldId id="261" r:id="rId11"/>
    <p:sldId id="262" r:id="rId12"/>
    <p:sldId id="263" r:id="rId13"/>
    <p:sldId id="264" r:id="rId14"/>
    <p:sldId id="265" r:id="rId15"/>
    <p:sldId id="266" r:id="rId16"/>
    <p:sldId id="267" r:id="rId17"/>
    <p:sldId id="268" r:id="rId18"/>
    <p:sldId id="269" r:id="rId19"/>
    <p:sldId id="277" r:id="rId20"/>
    <p:sldId id="279" r:id="rId21"/>
    <p:sldId id="280" r:id="rId22"/>
    <p:sldId id="278"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ethavath Rohit" initials="K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987" autoAdjust="0"/>
    <p:restoredTop sz="94660"/>
  </p:normalViewPr>
  <p:slideViewPr>
    <p:cSldViewPr snapToGrid="0" showGuides="1">
      <p:cViewPr varScale="1">
        <p:scale>
          <a:sx n="111" d="100"/>
          <a:sy n="111" d="100"/>
        </p:scale>
        <p:origin x="123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2-17T08:44:15.266"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840D6A-78B0-4336-9084-DD406D4E2AD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777FB1-315F-4D31-9A0A-EBD38D2EFBB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762088B-972B-4869-86B6-DD728C1B3D4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E2584D-F31E-40F7-8C6D-1E0F10310640}"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762088B-972B-4869-86B6-DD728C1B3D4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E2584D-F31E-40F7-8C6D-1E0F10310640}"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762088B-972B-4869-86B6-DD728C1B3D4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E2584D-F31E-40F7-8C6D-1E0F10310640}"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762088B-972B-4869-86B6-DD728C1B3D4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E2584D-F31E-40F7-8C6D-1E0F10310640}"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762088B-972B-4869-86B6-DD728C1B3D4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E2584D-F31E-40F7-8C6D-1E0F10310640}"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1762088B-972B-4869-86B6-DD728C1B3D4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E2584D-F31E-40F7-8C6D-1E0F10310640}"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1762088B-972B-4869-86B6-DD728C1B3D4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E2584D-F31E-40F7-8C6D-1E0F10310640}"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762088B-972B-4869-86B6-DD728C1B3D4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E2584D-F31E-40F7-8C6D-1E0F10310640}"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2088B-972B-4869-86B6-DD728C1B3D4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E2584D-F31E-40F7-8C6D-1E0F10310640}"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762088B-972B-4869-86B6-DD728C1B3D4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E2584D-F31E-40F7-8C6D-1E0F10310640}"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762088B-972B-4869-86B6-DD728C1B3D4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E2584D-F31E-40F7-8C6D-1E0F10310640}"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2088B-972B-4869-86B6-DD728C1B3D48}"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2584D-F31E-40F7-8C6D-1E0F10310640}"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16890"/>
            <a:ext cx="9144000" cy="1925955"/>
          </a:xfrm>
        </p:spPr>
        <p:txBody>
          <a:bodyPr>
            <a:normAutofit/>
          </a:bodyPr>
          <a:lstStyle/>
          <a:p>
            <a:r>
              <a:rPr lang="en-IN" sz="3600" dirty="0">
                <a:latin typeface="Times New Roman" panose="02020603050405020304" pitchFamily="18" charset="0"/>
                <a:cs typeface="Times New Roman" panose="02020603050405020304" pitchFamily="18" charset="0"/>
              </a:rPr>
              <a:t> DRAI</a:t>
            </a:r>
            <a:r>
              <a:rPr lang="en-US" altLang="en-IN" sz="3600" dirty="0">
                <a:latin typeface="Times New Roman" panose="02020603050405020304" pitchFamily="18" charset="0"/>
                <a:cs typeface="Times New Roman" panose="02020603050405020304" pitchFamily="18" charset="0"/>
              </a:rPr>
              <a:t>N</a:t>
            </a:r>
            <a:r>
              <a:rPr lang="en-IN" sz="3600" dirty="0">
                <a:latin typeface="Times New Roman" panose="02020603050405020304" pitchFamily="18" charset="0"/>
                <a:cs typeface="Times New Roman" panose="02020603050405020304" pitchFamily="18" charset="0"/>
              </a:rPr>
              <a:t> MANAGEMENT SYSTEM USING INTERNET OF THINGS</a:t>
            </a:r>
            <a:endParaRPr lang="en-IN"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823845"/>
            <a:ext cx="9144000" cy="1664970"/>
          </a:xfrm>
        </p:spPr>
        <p:txBody>
          <a:bodyPr/>
          <a:lstStyle/>
          <a:p>
            <a:endParaRPr lang="en-US" dirty="0"/>
          </a:p>
          <a:p>
            <a:r>
              <a:rPr lang="en-IN" dirty="0">
                <a:latin typeface="Times New Roman" panose="02020603050405020304" pitchFamily="18" charset="0"/>
                <a:cs typeface="Times New Roman" panose="02020603050405020304" pitchFamily="18" charset="0"/>
              </a:rPr>
              <a:t>TEAM NUMBER – 19</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842248" y="4096512"/>
            <a:ext cx="3035808" cy="1476375"/>
          </a:xfrm>
          <a:prstGeom prst="rect">
            <a:avLst/>
          </a:prstGeom>
          <a:noFill/>
        </p:spPr>
        <p:txBody>
          <a:bodyPr wrap="square" rtlCol="0">
            <a:spAutoFit/>
          </a:bodyPr>
          <a:lstStyle/>
          <a:p>
            <a:endParaRPr lang="en-US" dirty="0"/>
          </a:p>
          <a:p>
            <a:endParaRPr lang="en-US" dirty="0"/>
          </a:p>
          <a:p>
            <a:r>
              <a:rPr lang="en-US" dirty="0">
                <a:latin typeface="Times New Roman" panose="02020603050405020304" pitchFamily="18" charset="0"/>
                <a:cs typeface="Times New Roman" panose="02020603050405020304" pitchFamily="18" charset="0"/>
              </a:rPr>
              <a:t>Project Guide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Mr. C. KAUSHIK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(Assistant Professor)</a:t>
            </a: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48056" y="4206240"/>
            <a:ext cx="4187952" cy="1476375"/>
          </a:xfrm>
          <a:prstGeom prst="rect">
            <a:avLst/>
          </a:prstGeom>
          <a:noFill/>
        </p:spPr>
        <p:txBody>
          <a:bodyPr wrap="square" rtlCol="0">
            <a:spAutoFit/>
          </a:bodyPr>
          <a:lstStyle/>
          <a:p>
            <a:endParaRPr lang="en-US" dirty="0"/>
          </a:p>
          <a:p>
            <a:endParaRPr lang="en-US" dirty="0"/>
          </a:p>
          <a:p>
            <a:r>
              <a:rPr lang="en-US" dirty="0">
                <a:latin typeface="Times New Roman" panose="02020603050405020304" pitchFamily="18" charset="0"/>
                <a:cs typeface="Times New Roman" panose="02020603050405020304" pitchFamily="18" charset="0"/>
              </a:rPr>
              <a:t>K PRASHANTH               20071A04N3</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 SAI DEEKSHITH          20071A04Q0</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CH SHIVA                         20071A04K2</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METHODOLOGY</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IN" sz="2000" dirty="0">
                <a:latin typeface="Times New Roman" panose="02020603050405020304" pitchFamily="18" charset="0"/>
                <a:ea typeface="Cambria" panose="02040503050406030204" pitchFamily="18" charset="0"/>
                <a:cs typeface="Times New Roman" panose="02020603050405020304" pitchFamily="18" charset="0"/>
              </a:rPr>
              <a:t>The flap which is connected to the potentiometer rotates with the flow of water.</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ea typeface="Cambria" panose="02040503050406030204" pitchFamily="18" charset="0"/>
                <a:cs typeface="Times New Roman" panose="02020603050405020304" pitchFamily="18" charset="0"/>
              </a:rPr>
              <a:t> The data from the potentiometer is processed by a microcontroller and lights the LEDs.</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2866385" y="2792826"/>
            <a:ext cx="5708271" cy="3352693"/>
          </a:xfrm>
          <a:prstGeom prst="rect">
            <a:avLst/>
          </a:prstGeom>
        </p:spPr>
      </p:pic>
      <p:sp>
        <p:nvSpPr>
          <p:cNvPr id="5" name="TextBox 4"/>
          <p:cNvSpPr txBox="1"/>
          <p:nvPr/>
        </p:nvSpPr>
        <p:spPr>
          <a:xfrm>
            <a:off x="4071668" y="5960853"/>
            <a:ext cx="432183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Sensor Measures Flow of water</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2210"/>
          </a:xfrm>
        </p:spPr>
        <p:txBody>
          <a:bodyPr>
            <a:normAutofit/>
          </a:bodyPr>
          <a:lstStyle/>
          <a:p>
            <a:r>
              <a:rPr lang="en-US" sz="3200" b="1" dirty="0">
                <a:latin typeface="Times New Roman" panose="02020603050405020304" pitchFamily="18" charset="0"/>
                <a:cs typeface="Times New Roman" panose="02020603050405020304" pitchFamily="18" charset="0"/>
              </a:rPr>
              <a:t>WORKING</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0664" y="1362456"/>
            <a:ext cx="10613136" cy="4814507"/>
          </a:xfrm>
        </p:spPr>
        <p:txBody>
          <a:bodyPr/>
          <a:lstStyle/>
          <a:p>
            <a:pPr marL="0" indent="0">
              <a:buNone/>
            </a:pPr>
            <a:endParaRPr lang="en-IN" sz="1800" b="1" dirty="0">
              <a:latin typeface="Times New Roman" panose="02020603050405020304" pitchFamily="18" charset="0"/>
            </a:endParaRPr>
          </a:p>
          <a:p>
            <a:endParaRPr lang="en-IN" dirty="0"/>
          </a:p>
        </p:txBody>
      </p:sp>
      <p:sp>
        <p:nvSpPr>
          <p:cNvPr id="5" name="TextBox 4"/>
          <p:cNvSpPr txBox="1"/>
          <p:nvPr/>
        </p:nvSpPr>
        <p:spPr>
          <a:xfrm>
            <a:off x="1202988" y="6033278"/>
            <a:ext cx="4893012" cy="398780"/>
          </a:xfrm>
          <a:prstGeom prst="rect">
            <a:avLst/>
          </a:prstGeom>
          <a:noFill/>
        </p:spPr>
        <p:txBody>
          <a:bodyPr wrap="square" rtlCol="0">
            <a:spAutoFit/>
          </a:bodyPr>
          <a:lstStyle/>
          <a:p>
            <a:r>
              <a:rPr lang="en-US" sz="2000" b="1" dirty="0">
                <a:effectLst/>
                <a:latin typeface="Times New Roman" panose="02020603050405020304" pitchFamily="18" charset="0"/>
                <a:ea typeface="Calibri" panose="020F0502020204030204" pitchFamily="34" charset="0"/>
              </a:rPr>
              <a:t> Design of Anti-Clogging Drain System</a:t>
            </a:r>
            <a:r>
              <a:rPr lang="en-IN" sz="2000" b="1" dirty="0">
                <a:effectLst/>
                <a:latin typeface="Times New Roman" panose="02020603050405020304" pitchFamily="18" charset="0"/>
                <a:ea typeface="Calibri" panose="020F0502020204030204" pitchFamily="34" charset="0"/>
              </a:rPr>
              <a:t> </a:t>
            </a:r>
            <a:endParaRPr lang="en-IN" sz="2000" dirty="0"/>
          </a:p>
        </p:txBody>
      </p:sp>
      <p:sp>
        <p:nvSpPr>
          <p:cNvPr id="7" name="TextBox 6"/>
          <p:cNvSpPr txBox="1"/>
          <p:nvPr/>
        </p:nvSpPr>
        <p:spPr>
          <a:xfrm>
            <a:off x="838200" y="5681747"/>
            <a:ext cx="1410589" cy="369332"/>
          </a:xfrm>
          <a:prstGeom prst="rect">
            <a:avLst/>
          </a:prstGeom>
          <a:noFill/>
        </p:spPr>
        <p:txBody>
          <a:bodyPr wrap="square" rtlCol="0">
            <a:spAutoFit/>
          </a:bodyPr>
          <a:lstStyle/>
          <a:p>
            <a:r>
              <a:rPr lang="en-US" sz="1800" b="1" dirty="0">
                <a:effectLst/>
                <a:latin typeface="Times New Roman" panose="02020603050405020304" pitchFamily="18" charset="0"/>
                <a:ea typeface="Calibri" panose="020F0502020204030204" pitchFamily="34" charset="0"/>
              </a:rPr>
              <a:t> </a:t>
            </a:r>
            <a:endParaRPr lang="en-IN" dirty="0"/>
          </a:p>
        </p:txBody>
      </p:sp>
      <p:sp>
        <p:nvSpPr>
          <p:cNvPr id="8" name="TextBox 7"/>
          <p:cNvSpPr txBox="1"/>
          <p:nvPr/>
        </p:nvSpPr>
        <p:spPr>
          <a:xfrm>
            <a:off x="7110730" y="585470"/>
            <a:ext cx="4707890" cy="5490845"/>
          </a:xfrm>
          <a:prstGeom prst="rect">
            <a:avLst/>
          </a:prstGeom>
          <a:noFill/>
        </p:spPr>
        <p:txBody>
          <a:bodyPr wrap="square" rtlCol="0">
            <a:noAutofit/>
          </a:bodyPr>
          <a:lstStyle/>
          <a:p>
            <a:pPr marL="342900" marR="0" lvl="0" indent="-342900">
              <a:lnSpc>
                <a:spcPct val="107000"/>
              </a:lnSpc>
              <a:spcBef>
                <a:spcPts val="0"/>
              </a:spcBef>
              <a:spcAft>
                <a:spcPts val="0"/>
              </a:spcAft>
              <a:buFont typeface="Symbol" panose="05050102010706020507" pitchFamily="18" charset="2"/>
              <a:buChar char=""/>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Inlet of the drain is opened to an angle of 30° manually during heavy rainfall.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It creates an alternate pathway for the rain water to flow.</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Wastage along with the rain water flows into the container below the ground.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waste is collected inside the cloth bag which is installed in the container.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rain water flows into the drainage line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contuniously</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without clogging.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cloth bag with waste is replaced periodically.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It is completely safe to be installed on roads.</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9" name="Content Placeholder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1888866"/>
            <a:ext cx="5807711" cy="39541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51560" y="5791049"/>
            <a:ext cx="4745736" cy="706755"/>
          </a:xfrm>
          <a:prstGeom prst="rect">
            <a:avLst/>
          </a:prstGeom>
          <a:noFill/>
        </p:spPr>
        <p:txBody>
          <a:bodyPr wrap="square" rtlCol="0">
            <a:spAutoFit/>
          </a:bodyPr>
          <a:lstStyle/>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Design of Block Detection sensor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172200" y="743785"/>
            <a:ext cx="5455919" cy="6093460"/>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Plastic Flap is connected to a Potentiometer. This system is installed in a drainage pipe.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Flap rotates due to the water flow which in turn rotates the potentiometer.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Spring attached behind the Flap ensures the Flap is at 0° when no Water flow.</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potentiometer data is processed by a Microcontroller.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Microcontroller controls the LEDs on the ground which act as an indicator of the flow.</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is completely solar powered and only used during heavy rains.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is inactive during other time which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inturn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saves battery.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is easy to build and use.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Cost Effective.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22961" y="1179576"/>
            <a:ext cx="5074920" cy="4251959"/>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89610" y="807085"/>
            <a:ext cx="832993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BLOCK DETECTION SENSOR:</a:t>
            </a:r>
            <a:endParaRPr lang="en-US" sz="3200" b="1" dirty="0">
              <a:latin typeface="Times New Roman" panose="02020603050405020304" pitchFamily="18" charset="0"/>
              <a:cs typeface="Times New Roman" panose="02020603050405020304" pitchFamily="18" charset="0"/>
            </a:endParaRPr>
          </a:p>
        </p:txBody>
      </p:sp>
      <p:pic>
        <p:nvPicPr>
          <p:cNvPr id="2051"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512058" y="1761266"/>
            <a:ext cx="6716062" cy="3419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485938" y="5400339"/>
            <a:ext cx="469033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Block Detection Sensor</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00125" y="5737860"/>
            <a:ext cx="3577590" cy="758190"/>
          </a:xfrm>
          <a:prstGeom prst="rect">
            <a:avLst/>
          </a:prstGeom>
          <a:noFill/>
        </p:spPr>
        <p:txBody>
          <a:bodyPr wrap="square" rtlCol="0">
            <a:noAutofit/>
          </a:bodyPr>
          <a:lstStyle/>
          <a:p>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096000" y="804904"/>
            <a:ext cx="5398135" cy="5596890"/>
          </a:xfrm>
          <a:prstGeom prst="rect">
            <a:avLst/>
          </a:prstGeom>
          <a:noFill/>
        </p:spPr>
        <p:txBody>
          <a:bodyPr wrap="square" rtlCol="0">
            <a:noAutofit/>
          </a:bodyPr>
          <a:lstStyle/>
          <a:p>
            <a:endParaRPr lang="en-IN" sz="2000" dirty="0">
              <a:latin typeface="Times New Roman" panose="02020603050405020304" pitchFamily="18" charset="0"/>
              <a:cs typeface="Times New Roman" panose="02020603050405020304" pitchFamily="18" charset="0"/>
            </a:endParaRPr>
          </a:p>
        </p:txBody>
      </p:sp>
      <p:pic>
        <p:nvPicPr>
          <p:cNvPr id="307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7865" y="1277129"/>
            <a:ext cx="3245747"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087906" y="707366"/>
            <a:ext cx="7406229" cy="5016758"/>
          </a:xfrm>
          <a:prstGeom prst="rect">
            <a:avLst/>
          </a:prstGeom>
          <a:noFill/>
        </p:spPr>
        <p:txBody>
          <a:bodyPr wrap="square" rtlCol="0">
            <a:spAutoFit/>
          </a:bodyPr>
          <a:lstStyle/>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proposed idea is to collect real-time data on drainage flow rates and patterns by integrating IoT devices. This data collection process will allow us to continuously monitor the drainage system's performance and quickly detect any irregularities. In addition, we intend to incorporate alert mechanisms into the system to provide early warnings of potential drainage network blockages or disruptions. Using IoT technology, these alerts will be sent instantly to relevant stakeholders, allowing for quick response and mitigation measures. The data collected by sensors, such as ESP, is stored and transmitted to a server. Through programming technologies, a user interface is developed to visualize the flow data. Potentiometers placed at various points detect values ranging from 1 to 1023, which are converted into percentages. The </a:t>
            </a:r>
            <a:r>
              <a:rPr lang="en-US" sz="2000" dirty="0" err="1">
                <a:latin typeface="Times New Roman" panose="02020603050405020304" pitchFamily="18" charset="0"/>
                <a:cs typeface="Times New Roman" panose="02020603050405020304" pitchFamily="18" charset="0"/>
              </a:rPr>
              <a:t>colours</a:t>
            </a:r>
            <a:r>
              <a:rPr lang="en-US" sz="2000" dirty="0">
                <a:latin typeface="Times New Roman" panose="02020603050405020304" pitchFamily="18" charset="0"/>
                <a:cs typeface="Times New Roman" panose="02020603050405020304" pitchFamily="18" charset="0"/>
              </a:rPr>
              <a:t> of the interface changes based on these percentages. </a:t>
            </a:r>
            <a:endParaRPr lang="en-US"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03849" y="4563374"/>
            <a:ext cx="3053751"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Block Diagram of Internal Operations to see User Interface</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RESULTS</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674299" y="1811098"/>
            <a:ext cx="5698651" cy="3443322"/>
          </a:xfrm>
          <a:prstGeom prst="rect">
            <a:avLst/>
          </a:prstGeom>
        </p:spPr>
      </p:pic>
      <p:sp>
        <p:nvSpPr>
          <p:cNvPr id="5" name="TextBox 4"/>
          <p:cNvSpPr txBox="1"/>
          <p:nvPr/>
        </p:nvSpPr>
        <p:spPr>
          <a:xfrm>
            <a:off x="7607808" y="2295144"/>
            <a:ext cx="3410712" cy="2475230"/>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High Flow inside the pipe.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Flap is at 90°</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Indicator is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Green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74299" y="5460520"/>
            <a:ext cx="5624422"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LED Green Light glows Indicates that Flow of water is High</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803694" y="1522379"/>
            <a:ext cx="5591783" cy="3813242"/>
          </a:xfrm>
          <a:prstGeom prst="rect">
            <a:avLst/>
          </a:prstGeom>
        </p:spPr>
      </p:pic>
      <p:sp>
        <p:nvSpPr>
          <p:cNvPr id="5" name="TextBox 4"/>
          <p:cNvSpPr txBox="1"/>
          <p:nvPr/>
        </p:nvSpPr>
        <p:spPr>
          <a:xfrm>
            <a:off x="7324928" y="2616740"/>
            <a:ext cx="3414408" cy="2475230"/>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Medium Flow inside the pipe.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Flap is at 45°</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Indicator is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Yellow</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983411" y="5641675"/>
            <a:ext cx="5412066"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LED Yellow Light glows Indicate that Flow of water is Moderate</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560430" y="1514286"/>
            <a:ext cx="5358319" cy="3608962"/>
          </a:xfrm>
          <a:prstGeom prst="rect">
            <a:avLst/>
          </a:prstGeom>
        </p:spPr>
      </p:pic>
      <p:sp>
        <p:nvSpPr>
          <p:cNvPr id="5" name="TextBox 4"/>
          <p:cNvSpPr txBox="1"/>
          <p:nvPr/>
        </p:nvSpPr>
        <p:spPr>
          <a:xfrm>
            <a:off x="7046595" y="1828165"/>
            <a:ext cx="3886835" cy="3768725"/>
          </a:xfrm>
          <a:prstGeom prst="rect">
            <a:avLst/>
          </a:prstGeom>
          <a:noFill/>
        </p:spPr>
        <p:txBody>
          <a:bodyPr wrap="square" rtlCol="0">
            <a:noAutofit/>
          </a:bodyPr>
          <a:lstStyle/>
          <a:p>
            <a:pPr marL="342900" marR="0" lvl="0" indent="-342900">
              <a:lnSpc>
                <a:spcPct val="107000"/>
              </a:lnSpc>
              <a:spcBef>
                <a:spcPts val="0"/>
              </a:spcBef>
              <a:spcAft>
                <a:spcPts val="0"/>
              </a:spcAft>
              <a:buFont typeface="Symbol" panose="05050102010706020507" pitchFamily="18" charset="2"/>
              <a:buChar char=""/>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Low Flow inside the pipe.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Flap is at 0°</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Indicator is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Red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65262" y="5408762"/>
            <a:ext cx="5253487"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LED Red Light glows Indicate that flow of water is low</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16393" y="5555412"/>
            <a:ext cx="5851465" cy="36830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User Interface to see the flow of water </a:t>
            </a:r>
            <a:endParaRPr lang="en-US" b="1" dirty="0">
              <a:latin typeface="Times New Roman" panose="02020603050405020304" pitchFamily="18" charset="0"/>
              <a:cs typeface="Times New Roman" panose="02020603050405020304" pitchFamily="18" charset="0"/>
            </a:endParaRPr>
          </a:p>
        </p:txBody>
      </p:sp>
      <p:pic>
        <p:nvPicPr>
          <p:cNvPr id="4" name="Content Placeholder 3" descr="9"/>
          <p:cNvPicPr>
            <a:picLocks noChangeAspect="1"/>
          </p:cNvPicPr>
          <p:nvPr>
            <p:ph idx="1"/>
          </p:nvPr>
        </p:nvPicPr>
        <p:blipFill>
          <a:blip r:embed="rId1"/>
          <a:stretch>
            <a:fillRect/>
          </a:stretch>
        </p:blipFill>
        <p:spPr>
          <a:xfrm>
            <a:off x="2319020" y="906780"/>
            <a:ext cx="7552690" cy="43516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Conclusion and Future Work:</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00000"/>
              </a:lnSpc>
            </a:pPr>
            <a:r>
              <a:rPr lang="en-US" sz="2000" dirty="0">
                <a:latin typeface="Times New Roman" panose="02020603050405020304" pitchFamily="18" charset="0"/>
                <a:cs typeface="Times New Roman" panose="02020603050405020304" pitchFamily="18" charset="0"/>
              </a:rPr>
              <a:t>Addressing the challenges of underground monitoring, our project offers innovative methods for efficiently managing underground drainage systems. In addition to applications like real-time underground drainage and manhole identification, we have expanded our scope to include the development of a web-based user interface for monitoring water flow. This interface utilizes various sensors to detect flow rates categorized as high, low, and medium. These flow levels are visually indicated through LED colors, with red denoting low flow, green for high flow, and white for medium flow. By implementing this system, manual scavengers can optimize their efforts by quickly identifying areas of potential blockage through the intuitive user interface. This not only saves valuable time but also enhances safety measures by minimizing unnecessary trips into hazardous environments.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CONTENT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00000"/>
              </a:lnSpc>
            </a:pPr>
            <a:r>
              <a:rPr lang="en-US" sz="2000" dirty="0">
                <a:latin typeface="Times New Roman" panose="02020603050405020304" pitchFamily="18" charset="0"/>
                <a:cs typeface="Times New Roman" panose="02020603050405020304" pitchFamily="18" charset="0"/>
              </a:rPr>
              <a:t>Abstract</a:t>
            </a:r>
            <a:endParaRPr lang="en-US" sz="2000" dirty="0">
              <a:latin typeface="Times New Roman" panose="02020603050405020304" pitchFamily="18" charset="0"/>
              <a:cs typeface="Times New Roman" panose="02020603050405020304" pitchFamily="18" charset="0"/>
            </a:endParaRPr>
          </a:p>
          <a:p>
            <a:pPr>
              <a:lnSpc>
                <a:spcPct val="100000"/>
              </a:lnSpc>
            </a:pPr>
            <a:r>
              <a:rPr lang="en-US" sz="2000" dirty="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pPr>
              <a:lnSpc>
                <a:spcPct val="100000"/>
              </a:lnSpc>
            </a:pPr>
            <a:r>
              <a:rPr lang="en-US" sz="2000" dirty="0">
                <a:latin typeface="Times New Roman" panose="02020603050405020304" pitchFamily="18" charset="0"/>
                <a:cs typeface="Times New Roman" panose="02020603050405020304" pitchFamily="18" charset="0"/>
              </a:rPr>
              <a:t>Problem Statement</a:t>
            </a:r>
            <a:endParaRPr lang="en-US" sz="2000" dirty="0">
              <a:latin typeface="Times New Roman" panose="02020603050405020304" pitchFamily="18" charset="0"/>
              <a:cs typeface="Times New Roman" panose="02020603050405020304" pitchFamily="18" charset="0"/>
            </a:endParaRPr>
          </a:p>
          <a:p>
            <a:pPr>
              <a:lnSpc>
                <a:spcPct val="100000"/>
              </a:lnSpc>
            </a:pPr>
            <a:r>
              <a:rPr lang="en-US" sz="2000" dirty="0">
                <a:latin typeface="Times New Roman" panose="02020603050405020304" pitchFamily="18" charset="0"/>
                <a:cs typeface="Times New Roman" panose="02020603050405020304" pitchFamily="18" charset="0"/>
              </a:rPr>
              <a:t>Objectives</a:t>
            </a:r>
            <a:endParaRPr lang="en-US" sz="2000" dirty="0">
              <a:latin typeface="Times New Roman" panose="02020603050405020304" pitchFamily="18" charset="0"/>
              <a:cs typeface="Times New Roman" panose="02020603050405020304" pitchFamily="18" charset="0"/>
            </a:endParaRPr>
          </a:p>
          <a:p>
            <a:pPr>
              <a:lnSpc>
                <a:spcPct val="100000"/>
              </a:lnSpc>
            </a:pPr>
            <a:r>
              <a:rPr lang="en-US" sz="2000" dirty="0">
                <a:latin typeface="Times New Roman" panose="02020603050405020304" pitchFamily="18" charset="0"/>
                <a:cs typeface="Times New Roman" panose="02020603050405020304" pitchFamily="18" charset="0"/>
              </a:rPr>
              <a:t>Methodology</a:t>
            </a:r>
            <a:endParaRPr lang="en-US" sz="2000" dirty="0">
              <a:latin typeface="Times New Roman" panose="02020603050405020304" pitchFamily="18" charset="0"/>
              <a:cs typeface="Times New Roman" panose="02020603050405020304" pitchFamily="18" charset="0"/>
            </a:endParaRPr>
          </a:p>
          <a:p>
            <a:pPr>
              <a:lnSpc>
                <a:spcPct val="100000"/>
              </a:lnSpc>
            </a:pPr>
            <a:r>
              <a:rPr lang="en-US" sz="2000" dirty="0">
                <a:latin typeface="Times New Roman" panose="02020603050405020304" pitchFamily="18" charset="0"/>
                <a:cs typeface="Times New Roman" panose="02020603050405020304" pitchFamily="18" charset="0"/>
              </a:rPr>
              <a:t>Results</a:t>
            </a:r>
            <a:endParaRPr lang="en-US" sz="2000" dirty="0">
              <a:latin typeface="Times New Roman" panose="02020603050405020304" pitchFamily="18" charset="0"/>
              <a:cs typeface="Times New Roman" panose="02020603050405020304" pitchFamily="18" charset="0"/>
            </a:endParaRPr>
          </a:p>
          <a:p>
            <a:pPr>
              <a:lnSpc>
                <a:spcPct val="100000"/>
              </a:lnSpc>
            </a:pPr>
            <a:r>
              <a:rPr lang="en-US" sz="2000" dirty="0">
                <a:latin typeface="Times New Roman" panose="02020603050405020304" pitchFamily="18" charset="0"/>
                <a:cs typeface="Times New Roman" panose="02020603050405020304" pitchFamily="18" charset="0"/>
              </a:rPr>
              <a:t>Conclusion and Future Work</a:t>
            </a:r>
            <a:endParaRPr lang="en-US" sz="2000" dirty="0">
              <a:latin typeface="Times New Roman" panose="02020603050405020304" pitchFamily="18" charset="0"/>
              <a:cs typeface="Times New Roman" panose="02020603050405020304" pitchFamily="18" charset="0"/>
            </a:endParaRPr>
          </a:p>
          <a:p>
            <a:pPr>
              <a:lnSpc>
                <a:spcPct val="100000"/>
              </a:lnSpc>
            </a:pPr>
            <a:r>
              <a:rPr lang="en-US" sz="2000" dirty="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We aim to utilize GIS technology to accurately detect the location of drainage issues.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Another crucial aspect involves detecting harmful gases like carbon monoxide and methane emitted from choked waste materials, aiding in early intervention and mitigation efforts.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Furthermore, our idea will be concentrating on the consumption of water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In addition to that, the removal of clog can be eradicated using robots. Instead of eradicating manually, the clog can be removed using robots to avoid hazards to humans.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lnSpc>
                <a:spcPct val="120000"/>
              </a:lnSpc>
            </a:pPr>
            <a:r>
              <a:rPr lang="en-IN" sz="2000" dirty="0">
                <a:latin typeface="Times New Roman" panose="02020603050405020304" pitchFamily="18" charset="0"/>
                <a:cs typeface="Times New Roman" panose="02020603050405020304" pitchFamily="18" charset="0"/>
              </a:rPr>
              <a:t> T. </a:t>
            </a:r>
            <a:r>
              <a:rPr lang="en-IN" sz="2000" dirty="0" err="1">
                <a:latin typeface="Times New Roman" panose="02020603050405020304" pitchFamily="18" charset="0"/>
                <a:cs typeface="Times New Roman" panose="02020603050405020304" pitchFamily="18" charset="0"/>
              </a:rPr>
              <a:t>Zaki</a:t>
            </a:r>
            <a:r>
              <a:rPr lang="en-IN" sz="2000" dirty="0">
                <a:latin typeface="Times New Roman" panose="02020603050405020304" pitchFamily="18" charset="0"/>
                <a:cs typeface="Times New Roman" panose="02020603050405020304" pitchFamily="18" charset="0"/>
              </a:rPr>
              <a:t>, I. T. </a:t>
            </a:r>
            <a:r>
              <a:rPr lang="en-IN" sz="2000" dirty="0" err="1">
                <a:latin typeface="Times New Roman" panose="02020603050405020304" pitchFamily="18" charset="0"/>
                <a:cs typeface="Times New Roman" panose="02020603050405020304" pitchFamily="18" charset="0"/>
              </a:rPr>
              <a:t>Jahan</a:t>
            </a:r>
            <a:r>
              <a:rPr lang="en-IN" sz="2000" dirty="0">
                <a:latin typeface="Times New Roman" panose="02020603050405020304" pitchFamily="18" charset="0"/>
                <a:cs typeface="Times New Roman" panose="02020603050405020304" pitchFamily="18" charset="0"/>
              </a:rPr>
              <a:t>, M. S. </a:t>
            </a:r>
            <a:r>
              <a:rPr lang="en-IN" sz="2000" dirty="0" err="1">
                <a:latin typeface="Times New Roman" panose="02020603050405020304" pitchFamily="18" charset="0"/>
                <a:cs typeface="Times New Roman" panose="02020603050405020304" pitchFamily="18" charset="0"/>
              </a:rPr>
              <a:t>Hossain</a:t>
            </a:r>
            <a:r>
              <a:rPr lang="en-IN" sz="2000" dirty="0">
                <a:latin typeface="Times New Roman" panose="02020603050405020304" pitchFamily="18" charset="0"/>
                <a:cs typeface="Times New Roman" panose="02020603050405020304" pitchFamily="18" charset="0"/>
              </a:rPr>
              <a:t> and H. S. </a:t>
            </a:r>
            <a:r>
              <a:rPr lang="en-IN" sz="2000" dirty="0" err="1">
                <a:latin typeface="Times New Roman" panose="02020603050405020304" pitchFamily="18" charset="0"/>
                <a:cs typeface="Times New Roman" panose="02020603050405020304" pitchFamily="18" charset="0"/>
              </a:rPr>
              <a:t>Narman</a:t>
            </a:r>
            <a:r>
              <a:rPr lang="en-IN" sz="2000" dirty="0">
                <a:latin typeface="Times New Roman" panose="02020603050405020304" pitchFamily="18" charset="0"/>
                <a:cs typeface="Times New Roman" panose="02020603050405020304" pitchFamily="18" charset="0"/>
              </a:rPr>
              <a:t>, "An IoT-Based Complete Smart Drainage System for a Smart City," 2021 IEEE 12th Annual Information Technology, Electronics and Mobile Communication Conference (IEMCON), Vancouver, BC, Canada, 2021, pp. 0553-0558, DOI: 10.1109/IEMCON53756.2021.9623149.</a:t>
            </a:r>
            <a:endParaRPr lang="en-IN" sz="2000" dirty="0">
              <a:latin typeface="Times New Roman" panose="02020603050405020304" pitchFamily="18" charset="0"/>
              <a:cs typeface="Times New Roman" panose="02020603050405020304" pitchFamily="18" charset="0"/>
            </a:endParaRPr>
          </a:p>
          <a:p>
            <a:pPr algn="just">
              <a:lnSpc>
                <a:spcPct val="120000"/>
              </a:lnSpc>
            </a:pPr>
            <a:r>
              <a:rPr lang="en-IN" sz="2000" dirty="0">
                <a:latin typeface="Times New Roman" panose="02020603050405020304" pitchFamily="18" charset="0"/>
                <a:cs typeface="Times New Roman" panose="02020603050405020304" pitchFamily="18" charset="0"/>
              </a:rPr>
              <a:t>Kamal Sahoo1, </a:t>
            </a:r>
            <a:r>
              <a:rPr lang="en-IN" sz="2000" dirty="0" err="1">
                <a:latin typeface="Times New Roman" panose="02020603050405020304" pitchFamily="18" charset="0"/>
                <a:cs typeface="Times New Roman" panose="02020603050405020304" pitchFamily="18" charset="0"/>
              </a:rPr>
              <a:t>Janhvi</a:t>
            </a:r>
            <a:r>
              <a:rPr lang="en-IN" sz="2000" dirty="0">
                <a:latin typeface="Times New Roman" panose="02020603050405020304" pitchFamily="18" charset="0"/>
                <a:cs typeface="Times New Roman" panose="02020603050405020304" pitchFamily="18" charset="0"/>
              </a:rPr>
              <a:t> Tambe, Shravani Patil, Abhishek </a:t>
            </a:r>
            <a:r>
              <a:rPr lang="en-IN" sz="2000" dirty="0" err="1">
                <a:latin typeface="Times New Roman" panose="02020603050405020304" pitchFamily="18" charset="0"/>
                <a:cs typeface="Times New Roman" panose="02020603050405020304" pitchFamily="18" charset="0"/>
              </a:rPr>
              <a:t>Mathpati</a:t>
            </a:r>
            <a:r>
              <a:rPr lang="en-IN" sz="2000" dirty="0">
                <a:latin typeface="Times New Roman" panose="02020603050405020304" pitchFamily="18" charset="0"/>
                <a:cs typeface="Times New Roman" panose="02020603050405020304" pitchFamily="18" charset="0"/>
              </a:rPr>
              <a:t>, Mrs. </a:t>
            </a:r>
            <a:r>
              <a:rPr lang="en-IN" sz="2000" dirty="0" err="1">
                <a:latin typeface="Times New Roman" panose="02020603050405020304" pitchFamily="18" charset="0"/>
                <a:cs typeface="Times New Roman" panose="02020603050405020304" pitchFamily="18" charset="0"/>
              </a:rPr>
              <a:t>Prachi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Kalpande</a:t>
            </a:r>
            <a:r>
              <a:rPr lang="en-IN" sz="2000" dirty="0">
                <a:latin typeface="Times New Roman" panose="02020603050405020304" pitchFamily="18" charset="0"/>
                <a:cs typeface="Times New Roman" panose="02020603050405020304" pitchFamily="18" charset="0"/>
              </a:rPr>
              <a:t> “Smart Drainage System using IOT”, International Journal of Research Publication and Reviews, </a:t>
            </a:r>
            <a:r>
              <a:rPr lang="en-IN" sz="2000" dirty="0" err="1">
                <a:latin typeface="Times New Roman" panose="02020603050405020304" pitchFamily="18" charset="0"/>
                <a:cs typeface="Times New Roman" panose="02020603050405020304" pitchFamily="18" charset="0"/>
              </a:rPr>
              <a:t>Vol</a:t>
            </a:r>
            <a:r>
              <a:rPr lang="en-IN" sz="2000" dirty="0">
                <a:latin typeface="Times New Roman" panose="02020603050405020304" pitchFamily="18" charset="0"/>
                <a:cs typeface="Times New Roman" panose="02020603050405020304" pitchFamily="18" charset="0"/>
              </a:rPr>
              <a:t> 4, no 10, </a:t>
            </a:r>
            <a:r>
              <a:rPr lang="en-IN" sz="2000" dirty="0" err="1">
                <a:latin typeface="Times New Roman" panose="02020603050405020304" pitchFamily="18" charset="0"/>
                <a:cs typeface="Times New Roman" panose="02020603050405020304" pitchFamily="18" charset="0"/>
              </a:rPr>
              <a:t>pp</a:t>
            </a:r>
            <a:r>
              <a:rPr lang="en-IN" sz="2000" dirty="0">
                <a:latin typeface="Times New Roman" panose="02020603050405020304" pitchFamily="18" charset="0"/>
                <a:cs typeface="Times New Roman" panose="02020603050405020304" pitchFamily="18" charset="0"/>
              </a:rPr>
              <a:t> 2151-2155 October 2023, ISSN 2582-7421.</a:t>
            </a:r>
            <a:endParaRPr lang="en-IN" sz="2000" dirty="0">
              <a:latin typeface="Times New Roman" panose="02020603050405020304" pitchFamily="18" charset="0"/>
              <a:cs typeface="Times New Roman" panose="02020603050405020304" pitchFamily="18" charset="0"/>
            </a:endParaRPr>
          </a:p>
          <a:p>
            <a:pPr algn="just">
              <a:lnSpc>
                <a:spcPct val="120000"/>
              </a:lnSpc>
            </a:pPr>
            <a:r>
              <a:rPr lang="en-IN" sz="2000" dirty="0">
                <a:latin typeface="Times New Roman" panose="02020603050405020304" pitchFamily="18" charset="0"/>
                <a:cs typeface="Times New Roman" panose="02020603050405020304" pitchFamily="18" charset="0"/>
              </a:rPr>
              <a:t> Tushar Pathak, Sanyogita Deshmukh, Pooja Reddy, Prof </a:t>
            </a:r>
            <a:r>
              <a:rPr lang="en-IN" sz="2000" dirty="0" err="1">
                <a:latin typeface="Times New Roman" panose="02020603050405020304" pitchFamily="18" charset="0"/>
                <a:cs typeface="Times New Roman" panose="02020603050405020304" pitchFamily="18" charset="0"/>
              </a:rPr>
              <a:t>H.P.Rewatkar</a:t>
            </a:r>
            <a:r>
              <a:rPr lang="en-IN" sz="2000" dirty="0">
                <a:latin typeface="Times New Roman" panose="02020603050405020304" pitchFamily="18" charset="0"/>
                <a:cs typeface="Times New Roman" panose="02020603050405020304" pitchFamily="18" charset="0"/>
              </a:rPr>
              <a:t> “Smart Drainage Monitoring and Controlling System Using IOT” (IJRES) ,Volume 9 Issue 7 ǁ 2021 ǁ PP. 23-29, ISSN 2320-9356.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00000"/>
              </a:lnSpc>
            </a:pPr>
            <a:r>
              <a:rPr lang="en-US" sz="2000" dirty="0">
                <a:latin typeface="Times New Roman" panose="02020603050405020304" pitchFamily="18" charset="0"/>
                <a:cs typeface="Times New Roman" panose="02020603050405020304" pitchFamily="18" charset="0"/>
              </a:rPr>
              <a:t>Pavithra M, Gowtham P K, Jignesh M, </a:t>
            </a:r>
            <a:r>
              <a:rPr lang="en-US" sz="2000" dirty="0" err="1">
                <a:latin typeface="Times New Roman" panose="02020603050405020304" pitchFamily="18" charset="0"/>
                <a:cs typeface="Times New Roman" panose="02020603050405020304" pitchFamily="18" charset="0"/>
              </a:rPr>
              <a:t>Jayasubha</a:t>
            </a:r>
            <a:r>
              <a:rPr lang="en-US" sz="2000" dirty="0">
                <a:latin typeface="Times New Roman" panose="02020603050405020304" pitchFamily="18" charset="0"/>
                <a:cs typeface="Times New Roman" panose="02020603050405020304" pitchFamily="18" charset="0"/>
              </a:rPr>
              <a:t> K, </a:t>
            </a:r>
            <a:r>
              <a:rPr lang="en-US" sz="2000" dirty="0" err="1">
                <a:latin typeface="Times New Roman" panose="02020603050405020304" pitchFamily="18" charset="0"/>
                <a:cs typeface="Times New Roman" panose="02020603050405020304" pitchFamily="18" charset="0"/>
              </a:rPr>
              <a:t>JeevithaBrindha</a:t>
            </a:r>
            <a:r>
              <a:rPr lang="en-US" sz="2000" dirty="0">
                <a:latin typeface="Times New Roman" panose="02020603050405020304" pitchFamily="18" charset="0"/>
                <a:cs typeface="Times New Roman" panose="02020603050405020304" pitchFamily="18" charset="0"/>
              </a:rPr>
              <a:t> A, “IoT Based Underground Drainage Monitoring </a:t>
            </a:r>
            <a:r>
              <a:rPr lang="en-US" sz="2000" dirty="0" err="1">
                <a:latin typeface="Times New Roman" panose="02020603050405020304" pitchFamily="18" charset="0"/>
                <a:cs typeface="Times New Roman" panose="02020603050405020304" pitchFamily="18" charset="0"/>
              </a:rPr>
              <a:t>System”International</a:t>
            </a:r>
            <a:r>
              <a:rPr lang="en-US" sz="2000" dirty="0">
                <a:latin typeface="Times New Roman" panose="02020603050405020304" pitchFamily="18" charset="0"/>
                <a:cs typeface="Times New Roman" panose="02020603050405020304" pitchFamily="18" charset="0"/>
              </a:rPr>
              <a:t> Journal of Creative Research Thoughts (IJCRT) ” 2022 | IJCR |volume 10,Issue 5 May 2022 | ISSN:2320-2882. </a:t>
            </a: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9. Aditya Patel, Parth Dave, Aatish Patel “ Drainage Monitoring System Using IoT” International Journal for Research in Engineering Application and Management (IJREAM). Vol-06,Issue – 08,Nov 2020, ISSN:2454-9150. </a:t>
            </a: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10. M. Joseph Marcian1, S. Sabarishwaran1, D. Sudhagaran1, Dr. S. Sathiyapriya2 Smart Drainage Monitoring and Clog Removal Using IOT 2018 IJSRSET | Volume 4 | Issue 4 | Print ISSN: 2395-1990 | Online ISSN : 2394-4099.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ABSTRACT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R="0" indent="0">
              <a:lnSpc>
                <a:spcPct val="107000"/>
              </a:lnSpc>
              <a:spcBef>
                <a:spcPts val="0"/>
              </a:spcBef>
              <a:spcAft>
                <a:spcPts val="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proposed ideas solve the problems faced by the municipality work force during heavy rainfall. These systems help the municipality control room to better monitor the on-field situation of the drainage.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R="0" indent="0">
              <a:lnSpc>
                <a:spcPct val="107000"/>
              </a:lnSpc>
              <a:spcBef>
                <a:spcPts val="0"/>
              </a:spcBef>
              <a:spcAft>
                <a:spcPts val="0"/>
              </a:spcAft>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anti-clogging drain system ensures continuous inflow of rain water and prevents clogging by collecting the wastage in a recyclable cloth bag during heavy rains.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Block Detection sensor detects the block in the drainage pipe using a Plastic Flap which is connected to a potentiometer. It is cheap and easy to build and use.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Drainage Grid monitoring system is used for efficient monitoring of the Drainage Grid by utilizing the data from the Block Detection sensors. The sensor data is collected and stored and is used for predictions using Machine Learning as well as future planning of Drainage system.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4690" y="1509623"/>
            <a:ext cx="10659110" cy="5080407"/>
          </a:xfrm>
        </p:spPr>
        <p:txBody>
          <a:bodyPr>
            <a:normAutofit/>
          </a:bodyPr>
          <a:lstStyle/>
          <a:p>
            <a:pPr marL="0" marR="0" indent="0">
              <a:lnSpc>
                <a:spcPct val="107000"/>
              </a:lnSpc>
              <a:spcBef>
                <a:spcPts val="0"/>
              </a:spcBef>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During heavy rains, the drainage system gets overwhelmed due to:</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High inflow of rainwater exceeding the drainage capacity.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Accumulation of wastage on the drains restricting the inflow of water.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Clogging of the drainage pipelines due to wastage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574699" y="651881"/>
            <a:ext cx="9214485" cy="1012825"/>
          </a:xfrm>
          <a:prstGeom prst="rect">
            <a:avLst/>
          </a:prstGeom>
          <a:noFill/>
        </p:spPr>
        <p:txBody>
          <a:bodyPr wrap="square" rtlCol="0">
            <a:noAutofit/>
          </a:bodyPr>
          <a:lstStyle/>
          <a:p>
            <a:r>
              <a:rPr lang="en-US" sz="3200" b="1" dirty="0">
                <a:latin typeface="Times New Roman" panose="02020603050405020304" pitchFamily="18" charset="0"/>
                <a:cs typeface="Times New Roman" panose="02020603050405020304" pitchFamily="18" charset="0"/>
              </a:rPr>
              <a:t>INTRODUCTION</a:t>
            </a:r>
            <a:endParaRPr lang="en-US" sz="3200" b="1" dirty="0">
              <a:latin typeface="Times New Roman" panose="02020603050405020304" pitchFamily="18" charset="0"/>
              <a:cs typeface="Times New Roman" panose="02020603050405020304" pitchFamily="18" charset="0"/>
            </a:endParaRPr>
          </a:p>
        </p:txBody>
      </p:sp>
      <p:pic>
        <p:nvPicPr>
          <p:cNvPr id="5" name="Content Placeholder 3" descr="Telangana: KCR calls for permanent solution to floods as heavy rain  continues to batter state | Cities News,The Indian Express"/>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03139" y="3246508"/>
            <a:ext cx="4206177" cy="2475781"/>
          </a:xfrm>
          <a:prstGeom prst="rect">
            <a:avLst/>
          </a:prstGeom>
          <a:noFill/>
          <a:ln>
            <a:noFill/>
          </a:ln>
        </p:spPr>
      </p:pic>
      <p:sp>
        <p:nvSpPr>
          <p:cNvPr id="6" name="TextBox 5"/>
          <p:cNvSpPr txBox="1"/>
          <p:nvPr/>
        </p:nvSpPr>
        <p:spPr>
          <a:xfrm>
            <a:off x="4172309" y="5786827"/>
            <a:ext cx="384738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Overflowing Manhole</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86928"/>
            <a:ext cx="10515600" cy="5090035"/>
          </a:xfrm>
        </p:spPr>
        <p:txBody>
          <a:bodyPr>
            <a:normAutofit/>
          </a:bodyPr>
          <a:lstStyle/>
          <a:p>
            <a:pPr marL="0" marR="0" lvl="0" indent="0" algn="just">
              <a:lnSpc>
                <a:spcPct val="107000"/>
              </a:lnSpc>
              <a:spcBef>
                <a:spcPts val="0"/>
              </a:spcBef>
              <a:spcAft>
                <a:spcPts val="800"/>
              </a:spcAft>
              <a:buNone/>
            </a:pPr>
            <a:r>
              <a:rPr lang="en-IN" sz="2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IN" sz="2000" b="1" dirty="0">
                <a:latin typeface="Times New Roman" panose="02020603050405020304" pitchFamily="18" charset="0"/>
                <a:ea typeface="Calibri" panose="020F0502020204030204" pitchFamily="34" charset="0"/>
                <a:cs typeface="Times New Roman" panose="02020603050405020304" pitchFamily="18" charset="0"/>
              </a:rPr>
              <a:t>T</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he inefficiency of the drainage system leads to:</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Water logging on the roads causing traffic jams.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Road damage and property damage.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Inflow of water into houses and colonies.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Flash Floods.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endParaRPr lang="en-US" sz="2000" dirty="0"/>
          </a:p>
        </p:txBody>
      </p:sp>
      <p:pic>
        <p:nvPicPr>
          <p:cNvPr id="4" name="Picture 3" descr="6 Tips to drive through waterlogged roads in India - Indian Youth"/>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531579" y="3144328"/>
            <a:ext cx="4352965" cy="2342072"/>
          </a:xfrm>
          <a:prstGeom prst="rect">
            <a:avLst/>
          </a:prstGeom>
          <a:noFill/>
          <a:ln>
            <a:noFill/>
          </a:ln>
        </p:spPr>
      </p:pic>
      <p:sp>
        <p:nvSpPr>
          <p:cNvPr id="5" name="TextBox 4"/>
          <p:cNvSpPr txBox="1"/>
          <p:nvPr/>
        </p:nvSpPr>
        <p:spPr>
          <a:xfrm>
            <a:off x="4270076" y="5582840"/>
            <a:ext cx="4352965" cy="646331"/>
          </a:xfrm>
          <a:prstGeom prst="rect">
            <a:avLst/>
          </a:prstGeom>
          <a:noFill/>
        </p:spPr>
        <p:txBody>
          <a:bodyPr wrap="square" rtlCol="0">
            <a:spAutoFit/>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Water logging on the road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6928" y="1133856"/>
            <a:ext cx="10786872" cy="5043107"/>
          </a:xfrm>
        </p:spPr>
        <p:txBody>
          <a:bodyPr>
            <a:normAutofit/>
          </a:bodyPr>
          <a:lstStyle/>
          <a:p>
            <a:pPr marL="0" marR="0" indent="0">
              <a:lnSpc>
                <a:spcPct val="107000"/>
              </a:lnSpc>
              <a:spcBef>
                <a:spcPts val="0"/>
              </a:spcBef>
              <a:spcAft>
                <a:spcPts val="800"/>
              </a:spcAft>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The Municipality workers are facing many difficulties in the maintenance of drains. </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It becomes difficult for the workers to detect the clogged drain.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Detecting the clogged drain is time consuming as the roads are flooded with water.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Clearing the wastage from the drains is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labor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intensive.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Overtime working hours.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Lack of awareness on on-field situation.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2" name="Content Placeholder 3" descr="Best Management Practices to Reduce Stormwater Runoff and Pollution at your  Sports Facility"/>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62151" y="3491284"/>
            <a:ext cx="4125756" cy="2282204"/>
          </a:xfrm>
          <a:prstGeom prst="rect">
            <a:avLst/>
          </a:prstGeom>
          <a:noFill/>
          <a:ln>
            <a:noFill/>
          </a:ln>
        </p:spPr>
      </p:pic>
      <p:pic>
        <p:nvPicPr>
          <p:cNvPr id="4" name="Picture 3" descr="Bio-degradable waste wrapped in plastic bags choking nalas in GHMC limit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09021" y="3491284"/>
            <a:ext cx="4125756" cy="2282204"/>
          </a:xfrm>
          <a:prstGeom prst="rect">
            <a:avLst/>
          </a:prstGeom>
          <a:noFill/>
          <a:ln>
            <a:noFill/>
          </a:ln>
        </p:spPr>
      </p:pic>
      <p:sp>
        <p:nvSpPr>
          <p:cNvPr id="6" name="TextBox 5"/>
          <p:cNvSpPr txBox="1"/>
          <p:nvPr/>
        </p:nvSpPr>
        <p:spPr>
          <a:xfrm>
            <a:off x="1162151" y="5917721"/>
            <a:ext cx="4790075" cy="923330"/>
          </a:xfrm>
          <a:prstGeom prst="rect">
            <a:avLst/>
          </a:prstGeom>
          <a:noFill/>
        </p:spPr>
        <p:txBody>
          <a:bodyPr wrap="square" rtlCol="0">
            <a:spAutoFit/>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Clogged drain with wastage restricting the                       	</a:t>
            </a:r>
            <a:r>
              <a:rPr lang="en-US" alt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inflow of water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8" name="TextBox 7"/>
          <p:cNvSpPr txBox="1"/>
          <p:nvPr/>
        </p:nvSpPr>
        <p:spPr>
          <a:xfrm>
            <a:off x="7126137" y="6003552"/>
            <a:ext cx="3968151" cy="646331"/>
          </a:xfrm>
          <a:prstGeom prst="rect">
            <a:avLst/>
          </a:prstGeom>
          <a:noFill/>
        </p:spPr>
        <p:txBody>
          <a:bodyPr wrap="square" rtlCol="0">
            <a:spAutoFit/>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Drain choked with plastic waste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tretch>
            <a:fillRect/>
          </a:stretch>
        </p:blipFill>
        <p:spPr>
          <a:xfrm>
            <a:off x="2055303" y="921816"/>
            <a:ext cx="8081394" cy="4636169"/>
          </a:xfrm>
          <a:prstGeom prst="rect">
            <a:avLst/>
          </a:prstGeom>
        </p:spPr>
      </p:pic>
      <p:sp>
        <p:nvSpPr>
          <p:cNvPr id="2" name="TextBox 1"/>
          <p:cNvSpPr txBox="1"/>
          <p:nvPr/>
        </p:nvSpPr>
        <p:spPr>
          <a:xfrm>
            <a:off x="4824382" y="5751518"/>
            <a:ext cx="3858936" cy="369332"/>
          </a:xfrm>
          <a:prstGeom prst="rect">
            <a:avLst/>
          </a:prstGeom>
          <a:noFill/>
        </p:spPr>
        <p:txBody>
          <a:bodyPr wrap="square" rtlCol="0">
            <a:spAutoFit/>
          </a:bodyPr>
          <a:lstStyle/>
          <a:p>
            <a:r>
              <a:rPr lang="en-US" dirty="0"/>
              <a:t>   </a:t>
            </a:r>
            <a:r>
              <a:rPr lang="en-US" b="1" dirty="0">
                <a:latin typeface="Times New Roman" panose="02020603050405020304" pitchFamily="18" charset="0"/>
                <a:cs typeface="Times New Roman" panose="02020603050405020304" pitchFamily="18" charset="0"/>
              </a:rPr>
              <a:t>Fig: ESP32 Diagram</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48906" y="672121"/>
            <a:ext cx="378343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INTERFACE</a:t>
            </a:r>
            <a:endParaRPr lang="en-IN" sz="3200" b="1"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78013" y="1587500"/>
            <a:ext cx="8431212"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631721" y="5419613"/>
            <a:ext cx="722031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Expected User Interface To see the flow of water</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OBJECTIVES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00000"/>
              </a:lnSpc>
              <a:spcBef>
                <a:spcPts val="0"/>
              </a:spcBef>
            </a:pPr>
            <a:r>
              <a:rPr lang="en-IN" sz="2000" dirty="0">
                <a:latin typeface="Times New Roman" panose="02020603050405020304" pitchFamily="18" charset="0"/>
                <a:cs typeface="Times New Roman" panose="02020603050405020304" pitchFamily="18" charset="0"/>
              </a:rPr>
              <a:t> Designing an effective manhole system.</a:t>
            </a:r>
            <a:endParaRPr lang="en-IN" sz="2000" dirty="0">
              <a:latin typeface="Times New Roman" panose="02020603050405020304" pitchFamily="18" charset="0"/>
              <a:cs typeface="Times New Roman" panose="02020603050405020304" pitchFamily="18" charset="0"/>
            </a:endParaRPr>
          </a:p>
          <a:p>
            <a:pPr lvl="0" algn="just">
              <a:lnSpc>
                <a:spcPct val="100000"/>
              </a:lnSpc>
              <a:spcBef>
                <a:spcPts val="0"/>
              </a:spcBef>
            </a:pPr>
            <a:r>
              <a:rPr lang="en-IN" sz="2000" dirty="0">
                <a:latin typeface="Times New Roman" panose="02020603050405020304" pitchFamily="18" charset="0"/>
                <a:cs typeface="Times New Roman" panose="02020603050405020304" pitchFamily="18" charset="0"/>
              </a:rPr>
              <a:t> Designing and Prototyping the sensor for block detection.</a:t>
            </a:r>
            <a:endParaRPr lang="en-IN" sz="2000" dirty="0">
              <a:latin typeface="Times New Roman" panose="02020603050405020304" pitchFamily="18" charset="0"/>
              <a:cs typeface="Times New Roman" panose="02020603050405020304" pitchFamily="18" charset="0"/>
            </a:endParaRPr>
          </a:p>
          <a:p>
            <a:pPr lvl="0" algn="just">
              <a:lnSpc>
                <a:spcPct val="100000"/>
              </a:lnSpc>
              <a:spcBef>
                <a:spcPts val="0"/>
              </a:spcBef>
            </a:pPr>
            <a:r>
              <a:rPr lang="en-IN" sz="2000" dirty="0">
                <a:latin typeface="Times New Roman" panose="02020603050405020304" pitchFamily="18" charset="0"/>
                <a:cs typeface="Times New Roman" panose="02020603050405020304" pitchFamily="18" charset="0"/>
              </a:rPr>
              <a:t> Integration of Sensors for monitoring the Flow</a:t>
            </a:r>
            <a:endParaRPr lang="en-IN" sz="2000" dirty="0">
              <a:latin typeface="Times New Roman" panose="02020603050405020304" pitchFamily="18" charset="0"/>
              <a:cs typeface="Times New Roman" panose="02020603050405020304" pitchFamily="18" charset="0"/>
            </a:endParaRPr>
          </a:p>
          <a:p>
            <a:pPr lvl="0" algn="just">
              <a:lnSpc>
                <a:spcPct val="100000"/>
              </a:lnSpc>
              <a:spcBef>
                <a:spcPts val="0"/>
              </a:spcBef>
            </a:pPr>
            <a:r>
              <a:rPr lang="en-IN" sz="2000" dirty="0">
                <a:latin typeface="Times New Roman" panose="02020603050405020304" pitchFamily="18" charset="0"/>
                <a:cs typeface="Times New Roman" panose="02020603050405020304" pitchFamily="18" charset="0"/>
              </a:rPr>
              <a:t> Design Implementation of Hardware of monitoring the Flow</a:t>
            </a:r>
            <a:endParaRPr lang="en-IN" sz="2000" dirty="0">
              <a:latin typeface="Times New Roman" panose="02020603050405020304" pitchFamily="18" charset="0"/>
              <a:cs typeface="Times New Roman" panose="02020603050405020304" pitchFamily="18" charset="0"/>
            </a:endParaRPr>
          </a:p>
          <a:p>
            <a:pPr lvl="0" algn="just">
              <a:lnSpc>
                <a:spcPct val="100000"/>
              </a:lnSpc>
              <a:spcBef>
                <a:spcPts val="0"/>
              </a:spcBef>
            </a:pPr>
            <a:r>
              <a:rPr lang="en-IN" sz="2000" dirty="0">
                <a:latin typeface="Times New Roman" panose="02020603050405020304" pitchFamily="18" charset="0"/>
                <a:cs typeface="Times New Roman" panose="02020603050405020304" pitchFamily="18" charset="0"/>
              </a:rPr>
              <a:t> Implementation of monitoring and alert Systems for Identification</a:t>
            </a:r>
            <a:endParaRPr lang="en-IN" sz="2000" dirty="0">
              <a:latin typeface="Times New Roman" panose="02020603050405020304" pitchFamily="18" charset="0"/>
              <a:cs typeface="Times New Roman" panose="02020603050405020304" pitchFamily="18" charset="0"/>
            </a:endParaRPr>
          </a:p>
          <a:p>
            <a:pPr lvl="0" algn="just">
              <a:lnSpc>
                <a:spcPct val="100000"/>
              </a:lnSpc>
              <a:spcBef>
                <a:spcPts val="0"/>
              </a:spcBef>
            </a:pPr>
            <a:r>
              <a:rPr lang="en-IN" sz="2000" dirty="0">
                <a:latin typeface="Times New Roman" panose="02020603050405020304" pitchFamily="18" charset="0"/>
                <a:cs typeface="Times New Roman" panose="02020603050405020304" pitchFamily="18" charset="0"/>
              </a:rPr>
              <a:t> User Interface Development for monitoring all the Nodes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8096</Words>
  <Application>WPS Presentation</Application>
  <PresentationFormat>Widescreen</PresentationFormat>
  <Paragraphs>188</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SimSun</vt:lpstr>
      <vt:lpstr>Wingdings</vt:lpstr>
      <vt:lpstr>Times New Roman</vt:lpstr>
      <vt:lpstr>Calibri</vt:lpstr>
      <vt:lpstr>Symbol</vt:lpstr>
      <vt:lpstr>Cambria</vt:lpstr>
      <vt:lpstr>Microsoft YaHei</vt:lpstr>
      <vt:lpstr>Arial Unicode MS</vt:lpstr>
      <vt:lpstr>Calibri Light</vt:lpstr>
      <vt:lpstr>Office Theme</vt:lpstr>
      <vt:lpstr> DRAIN MANAGEMENT SYSTEM USING INTERNET OF THINGS</vt:lpstr>
      <vt:lpstr>CONTENT</vt:lpstr>
      <vt:lpstr>ABSTRACT</vt:lpstr>
      <vt:lpstr>PowerPoint 演示文稿</vt:lpstr>
      <vt:lpstr>PowerPoint 演示文稿</vt:lpstr>
      <vt:lpstr>PowerPoint 演示文稿</vt:lpstr>
      <vt:lpstr>PowerPoint 演示文稿</vt:lpstr>
      <vt:lpstr>PowerPoint 演示文稿</vt:lpstr>
      <vt:lpstr>OBJECTIVES</vt:lpstr>
      <vt:lpstr>METHODOLOGY</vt:lpstr>
      <vt:lpstr>WORKING</vt:lpstr>
      <vt:lpstr>PowerPoint 演示文稿</vt:lpstr>
      <vt:lpstr>PowerPoint 演示文稿</vt:lpstr>
      <vt:lpstr>PowerPoint 演示文稿</vt:lpstr>
      <vt:lpstr>RESULTS</vt:lpstr>
      <vt:lpstr>PowerPoint 演示文稿</vt:lpstr>
      <vt:lpstr>PowerPoint 演示文稿</vt:lpstr>
      <vt:lpstr>PowerPoint 演示文稿</vt:lpstr>
      <vt:lpstr>Conclusion and Future Work:</vt:lpstr>
      <vt:lpstr>PowerPoint 演示文稿</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ANTI-CLOGGING DRAIN SYSTEM, DRAINAGE BLOCK DETECTION AND GRID MONITORING USING GIS, IOT AND MACHINE LEARNING</dc:title>
  <dc:creator>KUNCHAM PRASHANTH 20071A04N3</dc:creator>
  <cp:lastModifiedBy>Sai Deekshith</cp:lastModifiedBy>
  <cp:revision>14</cp:revision>
  <dcterms:created xsi:type="dcterms:W3CDTF">2023-12-13T06:40:00Z</dcterms:created>
  <dcterms:modified xsi:type="dcterms:W3CDTF">2024-04-05T18:17:46Z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59FC87C832B64D968D4DA63C62031BE7_13</vt:lpwstr>
  </property>
  <property fmtid="{D5CDD505-2E9C-101B-9397-08002B2CF9AE}" pid="3" name="KSOProductBuildVer">
    <vt:lpwstr>1033-12.2.0.16731</vt:lpwstr>
  </property>
</Properties>
</file>