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6"/>
  </p:notesMasterIdLst>
  <p:sldIdLst>
    <p:sldId id="256" r:id="rId2"/>
    <p:sldId id="261" r:id="rId3"/>
    <p:sldId id="262" r:id="rId4"/>
    <p:sldId id="258" r:id="rId5"/>
    <p:sldId id="257" r:id="rId6"/>
    <p:sldId id="259" r:id="rId7"/>
    <p:sldId id="260" r:id="rId8"/>
    <p:sldId id="265" r:id="rId9"/>
    <p:sldId id="264" r:id="rId10"/>
    <p:sldId id="263" r:id="rId11"/>
    <p:sldId id="266" r:id="rId12"/>
    <p:sldId id="267" r:id="rId13"/>
    <p:sldId id="268" r:id="rId14"/>
    <p:sldId id="271" r:id="rId15"/>
    <p:sldId id="272" r:id="rId16"/>
    <p:sldId id="269"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2563A-C05F-431E-BDEF-64E67696C1C1}"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D57E9-6E44-47DC-B32C-781DE6F09C8F}" type="slidenum">
              <a:rPr lang="en-IN" smtClean="0"/>
              <a:t>‹#›</a:t>
            </a:fld>
            <a:endParaRPr lang="en-IN"/>
          </a:p>
        </p:txBody>
      </p:sp>
    </p:spTree>
    <p:extLst>
      <p:ext uri="{BB962C8B-B14F-4D97-AF65-F5344CB8AC3E}">
        <p14:creationId xmlns:p14="http://schemas.microsoft.com/office/powerpoint/2010/main" val="298035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4D57E9-6E44-47DC-B32C-781DE6F09C8F}" type="slidenum">
              <a:rPr lang="en-IN" smtClean="0"/>
              <a:t>3</a:t>
            </a:fld>
            <a:endParaRPr lang="en-IN"/>
          </a:p>
        </p:txBody>
      </p:sp>
    </p:spTree>
    <p:extLst>
      <p:ext uri="{BB962C8B-B14F-4D97-AF65-F5344CB8AC3E}">
        <p14:creationId xmlns:p14="http://schemas.microsoft.com/office/powerpoint/2010/main" val="374384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3BC37F7-8AAD-4D0C-AD89-5C3691D1842B}" type="datetime1">
              <a:rPr lang="en-IN" smtClean="0"/>
              <a:t>19-02-2025</a:t>
            </a:fld>
            <a:endParaRPr lang="en-IN"/>
          </a:p>
        </p:txBody>
      </p:sp>
      <p:sp>
        <p:nvSpPr>
          <p:cNvPr id="5" name="Footer Placeholder 4"/>
          <p:cNvSpPr>
            <a:spLocks noGrp="1"/>
          </p:cNvSpPr>
          <p:nvPr>
            <p:ph type="ftr" sz="quarter" idx="11"/>
          </p:nvPr>
        </p:nvSpPr>
        <p:spPr/>
        <p:txBody>
          <a:bodyPr/>
          <a:lstStyle/>
          <a:p>
            <a:r>
              <a:rPr lang="en-IN"/>
              <a:t>Azmeer Mohammed</a:t>
            </a:r>
          </a:p>
        </p:txBody>
      </p:sp>
      <p:sp>
        <p:nvSpPr>
          <p:cNvPr id="6" name="Slide Number Placeholder 5"/>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179933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C5333D-6FEC-4624-A9C2-DD37DCDA15DF}" type="datetime1">
              <a:rPr lang="en-IN" smtClean="0"/>
              <a:t>19-02-2025</a:t>
            </a:fld>
            <a:endParaRPr lang="en-IN"/>
          </a:p>
        </p:txBody>
      </p:sp>
      <p:sp>
        <p:nvSpPr>
          <p:cNvPr id="5" name="Footer Placeholder 4"/>
          <p:cNvSpPr>
            <a:spLocks noGrp="1"/>
          </p:cNvSpPr>
          <p:nvPr>
            <p:ph type="ftr" sz="quarter" idx="11"/>
          </p:nvPr>
        </p:nvSpPr>
        <p:spPr/>
        <p:txBody>
          <a:bodyPr/>
          <a:lstStyle/>
          <a:p>
            <a:r>
              <a:rPr lang="en-IN"/>
              <a:t>Azmeer Mohammed</a:t>
            </a:r>
          </a:p>
        </p:txBody>
      </p:sp>
      <p:sp>
        <p:nvSpPr>
          <p:cNvPr id="6" name="Slide Number Placeholder 5"/>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261705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992001-794B-4C0B-9F71-ABCCFB60FDB7}" type="datetime1">
              <a:rPr lang="en-IN" smtClean="0"/>
              <a:t>19-02-2025</a:t>
            </a:fld>
            <a:endParaRPr lang="en-IN"/>
          </a:p>
        </p:txBody>
      </p:sp>
      <p:sp>
        <p:nvSpPr>
          <p:cNvPr id="5" name="Footer Placeholder 4"/>
          <p:cNvSpPr>
            <a:spLocks noGrp="1"/>
          </p:cNvSpPr>
          <p:nvPr>
            <p:ph type="ftr" sz="quarter" idx="11"/>
          </p:nvPr>
        </p:nvSpPr>
        <p:spPr/>
        <p:txBody>
          <a:bodyPr/>
          <a:lstStyle/>
          <a:p>
            <a:r>
              <a:rPr lang="en-IN"/>
              <a:t>Azmeer Mohammed</a:t>
            </a:r>
          </a:p>
        </p:txBody>
      </p:sp>
      <p:sp>
        <p:nvSpPr>
          <p:cNvPr id="6" name="Slide Number Placeholder 5"/>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35774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A277FA-5176-4F87-B285-35FDF7C31B55}" type="datetime1">
              <a:rPr lang="en-IN" smtClean="0"/>
              <a:t>19-02-2025</a:t>
            </a:fld>
            <a:endParaRPr lang="en-IN"/>
          </a:p>
        </p:txBody>
      </p:sp>
      <p:sp>
        <p:nvSpPr>
          <p:cNvPr id="5" name="Footer Placeholder 4"/>
          <p:cNvSpPr>
            <a:spLocks noGrp="1"/>
          </p:cNvSpPr>
          <p:nvPr>
            <p:ph type="ftr" sz="quarter" idx="11"/>
          </p:nvPr>
        </p:nvSpPr>
        <p:spPr/>
        <p:txBody>
          <a:bodyPr/>
          <a:lstStyle/>
          <a:p>
            <a:r>
              <a:rPr lang="en-IN"/>
              <a:t>Azmeer Mohammed</a:t>
            </a:r>
          </a:p>
        </p:txBody>
      </p:sp>
      <p:sp>
        <p:nvSpPr>
          <p:cNvPr id="6" name="Slide Number Placeholder 5"/>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162087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E964A-386B-4F6B-BD3F-2CFB23C5DC85}" type="datetime1">
              <a:rPr lang="en-IN" smtClean="0"/>
              <a:t>19-02-2025</a:t>
            </a:fld>
            <a:endParaRPr lang="en-IN"/>
          </a:p>
        </p:txBody>
      </p:sp>
      <p:sp>
        <p:nvSpPr>
          <p:cNvPr id="5" name="Footer Placeholder 4"/>
          <p:cNvSpPr>
            <a:spLocks noGrp="1"/>
          </p:cNvSpPr>
          <p:nvPr>
            <p:ph type="ftr" sz="quarter" idx="11"/>
          </p:nvPr>
        </p:nvSpPr>
        <p:spPr/>
        <p:txBody>
          <a:bodyPr/>
          <a:lstStyle/>
          <a:p>
            <a:r>
              <a:rPr lang="en-IN"/>
              <a:t>Azmeer Mohammed</a:t>
            </a:r>
          </a:p>
        </p:txBody>
      </p:sp>
      <p:sp>
        <p:nvSpPr>
          <p:cNvPr id="6" name="Slide Number Placeholder 5"/>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212991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05C1FB2-FFD6-4DA1-B4BE-8D182F2F53DB}" type="datetime1">
              <a:rPr lang="en-IN" smtClean="0"/>
              <a:t>19-02-2025</a:t>
            </a:fld>
            <a:endParaRPr lang="en-IN"/>
          </a:p>
        </p:txBody>
      </p:sp>
      <p:sp>
        <p:nvSpPr>
          <p:cNvPr id="6" name="Footer Placeholder 5"/>
          <p:cNvSpPr>
            <a:spLocks noGrp="1"/>
          </p:cNvSpPr>
          <p:nvPr>
            <p:ph type="ftr" sz="quarter" idx="11"/>
          </p:nvPr>
        </p:nvSpPr>
        <p:spPr/>
        <p:txBody>
          <a:bodyPr/>
          <a:lstStyle/>
          <a:p>
            <a:r>
              <a:rPr lang="en-IN"/>
              <a:t>Azmeer Mohammed</a:t>
            </a:r>
          </a:p>
        </p:txBody>
      </p:sp>
      <p:sp>
        <p:nvSpPr>
          <p:cNvPr id="7" name="Slide Number Placeholder 6"/>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6241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CE8526-6571-4ADD-A3B1-66A692A3ACA2}" type="datetime1">
              <a:rPr lang="en-IN" smtClean="0"/>
              <a:t>19-02-2025</a:t>
            </a:fld>
            <a:endParaRPr lang="en-IN"/>
          </a:p>
        </p:txBody>
      </p:sp>
      <p:sp>
        <p:nvSpPr>
          <p:cNvPr id="8" name="Footer Placeholder 7"/>
          <p:cNvSpPr>
            <a:spLocks noGrp="1"/>
          </p:cNvSpPr>
          <p:nvPr>
            <p:ph type="ftr" sz="quarter" idx="11"/>
          </p:nvPr>
        </p:nvSpPr>
        <p:spPr/>
        <p:txBody>
          <a:bodyPr/>
          <a:lstStyle/>
          <a:p>
            <a:r>
              <a:rPr lang="en-IN"/>
              <a:t>Azmeer Mohammed</a:t>
            </a:r>
          </a:p>
        </p:txBody>
      </p:sp>
      <p:sp>
        <p:nvSpPr>
          <p:cNvPr id="9" name="Slide Number Placeholder 8"/>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40908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8609B93-4B74-46C9-93E4-5E7374A8AE6B}" type="datetime1">
              <a:rPr lang="en-IN" smtClean="0"/>
              <a:t>19-02-2025</a:t>
            </a:fld>
            <a:endParaRPr lang="en-IN"/>
          </a:p>
        </p:txBody>
      </p:sp>
      <p:sp>
        <p:nvSpPr>
          <p:cNvPr id="4" name="Footer Placeholder 3"/>
          <p:cNvSpPr>
            <a:spLocks noGrp="1"/>
          </p:cNvSpPr>
          <p:nvPr>
            <p:ph type="ftr" sz="quarter" idx="11"/>
          </p:nvPr>
        </p:nvSpPr>
        <p:spPr/>
        <p:txBody>
          <a:bodyPr/>
          <a:lstStyle/>
          <a:p>
            <a:r>
              <a:rPr lang="en-IN"/>
              <a:t>Azmeer Mohammed</a:t>
            </a:r>
          </a:p>
        </p:txBody>
      </p:sp>
      <p:sp>
        <p:nvSpPr>
          <p:cNvPr id="5" name="Slide Number Placeholder 4"/>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295322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31BBF-C0AC-443F-B87E-FC7BFB44585F}" type="datetime1">
              <a:rPr lang="en-IN" smtClean="0"/>
              <a:t>19-02-2025</a:t>
            </a:fld>
            <a:endParaRPr lang="en-IN"/>
          </a:p>
        </p:txBody>
      </p:sp>
      <p:sp>
        <p:nvSpPr>
          <p:cNvPr id="3" name="Footer Placeholder 2"/>
          <p:cNvSpPr>
            <a:spLocks noGrp="1"/>
          </p:cNvSpPr>
          <p:nvPr>
            <p:ph type="ftr" sz="quarter" idx="11"/>
          </p:nvPr>
        </p:nvSpPr>
        <p:spPr/>
        <p:txBody>
          <a:bodyPr/>
          <a:lstStyle/>
          <a:p>
            <a:r>
              <a:rPr lang="en-IN"/>
              <a:t>Azmeer Mohammed</a:t>
            </a:r>
          </a:p>
        </p:txBody>
      </p:sp>
      <p:sp>
        <p:nvSpPr>
          <p:cNvPr id="4" name="Slide Number Placeholder 3"/>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19563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57B887-BD6E-40FD-BFB7-A86D9CCBC76A}" type="datetime1">
              <a:rPr lang="en-IN" smtClean="0"/>
              <a:t>19-02-2025</a:t>
            </a:fld>
            <a:endParaRPr lang="en-IN"/>
          </a:p>
        </p:txBody>
      </p:sp>
      <p:sp>
        <p:nvSpPr>
          <p:cNvPr id="6" name="Footer Placeholder 5"/>
          <p:cNvSpPr>
            <a:spLocks noGrp="1"/>
          </p:cNvSpPr>
          <p:nvPr>
            <p:ph type="ftr" sz="quarter" idx="11"/>
          </p:nvPr>
        </p:nvSpPr>
        <p:spPr/>
        <p:txBody>
          <a:bodyPr/>
          <a:lstStyle/>
          <a:p>
            <a:r>
              <a:rPr lang="en-IN"/>
              <a:t>Azmeer Mohammed</a:t>
            </a:r>
          </a:p>
        </p:txBody>
      </p:sp>
      <p:sp>
        <p:nvSpPr>
          <p:cNvPr id="7" name="Slide Number Placeholder 6"/>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83888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0B8C44-1DC6-4E44-85ED-E8DFC6C881A1}" type="datetime1">
              <a:rPr lang="en-IN" smtClean="0"/>
              <a:t>19-02-2025</a:t>
            </a:fld>
            <a:endParaRPr lang="en-IN"/>
          </a:p>
        </p:txBody>
      </p:sp>
      <p:sp>
        <p:nvSpPr>
          <p:cNvPr id="6" name="Footer Placeholder 5"/>
          <p:cNvSpPr>
            <a:spLocks noGrp="1"/>
          </p:cNvSpPr>
          <p:nvPr>
            <p:ph type="ftr" sz="quarter" idx="11"/>
          </p:nvPr>
        </p:nvSpPr>
        <p:spPr/>
        <p:txBody>
          <a:bodyPr/>
          <a:lstStyle/>
          <a:p>
            <a:r>
              <a:rPr lang="en-IN"/>
              <a:t>Azmeer Mohammed</a:t>
            </a:r>
          </a:p>
        </p:txBody>
      </p:sp>
      <p:sp>
        <p:nvSpPr>
          <p:cNvPr id="7" name="Slide Number Placeholder 6"/>
          <p:cNvSpPr>
            <a:spLocks noGrp="1"/>
          </p:cNvSpPr>
          <p:nvPr>
            <p:ph type="sldNum" sz="quarter" idx="12"/>
          </p:nvPr>
        </p:nvSpPr>
        <p:spPr/>
        <p:txBody>
          <a:bodyPr/>
          <a:lstStyle/>
          <a:p>
            <a:fld id="{B9641057-234F-445C-A36F-C1542B394465}" type="slidenum">
              <a:rPr lang="en-IN" smtClean="0"/>
              <a:t>‹#›</a:t>
            </a:fld>
            <a:endParaRPr lang="en-IN"/>
          </a:p>
        </p:txBody>
      </p:sp>
    </p:spTree>
    <p:extLst>
      <p:ext uri="{BB962C8B-B14F-4D97-AF65-F5344CB8AC3E}">
        <p14:creationId xmlns:p14="http://schemas.microsoft.com/office/powerpoint/2010/main" val="20560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2977-7055-470D-BD81-7C45195270A5}" type="datetime1">
              <a:rPr lang="en-IN" smtClean="0"/>
              <a:t>19-02-2025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Azmeer Mohammed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41057-234F-445C-A36F-C1542B394465}" type="slidenum">
              <a:rPr lang="en-IN" smtClean="0"/>
              <a:t>‹#›</a:t>
            </a:fld>
            <a:endParaRPr lang="en-IN"/>
          </a:p>
        </p:txBody>
      </p:sp>
    </p:spTree>
    <p:extLst>
      <p:ext uri="{BB962C8B-B14F-4D97-AF65-F5344CB8AC3E}">
        <p14:creationId xmlns:p14="http://schemas.microsoft.com/office/powerpoint/2010/main" val="294340197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cms.gov/"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6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082" y="2785801"/>
            <a:ext cx="5486052" cy="1151313"/>
          </a:xfrm>
          <a:noFill/>
        </p:spPr>
        <p:txBody>
          <a:bodyPr>
            <a:noAutofit/>
          </a:bodyPr>
          <a:lstStyle/>
          <a:p>
            <a:r>
              <a:rPr lang="en-US" sz="4000" dirty="0">
                <a:ln>
                  <a:solidFill>
                    <a:schemeClr val="tx1"/>
                  </a:solidFill>
                </a:ln>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Centers for Medicare &amp; Medicaid Services</a:t>
            </a:r>
            <a:endParaRPr lang="en-IN" sz="4000" dirty="0">
              <a:ln>
                <a:solidFill>
                  <a:schemeClr val="tx1"/>
                </a:solidFill>
              </a:ln>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783580" y="1215735"/>
            <a:ext cx="6408420" cy="2062596"/>
          </a:xfrm>
          <a:solidFill>
            <a:schemeClr val="bg1">
              <a:alpha val="56000"/>
            </a:schemeClr>
          </a:solidFill>
        </p:spPr>
        <p:txBody>
          <a:bodyPr>
            <a:noAutofit/>
          </a:bodyPr>
          <a:lstStyle/>
          <a:p>
            <a:r>
              <a:rPr lang="en-US" sz="4800" dirty="0">
                <a:latin typeface="Times New Roman" panose="02020603050405020304" pitchFamily="18" charset="0"/>
                <a:cs typeface="Times New Roman" panose="02020603050405020304" pitchFamily="18" charset="0"/>
              </a:rPr>
              <a:t>ML Implementation on Medicare Services</a:t>
            </a:r>
            <a:endParaRPr lang="en-IN" sz="4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83580" y="3278331"/>
            <a:ext cx="6408420" cy="1200329"/>
          </a:xfrm>
          <a:prstGeom prst="rect">
            <a:avLst/>
          </a:prstGeom>
          <a:solidFill>
            <a:schemeClr val="bg1">
              <a:alpha val="56000"/>
            </a:schemeClr>
          </a:solidFill>
        </p:spPr>
        <p:txBody>
          <a:bodyPr wrap="square" rtlCol="0">
            <a:spAutoFit/>
          </a:bodyPr>
          <a:lstStyle/>
          <a:p>
            <a:r>
              <a:rPr lang="en-US" dirty="0"/>
              <a:t>ADTA 5340 - Group 9</a:t>
            </a:r>
          </a:p>
          <a:p>
            <a:endParaRPr lang="en-US" dirty="0"/>
          </a:p>
          <a:p>
            <a:pPr marL="285750" indent="-285750">
              <a:buFont typeface="Wingdings" panose="05000000000000000000" pitchFamily="2" charset="2"/>
              <a:buChar char="Ø"/>
            </a:pPr>
            <a:r>
              <a:rPr lang="en-US" dirty="0"/>
              <a:t>Saideep Taddi</a:t>
            </a:r>
          </a:p>
          <a:p>
            <a:pPr marL="285750" indent="-285750">
              <a:buFont typeface="Wingdings" panose="05000000000000000000" pitchFamily="2" charset="2"/>
              <a:buChar char="Ø"/>
            </a:pPr>
            <a:r>
              <a:rPr lang="en-US" dirty="0" err="1"/>
              <a:t>Saisudha</a:t>
            </a:r>
            <a:r>
              <a:rPr lang="en-US" dirty="0"/>
              <a:t> </a:t>
            </a:r>
            <a:r>
              <a:rPr lang="en-US" dirty="0" err="1"/>
              <a:t>Gonthina</a:t>
            </a:r>
            <a:endParaRPr lang="en-US" dirty="0"/>
          </a:p>
        </p:txBody>
      </p:sp>
    </p:spTree>
    <p:extLst>
      <p:ext uri="{BB962C8B-B14F-4D97-AF65-F5344CB8AC3E}">
        <p14:creationId xmlns:p14="http://schemas.microsoft.com/office/powerpoint/2010/main" val="381782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Dataset Explanation</a:t>
            </a:r>
            <a:endParaRPr lang="en-IN" dirty="0">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4826613" y="-184666"/>
            <a:ext cx="7594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graphicFrame>
        <p:nvGraphicFramePr>
          <p:cNvPr id="9" name="Table 8"/>
          <p:cNvGraphicFramePr>
            <a:graphicFrameLocks noGrp="1"/>
          </p:cNvGraphicFramePr>
          <p:nvPr>
            <p:extLst>
              <p:ext uri="{D42A27DB-BD31-4B8C-83A1-F6EECF244321}">
                <p14:modId xmlns:p14="http://schemas.microsoft.com/office/powerpoint/2010/main" val="870171712"/>
              </p:ext>
            </p:extLst>
          </p:nvPr>
        </p:nvGraphicFramePr>
        <p:xfrm>
          <a:off x="839973" y="1871147"/>
          <a:ext cx="10513827" cy="4653505"/>
        </p:xfrm>
        <a:graphic>
          <a:graphicData uri="http://schemas.openxmlformats.org/drawingml/2006/table">
            <a:tbl>
              <a:tblPr/>
              <a:tblGrid>
                <a:gridCol w="3503427">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186732">
                <a:tc gridSpan="3">
                  <a:txBody>
                    <a:bodyPr/>
                    <a:lstStyle/>
                    <a:p>
                      <a:pPr marL="635"/>
                      <a:endParaRPr lang="en-US" sz="1200" dirty="0">
                        <a:effectLst/>
                      </a:endParaRPr>
                    </a:p>
                  </a:txBody>
                  <a:tcPr marL="43083" marR="43083" marT="21541" marB="21541" anchor="ctr">
                    <a:lnL>
                      <a:noFill/>
                    </a:lnL>
                    <a:lnR>
                      <a:noFill/>
                    </a:lnR>
                    <a:lnT>
                      <a:noFill/>
                    </a:lnT>
                    <a:lnB>
                      <a:noFill/>
                    </a:lnB>
                    <a:solidFill>
                      <a:schemeClr val="bg1">
                        <a:alpha val="62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186732">
                <a:tc>
                  <a:txBody>
                    <a:bodyPr/>
                    <a:lstStyle/>
                    <a:p>
                      <a:pPr marL="2540"/>
                      <a:r>
                        <a:rPr lang="en-IN" sz="1200" b="1">
                          <a:effectLst/>
                        </a:rPr>
                        <a:t>Term Name</a:t>
                      </a:r>
                      <a:endParaRPr lang="en-IN" sz="1200">
                        <a:effectLst/>
                      </a:endParaRPr>
                    </a:p>
                  </a:txBody>
                  <a:tcPr marL="43083" marR="43083" marT="21541" marB="21541" anchor="ctr">
                    <a:lnL>
                      <a:noFill/>
                    </a:lnL>
                    <a:lnR>
                      <a:noFill/>
                    </a:lnR>
                    <a:lnT>
                      <a:noFill/>
                    </a:lnT>
                    <a:lnB>
                      <a:noFill/>
                    </a:lnB>
                    <a:solidFill>
                      <a:schemeClr val="bg1">
                        <a:alpha val="62000"/>
                      </a:schemeClr>
                    </a:solidFill>
                  </a:tcPr>
                </a:tc>
                <a:tc>
                  <a:txBody>
                    <a:bodyPr/>
                    <a:lstStyle/>
                    <a:p>
                      <a:pPr marL="3810"/>
                      <a:r>
                        <a:rPr lang="en-IN" sz="1200" b="1">
                          <a:effectLst/>
                        </a:rPr>
                        <a:t>Variable Name</a:t>
                      </a:r>
                      <a:endParaRPr lang="en-IN" sz="1200">
                        <a:effectLst/>
                      </a:endParaRPr>
                    </a:p>
                  </a:txBody>
                  <a:tcPr marL="43083" marR="43083" marT="21541" marB="21541" anchor="ctr">
                    <a:lnL>
                      <a:noFill/>
                    </a:lnL>
                    <a:lnR>
                      <a:noFill/>
                    </a:lnR>
                    <a:lnT>
                      <a:noFill/>
                    </a:lnT>
                    <a:lnB>
                      <a:noFill/>
                    </a:lnB>
                    <a:solidFill>
                      <a:schemeClr val="bg1">
                        <a:alpha val="62000"/>
                      </a:schemeClr>
                    </a:solidFill>
                  </a:tcPr>
                </a:tc>
                <a:tc>
                  <a:txBody>
                    <a:bodyPr/>
                    <a:lstStyle/>
                    <a:p>
                      <a:pPr marL="2540"/>
                      <a:r>
                        <a:rPr lang="en-IN" sz="1200" b="1" dirty="0">
                          <a:effectLst/>
                        </a:rPr>
                        <a:t>Definition</a:t>
                      </a:r>
                      <a:endParaRPr lang="en-IN" sz="1200" dirty="0">
                        <a:effectLst/>
                      </a:endParaRPr>
                    </a:p>
                  </a:txBody>
                  <a:tcPr marL="43083" marR="43083" marT="21541" marB="21541" anchor="ctr">
                    <a:lnL>
                      <a:noFill/>
                    </a:lnL>
                    <a:lnR>
                      <a:noFill/>
                    </a:lnR>
                    <a:lnT>
                      <a:noFill/>
                    </a:lnT>
                    <a:lnB>
                      <a:noFill/>
                    </a:lnB>
                    <a:solidFill>
                      <a:schemeClr val="bg1">
                        <a:alpha val="62000"/>
                      </a:schemeClr>
                    </a:solidFill>
                  </a:tcPr>
                </a:tc>
                <a:extLst>
                  <a:ext uri="{0D108BD9-81ED-4DB2-BD59-A6C34878D82A}">
                    <a16:rowId xmlns:a16="http://schemas.microsoft.com/office/drawing/2014/main" val="10001"/>
                  </a:ext>
                </a:extLst>
              </a:tr>
              <a:tr h="750556">
                <a:tc>
                  <a:txBody>
                    <a:bodyPr/>
                    <a:lstStyle/>
                    <a:p>
                      <a:pPr marL="1270"/>
                      <a:r>
                        <a:rPr lang="en-IN" sz="1200" dirty="0">
                          <a:effectLst/>
                        </a:rPr>
                        <a:t>Average Covered Charges</a:t>
                      </a:r>
                    </a:p>
                  </a:txBody>
                  <a:tcPr marL="43083" marR="43083" marT="21541" marB="21541" anchor="ctr">
                    <a:lnL>
                      <a:noFill/>
                    </a:lnL>
                    <a:lnR>
                      <a:noFill/>
                    </a:lnR>
                    <a:lnT>
                      <a:noFill/>
                    </a:lnT>
                    <a:lnB>
                      <a:noFill/>
                    </a:lnB>
                    <a:solidFill>
                      <a:schemeClr val="bg1">
                        <a:alpha val="62000"/>
                      </a:schemeClr>
                    </a:solidFill>
                  </a:tcPr>
                </a:tc>
                <a:tc>
                  <a:txBody>
                    <a:bodyPr/>
                    <a:lstStyle/>
                    <a:p>
                      <a:pPr marL="1270"/>
                      <a:r>
                        <a:rPr lang="en-IN" sz="1200">
                          <a:effectLst/>
                        </a:rPr>
                        <a:t>Avg_Submtd_Cvrd_Chrg</a:t>
                      </a:r>
                    </a:p>
                  </a:txBody>
                  <a:tcPr marL="43083" marR="43083" marT="21541" marB="21541" anchor="ctr">
                    <a:lnL>
                      <a:noFill/>
                    </a:lnL>
                    <a:lnR>
                      <a:noFill/>
                    </a:lnR>
                    <a:lnT>
                      <a:noFill/>
                    </a:lnT>
                    <a:lnB>
                      <a:noFill/>
                    </a:lnB>
                    <a:solidFill>
                      <a:schemeClr val="bg1">
                        <a:alpha val="62000"/>
                      </a:schemeClr>
                    </a:solidFill>
                  </a:tcPr>
                </a:tc>
                <a:tc>
                  <a:txBody>
                    <a:bodyPr/>
                    <a:lstStyle/>
                    <a:p>
                      <a:pPr marL="1270"/>
                      <a:r>
                        <a:rPr lang="en-US" sz="1200">
                          <a:effectLst/>
                        </a:rPr>
                        <a:t>The average charge of all providers' services covered by Medicare for discharges in the DRG. These will vary from hospital to hospital because of differences in hospital charge structures.</a:t>
                      </a:r>
                    </a:p>
                  </a:txBody>
                  <a:tcPr marL="43083" marR="43083" marT="21541" marB="21541" anchor="ctr">
                    <a:lnL>
                      <a:noFill/>
                    </a:lnL>
                    <a:lnR>
                      <a:noFill/>
                    </a:lnR>
                    <a:lnT>
                      <a:noFill/>
                    </a:lnT>
                    <a:lnB>
                      <a:noFill/>
                    </a:lnB>
                    <a:solidFill>
                      <a:schemeClr val="bg1">
                        <a:alpha val="62000"/>
                      </a:schemeClr>
                    </a:solidFill>
                  </a:tcPr>
                </a:tc>
                <a:extLst>
                  <a:ext uri="{0D108BD9-81ED-4DB2-BD59-A6C34878D82A}">
                    <a16:rowId xmlns:a16="http://schemas.microsoft.com/office/drawing/2014/main" val="10002"/>
                  </a:ext>
                </a:extLst>
              </a:tr>
              <a:tr h="1633245">
                <a:tc>
                  <a:txBody>
                    <a:bodyPr/>
                    <a:lstStyle/>
                    <a:p>
                      <a:pPr marL="1270"/>
                      <a:r>
                        <a:rPr lang="en-IN" sz="1200">
                          <a:effectLst/>
                        </a:rPr>
                        <a:t>Average Total Payments</a:t>
                      </a:r>
                    </a:p>
                  </a:txBody>
                  <a:tcPr marL="43083" marR="43083" marT="21541" marB="21541" anchor="ctr">
                    <a:lnL>
                      <a:noFill/>
                    </a:lnL>
                    <a:lnR>
                      <a:noFill/>
                    </a:lnR>
                    <a:lnT>
                      <a:noFill/>
                    </a:lnT>
                    <a:lnB>
                      <a:noFill/>
                    </a:lnB>
                    <a:solidFill>
                      <a:schemeClr val="bg1">
                        <a:alpha val="62000"/>
                      </a:schemeClr>
                    </a:solidFill>
                  </a:tcPr>
                </a:tc>
                <a:tc>
                  <a:txBody>
                    <a:bodyPr/>
                    <a:lstStyle/>
                    <a:p>
                      <a:pPr marL="1270"/>
                      <a:r>
                        <a:rPr lang="en-IN" sz="1200">
                          <a:effectLst/>
                        </a:rPr>
                        <a:t>Avg_Tot_Pymt_Amt</a:t>
                      </a:r>
                    </a:p>
                  </a:txBody>
                  <a:tcPr marL="43083" marR="43083" marT="21541" marB="21541" anchor="ctr">
                    <a:lnL>
                      <a:noFill/>
                    </a:lnL>
                    <a:lnR>
                      <a:noFill/>
                    </a:lnR>
                    <a:lnT>
                      <a:noFill/>
                    </a:lnT>
                    <a:lnB>
                      <a:noFill/>
                    </a:lnB>
                    <a:solidFill>
                      <a:schemeClr val="bg1">
                        <a:alpha val="62000"/>
                      </a:schemeClr>
                    </a:solidFill>
                  </a:tcPr>
                </a:tc>
                <a:tc>
                  <a:txBody>
                    <a:bodyPr/>
                    <a:lstStyle/>
                    <a:p>
                      <a:pPr marL="1270"/>
                      <a:r>
                        <a:rPr lang="en-US" sz="1200">
                          <a:effectLst/>
                        </a:rPr>
                        <a:t>The average total payments to all providers for the DRG including the MS-DRG amount, teaching,  disproportionate share, capital, and outlier payments for all cases.  Also included in average total  payments are co-payment and deductible amounts that the patient is responsible for and any additional payments by third parties for coordination of benefits.</a:t>
                      </a:r>
                    </a:p>
                  </a:txBody>
                  <a:tcPr marL="43083" marR="43083" marT="21541" marB="21541" anchor="ctr">
                    <a:lnL>
                      <a:noFill/>
                    </a:lnL>
                    <a:lnR>
                      <a:noFill/>
                    </a:lnR>
                    <a:lnT>
                      <a:noFill/>
                    </a:lnT>
                    <a:lnB>
                      <a:noFill/>
                    </a:lnB>
                    <a:solidFill>
                      <a:schemeClr val="bg1">
                        <a:alpha val="62000"/>
                      </a:schemeClr>
                    </a:solidFill>
                  </a:tcPr>
                </a:tc>
                <a:extLst>
                  <a:ext uri="{0D108BD9-81ED-4DB2-BD59-A6C34878D82A}">
                    <a16:rowId xmlns:a16="http://schemas.microsoft.com/office/drawing/2014/main" val="10003"/>
                  </a:ext>
                </a:extLst>
              </a:tr>
              <a:tr h="1793734">
                <a:tc>
                  <a:txBody>
                    <a:bodyPr/>
                    <a:lstStyle/>
                    <a:p>
                      <a:pPr marL="1270"/>
                      <a:r>
                        <a:rPr lang="en-IN" sz="1200">
                          <a:effectLst/>
                        </a:rPr>
                        <a:t>Average Medicare Payments</a:t>
                      </a:r>
                    </a:p>
                  </a:txBody>
                  <a:tcPr marL="43083" marR="43083" marT="21541" marB="21541" anchor="ctr">
                    <a:lnL>
                      <a:noFill/>
                    </a:lnL>
                    <a:lnR>
                      <a:noFill/>
                    </a:lnR>
                    <a:lnT>
                      <a:noFill/>
                    </a:lnT>
                    <a:lnB>
                      <a:noFill/>
                    </a:lnB>
                    <a:solidFill>
                      <a:schemeClr val="bg1">
                        <a:alpha val="62000"/>
                      </a:schemeClr>
                    </a:solidFill>
                  </a:tcPr>
                </a:tc>
                <a:tc>
                  <a:txBody>
                    <a:bodyPr/>
                    <a:lstStyle/>
                    <a:p>
                      <a:pPr marL="1270"/>
                      <a:r>
                        <a:rPr lang="en-IN" sz="1200" dirty="0" err="1">
                          <a:effectLst/>
                        </a:rPr>
                        <a:t>Avg_Mdcr_Pymt_Amt</a:t>
                      </a:r>
                      <a:endParaRPr lang="en-IN" sz="1200" dirty="0">
                        <a:effectLst/>
                      </a:endParaRPr>
                    </a:p>
                  </a:txBody>
                  <a:tcPr marL="43083" marR="43083" marT="21541" marB="21541" anchor="ctr">
                    <a:lnL>
                      <a:noFill/>
                    </a:lnL>
                    <a:lnR>
                      <a:noFill/>
                    </a:lnR>
                    <a:lnT>
                      <a:noFill/>
                    </a:lnT>
                    <a:lnB>
                      <a:noFill/>
                    </a:lnB>
                    <a:solidFill>
                      <a:schemeClr val="bg1">
                        <a:alpha val="62000"/>
                      </a:schemeClr>
                    </a:solidFill>
                  </a:tcPr>
                </a:tc>
                <a:tc>
                  <a:txBody>
                    <a:bodyPr/>
                    <a:lstStyle/>
                    <a:p>
                      <a:r>
                        <a:rPr lang="en-US" sz="1200" dirty="0">
                          <a:effectLst/>
                        </a:rPr>
                        <a:t>The average amount that Medicare pays to the provider for Medicare's share of the MS-DRG. Medicare payment amounts include the MS-DRG amount, teaching,  disproportionate share, capital, and outlier payments for all cases.  Medicare payments DO NOT include beneficiary co- payments and deductible amounts nor any additional payments from third parties for coordination of benefits. </a:t>
                      </a:r>
                    </a:p>
                  </a:txBody>
                  <a:tcPr marL="43083" marR="43083" marT="21541" marB="21541" anchor="ctr">
                    <a:lnL>
                      <a:noFill/>
                    </a:lnL>
                    <a:lnR>
                      <a:noFill/>
                    </a:lnR>
                    <a:lnT>
                      <a:noFill/>
                    </a:lnT>
                    <a:lnB>
                      <a:noFill/>
                    </a:lnB>
                    <a:solidFill>
                      <a:schemeClr val="bg1">
                        <a:alpha val="62000"/>
                      </a:schemeClr>
                    </a:solidFill>
                  </a:tcPr>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11"/>
          </p:nvPr>
        </p:nvSpPr>
        <p:spPr>
          <a:xfrm>
            <a:off x="4038600" y="6492875"/>
            <a:ext cx="4114800" cy="365125"/>
          </a:xfrm>
        </p:spPr>
        <p:txBody>
          <a:bodyPr/>
          <a:lstStyle/>
          <a:p>
            <a:r>
              <a:rPr lang="en-US" b="1" dirty="0">
                <a:solidFill>
                  <a:schemeClr val="tx1"/>
                </a:solidFill>
              </a:rPr>
              <a:t>Kamala </a:t>
            </a:r>
            <a:r>
              <a:rPr lang="en-US" b="1" dirty="0" err="1">
                <a:solidFill>
                  <a:schemeClr val="tx1"/>
                </a:solidFill>
              </a:rPr>
              <a:t>Putta</a:t>
            </a:r>
            <a:endParaRPr lang="en-IN" b="1" dirty="0">
              <a:solidFill>
                <a:schemeClr val="tx1"/>
              </a:solidFill>
            </a:endParaRPr>
          </a:p>
        </p:txBody>
      </p:sp>
    </p:spTree>
    <p:extLst>
      <p:ext uri="{BB962C8B-B14F-4D97-AF65-F5344CB8AC3E}">
        <p14:creationId xmlns:p14="http://schemas.microsoft.com/office/powerpoint/2010/main" val="92817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32509" y="306512"/>
            <a:ext cx="11475027" cy="1325563"/>
          </a:xfrm>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Data Preparation</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332509" y="1865149"/>
            <a:ext cx="5361709" cy="3761510"/>
          </a:xfrm>
          <a:solidFill>
            <a:schemeClr val="bg1">
              <a:alpha val="62000"/>
            </a:schemeClr>
          </a:solidFill>
        </p:spPr>
        <p:txBody>
          <a:bodyPr/>
          <a:lstStyle/>
          <a:p>
            <a:pPr marL="0" indent="0" algn="ctr">
              <a:buNone/>
            </a:pPr>
            <a:r>
              <a:rPr lang="en-US" dirty="0">
                <a:latin typeface="Times New Roman" panose="02020603050405020304" pitchFamily="18" charset="0"/>
                <a:cs typeface="Times New Roman" panose="02020603050405020304" pitchFamily="18" charset="0"/>
              </a:rPr>
              <a:t>Missing data and Outliers</a:t>
            </a:r>
          </a:p>
          <a:p>
            <a:pPr marL="0" indent="0">
              <a:buNone/>
            </a:pPr>
            <a:endParaRPr lang="en-US" dirty="0"/>
          </a:p>
          <a:p>
            <a:r>
              <a:rPr lang="en-US" sz="2000" dirty="0">
                <a:latin typeface="Times New Roman" panose="02020603050405020304" pitchFamily="18" charset="0"/>
                <a:cs typeface="Times New Roman" panose="02020603050405020304" pitchFamily="18" charset="0"/>
              </a:rPr>
              <a:t>From the code block, there are no null values in the dataset.</a:t>
            </a:r>
          </a:p>
          <a:p>
            <a:r>
              <a:rPr lang="en-US" sz="2000" dirty="0">
                <a:latin typeface="Times New Roman" panose="02020603050405020304" pitchFamily="18" charset="0"/>
                <a:cs typeface="Times New Roman" panose="02020603050405020304" pitchFamily="18" charset="0"/>
              </a:rPr>
              <a:t>There are no missing values and outliers in the dataset.</a:t>
            </a:r>
          </a:p>
          <a:p>
            <a:endParaRPr lang="en-US" dirty="0"/>
          </a:p>
          <a:p>
            <a:pPr marL="0" indent="0">
              <a:buNone/>
            </a:pPr>
            <a:endParaRPr lang="en-US" dirty="0"/>
          </a:p>
        </p:txBody>
      </p:sp>
      <p:pic>
        <p:nvPicPr>
          <p:cNvPr id="2" name="Picture 1"/>
          <p:cNvPicPr>
            <a:picLocks noChangeAspect="1"/>
          </p:cNvPicPr>
          <p:nvPr/>
        </p:nvPicPr>
        <p:blipFill>
          <a:blip r:embed="rId3"/>
          <a:stretch>
            <a:fillRect/>
          </a:stretch>
        </p:blipFill>
        <p:spPr>
          <a:xfrm>
            <a:off x="5839693" y="1865149"/>
            <a:ext cx="5967843" cy="3761510"/>
          </a:xfrm>
          <a:prstGeom prst="rect">
            <a:avLst/>
          </a:prstGeom>
        </p:spPr>
      </p:pic>
      <p:cxnSp>
        <p:nvCxnSpPr>
          <p:cNvPr id="6" name="Straight Connector 5"/>
          <p:cNvCxnSpPr/>
          <p:nvPr/>
        </p:nvCxnSpPr>
        <p:spPr>
          <a:xfrm>
            <a:off x="1059873" y="2379518"/>
            <a:ext cx="3875809" cy="10391"/>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p:cNvSpPr>
            <a:spLocks noGrp="1"/>
          </p:cNvSpPr>
          <p:nvPr>
            <p:ph type="ftr" sz="quarter" idx="11"/>
          </p:nvPr>
        </p:nvSpPr>
        <p:spPr/>
        <p:txBody>
          <a:bodyPr/>
          <a:lstStyle/>
          <a:p>
            <a:r>
              <a:rPr lang="en-US" b="1" dirty="0">
                <a:solidFill>
                  <a:schemeClr val="tx1"/>
                </a:solidFill>
              </a:rPr>
              <a:t>Naveen </a:t>
            </a:r>
            <a:r>
              <a:rPr lang="en-US" b="1" dirty="0" err="1">
                <a:solidFill>
                  <a:schemeClr val="tx1"/>
                </a:solidFill>
              </a:rPr>
              <a:t>Bommu</a:t>
            </a:r>
            <a:endParaRPr lang="en-IN" b="1" dirty="0">
              <a:solidFill>
                <a:schemeClr val="tx1"/>
              </a:solidFill>
            </a:endParaRPr>
          </a:p>
        </p:txBody>
      </p:sp>
    </p:spTree>
    <p:extLst>
      <p:ext uri="{BB962C8B-B14F-4D97-AF65-F5344CB8AC3E}">
        <p14:creationId xmlns:p14="http://schemas.microsoft.com/office/powerpoint/2010/main" val="207289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2586" y="394855"/>
            <a:ext cx="11454245" cy="1325563"/>
          </a:xfrm>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Data Preparation</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19620" y="3434177"/>
            <a:ext cx="3740729" cy="701405"/>
          </a:xfrm>
          <a:solidFill>
            <a:schemeClr val="bg1">
              <a:alpha val="62000"/>
            </a:schemeClr>
          </a:solidFill>
        </p:spPr>
        <p:txBody>
          <a:bodyPr/>
          <a:lstStyle/>
          <a:p>
            <a:pPr marL="0" indent="0" algn="ctr">
              <a:buNone/>
            </a:pPr>
            <a:r>
              <a:rPr lang="en-US" dirty="0">
                <a:latin typeface="Times New Roman" panose="02020603050405020304" pitchFamily="18" charset="0"/>
                <a:cs typeface="Times New Roman" panose="02020603050405020304" pitchFamily="18" charset="0"/>
              </a:rPr>
              <a:t>Correlations</a:t>
            </a:r>
            <a:endParaRPr lang="en-US" dirty="0"/>
          </a:p>
          <a:p>
            <a:pPr marL="0" indent="0">
              <a:buNone/>
            </a:pPr>
            <a:endParaRPr lang="en-US" dirty="0"/>
          </a:p>
          <a:p>
            <a:pPr marL="0" indent="0">
              <a:buNone/>
            </a:pPr>
            <a:endParaRPr lang="en-US" dirty="0"/>
          </a:p>
        </p:txBody>
      </p:sp>
      <p:cxnSp>
        <p:nvCxnSpPr>
          <p:cNvPr id="6" name="Straight Connector 5"/>
          <p:cNvCxnSpPr/>
          <p:nvPr/>
        </p:nvCxnSpPr>
        <p:spPr>
          <a:xfrm>
            <a:off x="1906733" y="3844637"/>
            <a:ext cx="2166505" cy="1039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stretch>
            <a:fillRect/>
          </a:stretch>
        </p:blipFill>
        <p:spPr>
          <a:xfrm>
            <a:off x="5281612" y="2005445"/>
            <a:ext cx="6545219" cy="3938155"/>
          </a:xfrm>
          <a:prstGeom prst="rect">
            <a:avLst/>
          </a:prstGeom>
        </p:spPr>
      </p:pic>
      <p:sp>
        <p:nvSpPr>
          <p:cNvPr id="2" name="Footer Placeholder 1"/>
          <p:cNvSpPr>
            <a:spLocks noGrp="1"/>
          </p:cNvSpPr>
          <p:nvPr>
            <p:ph type="ftr" sz="quarter" idx="11"/>
          </p:nvPr>
        </p:nvSpPr>
        <p:spPr/>
        <p:txBody>
          <a:bodyPr/>
          <a:lstStyle/>
          <a:p>
            <a:r>
              <a:rPr lang="en-IN" b="1" dirty="0">
                <a:solidFill>
                  <a:schemeClr val="tx1"/>
                </a:solidFill>
              </a:rPr>
              <a:t>Naveen </a:t>
            </a:r>
            <a:r>
              <a:rPr lang="en-IN" b="1" dirty="0" err="1">
                <a:solidFill>
                  <a:schemeClr val="tx1"/>
                </a:solidFill>
              </a:rPr>
              <a:t>Bommu</a:t>
            </a:r>
            <a:endParaRPr lang="en-IN" b="1" dirty="0">
              <a:solidFill>
                <a:schemeClr val="tx1"/>
              </a:solidFill>
            </a:endParaRPr>
          </a:p>
        </p:txBody>
      </p:sp>
    </p:spTree>
    <p:extLst>
      <p:ext uri="{BB962C8B-B14F-4D97-AF65-F5344CB8AC3E}">
        <p14:creationId xmlns:p14="http://schemas.microsoft.com/office/powerpoint/2010/main" val="169837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950477" y="1753033"/>
            <a:ext cx="5403324" cy="751320"/>
          </a:xfrm>
          <a:solidFill>
            <a:schemeClr val="bg1">
              <a:alpha val="62000"/>
            </a:schemeClr>
          </a:solidFill>
        </p:spPr>
        <p:txBody>
          <a:bodyPr>
            <a:noAutofit/>
          </a:bodyPr>
          <a:lstStyle/>
          <a:p>
            <a:pPr marL="0" indent="0" algn="ctr">
              <a:buFont typeface="Wingdings" panose="05000000000000000000" pitchFamily="2" charset="2"/>
              <a:buNone/>
            </a:pPr>
            <a:r>
              <a:rPr lang="en-US" dirty="0">
                <a:latin typeface="Times New Roman" panose="02020603050405020304" pitchFamily="18" charset="0"/>
                <a:cs typeface="Times New Roman" panose="02020603050405020304" pitchFamily="18" charset="0"/>
              </a:rPr>
              <a:t>Summary Statistics</a:t>
            </a:r>
            <a:endParaRPr lang="en-IN"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7270147" y="2265218"/>
            <a:ext cx="2763981" cy="20782"/>
          </a:xfrm>
          <a:prstGeom prst="line">
            <a:avLst/>
          </a:prstGeom>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476" y="2576945"/>
            <a:ext cx="5403324" cy="367838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753033"/>
            <a:ext cx="4991100" cy="4502294"/>
          </a:xfrm>
          <a:prstGeom prst="rect">
            <a:avLst/>
          </a:prstGeom>
        </p:spPr>
      </p:pic>
      <p:sp>
        <p:nvSpPr>
          <p:cNvPr id="2" name="Footer Placeholder 1"/>
          <p:cNvSpPr>
            <a:spLocks noGrp="1"/>
          </p:cNvSpPr>
          <p:nvPr>
            <p:ph type="ftr" sz="quarter" idx="11"/>
          </p:nvPr>
        </p:nvSpPr>
        <p:spPr/>
        <p:txBody>
          <a:bodyPr/>
          <a:lstStyle/>
          <a:p>
            <a:r>
              <a:rPr lang="en-US" b="1" dirty="0" err="1">
                <a:solidFill>
                  <a:schemeClr val="tx1"/>
                </a:solidFill>
              </a:rPr>
              <a:t>Saideep</a:t>
            </a:r>
            <a:r>
              <a:rPr lang="en-US" b="1" dirty="0">
                <a:solidFill>
                  <a:schemeClr val="tx1"/>
                </a:solidFill>
              </a:rPr>
              <a:t> </a:t>
            </a:r>
            <a:r>
              <a:rPr lang="en-US" b="1" dirty="0" err="1">
                <a:solidFill>
                  <a:schemeClr val="tx1"/>
                </a:solidFill>
              </a:rPr>
              <a:t>Taddi</a:t>
            </a:r>
            <a:endParaRPr lang="en-IN" b="1" dirty="0">
              <a:solidFill>
                <a:schemeClr val="tx1"/>
              </a:solidFill>
            </a:endParaRPr>
          </a:p>
        </p:txBody>
      </p:sp>
    </p:spTree>
    <p:extLst>
      <p:ext uri="{BB962C8B-B14F-4D97-AF65-F5344CB8AC3E}">
        <p14:creationId xmlns:p14="http://schemas.microsoft.com/office/powerpoint/2010/main" val="79095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41663" y="375516"/>
            <a:ext cx="10515600" cy="1325563"/>
          </a:xfrm>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Histograms</a:t>
            </a:r>
            <a:endParaRPr lang="en-IN"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655127" y="1361209"/>
            <a:ext cx="2867891" cy="20782"/>
          </a:xfrm>
          <a:prstGeom prst="line">
            <a:avLst/>
          </a:prstGeom>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63" y="1818409"/>
            <a:ext cx="10515600" cy="4738255"/>
          </a:xfrm>
          <a:prstGeom prst="rect">
            <a:avLst/>
          </a:prstGeom>
        </p:spPr>
      </p:pic>
      <p:sp>
        <p:nvSpPr>
          <p:cNvPr id="2" name="Footer Placeholder 1"/>
          <p:cNvSpPr>
            <a:spLocks noGrp="1"/>
          </p:cNvSpPr>
          <p:nvPr>
            <p:ph type="ftr" sz="quarter" idx="11"/>
          </p:nvPr>
        </p:nvSpPr>
        <p:spPr>
          <a:xfrm>
            <a:off x="4042063" y="6492875"/>
            <a:ext cx="4114800" cy="365125"/>
          </a:xfrm>
        </p:spPr>
        <p:txBody>
          <a:bodyPr/>
          <a:lstStyle/>
          <a:p>
            <a:r>
              <a:rPr lang="en-IN" b="1" dirty="0" err="1">
                <a:solidFill>
                  <a:schemeClr val="tx1"/>
                </a:solidFill>
              </a:rPr>
              <a:t>Saideep</a:t>
            </a:r>
            <a:r>
              <a:rPr lang="en-IN" b="1" dirty="0">
                <a:solidFill>
                  <a:schemeClr val="tx1"/>
                </a:solidFill>
              </a:rPr>
              <a:t> </a:t>
            </a:r>
            <a:r>
              <a:rPr lang="en-IN" b="1" dirty="0" err="1">
                <a:solidFill>
                  <a:schemeClr val="tx1"/>
                </a:solidFill>
              </a:rPr>
              <a:t>Taddi</a:t>
            </a:r>
            <a:endParaRPr lang="en-IN" b="1" dirty="0">
              <a:solidFill>
                <a:schemeClr val="tx1"/>
              </a:solidFill>
            </a:endParaRPr>
          </a:p>
        </p:txBody>
      </p:sp>
    </p:spTree>
    <p:extLst>
      <p:ext uri="{BB962C8B-B14F-4D97-AF65-F5344CB8AC3E}">
        <p14:creationId xmlns:p14="http://schemas.microsoft.com/office/powerpoint/2010/main" val="118235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41663" y="375516"/>
            <a:ext cx="10515600" cy="1325563"/>
          </a:xfrm>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Box Plots</a:t>
            </a:r>
            <a:endParaRPr lang="en-IN"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5018809" y="1371600"/>
            <a:ext cx="2161309"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63" y="1831003"/>
            <a:ext cx="10515600" cy="4715270"/>
          </a:xfrm>
          <a:prstGeom prst="rect">
            <a:avLst/>
          </a:prstGeom>
        </p:spPr>
      </p:pic>
      <p:sp>
        <p:nvSpPr>
          <p:cNvPr id="2" name="Footer Placeholder 1"/>
          <p:cNvSpPr>
            <a:spLocks noGrp="1"/>
          </p:cNvSpPr>
          <p:nvPr>
            <p:ph type="ftr" sz="quarter" idx="11"/>
          </p:nvPr>
        </p:nvSpPr>
        <p:spPr>
          <a:xfrm>
            <a:off x="4042063" y="6492875"/>
            <a:ext cx="4114800" cy="365125"/>
          </a:xfrm>
        </p:spPr>
        <p:txBody>
          <a:bodyPr/>
          <a:lstStyle/>
          <a:p>
            <a:r>
              <a:rPr lang="en-IN" b="1" dirty="0" err="1">
                <a:solidFill>
                  <a:schemeClr val="tx1"/>
                </a:solidFill>
              </a:rPr>
              <a:t>Saideep</a:t>
            </a:r>
            <a:r>
              <a:rPr lang="en-IN" b="1" dirty="0">
                <a:solidFill>
                  <a:schemeClr val="tx1"/>
                </a:solidFill>
              </a:rPr>
              <a:t> </a:t>
            </a:r>
            <a:r>
              <a:rPr lang="en-IN" b="1" dirty="0" err="1">
                <a:solidFill>
                  <a:schemeClr val="tx1"/>
                </a:solidFill>
              </a:rPr>
              <a:t>Taddi</a:t>
            </a:r>
            <a:endParaRPr lang="en-IN" b="1" dirty="0">
              <a:solidFill>
                <a:schemeClr val="tx1"/>
              </a:solidFill>
            </a:endParaRPr>
          </a:p>
        </p:txBody>
      </p:sp>
    </p:spTree>
    <p:extLst>
      <p:ext uri="{BB962C8B-B14F-4D97-AF65-F5344CB8AC3E}">
        <p14:creationId xmlns:p14="http://schemas.microsoft.com/office/powerpoint/2010/main" val="397408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7" name="Content Placeholder 4"/>
          <p:cNvSpPr txBox="1">
            <a:spLocks/>
          </p:cNvSpPr>
          <p:nvPr/>
        </p:nvSpPr>
        <p:spPr>
          <a:xfrm>
            <a:off x="890154" y="1856510"/>
            <a:ext cx="4263737" cy="3047999"/>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lnSpc>
                <a:spcPct val="107000"/>
              </a:lnSpc>
              <a:spcBef>
                <a:spcPts val="0"/>
              </a:spcBef>
              <a:spcAft>
                <a:spcPts val="800"/>
              </a:spcAft>
              <a:buNone/>
            </a:pPr>
            <a:endParaRPr lang="en-US" sz="1400" dirty="0">
              <a:latin typeface="Times New Roman" panose="02020603050405020304" pitchFamily="18" charset="0"/>
              <a:cs typeface="Times New Roman" panose="02020603050405020304" pitchFamily="18" charset="0"/>
            </a:endParaRPr>
          </a:p>
          <a:p>
            <a:pPr marL="0" indent="0" fontAlgn="ctr">
              <a:lnSpc>
                <a:spcPct val="107000"/>
              </a:lnSpc>
              <a:spcBef>
                <a:spcPts val="0"/>
              </a:spcBef>
              <a:spcAft>
                <a:spcPts val="800"/>
              </a:spcAft>
              <a:buNone/>
            </a:pPr>
            <a:r>
              <a:rPr lang="en-US" sz="1400" dirty="0">
                <a:latin typeface="Times New Roman" panose="02020603050405020304" pitchFamily="18" charset="0"/>
                <a:cs typeface="Times New Roman" panose="02020603050405020304" pitchFamily="18" charset="0"/>
              </a:rPr>
              <a:t>Here we performed an analysis we check the correlation  in the heat map beside  the last three variables </a:t>
            </a:r>
          </a:p>
          <a:p>
            <a:pPr marL="0" fontAlgn="ctr">
              <a:lnSpc>
                <a:spcPct val="107000"/>
              </a:lnSpc>
              <a:spcBef>
                <a:spcPts val="0"/>
              </a:spcBef>
              <a:spcAft>
                <a:spcPts val="800"/>
              </a:spcAft>
            </a:pP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Avg_Submtd_Cvrd_Chrg</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b="0" i="0" u="none" strike="noStrike" dirty="0">
              <a:effectLst/>
              <a:latin typeface="Times New Roman" panose="02020603050405020304" pitchFamily="18" charset="0"/>
              <a:cs typeface="Times New Roman" panose="02020603050405020304" pitchFamily="18" charset="0"/>
            </a:endParaRPr>
          </a:p>
          <a:p>
            <a:pPr marL="0" fontAlgn="ctr">
              <a:lnSpc>
                <a:spcPct val="107000"/>
              </a:lnSpc>
              <a:spcBef>
                <a:spcPts val="0"/>
              </a:spcBef>
              <a:spcAft>
                <a:spcPts val="800"/>
              </a:spcAft>
            </a:pP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Avg_Tot_Pymt_Amt</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b="0" i="0" u="none" strike="noStrike" dirty="0">
              <a:effectLst/>
              <a:latin typeface="Times New Roman" panose="02020603050405020304" pitchFamily="18" charset="0"/>
              <a:cs typeface="Times New Roman" panose="02020603050405020304" pitchFamily="18" charset="0"/>
            </a:endParaRPr>
          </a:p>
          <a:p>
            <a:pPr marL="0" fontAlgn="ctr">
              <a:lnSpc>
                <a:spcPct val="107000"/>
              </a:lnSpc>
              <a:spcBef>
                <a:spcPts val="0"/>
              </a:spcBef>
              <a:spcAft>
                <a:spcPts val="800"/>
              </a:spcAft>
            </a:pP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Avg_Mdcr_Pymt_Amt</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b="0" i="0" u="none" strike="noStrike" dirty="0">
              <a:effectLst/>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Are highly correlated when compared to any other variables in the data set</a:t>
            </a:r>
          </a:p>
          <a:p>
            <a:pPr marL="0" indent="0">
              <a:buFont typeface="Wingdings" panose="05000000000000000000" pitchFamily="2" charset="2"/>
              <a:buNone/>
            </a:pPr>
            <a:endParaRPr lang="en-IN"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B2CCB5A-8F7E-23C6-BE6F-091C57EE5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853" y="1856510"/>
            <a:ext cx="6009410" cy="3047999"/>
          </a:xfrm>
          <a:prstGeom prst="rect">
            <a:avLst/>
          </a:prstGeom>
        </p:spPr>
      </p:pic>
      <p:sp>
        <p:nvSpPr>
          <p:cNvPr id="11" name="Title 3"/>
          <p:cNvSpPr>
            <a:spLocks noGrp="1"/>
          </p:cNvSpPr>
          <p:nvPr>
            <p:ph type="title"/>
          </p:nvPr>
        </p:nvSpPr>
        <p:spPr>
          <a:xfrm>
            <a:off x="841663" y="375516"/>
            <a:ext cx="10515600" cy="1325563"/>
          </a:xfrm>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Heatmap</a:t>
            </a:r>
            <a:endParaRPr lang="en-IN" dirty="0">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4998027" y="1402773"/>
            <a:ext cx="2223655" cy="10391"/>
          </a:xfrm>
          <a:prstGeom prst="line">
            <a:avLst/>
          </a:prstGeom>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1"/>
          </p:nvPr>
        </p:nvSpPr>
        <p:spPr/>
        <p:txBody>
          <a:bodyPr/>
          <a:lstStyle/>
          <a:p>
            <a:r>
              <a:rPr lang="en-IN" b="1" dirty="0" err="1">
                <a:solidFill>
                  <a:schemeClr val="tx1"/>
                </a:solidFill>
              </a:rPr>
              <a:t>Saideep</a:t>
            </a:r>
            <a:r>
              <a:rPr lang="en-IN" b="1" dirty="0">
                <a:solidFill>
                  <a:schemeClr val="tx1"/>
                </a:solidFill>
              </a:rPr>
              <a:t> </a:t>
            </a:r>
            <a:r>
              <a:rPr lang="en-IN" b="1" dirty="0" err="1">
                <a:solidFill>
                  <a:schemeClr val="tx1"/>
                </a:solidFill>
              </a:rPr>
              <a:t>Taddi</a:t>
            </a:r>
            <a:endParaRPr lang="en-IN" b="1" dirty="0">
              <a:solidFill>
                <a:schemeClr val="tx1"/>
              </a:solidFill>
            </a:endParaRPr>
          </a:p>
        </p:txBody>
      </p:sp>
    </p:spTree>
    <p:extLst>
      <p:ext uri="{BB962C8B-B14F-4D97-AF65-F5344CB8AC3E}">
        <p14:creationId xmlns:p14="http://schemas.microsoft.com/office/powerpoint/2010/main" val="376916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7" name="Content Placeholder 4"/>
          <p:cNvSpPr txBox="1">
            <a:spLocks/>
          </p:cNvSpPr>
          <p:nvPr/>
        </p:nvSpPr>
        <p:spPr>
          <a:xfrm>
            <a:off x="6428509" y="398320"/>
            <a:ext cx="5344392" cy="3047999"/>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i="0" dirty="0">
                <a:solidFill>
                  <a:srgbClr val="000000"/>
                </a:solidFill>
                <a:effectLst/>
                <a:latin typeface="Times New Roman" panose="02020603050405020304" pitchFamily="18" charset="0"/>
                <a:cs typeface="Times New Roman" panose="02020603050405020304" pitchFamily="18" charset="0"/>
              </a:rPr>
              <a:t>Average Total Payment Amount by Drug: We can calculate the average total payment amount (</a:t>
            </a:r>
            <a:r>
              <a:rPr lang="en-US" sz="1400" b="1" i="0" dirty="0" err="1">
                <a:solidFill>
                  <a:srgbClr val="000000"/>
                </a:solidFill>
                <a:effectLst/>
                <a:latin typeface="Times New Roman" panose="02020603050405020304" pitchFamily="18" charset="0"/>
                <a:cs typeface="Times New Roman" panose="02020603050405020304" pitchFamily="18" charset="0"/>
              </a:rPr>
              <a:t>Avg_Tot_Pymt_Amt</a:t>
            </a:r>
            <a:r>
              <a:rPr lang="en-US" sz="1400" b="1" i="0" dirty="0">
                <a:solidFill>
                  <a:srgbClr val="000000"/>
                </a:solidFill>
                <a:effectLst/>
                <a:latin typeface="Times New Roman" panose="02020603050405020304" pitchFamily="18" charset="0"/>
                <a:cs typeface="Times New Roman" panose="02020603050405020304" pitchFamily="18" charset="0"/>
              </a:rPr>
              <a:t>) for each drug (</a:t>
            </a:r>
            <a:r>
              <a:rPr lang="en-US" sz="1400" b="1" i="0" dirty="0" err="1">
                <a:solidFill>
                  <a:srgbClr val="000000"/>
                </a:solidFill>
                <a:effectLst/>
                <a:latin typeface="Times New Roman" panose="02020603050405020304" pitchFamily="18" charset="0"/>
                <a:cs typeface="Times New Roman" panose="02020603050405020304" pitchFamily="18" charset="0"/>
              </a:rPr>
              <a:t>DRG_Desc</a:t>
            </a:r>
            <a:r>
              <a:rPr lang="en-US" sz="1400" b="1" i="0" dirty="0">
                <a:solidFill>
                  <a:srgbClr val="000000"/>
                </a:solidFill>
                <a:effectLst/>
                <a:latin typeface="Times New Roman" panose="02020603050405020304" pitchFamily="18" charset="0"/>
                <a:cs typeface="Times New Roman" panose="02020603050405020304" pitchFamily="18" charset="0"/>
              </a:rPr>
              <a:t>) and display the results in a horizontal bar chart.</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resulting visualization is a horizontal bar chart that displays the top 10 drugs by average total payment amount.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drug descriptions are shown on the y-axis, and the corresponding average payment amounts are represented by the length of the bars. The chart provides insights into the drugs with the highest average total payment amounts</a:t>
            </a:r>
            <a:endParaRPr lang="en-IN" sz="1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F32DDA9-19A0-5864-E984-A0E0EBBFD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76" y="398320"/>
            <a:ext cx="5824777" cy="3047999"/>
          </a:xfrm>
          <a:prstGeom prst="rect">
            <a:avLst/>
          </a:prstGeom>
        </p:spPr>
      </p:pic>
      <p:sp>
        <p:nvSpPr>
          <p:cNvPr id="9" name="Content Placeholder 4"/>
          <p:cNvSpPr txBox="1">
            <a:spLocks/>
          </p:cNvSpPr>
          <p:nvPr/>
        </p:nvSpPr>
        <p:spPr>
          <a:xfrm>
            <a:off x="399375" y="3605647"/>
            <a:ext cx="5824777" cy="3047999"/>
          </a:xfrm>
          <a:prstGeom prst="rect">
            <a:avLst/>
          </a:prstGeom>
          <a:solidFill>
            <a:schemeClr val="bg1">
              <a:alpha val="62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i="0" dirty="0">
                <a:solidFill>
                  <a:srgbClr val="000000"/>
                </a:solidFill>
                <a:effectLst/>
                <a:latin typeface="Times New Roman" panose="02020603050405020304" pitchFamily="18" charset="0"/>
                <a:cs typeface="Times New Roman" panose="02020603050405020304" pitchFamily="18" charset="0"/>
              </a:rPr>
              <a:t>Relationship between Average Submitted Covered Charges and Average Total Payment Amount: We can create a scatter plot to visualize the relationship between the average submitted covered charges (</a:t>
            </a:r>
            <a:r>
              <a:rPr lang="en-US" sz="1500" b="1" i="0" dirty="0" err="1">
                <a:solidFill>
                  <a:srgbClr val="000000"/>
                </a:solidFill>
                <a:effectLst/>
                <a:latin typeface="Times New Roman" panose="02020603050405020304" pitchFamily="18" charset="0"/>
                <a:cs typeface="Times New Roman" panose="02020603050405020304" pitchFamily="18" charset="0"/>
              </a:rPr>
              <a:t>Avg_Submtd_Cvrd_Chrg</a:t>
            </a:r>
            <a:r>
              <a:rPr lang="en-US" sz="1500" b="1" i="0" dirty="0">
                <a:solidFill>
                  <a:srgbClr val="000000"/>
                </a:solidFill>
                <a:effectLst/>
                <a:latin typeface="Times New Roman" panose="02020603050405020304" pitchFamily="18" charset="0"/>
                <a:cs typeface="Times New Roman" panose="02020603050405020304" pitchFamily="18" charset="0"/>
              </a:rPr>
              <a:t>) and the average total payment amount (</a:t>
            </a:r>
            <a:r>
              <a:rPr lang="en-US" sz="1500" b="1" i="0" dirty="0" err="1">
                <a:solidFill>
                  <a:srgbClr val="000000"/>
                </a:solidFill>
                <a:effectLst/>
                <a:latin typeface="Times New Roman" panose="02020603050405020304" pitchFamily="18" charset="0"/>
                <a:cs typeface="Times New Roman" panose="02020603050405020304" pitchFamily="18" charset="0"/>
              </a:rPr>
              <a:t>Avg_Tot_Pymt_Amt</a:t>
            </a:r>
            <a:r>
              <a:rPr lang="en-US" sz="1500" b="1" i="0" dirty="0">
                <a:solidFill>
                  <a:srgbClr val="000000"/>
                </a:solidFill>
                <a:effectLst/>
                <a:latin typeface="Times New Roman" panose="02020603050405020304" pitchFamily="18" charset="0"/>
                <a:cs typeface="Times New Roman" panose="02020603050405020304" pitchFamily="18" charset="0"/>
              </a:rPr>
              <a:t>) for the drugs.</a:t>
            </a:r>
            <a:endParaRPr lang="en-I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The resulting visualization is a scatter plot that shows the relationship between the average submitted covered charges and the average total payment amount. </a:t>
            </a:r>
          </a:p>
          <a:p>
            <a:pPr marL="285750" indent="-285750">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Each point in the plot represents a data point from the Data Frame </a:t>
            </a:r>
            <a:r>
              <a:rPr lang="en-US" sz="1500" dirty="0" err="1">
                <a:latin typeface="Times New Roman" panose="02020603050405020304" pitchFamily="18" charset="0"/>
                <a:cs typeface="Times New Roman" panose="02020603050405020304" pitchFamily="18" charset="0"/>
              </a:rPr>
              <a:t>df</a:t>
            </a:r>
            <a:r>
              <a:rPr lang="en-US" sz="1500" dirty="0">
                <a:latin typeface="Times New Roman" panose="02020603050405020304" pitchFamily="18" charset="0"/>
                <a:cs typeface="Times New Roman" panose="02020603050405020304" pitchFamily="18" charset="0"/>
              </a:rPr>
              <a:t>, where the x-coordinate represents the average submitted covered charges and the y-coordinate represents the average total payment amount. </a:t>
            </a:r>
          </a:p>
          <a:p>
            <a:pPr marL="285750" indent="-285750">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The scatter plot allows you to visualize and understand the relationship or pattern, if any, between these two variables.</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FD96A0D-117B-21B6-D5C5-8E4884CC5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8509" y="3605647"/>
            <a:ext cx="5344392" cy="2961408"/>
          </a:xfrm>
          <a:prstGeom prst="rect">
            <a:avLst/>
          </a:prstGeom>
        </p:spPr>
      </p:pic>
      <p:sp>
        <p:nvSpPr>
          <p:cNvPr id="2" name="Footer Placeholder 1"/>
          <p:cNvSpPr>
            <a:spLocks noGrp="1"/>
          </p:cNvSpPr>
          <p:nvPr>
            <p:ph type="ftr" sz="quarter" idx="11"/>
          </p:nvPr>
        </p:nvSpPr>
        <p:spPr>
          <a:xfrm>
            <a:off x="8932719" y="6567055"/>
            <a:ext cx="4114800" cy="365125"/>
          </a:xfrm>
        </p:spPr>
        <p:txBody>
          <a:bodyPr/>
          <a:lstStyle/>
          <a:p>
            <a:r>
              <a:rPr lang="en-US" b="1" dirty="0">
                <a:solidFill>
                  <a:schemeClr val="tx1"/>
                </a:solidFill>
              </a:rPr>
              <a:t>Swaraj Bandari</a:t>
            </a:r>
            <a:endParaRPr lang="en-IN" b="1" dirty="0">
              <a:solidFill>
                <a:schemeClr val="tx1"/>
              </a:solidFill>
            </a:endParaRPr>
          </a:p>
        </p:txBody>
      </p:sp>
    </p:spTree>
    <p:extLst>
      <p:ext uri="{BB962C8B-B14F-4D97-AF65-F5344CB8AC3E}">
        <p14:creationId xmlns:p14="http://schemas.microsoft.com/office/powerpoint/2010/main" val="380424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7" name="Content Placeholder 4"/>
          <p:cNvSpPr txBox="1">
            <a:spLocks/>
          </p:cNvSpPr>
          <p:nvPr/>
        </p:nvSpPr>
        <p:spPr>
          <a:xfrm>
            <a:off x="6428509" y="215760"/>
            <a:ext cx="5344392" cy="3047999"/>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Times New Roman" panose="02020603050405020304" pitchFamily="18" charset="0"/>
                <a:cs typeface="Times New Roman" panose="02020603050405020304" pitchFamily="18" charset="0"/>
              </a:rPr>
              <a:t>Line plot to show the average total payment amount (</a:t>
            </a:r>
            <a:r>
              <a:rPr lang="en-US" sz="1400" b="1" dirty="0" err="1">
                <a:latin typeface="Times New Roman" panose="02020603050405020304" pitchFamily="18" charset="0"/>
                <a:cs typeface="Times New Roman" panose="02020603050405020304" pitchFamily="18" charset="0"/>
              </a:rPr>
              <a:t>Avg_Tot_Pymt_Amt</a:t>
            </a:r>
            <a:r>
              <a:rPr lang="en-US" sz="1400" b="1" dirty="0">
                <a:latin typeface="Times New Roman" panose="02020603050405020304" pitchFamily="18" charset="0"/>
                <a:cs typeface="Times New Roman" panose="02020603050405020304" pitchFamily="18" charset="0"/>
              </a:rPr>
              <a:t>) over a range of values for the </a:t>
            </a:r>
            <a:r>
              <a:rPr lang="en-US" sz="1400" b="1" dirty="0" err="1">
                <a:latin typeface="Times New Roman" panose="02020603050405020304" pitchFamily="18" charset="0"/>
                <a:cs typeface="Times New Roman" panose="02020603050405020304" pitchFamily="18" charset="0"/>
              </a:rPr>
              <a:t>Rndrng_Prvdr_CCN</a:t>
            </a:r>
            <a:r>
              <a:rPr lang="en-US" sz="1400" b="1" dirty="0">
                <a:latin typeface="Times New Roman" panose="02020603050405020304" pitchFamily="18" charset="0"/>
                <a:cs typeface="Times New Roman" panose="02020603050405020304" pitchFamily="18" charset="0"/>
              </a:rPr>
              <a:t> column.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resulting visualization is a line plot that shows the </a:t>
            </a:r>
            <a:r>
              <a:rPr lang="en-US" sz="1400" dirty="0" err="1">
                <a:latin typeface="Times New Roman" panose="02020603050405020304" pitchFamily="18" charset="0"/>
                <a:cs typeface="Times New Roman" panose="02020603050405020304" pitchFamily="18" charset="0"/>
              </a:rPr>
              <a:t>relationsh</a:t>
            </a:r>
            <a:r>
              <a:rPr lang="en-US" sz="1400" dirty="0">
                <a:latin typeface="Times New Roman" panose="02020603050405020304" pitchFamily="18" charset="0"/>
                <a:cs typeface="Times New Roman" panose="02020603050405020304" pitchFamily="18" charset="0"/>
              </a:rPr>
              <a:t> between the average total payment amount and the rendering provider' Certification Number.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Each point in the plot represents a data point the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where the x-coordinate represents the CMS </a:t>
            </a:r>
            <a:r>
              <a:rPr lang="en-US" sz="1400" dirty="0" err="1">
                <a:latin typeface="Times New Roman" panose="02020603050405020304" pitchFamily="18" charset="0"/>
                <a:cs typeface="Times New Roman" panose="02020603050405020304" pitchFamily="18" charset="0"/>
              </a:rPr>
              <a:t>Certific</a:t>
            </a:r>
            <a:r>
              <a:rPr lang="en-US" sz="1400" dirty="0">
                <a:latin typeface="Times New Roman" panose="02020603050405020304" pitchFamily="18" charset="0"/>
                <a:cs typeface="Times New Roman" panose="02020603050405020304" pitchFamily="18" charset="0"/>
              </a:rPr>
              <a:t> Number and the y-coordinate represents the average total payment amount The line plot allows you to visualize the trend or pattern, if any, data. </a:t>
            </a:r>
            <a:endParaRPr lang="en-IN" sz="1400"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9" name="Content Placeholder 4"/>
          <p:cNvSpPr txBox="1">
            <a:spLocks/>
          </p:cNvSpPr>
          <p:nvPr/>
        </p:nvSpPr>
        <p:spPr>
          <a:xfrm>
            <a:off x="399373" y="3423084"/>
            <a:ext cx="5824777" cy="3047999"/>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Times New Roman" panose="02020603050405020304" pitchFamily="18" charset="0"/>
                <a:cs typeface="Times New Roman" panose="02020603050405020304" pitchFamily="18" charset="0"/>
              </a:rPr>
              <a:t>Relationship between Average Submitted Covered Charges and Total Discharges: We can visualize the relationship between the average submitted covered charges (</a:t>
            </a:r>
            <a:r>
              <a:rPr lang="en-US" sz="1400" b="1" dirty="0" err="1">
                <a:latin typeface="Times New Roman" panose="02020603050405020304" pitchFamily="18" charset="0"/>
                <a:cs typeface="Times New Roman" panose="02020603050405020304" pitchFamily="18" charset="0"/>
              </a:rPr>
              <a:t>Avg_Submtd_Cvrd_Chrg</a:t>
            </a:r>
            <a:r>
              <a:rPr lang="en-US" sz="1400" b="1" dirty="0">
                <a:latin typeface="Times New Roman" panose="02020603050405020304" pitchFamily="18" charset="0"/>
                <a:cs typeface="Times New Roman" panose="02020603050405020304" pitchFamily="18" charset="0"/>
              </a:rPr>
              <a:t>) and the total discharges (</a:t>
            </a:r>
            <a:r>
              <a:rPr lang="en-US" sz="1400" b="1" dirty="0" err="1">
                <a:latin typeface="Times New Roman" panose="02020603050405020304" pitchFamily="18" charset="0"/>
                <a:cs typeface="Times New Roman" panose="02020603050405020304" pitchFamily="18" charset="0"/>
              </a:rPr>
              <a:t>Tot_Dschrgs</a:t>
            </a:r>
            <a:r>
              <a:rPr lang="en-US" sz="1400" b="1" dirty="0">
                <a:latin typeface="Times New Roman" panose="02020603050405020304" pitchFamily="18" charset="0"/>
                <a:cs typeface="Times New Roman" panose="02020603050405020304" pitchFamily="18" charset="0"/>
              </a:rPr>
              <a:t>) using a scatter plot.</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resulting visualization is a scatter plot that shows the relationship between the average submitted covered charges and the total discharges.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Each point in the plot represents a data point from the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where the x-coordinate represents the average submitted covered charges and the y-coordinate represents the total discharges.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scatter plot allows you to visualize and understand the relationship or pattern, if any, between these two variables. </a:t>
            </a:r>
            <a:endParaRPr lang="en-IN" sz="1400"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10C283-98C6-2073-BAD4-C7ED40477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74" y="215760"/>
            <a:ext cx="5824777" cy="3047999"/>
          </a:xfrm>
          <a:prstGeom prst="rect">
            <a:avLst/>
          </a:prstGeom>
        </p:spPr>
      </p:pic>
      <p:pic>
        <p:nvPicPr>
          <p:cNvPr id="10" name="Picture 9">
            <a:extLst>
              <a:ext uri="{FF2B5EF4-FFF2-40B4-BE49-F238E27FC236}">
                <a16:creationId xmlns:a16="http://schemas.microsoft.com/office/drawing/2014/main" id="{1E100488-6142-EBF1-1875-012DDBCBD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8509" y="3423084"/>
            <a:ext cx="5344392" cy="3047999"/>
          </a:xfrm>
          <a:prstGeom prst="rect">
            <a:avLst/>
          </a:prstGeom>
        </p:spPr>
      </p:pic>
      <p:sp>
        <p:nvSpPr>
          <p:cNvPr id="2" name="Footer Placeholder 1"/>
          <p:cNvSpPr>
            <a:spLocks noGrp="1"/>
          </p:cNvSpPr>
          <p:nvPr>
            <p:ph type="ftr" sz="quarter" idx="11"/>
          </p:nvPr>
        </p:nvSpPr>
        <p:spPr>
          <a:xfrm>
            <a:off x="4166750" y="6492875"/>
            <a:ext cx="4114800" cy="365125"/>
          </a:xfrm>
        </p:spPr>
        <p:txBody>
          <a:bodyPr/>
          <a:lstStyle/>
          <a:p>
            <a:r>
              <a:rPr lang="en-US" b="1" dirty="0">
                <a:solidFill>
                  <a:schemeClr val="tx1"/>
                </a:solidFill>
              </a:rPr>
              <a:t>Swaraj Bandari</a:t>
            </a:r>
            <a:endParaRPr lang="en-IN" b="1" dirty="0">
              <a:solidFill>
                <a:schemeClr val="tx1"/>
              </a:solidFill>
            </a:endParaRPr>
          </a:p>
        </p:txBody>
      </p:sp>
    </p:spTree>
    <p:extLst>
      <p:ext uri="{BB962C8B-B14F-4D97-AF65-F5344CB8AC3E}">
        <p14:creationId xmlns:p14="http://schemas.microsoft.com/office/powerpoint/2010/main" val="55042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Algorithms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758156"/>
            <a:ext cx="5053445" cy="692150"/>
          </a:xfrm>
          <a:solidFill>
            <a:schemeClr val="bg1">
              <a:alpha val="62000"/>
            </a:schemeClr>
          </a:solidFill>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Linear Regression Model</a:t>
            </a:r>
            <a:endParaRPr lang="en-IN"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754332" y="2234046"/>
            <a:ext cx="3719945" cy="10392"/>
          </a:xfrm>
          <a:prstGeom prst="line">
            <a:avLst/>
          </a:prstGeom>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3"/>
          <a:stretch>
            <a:fillRect/>
          </a:stretch>
        </p:blipFill>
        <p:spPr>
          <a:xfrm>
            <a:off x="838200" y="2517775"/>
            <a:ext cx="5053445" cy="3592080"/>
          </a:xfrm>
          <a:prstGeom prst="rect">
            <a:avLst/>
          </a:prstGeom>
        </p:spPr>
      </p:pic>
      <p:sp>
        <p:nvSpPr>
          <p:cNvPr id="9" name="Content Placeholder 4"/>
          <p:cNvSpPr txBox="1">
            <a:spLocks/>
          </p:cNvSpPr>
          <p:nvPr/>
        </p:nvSpPr>
        <p:spPr>
          <a:xfrm>
            <a:off x="6047509" y="1758156"/>
            <a:ext cx="5306291" cy="692150"/>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Decision Tree Model</a:t>
            </a:r>
            <a:endParaRPr lang="en-IN"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7050232" y="2228850"/>
            <a:ext cx="3719945" cy="10392"/>
          </a:xfrm>
          <a:prstGeom prst="line">
            <a:avLst/>
          </a:prstGeom>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p:nvPicPr>
        <p:blipFill>
          <a:blip r:embed="rId4"/>
          <a:stretch>
            <a:fillRect/>
          </a:stretch>
        </p:blipFill>
        <p:spPr>
          <a:xfrm>
            <a:off x="6047509" y="2528093"/>
            <a:ext cx="5306291" cy="3581761"/>
          </a:xfrm>
          <a:prstGeom prst="rect">
            <a:avLst/>
          </a:prstGeom>
        </p:spPr>
      </p:pic>
      <p:sp>
        <p:nvSpPr>
          <p:cNvPr id="2" name="Footer Placeholder 1"/>
          <p:cNvSpPr>
            <a:spLocks noGrp="1"/>
          </p:cNvSpPr>
          <p:nvPr>
            <p:ph type="ftr" sz="quarter" idx="11"/>
          </p:nvPr>
        </p:nvSpPr>
        <p:spPr/>
        <p:txBody>
          <a:bodyPr/>
          <a:lstStyle/>
          <a:p>
            <a:r>
              <a:rPr lang="en-US" b="1" dirty="0">
                <a:solidFill>
                  <a:schemeClr val="tx1"/>
                </a:solidFill>
              </a:rPr>
              <a:t>Swaraj Bandari</a:t>
            </a:r>
            <a:endParaRPr lang="en-IN" b="1" dirty="0">
              <a:solidFill>
                <a:schemeClr val="tx1"/>
              </a:solidFill>
            </a:endParaRPr>
          </a:p>
        </p:txBody>
      </p:sp>
    </p:spTree>
    <p:extLst>
      <p:ext uri="{BB962C8B-B14F-4D97-AF65-F5344CB8AC3E}">
        <p14:creationId xmlns:p14="http://schemas.microsoft.com/office/powerpoint/2010/main" val="49811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5912427" y="0"/>
            <a:ext cx="6279572" cy="6858000"/>
          </a:xfrm>
          <a:solidFill>
            <a:schemeClr val="bg1">
              <a:alpha val="62000"/>
            </a:schemeClr>
          </a:solidFill>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Topics to cover</a:t>
            </a:r>
            <a:endParaRPr lang="en-IN" sz="3600" dirty="0">
              <a:latin typeface="Times New Roman" panose="02020603050405020304" pitchFamily="18" charset="0"/>
              <a:cs typeface="Times New Roman" panose="02020603050405020304" pitchFamily="18" charset="0"/>
            </a:endParaRPr>
          </a:p>
          <a:p>
            <a:pPr marL="0" indent="0" algn="ctr">
              <a:buNone/>
            </a:pPr>
            <a:endParaRPr lang="en-IN" sz="4800"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6590607" y="708660"/>
            <a:ext cx="4777740" cy="34290"/>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6380018" y="904009"/>
            <a:ext cx="6837218" cy="517064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 to CMS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ML and AI are being used in Medicare Services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to Solve</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Dataset</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Dataset Explanation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Preparation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Exploratory Data Analysis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Algorithms Comparison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Predictions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does this help the Medicare Services</a:t>
            </a:r>
            <a:endParaRPr lang="en-IN"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3997036" y="6390842"/>
            <a:ext cx="4114800" cy="365125"/>
          </a:xfrm>
        </p:spPr>
        <p:txBody>
          <a:bodyPr/>
          <a:lstStyle/>
          <a:p>
            <a:r>
              <a:rPr lang="en-IN" b="1" dirty="0">
                <a:solidFill>
                  <a:schemeClr val="tx1"/>
                </a:solidFill>
              </a:rPr>
              <a:t>Azmeer Mohammed</a:t>
            </a:r>
          </a:p>
        </p:txBody>
      </p:sp>
    </p:spTree>
    <p:extLst>
      <p:ext uri="{BB962C8B-B14F-4D97-AF65-F5344CB8AC3E}">
        <p14:creationId xmlns:p14="http://schemas.microsoft.com/office/powerpoint/2010/main" val="111321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Algorithms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2979016"/>
            <a:ext cx="4842163" cy="692150"/>
          </a:xfrm>
          <a:solidFill>
            <a:schemeClr val="bg1">
              <a:alpha val="62000"/>
            </a:schemeClr>
          </a:solidFill>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Random Forest Model</a:t>
            </a:r>
            <a:endParaRPr lang="en-IN"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399308" y="3470564"/>
            <a:ext cx="3719945" cy="10392"/>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3"/>
          <a:stretch>
            <a:fillRect/>
          </a:stretch>
        </p:blipFill>
        <p:spPr>
          <a:xfrm>
            <a:off x="5891645" y="1928737"/>
            <a:ext cx="5462155" cy="3640789"/>
          </a:xfrm>
          <a:prstGeom prst="rect">
            <a:avLst/>
          </a:prstGeom>
        </p:spPr>
      </p:pic>
      <p:sp>
        <p:nvSpPr>
          <p:cNvPr id="6" name="Footer Placeholder 5"/>
          <p:cNvSpPr>
            <a:spLocks noGrp="1"/>
          </p:cNvSpPr>
          <p:nvPr>
            <p:ph type="ftr" sz="quarter" idx="11"/>
          </p:nvPr>
        </p:nvSpPr>
        <p:spPr/>
        <p:txBody>
          <a:bodyPr/>
          <a:lstStyle/>
          <a:p>
            <a:r>
              <a:rPr lang="en-US" b="1" dirty="0">
                <a:solidFill>
                  <a:schemeClr val="tx1"/>
                </a:solidFill>
              </a:rPr>
              <a:t>Swaraj Bandari</a:t>
            </a:r>
            <a:endParaRPr lang="en-IN" b="1" dirty="0">
              <a:solidFill>
                <a:schemeClr val="tx1"/>
              </a:solidFill>
            </a:endParaRPr>
          </a:p>
        </p:txBody>
      </p:sp>
    </p:spTree>
    <p:extLst>
      <p:ext uri="{BB962C8B-B14F-4D97-AF65-F5344CB8AC3E}">
        <p14:creationId xmlns:p14="http://schemas.microsoft.com/office/powerpoint/2010/main" val="346523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Algorithms Comparison</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886450" y="1880757"/>
            <a:ext cx="5467350" cy="4343400"/>
          </a:xfrm>
          <a:prstGeom prst="rect">
            <a:avLst/>
          </a:prstGeom>
        </p:spPr>
      </p:pic>
      <p:sp>
        <p:nvSpPr>
          <p:cNvPr id="8" name="Content Placeholder 4"/>
          <p:cNvSpPr txBox="1">
            <a:spLocks/>
          </p:cNvSpPr>
          <p:nvPr/>
        </p:nvSpPr>
        <p:spPr>
          <a:xfrm>
            <a:off x="838200" y="1880757"/>
            <a:ext cx="4866409" cy="4343400"/>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Decision tree model is less accurate when compared to the linear regression and random forest. </a:t>
            </a:r>
          </a:p>
          <a:p>
            <a:r>
              <a:rPr lang="en-US" sz="1600" dirty="0">
                <a:latin typeface="Times New Roman" panose="02020603050405020304" pitchFamily="18" charset="0"/>
                <a:cs typeface="Times New Roman" panose="02020603050405020304" pitchFamily="18" charset="0"/>
              </a:rPr>
              <a:t>In between linear regression and random forest. Random forest had shown more accuracy.</a:t>
            </a:r>
          </a:p>
          <a:p>
            <a:r>
              <a:rPr lang="en-US" sz="1600" dirty="0">
                <a:latin typeface="Times New Roman" panose="02020603050405020304" pitchFamily="18" charset="0"/>
                <a:cs typeface="Times New Roman" panose="02020603050405020304" pitchFamily="18" charset="0"/>
              </a:rPr>
              <a:t>From the Algorithms used, Random Forest Model is preferred over the other two because the R2 value of this model is more when compared to other two models used.</a:t>
            </a: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b="1" dirty="0" err="1">
                <a:solidFill>
                  <a:schemeClr val="tx1"/>
                </a:solidFill>
              </a:rPr>
              <a:t>Venkata</a:t>
            </a:r>
            <a:r>
              <a:rPr lang="en-IN" b="1" dirty="0">
                <a:solidFill>
                  <a:schemeClr val="tx1"/>
                </a:solidFill>
              </a:rPr>
              <a:t> </a:t>
            </a:r>
            <a:r>
              <a:rPr lang="en-IN" b="1" dirty="0" err="1">
                <a:solidFill>
                  <a:schemeClr val="tx1"/>
                </a:solidFill>
              </a:rPr>
              <a:t>Bala</a:t>
            </a:r>
            <a:r>
              <a:rPr lang="en-IN" b="1" dirty="0">
                <a:solidFill>
                  <a:schemeClr val="tx1"/>
                </a:solidFill>
              </a:rPr>
              <a:t> </a:t>
            </a:r>
            <a:r>
              <a:rPr lang="en-IN" b="1" dirty="0" err="1">
                <a:solidFill>
                  <a:schemeClr val="tx1"/>
                </a:solidFill>
              </a:rPr>
              <a:t>Sekhar</a:t>
            </a:r>
            <a:r>
              <a:rPr lang="en-IN" b="1" dirty="0">
                <a:solidFill>
                  <a:schemeClr val="tx1"/>
                </a:solidFill>
              </a:rPr>
              <a:t> </a:t>
            </a:r>
            <a:r>
              <a:rPr lang="en-IN" b="1" dirty="0" err="1">
                <a:solidFill>
                  <a:schemeClr val="tx1"/>
                </a:solidFill>
              </a:rPr>
              <a:t>Korrapati</a:t>
            </a:r>
            <a:endParaRPr lang="en-IN" b="1" dirty="0">
              <a:solidFill>
                <a:schemeClr val="tx1"/>
              </a:solidFill>
            </a:endParaRPr>
          </a:p>
        </p:txBody>
      </p:sp>
    </p:spTree>
    <p:extLst>
      <p:ext uri="{BB962C8B-B14F-4D97-AF65-F5344CB8AC3E}">
        <p14:creationId xmlns:p14="http://schemas.microsoft.com/office/powerpoint/2010/main" val="25618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Predictions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8800"/>
            <a:ext cx="10515599" cy="4540827"/>
          </a:xfrm>
          <a:solidFill>
            <a:schemeClr val="bg1">
              <a:alpha val="62000"/>
            </a:schemeClr>
          </a:solidFill>
        </p:spPr>
        <p:txBody>
          <a:bodyPr>
            <a:normAutofit/>
          </a:bodyPr>
          <a:lstStyle/>
          <a:p>
            <a:r>
              <a:rPr lang="en-US" sz="2400" dirty="0">
                <a:latin typeface="Times New Roman" panose="02020603050405020304" pitchFamily="18" charset="0"/>
                <a:cs typeface="Times New Roman" panose="02020603050405020304" pitchFamily="18" charset="0"/>
              </a:rPr>
              <a:t>From the analysis, it is observed that Higher Amount of Payment is done Heart Transplant or Implant of Heart Assist System W MCC.</a:t>
            </a:r>
          </a:p>
          <a:p>
            <a:r>
              <a:rPr lang="en-US" sz="2400" dirty="0">
                <a:latin typeface="Times New Roman" panose="02020603050405020304" pitchFamily="18" charset="0"/>
                <a:cs typeface="Times New Roman" panose="02020603050405020304" pitchFamily="18" charset="0"/>
              </a:rPr>
              <a:t>This makes it clear that on an average, most of the people are facing problems related to heart and are spending higher amounts for getting treated.</a:t>
            </a:r>
          </a:p>
          <a:p>
            <a:r>
              <a:rPr lang="en-US" sz="2400" dirty="0">
                <a:latin typeface="Times New Roman" panose="02020603050405020304" pitchFamily="18" charset="0"/>
                <a:cs typeface="Times New Roman" panose="02020603050405020304" pitchFamily="18" charset="0"/>
              </a:rPr>
              <a:t>This can be minimized by maintaining healthy diet, regular physical activities and not using tobacco products.</a:t>
            </a:r>
          </a:p>
          <a:p>
            <a:r>
              <a:rPr lang="en-US" sz="2400" dirty="0">
                <a:latin typeface="Times New Roman" panose="02020603050405020304" pitchFamily="18" charset="0"/>
                <a:cs typeface="Times New Roman" panose="02020603050405020304" pitchFamily="18" charset="0"/>
              </a:rPr>
              <a:t>Checking and controlling risk factors for heart disease and stroke such as high blood pressure, high cholesterol and high blood sugar or diabetes is very important.</a:t>
            </a:r>
          </a:p>
          <a:p>
            <a:endParaRPr lang="en-IN"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b="1" dirty="0" err="1">
                <a:solidFill>
                  <a:schemeClr val="tx1"/>
                </a:solidFill>
              </a:rPr>
              <a:t>Venkata</a:t>
            </a:r>
            <a:r>
              <a:rPr lang="en-IN" b="1" dirty="0">
                <a:solidFill>
                  <a:schemeClr val="tx1"/>
                </a:solidFill>
              </a:rPr>
              <a:t> </a:t>
            </a:r>
            <a:r>
              <a:rPr lang="en-IN" b="1" dirty="0" err="1">
                <a:solidFill>
                  <a:schemeClr val="tx1"/>
                </a:solidFill>
              </a:rPr>
              <a:t>Bala</a:t>
            </a:r>
            <a:r>
              <a:rPr lang="en-IN" b="1" dirty="0">
                <a:solidFill>
                  <a:schemeClr val="tx1"/>
                </a:solidFill>
              </a:rPr>
              <a:t> </a:t>
            </a:r>
            <a:r>
              <a:rPr lang="en-IN" b="1" dirty="0" err="1">
                <a:solidFill>
                  <a:schemeClr val="tx1"/>
                </a:solidFill>
              </a:rPr>
              <a:t>Sekhar</a:t>
            </a:r>
            <a:r>
              <a:rPr lang="en-IN" b="1" dirty="0">
                <a:solidFill>
                  <a:schemeClr val="tx1"/>
                </a:solidFill>
              </a:rPr>
              <a:t> </a:t>
            </a:r>
            <a:r>
              <a:rPr lang="en-IN" b="1" dirty="0" err="1">
                <a:solidFill>
                  <a:schemeClr val="tx1"/>
                </a:solidFill>
              </a:rPr>
              <a:t>Korrapati</a:t>
            </a:r>
            <a:endParaRPr lang="en-IN" b="1" dirty="0">
              <a:solidFill>
                <a:schemeClr val="tx1"/>
              </a:solidFill>
            </a:endParaRPr>
          </a:p>
        </p:txBody>
      </p:sp>
    </p:spTree>
    <p:extLst>
      <p:ext uri="{BB962C8B-B14F-4D97-AF65-F5344CB8AC3E}">
        <p14:creationId xmlns:p14="http://schemas.microsoft.com/office/powerpoint/2010/main" val="292611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How does this help the Medicare Services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8800"/>
            <a:ext cx="10515599" cy="4540827"/>
          </a:xfrm>
          <a:solidFill>
            <a:schemeClr val="bg1">
              <a:alpha val="62000"/>
            </a:schemeClr>
          </a:solidFill>
        </p:spPr>
        <p:txBody>
          <a:bodyPr>
            <a:normAutofit/>
          </a:bodyPr>
          <a:lstStyle/>
          <a:p>
            <a:r>
              <a:rPr lang="en-US" sz="2400" dirty="0">
                <a:latin typeface="Times New Roman" panose="02020603050405020304" pitchFamily="18" charset="0"/>
                <a:cs typeface="Times New Roman" panose="02020603050405020304" pitchFamily="18" charset="0"/>
              </a:rPr>
              <a:t>From the analysis we suggest the Medicare Services to maximize the production of the drugs, doctors and the machinery that is related to heart or heart diseases.</a:t>
            </a:r>
          </a:p>
          <a:p>
            <a:r>
              <a:rPr lang="en-US" sz="2400" dirty="0">
                <a:latin typeface="Times New Roman" panose="02020603050405020304" pitchFamily="18" charset="0"/>
                <a:cs typeface="Times New Roman" panose="02020603050405020304" pitchFamily="18" charset="0"/>
              </a:rPr>
              <a:t>On further analysis, We can predict the future concerns that are related to the medical issues making the drugs more accessible to more population.</a:t>
            </a:r>
          </a:p>
        </p:txBody>
      </p:sp>
      <p:sp>
        <p:nvSpPr>
          <p:cNvPr id="2" name="Footer Placeholder 1"/>
          <p:cNvSpPr>
            <a:spLocks noGrp="1"/>
          </p:cNvSpPr>
          <p:nvPr>
            <p:ph type="ftr" sz="quarter" idx="11"/>
          </p:nvPr>
        </p:nvSpPr>
        <p:spPr/>
        <p:txBody>
          <a:bodyPr/>
          <a:lstStyle/>
          <a:p>
            <a:r>
              <a:rPr lang="en-IN" b="1" dirty="0" err="1">
                <a:solidFill>
                  <a:schemeClr val="tx1"/>
                </a:solidFill>
              </a:rPr>
              <a:t>Venkata</a:t>
            </a:r>
            <a:r>
              <a:rPr lang="en-IN" b="1" dirty="0">
                <a:solidFill>
                  <a:schemeClr val="tx1"/>
                </a:solidFill>
              </a:rPr>
              <a:t> </a:t>
            </a:r>
            <a:r>
              <a:rPr lang="en-IN" b="1" dirty="0" err="1">
                <a:solidFill>
                  <a:schemeClr val="tx1"/>
                </a:solidFill>
              </a:rPr>
              <a:t>Bala</a:t>
            </a:r>
            <a:r>
              <a:rPr lang="en-IN" b="1" dirty="0">
                <a:solidFill>
                  <a:schemeClr val="tx1"/>
                </a:solidFill>
              </a:rPr>
              <a:t> </a:t>
            </a:r>
            <a:r>
              <a:rPr lang="en-IN" b="1" dirty="0" err="1">
                <a:solidFill>
                  <a:schemeClr val="tx1"/>
                </a:solidFill>
              </a:rPr>
              <a:t>Sekhar</a:t>
            </a:r>
            <a:r>
              <a:rPr lang="en-IN" b="1" dirty="0">
                <a:solidFill>
                  <a:schemeClr val="tx1"/>
                </a:solidFill>
              </a:rPr>
              <a:t> </a:t>
            </a:r>
            <a:r>
              <a:rPr lang="en-IN" b="1" dirty="0" err="1">
                <a:solidFill>
                  <a:schemeClr val="tx1"/>
                </a:solidFill>
              </a:rPr>
              <a:t>Korrapati</a:t>
            </a:r>
            <a:endParaRPr lang="en-IN" b="1" dirty="0">
              <a:solidFill>
                <a:schemeClr val="tx1"/>
              </a:solidFill>
            </a:endParaRPr>
          </a:p>
        </p:txBody>
      </p:sp>
    </p:spTree>
    <p:extLst>
      <p:ext uri="{BB962C8B-B14F-4D97-AF65-F5344CB8AC3E}">
        <p14:creationId xmlns:p14="http://schemas.microsoft.com/office/powerpoint/2010/main" val="300621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9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3397827" y="1257300"/>
            <a:ext cx="5164282" cy="830997"/>
          </a:xfrm>
          <a:prstGeom prst="rect">
            <a:avLst/>
          </a:prstGeom>
          <a:noFill/>
        </p:spPr>
        <p:txBody>
          <a:bodyPr wrap="square" rtlCol="0">
            <a:spAutoFit/>
          </a:bodyPr>
          <a:lstStyle/>
          <a:p>
            <a:r>
              <a:rPr lang="en-US" sz="4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
        <p:nvSpPr>
          <p:cNvPr id="7" name="Rectangle 6"/>
          <p:cNvSpPr/>
          <p:nvPr/>
        </p:nvSpPr>
        <p:spPr>
          <a:xfrm>
            <a:off x="8562109" y="6022262"/>
            <a:ext cx="347723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Any Questions?</a:t>
            </a:r>
            <a:endParaRPr lang="en-IN"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Azmeer Mohammed</a:t>
            </a:r>
          </a:p>
        </p:txBody>
      </p:sp>
    </p:spTree>
    <p:extLst>
      <p:ext uri="{BB962C8B-B14F-4D97-AF65-F5344CB8AC3E}">
        <p14:creationId xmlns:p14="http://schemas.microsoft.com/office/powerpoint/2010/main" val="291103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697230" y="644236"/>
            <a:ext cx="10755630" cy="5523807"/>
          </a:xfrm>
          <a:solidFill>
            <a:schemeClr val="bg1">
              <a:alpha val="62000"/>
            </a:schemeClr>
          </a:solidFill>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Introduction to CMS</a:t>
            </a:r>
          </a:p>
          <a:p>
            <a:pPr marL="0" indent="0" algn="just">
              <a:buNone/>
            </a:pPr>
            <a:endParaRPr lang="en-US" sz="31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CMS specifies the Centers for Medicare and Medicaid services, and it provides the data that helps in better understanding of CMS programs. </a:t>
            </a:r>
          </a:p>
          <a:p>
            <a:pPr marL="0" indent="0" algn="just">
              <a:buNone/>
            </a:pPr>
            <a:r>
              <a:rPr lang="en-US" sz="2200" dirty="0">
                <a:latin typeface="Times New Roman" panose="02020603050405020304" pitchFamily="18" charset="0"/>
                <a:cs typeface="Times New Roman" panose="02020603050405020304" pitchFamily="18" charset="0"/>
              </a:rPr>
              <a:t>The data includes information on the use, payment, and hospital charges for more than 3000 U.S hospitals that received IPPS payments. </a:t>
            </a:r>
          </a:p>
          <a:p>
            <a:pPr marL="0" indent="0" algn="just">
              <a:buNone/>
            </a:pPr>
            <a:r>
              <a:rPr lang="en-US" sz="2200" dirty="0">
                <a:latin typeface="Times New Roman" panose="02020603050405020304" pitchFamily="18" charset="0"/>
                <a:cs typeface="Times New Roman" panose="02020603050405020304" pitchFamily="18" charset="0"/>
              </a:rPr>
              <a:t>This data is organized by the hospital and Medicare Severity Diagnosis Related Group (DRG). There are more than seven million discharges by using these DRGs. </a:t>
            </a:r>
          </a:p>
          <a:p>
            <a:pPr marL="0" indent="0" algn="just">
              <a:buNone/>
            </a:pPr>
            <a:r>
              <a:rPr lang="en-US" sz="2200" dirty="0">
                <a:latin typeface="Times New Roman" panose="02020603050405020304" pitchFamily="18" charset="0"/>
                <a:cs typeface="Times New Roman" panose="02020603050405020304" pitchFamily="18" charset="0"/>
              </a:rPr>
              <a:t>Hospitals will charge for items and services provided to patients and the total payment amount includes the DRG amount, claim per diem amount, beneficiary primary payer claim payment amount, beneficiary Part A (Hospital Insurance) coinsurance amount, beneficiary deductible amount, beneficiary blood deductible amount and diagnosis related group outlier amount.</a:t>
            </a:r>
            <a:endParaRPr lang="en-IN" sz="2200"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2531745" y="1351858"/>
            <a:ext cx="7086600" cy="34290"/>
          </a:xfrm>
          <a:prstGeom prst="line">
            <a:avLst/>
          </a:prstGeom>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1"/>
          </p:nvPr>
        </p:nvSpPr>
        <p:spPr/>
        <p:txBody>
          <a:bodyPr/>
          <a:lstStyle/>
          <a:p>
            <a:r>
              <a:rPr lang="en-IN" b="1" dirty="0">
                <a:solidFill>
                  <a:schemeClr val="tx1"/>
                </a:solidFill>
              </a:rPr>
              <a:t>Azmeer Mohammed </a:t>
            </a:r>
          </a:p>
        </p:txBody>
      </p:sp>
    </p:spTree>
    <p:extLst>
      <p:ext uri="{BB962C8B-B14F-4D97-AF65-F5344CB8AC3E}">
        <p14:creationId xmlns:p14="http://schemas.microsoft.com/office/powerpoint/2010/main" val="33058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2000"/>
            </a:schemeClr>
          </a:solidFill>
        </p:spPr>
        <p:txBody>
          <a:bodyPr>
            <a:normAutofit/>
          </a:bodyPr>
          <a:lstStyle/>
          <a:p>
            <a:pPr algn="just"/>
            <a:r>
              <a:rPr lang="en-US" sz="3600" dirty="0">
                <a:latin typeface="Times New Roman" panose="02020603050405020304" pitchFamily="18" charset="0"/>
                <a:cs typeface="Times New Roman" panose="02020603050405020304" pitchFamily="18" charset="0"/>
              </a:rPr>
              <a:t>How ML and AI are being used in Medicare Services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solidFill>
            <a:schemeClr val="bg1">
              <a:alpha val="62000"/>
            </a:schemeClr>
          </a:solidFill>
        </p:spPr>
        <p:txBody>
          <a:bodyPr/>
          <a:lstStyle/>
          <a:p>
            <a:r>
              <a:rPr lang="en-US" dirty="0">
                <a:effectLst/>
              </a:rPr>
              <a:t>Now a days, we see AI is used in medication sector, for scheduling prediction of mortality and remediation risk.</a:t>
            </a:r>
          </a:p>
          <a:p>
            <a:r>
              <a:rPr lang="en-US" dirty="0">
                <a:effectLst/>
              </a:rPr>
              <a:t>In pharma, drug makers use AI to process huge volumes of data and will make research and development more efficient.</a:t>
            </a:r>
          </a:p>
          <a:p>
            <a:r>
              <a:rPr lang="en-US" dirty="0">
                <a:effectLst/>
              </a:rPr>
              <a:t>AI helps on platforms for automotive appointment systems.</a:t>
            </a:r>
          </a:p>
          <a:p>
            <a:r>
              <a:rPr lang="en-US" dirty="0">
                <a:effectLst/>
              </a:rPr>
              <a:t>Other areas where ML is used are real-time health status monitoring, disease detection, health risk assessment, drug development, administration, and communication.</a:t>
            </a:r>
          </a:p>
          <a:p>
            <a:pPr marL="0" indent="0">
              <a:buNone/>
            </a:pPr>
            <a:endParaRPr lang="en-IN" dirty="0"/>
          </a:p>
        </p:txBody>
      </p:sp>
      <p:sp>
        <p:nvSpPr>
          <p:cNvPr id="4" name="Footer Placeholder 3"/>
          <p:cNvSpPr>
            <a:spLocks noGrp="1"/>
          </p:cNvSpPr>
          <p:nvPr>
            <p:ph type="ftr" sz="quarter" idx="11"/>
          </p:nvPr>
        </p:nvSpPr>
        <p:spPr/>
        <p:txBody>
          <a:bodyPr/>
          <a:lstStyle/>
          <a:p>
            <a:r>
              <a:rPr lang="en-IN" b="1" dirty="0">
                <a:solidFill>
                  <a:schemeClr val="tx1"/>
                </a:solidFill>
              </a:rPr>
              <a:t>Azmeer Mohammed</a:t>
            </a:r>
          </a:p>
        </p:txBody>
      </p:sp>
    </p:spTree>
    <p:extLst>
      <p:ext uri="{BB962C8B-B14F-4D97-AF65-F5344CB8AC3E}">
        <p14:creationId xmlns:p14="http://schemas.microsoft.com/office/powerpoint/2010/main" val="420169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Problem to Solve</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chemeClr val="bg1">
              <a:alpha val="62000"/>
            </a:schemeClr>
          </a:solidFill>
        </p:spPr>
        <p:txBody>
          <a:bodyPr/>
          <a:lstStyle/>
          <a:p>
            <a:r>
              <a:rPr lang="en-US" dirty="0">
                <a:latin typeface="Times New Roman" panose="02020603050405020304" pitchFamily="18" charset="0"/>
                <a:cs typeface="Times New Roman" panose="02020603050405020304" pitchFamily="18" charset="0"/>
              </a:rPr>
              <a:t>Which drug has been purchased more frequently?</a:t>
            </a:r>
          </a:p>
          <a:p>
            <a:r>
              <a:rPr lang="en-US" dirty="0">
                <a:latin typeface="Times New Roman" panose="02020603050405020304" pitchFamily="18" charset="0"/>
                <a:cs typeface="Times New Roman" panose="02020603050405020304" pitchFamily="18" charset="0"/>
              </a:rPr>
              <a:t>How much people are spending on that drug on an average?</a:t>
            </a:r>
            <a:endParaRPr lang="en-IN"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b="1" dirty="0">
                <a:solidFill>
                  <a:schemeClr val="tx1"/>
                </a:solidFill>
              </a:rPr>
              <a:t>Azmeer Mohammed</a:t>
            </a:r>
          </a:p>
        </p:txBody>
      </p:sp>
    </p:spTree>
    <p:extLst>
      <p:ext uri="{BB962C8B-B14F-4D97-AF65-F5344CB8AC3E}">
        <p14:creationId xmlns:p14="http://schemas.microsoft.com/office/powerpoint/2010/main" val="51820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777240"/>
            <a:ext cx="10515600" cy="5308283"/>
          </a:xfrm>
          <a:solidFill>
            <a:schemeClr val="bg1">
              <a:alpha val="62000"/>
            </a:schemeClr>
          </a:solidFill>
        </p:spPr>
        <p:txBody>
          <a:bodyPr>
            <a:normAutofit/>
          </a:bodyPr>
          <a:lstStyle/>
          <a:p>
            <a:pPr marL="0" indent="0" algn="ctr">
              <a:buNone/>
            </a:pPr>
            <a:endParaRPr lang="en-US" sz="4800" dirty="0">
              <a:latin typeface="Times New Roman" panose="02020603050405020304" pitchFamily="18" charset="0"/>
              <a:cs typeface="Times New Roman" panose="02020603050405020304" pitchFamily="18" charset="0"/>
            </a:endParaRPr>
          </a:p>
          <a:p>
            <a:pPr marL="0" indent="0" algn="ctr">
              <a:buNone/>
            </a:pPr>
            <a:r>
              <a:rPr lang="en-US" sz="4800" dirty="0">
                <a:latin typeface="Times New Roman" panose="02020603050405020304" pitchFamily="18" charset="0"/>
                <a:cs typeface="Times New Roman" panose="02020603050405020304" pitchFamily="18" charset="0"/>
              </a:rPr>
              <a:t>Dataset</a:t>
            </a:r>
            <a:endParaRPr lang="en-IN" sz="4800" dirty="0">
              <a:latin typeface="Times New Roman" panose="02020603050405020304" pitchFamily="18" charset="0"/>
              <a:cs typeface="Times New Roman" panose="02020603050405020304" pitchFamily="18" charset="0"/>
            </a:endParaRPr>
          </a:p>
          <a:p>
            <a:pPr marL="0" indent="0" algn="ctr">
              <a:buNone/>
            </a:pPr>
            <a:endParaRPr lang="en-IN" sz="48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2423160" y="2503170"/>
            <a:ext cx="7143750" cy="2286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423160" y="2731770"/>
            <a:ext cx="714375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Medicare Inpatient Hospitals - by Provider and Service</a:t>
            </a:r>
            <a:r>
              <a:rPr lang="en-US" sz="2400"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Centers for Medicare &amp; Medicaid: </a:t>
            </a:r>
            <a:r>
              <a:rPr lang="en-IN" sz="2400" dirty="0">
                <a:latin typeface="Times New Roman" panose="02020603050405020304" pitchFamily="18" charset="0"/>
                <a:cs typeface="Times New Roman" panose="02020603050405020304" pitchFamily="18" charset="0"/>
                <a:hlinkClick r:id="rId3"/>
              </a:rPr>
              <a:t>https://data.cms.gov/</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b="1" dirty="0">
                <a:solidFill>
                  <a:schemeClr val="tx1"/>
                </a:solidFill>
              </a:rPr>
              <a:t>Azmeer Mohammed</a:t>
            </a:r>
          </a:p>
        </p:txBody>
      </p:sp>
    </p:spTree>
    <p:extLst>
      <p:ext uri="{BB962C8B-B14F-4D97-AF65-F5344CB8AC3E}">
        <p14:creationId xmlns:p14="http://schemas.microsoft.com/office/powerpoint/2010/main" val="347180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Dataset Explanation</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0235444"/>
              </p:ext>
            </p:extLst>
          </p:nvPr>
        </p:nvGraphicFramePr>
        <p:xfrm>
          <a:off x="850606" y="2052083"/>
          <a:ext cx="10515600" cy="3126155"/>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1027682">
                <a:tc>
                  <a:txBody>
                    <a:bodyPr/>
                    <a:lstStyle/>
                    <a:p>
                      <a:r>
                        <a:rPr lang="en-IN" sz="1200" dirty="0">
                          <a:effectLst/>
                        </a:rPr>
                        <a:t>Rendering Provider CCN</a:t>
                      </a:r>
                    </a:p>
                  </a:txBody>
                  <a:tcPr marL="25596" marR="25596" marT="12798" marB="12798" anchor="ctr">
                    <a:lnL>
                      <a:noFill/>
                    </a:lnL>
                    <a:lnR>
                      <a:noFill/>
                    </a:lnR>
                    <a:lnT>
                      <a:noFill/>
                    </a:lnT>
                    <a:lnB>
                      <a:noFill/>
                    </a:lnB>
                    <a:solidFill>
                      <a:schemeClr val="bg1">
                        <a:alpha val="62000"/>
                      </a:schemeClr>
                    </a:solidFill>
                  </a:tcPr>
                </a:tc>
                <a:tc>
                  <a:txBody>
                    <a:bodyPr/>
                    <a:lstStyle/>
                    <a:p>
                      <a:r>
                        <a:rPr lang="en-IN" sz="1200">
                          <a:effectLst/>
                        </a:rPr>
                        <a:t>Rndrng_CCN</a:t>
                      </a:r>
                    </a:p>
                  </a:txBody>
                  <a:tcPr marL="25596" marR="25596" marT="12798" marB="12798" anchor="ctr">
                    <a:lnL>
                      <a:noFill/>
                    </a:lnL>
                    <a:lnR>
                      <a:noFill/>
                    </a:lnR>
                    <a:lnT>
                      <a:noFill/>
                    </a:lnT>
                    <a:lnB>
                      <a:noFill/>
                    </a:lnB>
                    <a:solidFill>
                      <a:schemeClr val="bg1">
                        <a:alpha val="62000"/>
                      </a:schemeClr>
                    </a:solidFill>
                  </a:tcPr>
                </a:tc>
                <a:tc>
                  <a:txBody>
                    <a:bodyPr/>
                    <a:lstStyle/>
                    <a:p>
                      <a:r>
                        <a:rPr lang="en-US" sz="1200">
                          <a:effectLst/>
                        </a:rPr>
                        <a:t>The CMS Certification Number (CCN) of the provider billing for outpatient hospital services.</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0"/>
                  </a:ext>
                </a:extLst>
              </a:tr>
              <a:tr h="712551">
                <a:tc>
                  <a:txBody>
                    <a:bodyPr/>
                    <a:lstStyle/>
                    <a:p>
                      <a:r>
                        <a:rPr lang="en-IN" sz="1200">
                          <a:effectLst/>
                        </a:rPr>
                        <a:t>Rendering Provider Name</a:t>
                      </a:r>
                    </a:p>
                  </a:txBody>
                  <a:tcPr marL="25596" marR="25596" marT="12798" marB="12798" anchor="ctr">
                    <a:lnL>
                      <a:noFill/>
                    </a:lnL>
                    <a:lnR>
                      <a:noFill/>
                    </a:lnR>
                    <a:lnT>
                      <a:noFill/>
                    </a:lnT>
                    <a:lnB>
                      <a:noFill/>
                    </a:lnB>
                    <a:solidFill>
                      <a:schemeClr val="bg1">
                        <a:alpha val="62000"/>
                      </a:schemeClr>
                    </a:solidFill>
                  </a:tcPr>
                </a:tc>
                <a:tc>
                  <a:txBody>
                    <a:bodyPr/>
                    <a:lstStyle/>
                    <a:p>
                      <a:r>
                        <a:rPr lang="en-IN" sz="1200">
                          <a:effectLst/>
                        </a:rPr>
                        <a:t>Rndrng_Prvdr_Org_Name</a:t>
                      </a:r>
                    </a:p>
                  </a:txBody>
                  <a:tcPr marL="25596" marR="25596" marT="12798" marB="12798" anchor="ctr">
                    <a:lnL>
                      <a:noFill/>
                    </a:lnL>
                    <a:lnR>
                      <a:noFill/>
                    </a:lnR>
                    <a:lnT>
                      <a:noFill/>
                    </a:lnT>
                    <a:lnB>
                      <a:noFill/>
                    </a:lnB>
                    <a:solidFill>
                      <a:schemeClr val="bg1">
                        <a:alpha val="62000"/>
                      </a:schemeClr>
                    </a:solidFill>
                  </a:tcPr>
                </a:tc>
                <a:tc>
                  <a:txBody>
                    <a:bodyPr/>
                    <a:lstStyle/>
                    <a:p>
                      <a:r>
                        <a:rPr lang="en-US" sz="1200">
                          <a:effectLst/>
                        </a:rPr>
                        <a:t>The name of the provider.</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1"/>
                  </a:ext>
                </a:extLst>
              </a:tr>
              <a:tr h="719373">
                <a:tc>
                  <a:txBody>
                    <a:bodyPr/>
                    <a:lstStyle/>
                    <a:p>
                      <a:r>
                        <a:rPr lang="en-IN" sz="1200">
                          <a:effectLst/>
                        </a:rPr>
                        <a:t>Rendering Provider Street Address</a:t>
                      </a:r>
                    </a:p>
                  </a:txBody>
                  <a:tcPr marL="25596" marR="25596" marT="12798" marB="12798" anchor="ctr">
                    <a:lnL>
                      <a:noFill/>
                    </a:lnL>
                    <a:lnR>
                      <a:noFill/>
                    </a:lnR>
                    <a:lnT>
                      <a:noFill/>
                    </a:lnT>
                    <a:lnB>
                      <a:noFill/>
                    </a:lnB>
                    <a:solidFill>
                      <a:schemeClr val="bg1">
                        <a:alpha val="62000"/>
                      </a:schemeClr>
                    </a:solidFill>
                  </a:tcPr>
                </a:tc>
                <a:tc>
                  <a:txBody>
                    <a:bodyPr/>
                    <a:lstStyle/>
                    <a:p>
                      <a:r>
                        <a:rPr lang="en-IN" sz="1200">
                          <a:effectLst/>
                        </a:rPr>
                        <a:t>Rndrng_Prvdr_St</a:t>
                      </a:r>
                    </a:p>
                  </a:txBody>
                  <a:tcPr marL="25596" marR="25596" marT="12798" marB="12798" anchor="ctr">
                    <a:lnL>
                      <a:noFill/>
                    </a:lnL>
                    <a:lnR>
                      <a:noFill/>
                    </a:lnR>
                    <a:lnT>
                      <a:noFill/>
                    </a:lnT>
                    <a:lnB>
                      <a:noFill/>
                    </a:lnB>
                    <a:solidFill>
                      <a:schemeClr val="bg1">
                        <a:alpha val="62000"/>
                      </a:schemeClr>
                    </a:solidFill>
                  </a:tcPr>
                </a:tc>
                <a:tc>
                  <a:txBody>
                    <a:bodyPr/>
                    <a:lstStyle/>
                    <a:p>
                      <a:r>
                        <a:rPr lang="en-US" sz="1200">
                          <a:effectLst/>
                        </a:rPr>
                        <a:t>The street address in which the provider is physically located.</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2"/>
                  </a:ext>
                </a:extLst>
              </a:tr>
              <a:tr h="666549">
                <a:tc>
                  <a:txBody>
                    <a:bodyPr/>
                    <a:lstStyle/>
                    <a:p>
                      <a:r>
                        <a:rPr lang="en-IN" sz="1200">
                          <a:effectLst/>
                        </a:rPr>
                        <a:t>Rendering Provider City</a:t>
                      </a:r>
                    </a:p>
                  </a:txBody>
                  <a:tcPr marL="25596" marR="25596" marT="12798" marB="12798" anchor="ctr">
                    <a:lnL>
                      <a:noFill/>
                    </a:lnL>
                    <a:lnR>
                      <a:noFill/>
                    </a:lnR>
                    <a:lnT>
                      <a:noFill/>
                    </a:lnT>
                    <a:lnB>
                      <a:noFill/>
                    </a:lnB>
                    <a:solidFill>
                      <a:schemeClr val="bg1">
                        <a:alpha val="62000"/>
                      </a:schemeClr>
                    </a:solidFill>
                  </a:tcPr>
                </a:tc>
                <a:tc>
                  <a:txBody>
                    <a:bodyPr/>
                    <a:lstStyle/>
                    <a:p>
                      <a:r>
                        <a:rPr lang="en-IN" sz="1200">
                          <a:effectLst/>
                        </a:rPr>
                        <a:t>Rndrng_Prvdr_City</a:t>
                      </a:r>
                    </a:p>
                  </a:txBody>
                  <a:tcPr marL="25596" marR="25596" marT="12798" marB="12798" anchor="ctr">
                    <a:lnL>
                      <a:noFill/>
                    </a:lnL>
                    <a:lnR>
                      <a:noFill/>
                    </a:lnR>
                    <a:lnT>
                      <a:noFill/>
                    </a:lnT>
                    <a:lnB>
                      <a:noFill/>
                    </a:lnB>
                    <a:solidFill>
                      <a:schemeClr val="bg1">
                        <a:alpha val="62000"/>
                      </a:schemeClr>
                    </a:solidFill>
                  </a:tcPr>
                </a:tc>
                <a:tc>
                  <a:txBody>
                    <a:bodyPr/>
                    <a:lstStyle/>
                    <a:p>
                      <a:r>
                        <a:rPr lang="en-US" sz="1200" dirty="0">
                          <a:effectLst/>
                        </a:rPr>
                        <a:t>The city in which the provider is physically located.</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3"/>
                  </a:ext>
                </a:extLst>
              </a:tr>
            </a:tbl>
          </a:graphicData>
        </a:graphic>
      </p:graphicFrame>
      <p:sp>
        <p:nvSpPr>
          <p:cNvPr id="8" name="Rectangle 1"/>
          <p:cNvSpPr>
            <a:spLocks noChangeArrowheads="1"/>
          </p:cNvSpPr>
          <p:nvPr/>
        </p:nvSpPr>
        <p:spPr bwMode="auto">
          <a:xfrm>
            <a:off x="-4826613" y="-184666"/>
            <a:ext cx="7594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graphicFrame>
        <p:nvGraphicFramePr>
          <p:cNvPr id="9" name="Table 8"/>
          <p:cNvGraphicFramePr>
            <a:graphicFrameLocks noGrp="1"/>
          </p:cNvGraphicFramePr>
          <p:nvPr>
            <p:extLst>
              <p:ext uri="{D42A27DB-BD31-4B8C-83A1-F6EECF244321}">
                <p14:modId xmlns:p14="http://schemas.microsoft.com/office/powerpoint/2010/main" val="3122756357"/>
              </p:ext>
            </p:extLst>
          </p:nvPr>
        </p:nvGraphicFramePr>
        <p:xfrm>
          <a:off x="850606" y="1825624"/>
          <a:ext cx="10501421" cy="226459"/>
        </p:xfrm>
        <a:graphic>
          <a:graphicData uri="http://schemas.openxmlformats.org/drawingml/2006/table">
            <a:tbl>
              <a:tblPr/>
              <a:tblGrid>
                <a:gridCol w="3499293">
                  <a:extLst>
                    <a:ext uri="{9D8B030D-6E8A-4147-A177-3AD203B41FA5}">
                      <a16:colId xmlns:a16="http://schemas.microsoft.com/office/drawing/2014/main" val="20000"/>
                    </a:ext>
                  </a:extLst>
                </a:gridCol>
                <a:gridCol w="3501064">
                  <a:extLst>
                    <a:ext uri="{9D8B030D-6E8A-4147-A177-3AD203B41FA5}">
                      <a16:colId xmlns:a16="http://schemas.microsoft.com/office/drawing/2014/main" val="20001"/>
                    </a:ext>
                  </a:extLst>
                </a:gridCol>
                <a:gridCol w="3501064">
                  <a:extLst>
                    <a:ext uri="{9D8B030D-6E8A-4147-A177-3AD203B41FA5}">
                      <a16:colId xmlns:a16="http://schemas.microsoft.com/office/drawing/2014/main" val="20002"/>
                    </a:ext>
                  </a:extLst>
                </a:gridCol>
              </a:tblGrid>
              <a:tr h="226459">
                <a:tc>
                  <a:txBody>
                    <a:bodyPr/>
                    <a:lstStyle/>
                    <a:p>
                      <a:pPr marL="2540"/>
                      <a:r>
                        <a:rPr lang="en-IN" sz="1200" b="1" dirty="0">
                          <a:effectLst/>
                        </a:rPr>
                        <a:t>Term Name</a:t>
                      </a:r>
                      <a:endParaRPr lang="en-IN" sz="1200" dirty="0">
                        <a:effectLst/>
                      </a:endParaRPr>
                    </a:p>
                  </a:txBody>
                  <a:tcPr marL="43083" marR="43083" marT="21541" marB="21541" anchor="ctr">
                    <a:lnL>
                      <a:noFill/>
                    </a:lnL>
                    <a:lnR>
                      <a:noFill/>
                    </a:lnR>
                    <a:lnT>
                      <a:noFill/>
                    </a:lnT>
                    <a:lnB>
                      <a:noFill/>
                    </a:lnB>
                    <a:solidFill>
                      <a:schemeClr val="bg1">
                        <a:alpha val="62000"/>
                      </a:schemeClr>
                    </a:solidFill>
                  </a:tcPr>
                </a:tc>
                <a:tc>
                  <a:txBody>
                    <a:bodyPr/>
                    <a:lstStyle/>
                    <a:p>
                      <a:pPr marL="3810"/>
                      <a:r>
                        <a:rPr lang="en-IN" sz="1200" b="1">
                          <a:effectLst/>
                        </a:rPr>
                        <a:t>Variable Name</a:t>
                      </a:r>
                      <a:endParaRPr lang="en-IN" sz="1200">
                        <a:effectLst/>
                      </a:endParaRPr>
                    </a:p>
                  </a:txBody>
                  <a:tcPr marL="43083" marR="43083" marT="21541" marB="21541" anchor="ctr">
                    <a:lnL>
                      <a:noFill/>
                    </a:lnL>
                    <a:lnR>
                      <a:noFill/>
                    </a:lnR>
                    <a:lnT>
                      <a:noFill/>
                    </a:lnT>
                    <a:lnB>
                      <a:noFill/>
                    </a:lnB>
                    <a:solidFill>
                      <a:schemeClr val="bg1">
                        <a:alpha val="62000"/>
                      </a:schemeClr>
                    </a:solidFill>
                  </a:tcPr>
                </a:tc>
                <a:tc>
                  <a:txBody>
                    <a:bodyPr/>
                    <a:lstStyle/>
                    <a:p>
                      <a:pPr marL="2540"/>
                      <a:r>
                        <a:rPr lang="en-IN" sz="1200" b="1" dirty="0">
                          <a:effectLst/>
                        </a:rPr>
                        <a:t>Definition</a:t>
                      </a:r>
                      <a:endParaRPr lang="en-IN" sz="1200" dirty="0">
                        <a:effectLst/>
                      </a:endParaRPr>
                    </a:p>
                  </a:txBody>
                  <a:tcPr marL="43083" marR="43083" marT="21541" marB="21541" anchor="ctr">
                    <a:lnL>
                      <a:noFill/>
                    </a:lnL>
                    <a:lnR>
                      <a:noFill/>
                    </a:lnR>
                    <a:lnT>
                      <a:noFill/>
                    </a:lnT>
                    <a:lnB>
                      <a:noFill/>
                    </a:lnB>
                    <a:solidFill>
                      <a:schemeClr val="bg1">
                        <a:alpha val="62000"/>
                      </a:schemeClr>
                    </a:solidFill>
                  </a:tcPr>
                </a:tc>
                <a:extLst>
                  <a:ext uri="{0D108BD9-81ED-4DB2-BD59-A6C34878D82A}">
                    <a16:rowId xmlns:a16="http://schemas.microsoft.com/office/drawing/2014/main" val="10000"/>
                  </a:ext>
                </a:extLst>
              </a:tr>
            </a:tbl>
          </a:graphicData>
        </a:graphic>
      </p:graphicFrame>
      <p:sp>
        <p:nvSpPr>
          <p:cNvPr id="2" name="Footer Placeholder 1"/>
          <p:cNvSpPr>
            <a:spLocks noGrp="1"/>
          </p:cNvSpPr>
          <p:nvPr>
            <p:ph type="ftr" sz="quarter" idx="11"/>
          </p:nvPr>
        </p:nvSpPr>
        <p:spPr/>
        <p:txBody>
          <a:bodyPr/>
          <a:lstStyle/>
          <a:p>
            <a:r>
              <a:rPr lang="en-IN" b="1" dirty="0">
                <a:solidFill>
                  <a:schemeClr val="tx1"/>
                </a:solidFill>
              </a:rPr>
              <a:t>Kamala </a:t>
            </a:r>
            <a:r>
              <a:rPr lang="en-IN" b="1" dirty="0" err="1">
                <a:solidFill>
                  <a:schemeClr val="tx1"/>
                </a:solidFill>
              </a:rPr>
              <a:t>Putta</a:t>
            </a:r>
            <a:endParaRPr lang="en-IN" b="1" dirty="0">
              <a:solidFill>
                <a:schemeClr val="tx1"/>
              </a:solidFill>
            </a:endParaRPr>
          </a:p>
        </p:txBody>
      </p:sp>
    </p:spTree>
    <p:extLst>
      <p:ext uri="{BB962C8B-B14F-4D97-AF65-F5344CB8AC3E}">
        <p14:creationId xmlns:p14="http://schemas.microsoft.com/office/powerpoint/2010/main" val="11577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Dataset Explanation</a:t>
            </a:r>
            <a:endParaRPr lang="en-IN" dirty="0">
              <a:latin typeface="Times New Roman" panose="02020603050405020304" pitchFamily="18"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36068743"/>
              </p:ext>
            </p:extLst>
          </p:nvPr>
        </p:nvGraphicFramePr>
        <p:xfrm>
          <a:off x="836427" y="2051588"/>
          <a:ext cx="10515600" cy="2796861"/>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1636114">
                <a:tc>
                  <a:txBody>
                    <a:bodyPr/>
                    <a:lstStyle/>
                    <a:p>
                      <a:r>
                        <a:rPr lang="en-IN" sz="1200" dirty="0">
                          <a:effectLst/>
                        </a:rPr>
                        <a:t>Rendering Provider State</a:t>
                      </a:r>
                    </a:p>
                    <a:p>
                      <a:r>
                        <a:rPr lang="en-IN" sz="1200" dirty="0">
                          <a:effectLst/>
                        </a:rPr>
                        <a:t>Abbreviation</a:t>
                      </a:r>
                    </a:p>
                  </a:txBody>
                  <a:tcPr marL="25596" marR="25596" marT="12798" marB="12798" anchor="ctr">
                    <a:lnL>
                      <a:noFill/>
                    </a:lnL>
                    <a:lnR>
                      <a:noFill/>
                    </a:lnR>
                    <a:lnT>
                      <a:noFill/>
                    </a:lnT>
                    <a:lnB>
                      <a:noFill/>
                    </a:lnB>
                    <a:solidFill>
                      <a:schemeClr val="bg1">
                        <a:alpha val="62000"/>
                      </a:schemeClr>
                    </a:solidFill>
                  </a:tcPr>
                </a:tc>
                <a:tc>
                  <a:txBody>
                    <a:bodyPr/>
                    <a:lstStyle/>
                    <a:p>
                      <a:r>
                        <a:rPr lang="en-IN" sz="1200" dirty="0" err="1">
                          <a:effectLst/>
                        </a:rPr>
                        <a:t>Rndrng_Prvdr_State_Abrvtn</a:t>
                      </a:r>
                      <a:endParaRPr lang="en-IN" sz="1200" dirty="0">
                        <a:effectLst/>
                      </a:endParaRPr>
                    </a:p>
                  </a:txBody>
                  <a:tcPr marL="25596" marR="25596" marT="12798" marB="12798" anchor="ctr">
                    <a:lnL>
                      <a:noFill/>
                    </a:lnL>
                    <a:lnR>
                      <a:noFill/>
                    </a:lnR>
                    <a:lnT>
                      <a:noFill/>
                    </a:lnT>
                    <a:lnB>
                      <a:noFill/>
                    </a:lnB>
                    <a:solidFill>
                      <a:schemeClr val="bg1">
                        <a:alpha val="62000"/>
                      </a:schemeClr>
                    </a:solidFill>
                  </a:tcPr>
                </a:tc>
                <a:tc>
                  <a:txBody>
                    <a:bodyPr/>
                    <a:lstStyle/>
                    <a:p>
                      <a:r>
                        <a:rPr lang="en-US" sz="1200">
                          <a:effectLst/>
                        </a:rPr>
                        <a:t>The state abbreviation for the state in which the provider is physically located.</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0"/>
                  </a:ext>
                </a:extLst>
              </a:tr>
              <a:tr h="682794">
                <a:tc>
                  <a:txBody>
                    <a:bodyPr/>
                    <a:lstStyle/>
                    <a:p>
                      <a:r>
                        <a:rPr lang="en-IN" sz="1200" dirty="0">
                          <a:effectLst/>
                        </a:rPr>
                        <a:t>Rendering Provider State FIPS Code</a:t>
                      </a:r>
                    </a:p>
                  </a:txBody>
                  <a:tcPr marL="25596" marR="25596" marT="12798" marB="12798" anchor="ctr">
                    <a:lnL>
                      <a:noFill/>
                    </a:lnL>
                    <a:lnR>
                      <a:noFill/>
                    </a:lnR>
                    <a:lnT>
                      <a:noFill/>
                    </a:lnT>
                    <a:lnB>
                      <a:noFill/>
                    </a:lnB>
                    <a:solidFill>
                      <a:schemeClr val="bg1">
                        <a:alpha val="62000"/>
                      </a:schemeClr>
                    </a:solidFill>
                  </a:tcPr>
                </a:tc>
                <a:tc>
                  <a:txBody>
                    <a:bodyPr/>
                    <a:lstStyle/>
                    <a:p>
                      <a:r>
                        <a:rPr lang="en-IN" sz="1200" dirty="0" err="1">
                          <a:effectLst/>
                        </a:rPr>
                        <a:t>Rndrng_Prvdr_State_FIPS</a:t>
                      </a:r>
                      <a:endParaRPr lang="en-IN" sz="1200" dirty="0">
                        <a:effectLst/>
                      </a:endParaRPr>
                    </a:p>
                  </a:txBody>
                  <a:tcPr marL="25596" marR="25596" marT="12798" marB="12798" anchor="ctr">
                    <a:lnL>
                      <a:noFill/>
                    </a:lnL>
                    <a:lnR>
                      <a:noFill/>
                    </a:lnR>
                    <a:lnT>
                      <a:noFill/>
                    </a:lnT>
                    <a:lnB>
                      <a:noFill/>
                    </a:lnB>
                    <a:solidFill>
                      <a:schemeClr val="bg1">
                        <a:alpha val="62000"/>
                      </a:schemeClr>
                    </a:solidFill>
                  </a:tcPr>
                </a:tc>
                <a:tc>
                  <a:txBody>
                    <a:bodyPr/>
                    <a:lstStyle/>
                    <a:p>
                      <a:r>
                        <a:rPr lang="en-US" sz="1200" dirty="0">
                          <a:effectLst/>
                        </a:rPr>
                        <a:t>The state FIPS code for the state in which the provider is physically located.</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1"/>
                  </a:ext>
                </a:extLst>
              </a:tr>
              <a:tr h="477953">
                <a:tc>
                  <a:txBody>
                    <a:bodyPr/>
                    <a:lstStyle/>
                    <a:p>
                      <a:r>
                        <a:rPr lang="en-IN" sz="1200" dirty="0">
                          <a:effectLst/>
                        </a:rPr>
                        <a:t>Rendering Provider Zip Code</a:t>
                      </a:r>
                    </a:p>
                  </a:txBody>
                  <a:tcPr marL="25596" marR="25596" marT="12798" marB="12798" anchor="ctr">
                    <a:lnL>
                      <a:noFill/>
                    </a:lnL>
                    <a:lnR>
                      <a:noFill/>
                    </a:lnR>
                    <a:lnT>
                      <a:noFill/>
                    </a:lnT>
                    <a:lnB>
                      <a:noFill/>
                    </a:lnB>
                    <a:solidFill>
                      <a:schemeClr val="bg1">
                        <a:alpha val="62000"/>
                      </a:schemeClr>
                    </a:solidFill>
                  </a:tcPr>
                </a:tc>
                <a:tc>
                  <a:txBody>
                    <a:bodyPr/>
                    <a:lstStyle/>
                    <a:p>
                      <a:r>
                        <a:rPr lang="en-IN" sz="1200" dirty="0">
                          <a:effectLst/>
                        </a:rPr>
                        <a:t>Rndrng_Prvdr_Zip5</a:t>
                      </a:r>
                    </a:p>
                  </a:txBody>
                  <a:tcPr marL="25596" marR="25596" marT="12798" marB="12798" anchor="ctr">
                    <a:lnL>
                      <a:noFill/>
                    </a:lnL>
                    <a:lnR>
                      <a:noFill/>
                    </a:lnR>
                    <a:lnT>
                      <a:noFill/>
                    </a:lnT>
                    <a:lnB>
                      <a:noFill/>
                    </a:lnB>
                    <a:solidFill>
                      <a:schemeClr val="bg1">
                        <a:alpha val="62000"/>
                      </a:schemeClr>
                    </a:solidFill>
                  </a:tcPr>
                </a:tc>
                <a:tc>
                  <a:txBody>
                    <a:bodyPr/>
                    <a:lstStyle/>
                    <a:p>
                      <a:r>
                        <a:rPr lang="en-US" sz="1200" dirty="0">
                          <a:effectLst/>
                        </a:rPr>
                        <a:t>The zip code in which the provider is physically located.</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2"/>
                  </a:ext>
                </a:extLst>
              </a:tr>
            </a:tbl>
          </a:graphicData>
        </a:graphic>
      </p:graphicFrame>
      <p:sp>
        <p:nvSpPr>
          <p:cNvPr id="8" name="Rectangle 1"/>
          <p:cNvSpPr>
            <a:spLocks noChangeArrowheads="1"/>
          </p:cNvSpPr>
          <p:nvPr/>
        </p:nvSpPr>
        <p:spPr bwMode="auto">
          <a:xfrm>
            <a:off x="-4826613" y="-184666"/>
            <a:ext cx="7594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2781228367"/>
              </p:ext>
            </p:extLst>
          </p:nvPr>
        </p:nvGraphicFramePr>
        <p:xfrm>
          <a:off x="836427" y="4848449"/>
          <a:ext cx="10515600" cy="1496512"/>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1496512">
                <a:tc>
                  <a:txBody>
                    <a:bodyPr/>
                    <a:lstStyle/>
                    <a:p>
                      <a:r>
                        <a:rPr lang="en-US" sz="1200" dirty="0">
                          <a:effectLst/>
                        </a:rPr>
                        <a:t>Rendering Provider Rural-Urban</a:t>
                      </a:r>
                    </a:p>
                    <a:p>
                      <a:r>
                        <a:rPr lang="en-US" sz="1200" dirty="0">
                          <a:effectLst/>
                        </a:rPr>
                        <a:t>Commuting Code</a:t>
                      </a:r>
                    </a:p>
                  </a:txBody>
                  <a:tcPr marL="25596" marR="25596" marT="12798" marB="12798" anchor="ctr">
                    <a:lnL>
                      <a:noFill/>
                    </a:lnL>
                    <a:lnR>
                      <a:noFill/>
                    </a:lnR>
                    <a:lnT>
                      <a:noFill/>
                    </a:lnT>
                    <a:lnB>
                      <a:noFill/>
                    </a:lnB>
                    <a:solidFill>
                      <a:schemeClr val="bg1">
                        <a:alpha val="62000"/>
                      </a:schemeClr>
                    </a:solidFill>
                  </a:tcPr>
                </a:tc>
                <a:tc>
                  <a:txBody>
                    <a:bodyPr/>
                    <a:lstStyle/>
                    <a:p>
                      <a:r>
                        <a:rPr lang="en-IN" sz="1200" dirty="0" err="1">
                          <a:effectLst/>
                        </a:rPr>
                        <a:t>Rndrng_Prvdr_RUCA</a:t>
                      </a:r>
                      <a:endParaRPr lang="en-IN" sz="1200" dirty="0">
                        <a:effectLst/>
                      </a:endParaRPr>
                    </a:p>
                  </a:txBody>
                  <a:tcPr marL="25596" marR="25596" marT="12798" marB="12798" anchor="ctr">
                    <a:lnL>
                      <a:noFill/>
                    </a:lnL>
                    <a:lnR>
                      <a:noFill/>
                    </a:lnR>
                    <a:lnT>
                      <a:noFill/>
                    </a:lnT>
                    <a:lnB>
                      <a:noFill/>
                    </a:lnB>
                    <a:solidFill>
                      <a:schemeClr val="bg1">
                        <a:alpha val="62000"/>
                      </a:schemeClr>
                    </a:solidFill>
                  </a:tcPr>
                </a:tc>
                <a:tc>
                  <a:txBody>
                    <a:bodyPr/>
                    <a:lstStyle/>
                    <a:p>
                      <a:r>
                        <a:rPr lang="en-US" sz="1200" dirty="0">
                          <a:effectLst/>
                        </a:rPr>
                        <a:t>The Rural-Urban Commuting Area (RUCA) code for the zip code in which the provider is physically located. RUCA codes classify zip codes as rural/urban areas based on measures of population density, level of urbanization, and daily commuting patterns.   These codes are developed by United States Department of Agriculture, Economic Research Service.</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7038312"/>
              </p:ext>
            </p:extLst>
          </p:nvPr>
        </p:nvGraphicFramePr>
        <p:xfrm>
          <a:off x="850606" y="1825624"/>
          <a:ext cx="10501421" cy="226459"/>
        </p:xfrm>
        <a:graphic>
          <a:graphicData uri="http://schemas.openxmlformats.org/drawingml/2006/table">
            <a:tbl>
              <a:tblPr/>
              <a:tblGrid>
                <a:gridCol w="3499293">
                  <a:extLst>
                    <a:ext uri="{9D8B030D-6E8A-4147-A177-3AD203B41FA5}">
                      <a16:colId xmlns:a16="http://schemas.microsoft.com/office/drawing/2014/main" val="20000"/>
                    </a:ext>
                  </a:extLst>
                </a:gridCol>
                <a:gridCol w="3501064">
                  <a:extLst>
                    <a:ext uri="{9D8B030D-6E8A-4147-A177-3AD203B41FA5}">
                      <a16:colId xmlns:a16="http://schemas.microsoft.com/office/drawing/2014/main" val="20001"/>
                    </a:ext>
                  </a:extLst>
                </a:gridCol>
                <a:gridCol w="3501064">
                  <a:extLst>
                    <a:ext uri="{9D8B030D-6E8A-4147-A177-3AD203B41FA5}">
                      <a16:colId xmlns:a16="http://schemas.microsoft.com/office/drawing/2014/main" val="20002"/>
                    </a:ext>
                  </a:extLst>
                </a:gridCol>
              </a:tblGrid>
              <a:tr h="226459">
                <a:tc>
                  <a:txBody>
                    <a:bodyPr/>
                    <a:lstStyle/>
                    <a:p>
                      <a:pPr marL="2540"/>
                      <a:r>
                        <a:rPr lang="en-IN" sz="1200" b="1" dirty="0">
                          <a:effectLst/>
                        </a:rPr>
                        <a:t>Term Name</a:t>
                      </a:r>
                      <a:endParaRPr lang="en-IN" sz="1200" dirty="0">
                        <a:effectLst/>
                      </a:endParaRPr>
                    </a:p>
                  </a:txBody>
                  <a:tcPr marL="43083" marR="43083" marT="21541" marB="21541" anchor="ctr">
                    <a:lnL>
                      <a:noFill/>
                    </a:lnL>
                    <a:lnR>
                      <a:noFill/>
                    </a:lnR>
                    <a:lnT>
                      <a:noFill/>
                    </a:lnT>
                    <a:lnB>
                      <a:noFill/>
                    </a:lnB>
                    <a:solidFill>
                      <a:schemeClr val="bg1">
                        <a:alpha val="62000"/>
                      </a:schemeClr>
                    </a:solidFill>
                  </a:tcPr>
                </a:tc>
                <a:tc>
                  <a:txBody>
                    <a:bodyPr/>
                    <a:lstStyle/>
                    <a:p>
                      <a:pPr marL="3810"/>
                      <a:r>
                        <a:rPr lang="en-IN" sz="1200" b="1">
                          <a:effectLst/>
                        </a:rPr>
                        <a:t>Variable Name</a:t>
                      </a:r>
                      <a:endParaRPr lang="en-IN" sz="1200">
                        <a:effectLst/>
                      </a:endParaRPr>
                    </a:p>
                  </a:txBody>
                  <a:tcPr marL="43083" marR="43083" marT="21541" marB="21541" anchor="ctr">
                    <a:lnL>
                      <a:noFill/>
                    </a:lnL>
                    <a:lnR>
                      <a:noFill/>
                    </a:lnR>
                    <a:lnT>
                      <a:noFill/>
                    </a:lnT>
                    <a:lnB>
                      <a:noFill/>
                    </a:lnB>
                    <a:solidFill>
                      <a:schemeClr val="bg1">
                        <a:alpha val="62000"/>
                      </a:schemeClr>
                    </a:solidFill>
                  </a:tcPr>
                </a:tc>
                <a:tc>
                  <a:txBody>
                    <a:bodyPr/>
                    <a:lstStyle/>
                    <a:p>
                      <a:pPr marL="2540"/>
                      <a:r>
                        <a:rPr lang="en-IN" sz="1200" b="1" dirty="0">
                          <a:effectLst/>
                        </a:rPr>
                        <a:t>Definition</a:t>
                      </a:r>
                      <a:endParaRPr lang="en-IN" sz="1200" dirty="0">
                        <a:effectLst/>
                      </a:endParaRPr>
                    </a:p>
                  </a:txBody>
                  <a:tcPr marL="43083" marR="43083" marT="21541" marB="21541" anchor="ctr">
                    <a:lnL>
                      <a:noFill/>
                    </a:lnL>
                    <a:lnR>
                      <a:noFill/>
                    </a:lnR>
                    <a:lnT>
                      <a:noFill/>
                    </a:lnT>
                    <a:lnB>
                      <a:noFill/>
                    </a:lnB>
                    <a:solidFill>
                      <a:schemeClr val="bg1">
                        <a:alpha val="62000"/>
                      </a:schemeClr>
                    </a:solidFill>
                  </a:tcPr>
                </a:tc>
                <a:extLst>
                  <a:ext uri="{0D108BD9-81ED-4DB2-BD59-A6C34878D82A}">
                    <a16:rowId xmlns:a16="http://schemas.microsoft.com/office/drawing/2014/main" val="10000"/>
                  </a:ext>
                </a:extLst>
              </a:tr>
            </a:tbl>
          </a:graphicData>
        </a:graphic>
      </p:graphicFrame>
      <p:sp>
        <p:nvSpPr>
          <p:cNvPr id="2" name="Footer Placeholder 1"/>
          <p:cNvSpPr>
            <a:spLocks noGrp="1"/>
          </p:cNvSpPr>
          <p:nvPr>
            <p:ph type="ftr" sz="quarter" idx="11"/>
          </p:nvPr>
        </p:nvSpPr>
        <p:spPr/>
        <p:txBody>
          <a:bodyPr/>
          <a:lstStyle/>
          <a:p>
            <a:r>
              <a:rPr lang="en-IN" b="1" dirty="0">
                <a:solidFill>
                  <a:schemeClr val="tx1"/>
                </a:solidFill>
              </a:rPr>
              <a:t>Kamala </a:t>
            </a:r>
            <a:r>
              <a:rPr lang="en-IN" b="1" dirty="0" err="1">
                <a:solidFill>
                  <a:schemeClr val="tx1"/>
                </a:solidFill>
              </a:rPr>
              <a:t>Putta</a:t>
            </a:r>
            <a:endParaRPr lang="en-IN" b="1" dirty="0">
              <a:solidFill>
                <a:schemeClr val="tx1"/>
              </a:solidFill>
            </a:endParaRPr>
          </a:p>
        </p:txBody>
      </p:sp>
    </p:spTree>
    <p:extLst>
      <p:ext uri="{BB962C8B-B14F-4D97-AF65-F5344CB8AC3E}">
        <p14:creationId xmlns:p14="http://schemas.microsoft.com/office/powerpoint/2010/main" val="392293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alpha val="62000"/>
            </a:schemeClr>
          </a:solidFill>
        </p:spPr>
        <p:txBody>
          <a:bodyPr/>
          <a:lstStyle/>
          <a:p>
            <a:pPr algn="ctr"/>
            <a:r>
              <a:rPr lang="en-US" dirty="0">
                <a:latin typeface="Times New Roman" panose="02020603050405020304" pitchFamily="18" charset="0"/>
                <a:cs typeface="Times New Roman" panose="02020603050405020304" pitchFamily="18" charset="0"/>
              </a:rPr>
              <a:t>Dataset Explanation</a:t>
            </a:r>
            <a:endParaRPr lang="en-IN" dirty="0">
              <a:latin typeface="Times New Roman" panose="02020603050405020304" pitchFamily="18"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92716655"/>
              </p:ext>
            </p:extLst>
          </p:nvPr>
        </p:nvGraphicFramePr>
        <p:xfrm>
          <a:off x="838199" y="2051587"/>
          <a:ext cx="10513827" cy="3905325"/>
        </p:xfrm>
        <a:graphic>
          <a:graphicData uri="http://schemas.openxmlformats.org/drawingml/2006/table">
            <a:tbl>
              <a:tblPr/>
              <a:tblGrid>
                <a:gridCol w="3504609">
                  <a:extLst>
                    <a:ext uri="{9D8B030D-6E8A-4147-A177-3AD203B41FA5}">
                      <a16:colId xmlns:a16="http://schemas.microsoft.com/office/drawing/2014/main" val="20000"/>
                    </a:ext>
                  </a:extLst>
                </a:gridCol>
                <a:gridCol w="3504609">
                  <a:extLst>
                    <a:ext uri="{9D8B030D-6E8A-4147-A177-3AD203B41FA5}">
                      <a16:colId xmlns:a16="http://schemas.microsoft.com/office/drawing/2014/main" val="20001"/>
                    </a:ext>
                  </a:extLst>
                </a:gridCol>
                <a:gridCol w="3504609">
                  <a:extLst>
                    <a:ext uri="{9D8B030D-6E8A-4147-A177-3AD203B41FA5}">
                      <a16:colId xmlns:a16="http://schemas.microsoft.com/office/drawing/2014/main" val="20002"/>
                    </a:ext>
                  </a:extLst>
                </a:gridCol>
              </a:tblGrid>
              <a:tr h="1658427">
                <a:tc>
                  <a:txBody>
                    <a:bodyPr/>
                    <a:lstStyle/>
                    <a:p>
                      <a:r>
                        <a:rPr lang="en-US" sz="1200" dirty="0">
                          <a:effectLst/>
                        </a:rPr>
                        <a:t>Rendering Provider Rural-Urban</a:t>
                      </a:r>
                    </a:p>
                    <a:p>
                      <a:r>
                        <a:rPr lang="en-US" sz="1200" dirty="0">
                          <a:effectLst/>
                        </a:rPr>
                        <a:t>Commuting Area Description  </a:t>
                      </a:r>
                    </a:p>
                  </a:txBody>
                  <a:tcPr marL="25596" marR="25596" marT="12798" marB="12798" anchor="ctr">
                    <a:lnL>
                      <a:noFill/>
                    </a:lnL>
                    <a:lnR>
                      <a:noFill/>
                    </a:lnR>
                    <a:lnT>
                      <a:noFill/>
                    </a:lnT>
                    <a:lnB>
                      <a:noFill/>
                    </a:lnB>
                    <a:solidFill>
                      <a:schemeClr val="bg1">
                        <a:alpha val="62000"/>
                      </a:schemeClr>
                    </a:solidFill>
                  </a:tcPr>
                </a:tc>
                <a:tc>
                  <a:txBody>
                    <a:bodyPr/>
                    <a:lstStyle/>
                    <a:p>
                      <a:r>
                        <a:rPr lang="en-IN" sz="1200">
                          <a:effectLst/>
                        </a:rPr>
                        <a:t>Rndrng_Prvdr_RUCA_Desc</a:t>
                      </a:r>
                    </a:p>
                  </a:txBody>
                  <a:tcPr marL="25596" marR="25596" marT="12798" marB="12798" anchor="ctr">
                    <a:lnL>
                      <a:noFill/>
                    </a:lnL>
                    <a:lnR>
                      <a:noFill/>
                    </a:lnR>
                    <a:lnT>
                      <a:noFill/>
                    </a:lnT>
                    <a:lnB>
                      <a:noFill/>
                    </a:lnB>
                    <a:solidFill>
                      <a:schemeClr val="bg1">
                        <a:alpha val="62000"/>
                      </a:schemeClr>
                    </a:solidFill>
                  </a:tcPr>
                </a:tc>
                <a:tc>
                  <a:txBody>
                    <a:bodyPr/>
                    <a:lstStyle/>
                    <a:p>
                      <a:r>
                        <a:rPr lang="en-US" sz="1200" dirty="0">
                          <a:effectLst/>
                        </a:rPr>
                        <a:t>The description of the RUCA code. RUCA codes classify zip codes as rural/urban areas based on measures of population density, level of</a:t>
                      </a:r>
                    </a:p>
                    <a:p>
                      <a:r>
                        <a:rPr lang="en-US" sz="1200" dirty="0">
                          <a:effectLst/>
                        </a:rPr>
                        <a:t>urbanization, and daily commuting patterns.  These codes are developed by United States Department of Agriculture, Economic Research Service.</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0"/>
                  </a:ext>
                </a:extLst>
              </a:tr>
              <a:tr h="855961">
                <a:tc>
                  <a:txBody>
                    <a:bodyPr/>
                    <a:lstStyle/>
                    <a:p>
                      <a:r>
                        <a:rPr lang="en-US" sz="1200" dirty="0">
                          <a:effectLst/>
                        </a:rPr>
                        <a:t>Diagnosis Related Group (DRG)</a:t>
                      </a:r>
                    </a:p>
                    <a:p>
                      <a:r>
                        <a:rPr lang="en-US" sz="1200" dirty="0">
                          <a:effectLst/>
                        </a:rPr>
                        <a:t>Definition</a:t>
                      </a:r>
                    </a:p>
                  </a:txBody>
                  <a:tcPr marL="25596" marR="25596" marT="12798" marB="12798" anchor="ctr">
                    <a:lnL>
                      <a:noFill/>
                    </a:lnL>
                    <a:lnR>
                      <a:noFill/>
                    </a:lnR>
                    <a:lnT>
                      <a:noFill/>
                    </a:lnT>
                    <a:lnB>
                      <a:noFill/>
                    </a:lnB>
                    <a:solidFill>
                      <a:schemeClr val="bg1">
                        <a:alpha val="62000"/>
                      </a:schemeClr>
                    </a:solidFill>
                  </a:tcPr>
                </a:tc>
                <a:tc>
                  <a:txBody>
                    <a:bodyPr/>
                    <a:lstStyle/>
                    <a:p>
                      <a:r>
                        <a:rPr lang="en-IN" sz="1200">
                          <a:effectLst/>
                        </a:rPr>
                        <a:t>DRG_Cd</a:t>
                      </a:r>
                    </a:p>
                  </a:txBody>
                  <a:tcPr marL="25596" marR="25596" marT="12798" marB="12798" anchor="ctr">
                    <a:lnL>
                      <a:noFill/>
                    </a:lnL>
                    <a:lnR>
                      <a:noFill/>
                    </a:lnR>
                    <a:lnT>
                      <a:noFill/>
                    </a:lnT>
                    <a:lnB>
                      <a:noFill/>
                    </a:lnB>
                    <a:solidFill>
                      <a:schemeClr val="bg1">
                        <a:alpha val="62000"/>
                      </a:schemeClr>
                    </a:solidFill>
                  </a:tcPr>
                </a:tc>
                <a:tc>
                  <a:txBody>
                    <a:bodyPr/>
                    <a:lstStyle/>
                    <a:p>
                      <a:r>
                        <a:rPr lang="en-US" sz="1200">
                          <a:effectLst/>
                        </a:rPr>
                        <a:t>Classification system that groups similar clinical conditions (diagnoses) and the procedures furnished by the hospital during the stay.</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1"/>
                  </a:ext>
                </a:extLst>
              </a:tr>
              <a:tr h="855961">
                <a:tc>
                  <a:txBody>
                    <a:bodyPr/>
                    <a:lstStyle/>
                    <a:p>
                      <a:r>
                        <a:rPr lang="en-US" sz="1200" dirty="0">
                          <a:effectLst/>
                        </a:rPr>
                        <a:t>Diagnosis Related Group (DRG)</a:t>
                      </a:r>
                    </a:p>
                    <a:p>
                      <a:r>
                        <a:rPr lang="en-US" sz="1200" dirty="0">
                          <a:effectLst/>
                        </a:rPr>
                        <a:t>Description</a:t>
                      </a:r>
                    </a:p>
                  </a:txBody>
                  <a:tcPr marL="25596" marR="25596" marT="12798" marB="12798" anchor="ctr">
                    <a:lnL>
                      <a:noFill/>
                    </a:lnL>
                    <a:lnR>
                      <a:noFill/>
                    </a:lnR>
                    <a:lnT>
                      <a:noFill/>
                    </a:lnT>
                    <a:lnB>
                      <a:noFill/>
                    </a:lnB>
                    <a:solidFill>
                      <a:schemeClr val="bg1">
                        <a:alpha val="62000"/>
                      </a:schemeClr>
                    </a:solidFill>
                  </a:tcPr>
                </a:tc>
                <a:tc>
                  <a:txBody>
                    <a:bodyPr/>
                    <a:lstStyle/>
                    <a:p>
                      <a:r>
                        <a:rPr lang="en-IN" sz="1200" dirty="0" err="1">
                          <a:effectLst/>
                        </a:rPr>
                        <a:t>DRG_Desc</a:t>
                      </a:r>
                      <a:endParaRPr lang="en-IN" sz="1200" dirty="0">
                        <a:effectLst/>
                      </a:endParaRPr>
                    </a:p>
                  </a:txBody>
                  <a:tcPr marL="25596" marR="25596" marT="12798" marB="12798" anchor="ctr">
                    <a:lnL>
                      <a:noFill/>
                    </a:lnL>
                    <a:lnR>
                      <a:noFill/>
                    </a:lnR>
                    <a:lnT>
                      <a:noFill/>
                    </a:lnT>
                    <a:lnB>
                      <a:noFill/>
                    </a:lnB>
                    <a:solidFill>
                      <a:schemeClr val="bg1">
                        <a:alpha val="62000"/>
                      </a:schemeClr>
                    </a:solidFill>
                  </a:tcPr>
                </a:tc>
                <a:tc>
                  <a:txBody>
                    <a:bodyPr/>
                    <a:lstStyle/>
                    <a:p>
                      <a:r>
                        <a:rPr lang="en-US" sz="1200" dirty="0">
                          <a:effectLst/>
                        </a:rPr>
                        <a:t>Description of the classification system (DRG) that groups similar clinical conditions (diagnoses) and the procedures furnished by the hospital during the stay.</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2"/>
                  </a:ext>
                </a:extLst>
              </a:tr>
              <a:tr h="534976">
                <a:tc>
                  <a:txBody>
                    <a:bodyPr/>
                    <a:lstStyle/>
                    <a:p>
                      <a:r>
                        <a:rPr lang="en-IN" sz="1200">
                          <a:effectLst/>
                        </a:rPr>
                        <a:t>Total Discharges</a:t>
                      </a:r>
                    </a:p>
                  </a:txBody>
                  <a:tcPr marL="25596" marR="25596" marT="12798" marB="12798" anchor="ctr">
                    <a:lnL>
                      <a:noFill/>
                    </a:lnL>
                    <a:lnR>
                      <a:noFill/>
                    </a:lnR>
                    <a:lnT>
                      <a:noFill/>
                    </a:lnT>
                    <a:lnB>
                      <a:noFill/>
                    </a:lnB>
                    <a:solidFill>
                      <a:schemeClr val="bg1">
                        <a:alpha val="62000"/>
                      </a:schemeClr>
                    </a:solidFill>
                  </a:tcPr>
                </a:tc>
                <a:tc>
                  <a:txBody>
                    <a:bodyPr/>
                    <a:lstStyle/>
                    <a:p>
                      <a:r>
                        <a:rPr lang="en-IN" sz="1200" dirty="0" err="1">
                          <a:effectLst/>
                        </a:rPr>
                        <a:t>Tot_Dschrgs</a:t>
                      </a:r>
                      <a:endParaRPr lang="en-IN" sz="1200" dirty="0">
                        <a:effectLst/>
                      </a:endParaRPr>
                    </a:p>
                  </a:txBody>
                  <a:tcPr marL="25596" marR="25596" marT="12798" marB="12798" anchor="ctr">
                    <a:lnL>
                      <a:noFill/>
                    </a:lnL>
                    <a:lnR>
                      <a:noFill/>
                    </a:lnR>
                    <a:lnT>
                      <a:noFill/>
                    </a:lnT>
                    <a:lnB>
                      <a:noFill/>
                    </a:lnB>
                    <a:solidFill>
                      <a:schemeClr val="bg1">
                        <a:alpha val="62000"/>
                      </a:schemeClr>
                    </a:solidFill>
                  </a:tcPr>
                </a:tc>
                <a:tc>
                  <a:txBody>
                    <a:bodyPr/>
                    <a:lstStyle/>
                    <a:p>
                      <a:r>
                        <a:rPr lang="en-US" sz="1200" dirty="0">
                          <a:effectLst/>
                        </a:rPr>
                        <a:t>The number of discharges billed by all providers for inpatient hospital services.</a:t>
                      </a:r>
                    </a:p>
                  </a:txBody>
                  <a:tcPr marL="25596" marR="25596" marT="12798" marB="12798" anchor="ctr">
                    <a:lnL>
                      <a:noFill/>
                    </a:lnL>
                    <a:lnR>
                      <a:noFill/>
                    </a:lnR>
                    <a:lnT>
                      <a:noFill/>
                    </a:lnT>
                    <a:lnB>
                      <a:noFill/>
                    </a:lnB>
                    <a:solidFill>
                      <a:schemeClr val="bg1">
                        <a:alpha val="62000"/>
                      </a:schemeClr>
                    </a:solidFill>
                  </a:tcPr>
                </a:tc>
                <a:extLst>
                  <a:ext uri="{0D108BD9-81ED-4DB2-BD59-A6C34878D82A}">
                    <a16:rowId xmlns:a16="http://schemas.microsoft.com/office/drawing/2014/main" val="10003"/>
                  </a:ext>
                </a:extLst>
              </a:tr>
            </a:tbl>
          </a:graphicData>
        </a:graphic>
      </p:graphicFrame>
      <p:sp>
        <p:nvSpPr>
          <p:cNvPr id="8" name="Rectangle 1"/>
          <p:cNvSpPr>
            <a:spLocks noChangeArrowheads="1"/>
          </p:cNvSpPr>
          <p:nvPr/>
        </p:nvSpPr>
        <p:spPr bwMode="auto">
          <a:xfrm>
            <a:off x="-4826613" y="-184666"/>
            <a:ext cx="7594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graphicFrame>
        <p:nvGraphicFramePr>
          <p:cNvPr id="5" name="Table 4"/>
          <p:cNvGraphicFramePr>
            <a:graphicFrameLocks noGrp="1"/>
          </p:cNvGraphicFramePr>
          <p:nvPr/>
        </p:nvGraphicFramePr>
        <p:xfrm>
          <a:off x="838200" y="1825625"/>
          <a:ext cx="10513827" cy="225962"/>
        </p:xfrm>
        <a:graphic>
          <a:graphicData uri="http://schemas.openxmlformats.org/drawingml/2006/table">
            <a:tbl>
              <a:tblPr/>
              <a:tblGrid>
                <a:gridCol w="3503427">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186732">
                <a:tc>
                  <a:txBody>
                    <a:bodyPr/>
                    <a:lstStyle/>
                    <a:p>
                      <a:pPr marL="2540"/>
                      <a:r>
                        <a:rPr lang="en-IN" sz="1200" b="1">
                          <a:effectLst/>
                        </a:rPr>
                        <a:t>Term Name</a:t>
                      </a:r>
                      <a:endParaRPr lang="en-IN" sz="1200">
                        <a:effectLst/>
                      </a:endParaRPr>
                    </a:p>
                  </a:txBody>
                  <a:tcPr marL="43083" marR="43083" marT="21541" marB="21541" anchor="ctr">
                    <a:lnL>
                      <a:noFill/>
                    </a:lnL>
                    <a:lnR>
                      <a:noFill/>
                    </a:lnR>
                    <a:lnT>
                      <a:noFill/>
                    </a:lnT>
                    <a:lnB>
                      <a:noFill/>
                    </a:lnB>
                    <a:solidFill>
                      <a:schemeClr val="bg1">
                        <a:alpha val="62000"/>
                      </a:schemeClr>
                    </a:solidFill>
                  </a:tcPr>
                </a:tc>
                <a:tc>
                  <a:txBody>
                    <a:bodyPr/>
                    <a:lstStyle/>
                    <a:p>
                      <a:pPr marL="3810"/>
                      <a:r>
                        <a:rPr lang="en-IN" sz="1200" b="1">
                          <a:effectLst/>
                        </a:rPr>
                        <a:t>Variable Name</a:t>
                      </a:r>
                      <a:endParaRPr lang="en-IN" sz="1200">
                        <a:effectLst/>
                      </a:endParaRPr>
                    </a:p>
                  </a:txBody>
                  <a:tcPr marL="43083" marR="43083" marT="21541" marB="21541" anchor="ctr">
                    <a:lnL>
                      <a:noFill/>
                    </a:lnL>
                    <a:lnR>
                      <a:noFill/>
                    </a:lnR>
                    <a:lnT>
                      <a:noFill/>
                    </a:lnT>
                    <a:lnB>
                      <a:noFill/>
                    </a:lnB>
                    <a:solidFill>
                      <a:schemeClr val="bg1">
                        <a:alpha val="62000"/>
                      </a:schemeClr>
                    </a:solidFill>
                  </a:tcPr>
                </a:tc>
                <a:tc>
                  <a:txBody>
                    <a:bodyPr/>
                    <a:lstStyle/>
                    <a:p>
                      <a:pPr marL="2540"/>
                      <a:r>
                        <a:rPr lang="en-IN" sz="1200" b="1" dirty="0">
                          <a:effectLst/>
                        </a:rPr>
                        <a:t>Definition</a:t>
                      </a:r>
                      <a:endParaRPr lang="en-IN" sz="1200" dirty="0">
                        <a:effectLst/>
                      </a:endParaRPr>
                    </a:p>
                  </a:txBody>
                  <a:tcPr marL="43083" marR="43083" marT="21541" marB="21541" anchor="ctr">
                    <a:lnL>
                      <a:noFill/>
                    </a:lnL>
                    <a:lnR>
                      <a:noFill/>
                    </a:lnR>
                    <a:lnT>
                      <a:noFill/>
                    </a:lnT>
                    <a:lnB>
                      <a:noFill/>
                    </a:lnB>
                    <a:solidFill>
                      <a:schemeClr val="bg1">
                        <a:alpha val="62000"/>
                      </a:schemeClr>
                    </a:solidFill>
                  </a:tcPr>
                </a:tc>
                <a:extLst>
                  <a:ext uri="{0D108BD9-81ED-4DB2-BD59-A6C34878D82A}">
                    <a16:rowId xmlns:a16="http://schemas.microsoft.com/office/drawing/2014/main" val="10000"/>
                  </a:ext>
                </a:extLst>
              </a:tr>
            </a:tbl>
          </a:graphicData>
        </a:graphic>
      </p:graphicFrame>
      <p:sp>
        <p:nvSpPr>
          <p:cNvPr id="2" name="Footer Placeholder 1"/>
          <p:cNvSpPr>
            <a:spLocks noGrp="1"/>
          </p:cNvSpPr>
          <p:nvPr>
            <p:ph type="ftr" sz="quarter" idx="11"/>
          </p:nvPr>
        </p:nvSpPr>
        <p:spPr/>
        <p:txBody>
          <a:bodyPr/>
          <a:lstStyle/>
          <a:p>
            <a:r>
              <a:rPr lang="en-IN" b="1" dirty="0">
                <a:solidFill>
                  <a:schemeClr val="tx1"/>
                </a:solidFill>
              </a:rPr>
              <a:t>Kamala </a:t>
            </a:r>
            <a:r>
              <a:rPr lang="en-IN" b="1" dirty="0" err="1">
                <a:solidFill>
                  <a:schemeClr val="tx1"/>
                </a:solidFill>
              </a:rPr>
              <a:t>Putta</a:t>
            </a:r>
            <a:endParaRPr lang="en-IN" b="1" dirty="0">
              <a:solidFill>
                <a:schemeClr val="tx1"/>
              </a:solidFill>
            </a:endParaRPr>
          </a:p>
        </p:txBody>
      </p:sp>
    </p:spTree>
    <p:extLst>
      <p:ext uri="{BB962C8B-B14F-4D97-AF65-F5344CB8AC3E}">
        <p14:creationId xmlns:p14="http://schemas.microsoft.com/office/powerpoint/2010/main" val="360571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1763</Words>
  <Application>Microsoft Office PowerPoint</Application>
  <PresentationFormat>Widescreen</PresentationFormat>
  <Paragraphs>181</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Centers for Medicare &amp; Medicaid Services</vt:lpstr>
      <vt:lpstr>PowerPoint Presentation</vt:lpstr>
      <vt:lpstr>PowerPoint Presentation</vt:lpstr>
      <vt:lpstr>How ML and AI are being used in Medicare Services</vt:lpstr>
      <vt:lpstr>Problem to Solve</vt:lpstr>
      <vt:lpstr>PowerPoint Presentation</vt:lpstr>
      <vt:lpstr>Dataset Explanation</vt:lpstr>
      <vt:lpstr>Dataset Explanation</vt:lpstr>
      <vt:lpstr>Dataset Explanation</vt:lpstr>
      <vt:lpstr>Dataset Explanation</vt:lpstr>
      <vt:lpstr>Data Preparation</vt:lpstr>
      <vt:lpstr>Data Preparation</vt:lpstr>
      <vt:lpstr>Exploratory Data Analysis</vt:lpstr>
      <vt:lpstr>Histograms</vt:lpstr>
      <vt:lpstr>Box Plots</vt:lpstr>
      <vt:lpstr>Heatmap</vt:lpstr>
      <vt:lpstr>PowerPoint Presentation</vt:lpstr>
      <vt:lpstr>PowerPoint Presentation</vt:lpstr>
      <vt:lpstr>Algorithms</vt:lpstr>
      <vt:lpstr>Algorithms</vt:lpstr>
      <vt:lpstr>Algorithms Comparison</vt:lpstr>
      <vt:lpstr>Predictions</vt:lpstr>
      <vt:lpstr>How does this help the Medicare Services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Medications</dc:title>
  <dc:creator>Microsoft account</dc:creator>
  <cp:lastModifiedBy>saideep taddi</cp:lastModifiedBy>
  <cp:revision>32</cp:revision>
  <dcterms:created xsi:type="dcterms:W3CDTF">2023-05-09T17:40:48Z</dcterms:created>
  <dcterms:modified xsi:type="dcterms:W3CDTF">2025-02-19T18:33:45Z</dcterms:modified>
</cp:coreProperties>
</file>