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773C99-738E-4A87-8D8A-9C9253D47311}">
  <a:tblStyle styleId="{A6773C99-738E-4A87-8D8A-9C9253D473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becd74c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becd74c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bffa480e1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bffa480e1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c26d8d1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c26d8d1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becd74c6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becd74c6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ffa480e1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ffa480e1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c2b463b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c2b463b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bffa480e1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bffa480e1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2b463b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2b463b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c2b463b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c2b463b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ecd74c6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ecd74c6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becd74c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becd74c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becd74c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becd74c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becd74c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becd74c6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c26d8d1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c26d8d1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becd74c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becd74c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becd74c6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becd74c6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becd74c60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becd74c60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becd74c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becd74c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bffa48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bffa48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bffa480e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bffa480e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bffa480e1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bffa480e1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nvDxgTepob5WsBJ_ER9Zc4qsDUz911NG/view"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Face Emotion Recognition</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729452" y="3037388"/>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D0D0D"/>
                </a:solidFill>
                <a:latin typeface="Times New Roman"/>
                <a:ea typeface="Times New Roman"/>
                <a:cs typeface="Times New Roman"/>
                <a:sym typeface="Times New Roman"/>
              </a:rPr>
              <a:t>Anuja Prakash Kolse</a:t>
            </a:r>
            <a:endParaRPr>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0D0D0D"/>
                </a:solidFill>
                <a:latin typeface="Times New Roman"/>
                <a:ea typeface="Times New Roman"/>
                <a:cs typeface="Times New Roman"/>
                <a:sym typeface="Times New Roman"/>
              </a:rPr>
              <a:t>Saideep Samineni</a:t>
            </a:r>
            <a:endParaRPr>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0D0D0D"/>
                </a:solidFill>
                <a:latin typeface="Times New Roman"/>
                <a:ea typeface="Times New Roman"/>
                <a:cs typeface="Times New Roman"/>
                <a:sym typeface="Times New Roman"/>
              </a:rPr>
              <a:t>Aishwarya Kumar Arvind</a:t>
            </a:r>
            <a:endParaRPr>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0D0D0D"/>
                </a:solidFill>
                <a:latin typeface="Times New Roman"/>
                <a:ea typeface="Times New Roman"/>
                <a:cs typeface="Times New Roman"/>
                <a:sym typeface="Times New Roman"/>
              </a:rPr>
              <a:t>Rohith Chandra Kandambeth</a:t>
            </a:r>
            <a:endParaRPr>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0D0D0D"/>
              </a:solidFill>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330401" y="254225"/>
            <a:ext cx="4572773" cy="175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Modeling</a:t>
            </a:r>
            <a:r>
              <a:rPr lang="en" sz="3000">
                <a:latin typeface="Times New Roman"/>
                <a:ea typeface="Times New Roman"/>
                <a:cs typeface="Times New Roman"/>
                <a:sym typeface="Times New Roman"/>
              </a:rPr>
              <a:t>: SVM</a:t>
            </a:r>
            <a:endParaRPr b="1" sz="3000">
              <a:latin typeface="Times New Roman"/>
              <a:ea typeface="Times New Roman"/>
              <a:cs typeface="Times New Roman"/>
              <a:sym typeface="Times New Roman"/>
            </a:endParaRPr>
          </a:p>
        </p:txBody>
      </p:sp>
      <p:sp>
        <p:nvSpPr>
          <p:cNvPr id="176" name="Google Shape;17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Rationale for choosing SVM: capability to effectively model high-dimensional data.</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Configuration and Optimization: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Kernel tricks to handle non-linear relationships.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Parameter tuning (C, gamma) using grid search.</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Cross-Validation: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N-fold cross-validation to ensure stability and reliability of the model predictions.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Modeling</a:t>
            </a:r>
            <a:r>
              <a:rPr lang="en" sz="3000">
                <a:latin typeface="Times New Roman"/>
                <a:ea typeface="Times New Roman"/>
                <a:cs typeface="Times New Roman"/>
                <a:sym typeface="Times New Roman"/>
              </a:rPr>
              <a:t>: MLP</a:t>
            </a:r>
            <a:endParaRPr b="1" sz="3000">
              <a:latin typeface="Times New Roman"/>
              <a:ea typeface="Times New Roman"/>
              <a:cs typeface="Times New Roman"/>
              <a:sym typeface="Times New Roman"/>
            </a:endParaRPr>
          </a:p>
        </p:txBody>
      </p:sp>
      <p:sp>
        <p:nvSpPr>
          <p:cNvPr id="182" name="Google Shape;18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Rationale for choosing MLP: Simple neural network with faster processing </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Configuration and Optimization: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Hidden layer sizes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Activation function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Solver, Alpha, Learning rate</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Cross-Validation: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N-fold cross-validation to ensure stability and reliability of the model predictions.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188" name="Google Shape;188;p24"/>
          <p:cNvSpPr txBox="1"/>
          <p:nvPr>
            <p:ph idx="1" type="body"/>
          </p:nvPr>
        </p:nvSpPr>
        <p:spPr>
          <a:xfrm>
            <a:off x="727650" y="1945525"/>
            <a:ext cx="7688700" cy="2261100"/>
          </a:xfrm>
          <a:prstGeom prst="rect">
            <a:avLst/>
          </a:prstGeom>
        </p:spPr>
        <p:txBody>
          <a:bodyPr anchorCtr="0" anchor="t" bIns="91425" lIns="91425" spcFirstLastPara="1" rIns="91425" wrap="square" tIns="91425">
            <a:noAutofit/>
          </a:bodyPr>
          <a:lstStyle/>
          <a:p>
            <a:pPr indent="-342900" lvl="1" marL="457200" rtl="0" algn="just">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Implemented to increase robustness through rotations, translations, scaling, shearing, flipping, color perturbation, and noise injection.</a:t>
            </a:r>
            <a:endParaRPr sz="1800">
              <a:solidFill>
                <a:srgbClr val="0D0D0D"/>
              </a:solidFill>
              <a:highlight>
                <a:srgbClr val="FFFFFF"/>
              </a:highlight>
              <a:latin typeface="Times New Roman"/>
              <a:ea typeface="Times New Roman"/>
              <a:cs typeface="Times New Roman"/>
              <a:sym typeface="Times New Roman"/>
            </a:endParaRPr>
          </a:p>
          <a:p>
            <a:pPr indent="-342900" lvl="1"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Aims to train models on images in varied scenarios, mimicking different orientations, movements, distances, and environmental conditions.</a:t>
            </a:r>
            <a:endParaRPr sz="1800">
              <a:solidFill>
                <a:srgbClr val="0D0D0D"/>
              </a:solidFill>
              <a:highlight>
                <a:srgbClr val="FFFFFF"/>
              </a:highlight>
              <a:latin typeface="Times New Roman"/>
              <a:ea typeface="Times New Roman"/>
              <a:cs typeface="Times New Roman"/>
              <a:sym typeface="Times New Roman"/>
            </a:endParaRPr>
          </a:p>
          <a:p>
            <a:pPr indent="-342900" lvl="1"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Despite intentions to improve generalization, augmentation resulted in lower test accuracies for both SVM and MLP models.</a:t>
            </a:r>
            <a:endParaRPr sz="1800">
              <a:solidFill>
                <a:srgbClr val="0D0D0D"/>
              </a:solidFill>
              <a:highlight>
                <a:srgbClr val="FFFFFF"/>
              </a:highlight>
              <a:latin typeface="Times New Roman"/>
              <a:ea typeface="Times New Roman"/>
              <a:cs typeface="Times New Roman"/>
              <a:sym typeface="Times New Roman"/>
            </a:endParaRPr>
          </a:p>
          <a:p>
            <a:pPr indent="-342900" lvl="1"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Possible causes include a significant divergence between the training and test data distributions or the models' insufficient complexity to handle the enhanced dataset variance.</a:t>
            </a:r>
            <a:endParaRPr sz="18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b="1" sz="18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94" name="Google Shape;19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Human emotions are complex, subtle, and highly subjective</a:t>
            </a:r>
            <a:endParaRPr sz="1800">
              <a:solidFill>
                <a:srgbClr val="0D0D0D"/>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Variability due to cultural, contextual, and individual differences</a:t>
            </a:r>
            <a:endParaRPr sz="1800">
              <a:solidFill>
                <a:srgbClr val="0D0D0D"/>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Failure in detection while generating embeddings</a:t>
            </a:r>
            <a:endParaRPr sz="1800">
              <a:solidFill>
                <a:srgbClr val="0D0D0D"/>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Hyperparameter tuning (Every run took a lot of time)</a:t>
            </a:r>
            <a:endParaRPr sz="1800">
              <a:solidFill>
                <a:srgbClr val="0D0D0D"/>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Class imbalance in datasets </a:t>
            </a:r>
            <a:endParaRPr sz="1800">
              <a:solidFill>
                <a:srgbClr val="0D0D0D"/>
              </a:solidFill>
              <a:highlight>
                <a:schemeClr val="lt1"/>
              </a:highlight>
              <a:latin typeface="Times New Roman"/>
              <a:ea typeface="Times New Roman"/>
              <a:cs typeface="Times New Roman"/>
              <a:sym typeface="Times New Roman"/>
            </a:endParaRPr>
          </a:p>
          <a:p>
            <a:pPr indent="0" lvl="0" marL="0" rtl="0" algn="just">
              <a:spcBef>
                <a:spcPts val="15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 SVM with FaceNet reps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graphicFrame>
        <p:nvGraphicFramePr>
          <p:cNvPr id="200" name="Google Shape;200;p26"/>
          <p:cNvGraphicFramePr/>
          <p:nvPr/>
        </p:nvGraphicFramePr>
        <p:xfrm>
          <a:off x="954300" y="2269375"/>
          <a:ext cx="3000000" cy="3000000"/>
        </p:xfrm>
        <a:graphic>
          <a:graphicData uri="http://schemas.openxmlformats.org/drawingml/2006/table">
            <a:tbl>
              <a:tblPr>
                <a:noFill/>
                <a:tableStyleId>{A6773C99-738E-4A87-8D8A-9C9253D47311}</a:tableStyleId>
              </a:tblPr>
              <a:tblGrid>
                <a:gridCol w="2413000"/>
                <a:gridCol w="2413000"/>
                <a:gridCol w="241300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Training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Testing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0.60</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0.57</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 SVM with VGG reps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graphicFrame>
        <p:nvGraphicFramePr>
          <p:cNvPr id="206" name="Google Shape;206;p27"/>
          <p:cNvGraphicFramePr/>
          <p:nvPr/>
        </p:nvGraphicFramePr>
        <p:xfrm>
          <a:off x="954300" y="2269375"/>
          <a:ext cx="3000000" cy="3000000"/>
        </p:xfrm>
        <a:graphic>
          <a:graphicData uri="http://schemas.openxmlformats.org/drawingml/2006/table">
            <a:tbl>
              <a:tblPr>
                <a:noFill/>
                <a:tableStyleId>{A6773C99-738E-4A87-8D8A-9C9253D47311}</a:tableStyleId>
              </a:tblPr>
              <a:tblGrid>
                <a:gridCol w="2413000"/>
                <a:gridCol w="2413000"/>
                <a:gridCol w="241300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Training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Testing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0.60</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0.62</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 MLP with FaceNet reps </a:t>
            </a:r>
            <a:endParaRPr b="1" sz="3000">
              <a:latin typeface="Times New Roman"/>
              <a:ea typeface="Times New Roman"/>
              <a:cs typeface="Times New Roman"/>
              <a:sym typeface="Times New Roman"/>
            </a:endParaRPr>
          </a:p>
        </p:txBody>
      </p:sp>
      <p:graphicFrame>
        <p:nvGraphicFramePr>
          <p:cNvPr id="212" name="Google Shape;212;p28"/>
          <p:cNvGraphicFramePr/>
          <p:nvPr/>
        </p:nvGraphicFramePr>
        <p:xfrm>
          <a:off x="954300" y="2269375"/>
          <a:ext cx="3000000" cy="3000000"/>
        </p:xfrm>
        <a:graphic>
          <a:graphicData uri="http://schemas.openxmlformats.org/drawingml/2006/table">
            <a:tbl>
              <a:tblPr>
                <a:noFill/>
                <a:tableStyleId>{A6773C99-738E-4A87-8D8A-9C9253D47311}</a:tableStyleId>
              </a:tblPr>
              <a:tblGrid>
                <a:gridCol w="2413000"/>
                <a:gridCol w="2413000"/>
                <a:gridCol w="241300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Training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Testing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0.71</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0.42</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0.71</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0.44</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0.71</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0.43</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0.45</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 MLP with VGG reps </a:t>
            </a:r>
            <a:endParaRPr b="1" sz="3000">
              <a:latin typeface="Times New Roman"/>
              <a:ea typeface="Times New Roman"/>
              <a:cs typeface="Times New Roman"/>
              <a:sym typeface="Times New Roman"/>
            </a:endParaRPr>
          </a:p>
        </p:txBody>
      </p:sp>
      <p:graphicFrame>
        <p:nvGraphicFramePr>
          <p:cNvPr id="218" name="Google Shape;218;p29"/>
          <p:cNvGraphicFramePr/>
          <p:nvPr/>
        </p:nvGraphicFramePr>
        <p:xfrm>
          <a:off x="954300" y="2269375"/>
          <a:ext cx="3000000" cy="3000000"/>
        </p:xfrm>
        <a:graphic>
          <a:graphicData uri="http://schemas.openxmlformats.org/drawingml/2006/table">
            <a:tbl>
              <a:tblPr>
                <a:noFill/>
                <a:tableStyleId>{A6773C99-738E-4A87-8D8A-9C9253D47311}</a:tableStyleId>
              </a:tblPr>
              <a:tblGrid>
                <a:gridCol w="2413000"/>
                <a:gridCol w="2413000"/>
                <a:gridCol w="241300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Training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Testing</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0.63</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0.60</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0.99</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0.65</a:t>
                      </a:r>
                      <a:endParaRPr sz="1800">
                        <a:latin typeface="Times New Roman"/>
                        <a:ea typeface="Times New Roman"/>
                        <a:cs typeface="Times New Roman"/>
                        <a:sym typeface="Times New Roman"/>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Misclassified Cases</a:t>
            </a:r>
            <a:endParaRPr/>
          </a:p>
        </p:txBody>
      </p:sp>
      <p:sp>
        <p:nvSpPr>
          <p:cNvPr id="224" name="Google Shape;224;p30"/>
          <p:cNvSpPr txBox="1"/>
          <p:nvPr>
            <p:ph idx="1" type="body"/>
          </p:nvPr>
        </p:nvSpPr>
        <p:spPr>
          <a:xfrm>
            <a:off x="329000" y="1966363"/>
            <a:ext cx="8575800" cy="1657500"/>
          </a:xfrm>
          <a:prstGeom prst="rect">
            <a:avLst/>
          </a:prstGeom>
        </p:spPr>
        <p:txBody>
          <a:bodyPr anchorCtr="0" anchor="t" bIns="91425" lIns="91425" spcFirstLastPara="1" rIns="91425" wrap="square" tIns="91425">
            <a:normAutofit fontScale="92500" lnSpcReduction="20000"/>
          </a:bodyPr>
          <a:lstStyle/>
          <a:p>
            <a:pPr indent="-304958" lvl="0" marL="457200" rtl="0" algn="just">
              <a:spcBef>
                <a:spcPts val="0"/>
              </a:spcBef>
              <a:spcAft>
                <a:spcPts val="0"/>
              </a:spcAft>
              <a:buClr>
                <a:srgbClr val="0D0D0D"/>
              </a:buClr>
              <a:buSzPct val="100000"/>
              <a:buFont typeface="Times New Roman"/>
              <a:buChar char="●"/>
            </a:pPr>
            <a:r>
              <a:rPr lang="en">
                <a:solidFill>
                  <a:srgbClr val="0D0D0D"/>
                </a:solidFill>
                <a:latin typeface="Times New Roman"/>
                <a:ea typeface="Times New Roman"/>
                <a:cs typeface="Times New Roman"/>
                <a:sym typeface="Times New Roman"/>
              </a:rPr>
              <a:t>Neutral Instead of Happy: The classifier incorrectly identified a 'happy' expression as 'neutral'. The flatness of the lips, which lacked the characteristic upward curve of a smile, likely contributed to this misinterpretation.</a:t>
            </a:r>
            <a:endParaRPr>
              <a:solidFill>
                <a:srgbClr val="0D0D0D"/>
              </a:solidFill>
              <a:latin typeface="Times New Roman"/>
              <a:ea typeface="Times New Roman"/>
              <a:cs typeface="Times New Roman"/>
              <a:sym typeface="Times New Roman"/>
            </a:endParaRPr>
          </a:p>
          <a:p>
            <a:pPr indent="-304958" lvl="0" marL="457200" rtl="0" algn="just">
              <a:spcBef>
                <a:spcPts val="0"/>
              </a:spcBef>
              <a:spcAft>
                <a:spcPts val="0"/>
              </a:spcAft>
              <a:buClr>
                <a:srgbClr val="0D0D0D"/>
              </a:buClr>
              <a:buSzPct val="100000"/>
              <a:buFont typeface="Times New Roman"/>
              <a:buChar char="●"/>
            </a:pPr>
            <a:r>
              <a:rPr lang="en">
                <a:solidFill>
                  <a:srgbClr val="0D0D0D"/>
                </a:solidFill>
                <a:latin typeface="Times New Roman"/>
                <a:ea typeface="Times New Roman"/>
                <a:cs typeface="Times New Roman"/>
                <a:sym typeface="Times New Roman"/>
              </a:rPr>
              <a:t>Surprised Instead of Happy: A facial expression intended to show happiness was misclassified as 'surprised'. The presence of widened eyes, which are typically associated with surprise, might have overshadowed the subtle signs of a smile.</a:t>
            </a:r>
            <a:endParaRPr>
              <a:solidFill>
                <a:srgbClr val="0D0D0D"/>
              </a:solidFill>
              <a:latin typeface="Times New Roman"/>
              <a:ea typeface="Times New Roman"/>
              <a:cs typeface="Times New Roman"/>
              <a:sym typeface="Times New Roman"/>
            </a:endParaRPr>
          </a:p>
          <a:p>
            <a:pPr indent="-304958" lvl="0" marL="457200" rtl="0" algn="just">
              <a:spcBef>
                <a:spcPts val="0"/>
              </a:spcBef>
              <a:spcAft>
                <a:spcPts val="0"/>
              </a:spcAft>
              <a:buClr>
                <a:srgbClr val="0D0D0D"/>
              </a:buClr>
              <a:buSzPct val="100000"/>
              <a:buFont typeface="Times New Roman"/>
              <a:buChar char="●"/>
            </a:pPr>
            <a:r>
              <a:rPr lang="en">
                <a:solidFill>
                  <a:srgbClr val="0D0D0D"/>
                </a:solidFill>
                <a:latin typeface="Times New Roman"/>
                <a:ea typeface="Times New Roman"/>
                <a:cs typeface="Times New Roman"/>
                <a:sym typeface="Times New Roman"/>
              </a:rPr>
              <a:t>Surprised Instead of Happy (Repeated Issue): In a similar error, another 'happy' expression was wrongly classified as 'surprised', indicating a pattern where the classifier confuses the facial cues of happiness with those of surprise.</a:t>
            </a:r>
            <a:endParaRPr>
              <a:solidFill>
                <a:srgbClr val="0D0D0D"/>
              </a:solidFill>
              <a:latin typeface="Times New Roman"/>
              <a:ea typeface="Times New Roman"/>
              <a:cs typeface="Times New Roman"/>
              <a:sym typeface="Times New Roman"/>
            </a:endParaRPr>
          </a:p>
          <a:p>
            <a:pPr indent="-304958" lvl="0" marL="457200" rtl="0" algn="just">
              <a:spcBef>
                <a:spcPts val="0"/>
              </a:spcBef>
              <a:spcAft>
                <a:spcPts val="0"/>
              </a:spcAft>
              <a:buClr>
                <a:srgbClr val="0D0D0D"/>
              </a:buClr>
              <a:buSzPct val="100000"/>
              <a:buFont typeface="Times New Roman"/>
              <a:buChar char="●"/>
            </a:pPr>
            <a:r>
              <a:rPr lang="en">
                <a:solidFill>
                  <a:srgbClr val="0D0D0D"/>
                </a:solidFill>
                <a:latin typeface="Times New Roman"/>
                <a:ea typeface="Times New Roman"/>
                <a:cs typeface="Times New Roman"/>
                <a:sym typeface="Times New Roman"/>
              </a:rPr>
              <a:t>Neutral Instead of Happy (Repeated Issue): Another instance where an expression meant to convey happiness was classified as 'neutral'. Again, the minimal lip movement and absence of a distinct smile curve were likely factors in this misclassification.</a:t>
            </a:r>
            <a:endParaRPr>
              <a:solidFill>
                <a:srgbClr val="0D0D0D"/>
              </a:solidFill>
              <a:latin typeface="Times New Roman"/>
              <a:ea typeface="Times New Roman"/>
              <a:cs typeface="Times New Roman"/>
              <a:sym typeface="Times New Roman"/>
            </a:endParaRPr>
          </a:p>
        </p:txBody>
      </p:sp>
      <p:pic>
        <p:nvPicPr>
          <p:cNvPr id="225" name="Google Shape;225;p30"/>
          <p:cNvPicPr preferRelativeResize="0"/>
          <p:nvPr/>
        </p:nvPicPr>
        <p:blipFill>
          <a:blip r:embed="rId3">
            <a:alphaModFix/>
          </a:blip>
          <a:stretch>
            <a:fillRect/>
          </a:stretch>
        </p:blipFill>
        <p:spPr>
          <a:xfrm>
            <a:off x="1410750" y="3736375"/>
            <a:ext cx="5972824" cy="12866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231" name="Google Shape;23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SVM's efficacy in classifying complex emotional states from facial expressions.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SVM model fares well as compared to MLP model. </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VGG face reps are better indicators of face emotions than FaceNet reps. </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Positive emotions such as Happy, Surprised and negative emotions such as Sad, Anger might have closer face reps and thus tend to get misclassified more often than others.  </a:t>
            </a:r>
            <a:endParaRPr sz="1800">
              <a:solidFill>
                <a:srgbClr val="0D0D0D"/>
              </a:solidFill>
              <a:highlight>
                <a:srgbClr val="FFFFFF"/>
              </a:highlight>
              <a:latin typeface="Times New Roman"/>
              <a:ea typeface="Times New Roman"/>
              <a:cs typeface="Times New Roman"/>
              <a:sym typeface="Times New Roman"/>
            </a:endParaRPr>
          </a:p>
          <a:p>
            <a:pPr indent="0" lvl="0" marL="457200" rtl="0" algn="just">
              <a:spcBef>
                <a:spcPts val="1500"/>
              </a:spcBef>
              <a:spcAft>
                <a:spcPts val="15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Contents</a:t>
            </a:r>
            <a:endParaRPr b="1" sz="3000">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Introduction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Procedure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Dataset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Pre-processing</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Modeling</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Results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Conclusion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Future Work</a:t>
            </a:r>
            <a:endParaRPr sz="1800">
              <a:solidFill>
                <a:schemeClr val="dk2"/>
              </a:solidFill>
              <a:latin typeface="Times New Roman"/>
              <a:ea typeface="Times New Roman"/>
              <a:cs typeface="Times New Roman"/>
              <a:sym typeface="Times New Roman"/>
            </a:endParaRPr>
          </a:p>
        </p:txBody>
      </p:sp>
      <p:pic>
        <p:nvPicPr>
          <p:cNvPr id="95" name="Google Shape;95;p14"/>
          <p:cNvPicPr preferRelativeResize="0"/>
          <p:nvPr/>
        </p:nvPicPr>
        <p:blipFill>
          <a:blip r:embed="rId3">
            <a:alphaModFix/>
          </a:blip>
          <a:stretch>
            <a:fillRect/>
          </a:stretch>
        </p:blipFill>
        <p:spPr>
          <a:xfrm>
            <a:off x="4333825" y="2024500"/>
            <a:ext cx="2705100" cy="2628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Future Work</a:t>
            </a:r>
            <a:endParaRPr b="1" sz="3000">
              <a:latin typeface="Times New Roman"/>
              <a:ea typeface="Times New Roman"/>
              <a:cs typeface="Times New Roman"/>
              <a:sym typeface="Times New Roman"/>
            </a:endParaRPr>
          </a:p>
        </p:txBody>
      </p:sp>
      <p:sp>
        <p:nvSpPr>
          <p:cNvPr id="237" name="Google Shape;23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Exploration of deep learning models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Real-time implementation in interactive systems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Increasing the size of dataset by either custom augmentation techniques or collecting new samples, especially for classes which have lesser number of images</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5000">
                <a:solidFill>
                  <a:schemeClr val="dk1"/>
                </a:solidFill>
                <a:latin typeface="Times New Roman"/>
                <a:ea typeface="Times New Roman"/>
                <a:cs typeface="Times New Roman"/>
                <a:sym typeface="Times New Roman"/>
              </a:rPr>
              <a:t>DEMO</a:t>
            </a:r>
            <a:endParaRPr b="1" sz="5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34" title="Screen Recording 2024-04-14 at 6.27.30 PM.mov">
            <a:hlinkClick r:id="rId3"/>
          </p:cNvPr>
          <p:cNvPicPr preferRelativeResize="0"/>
          <p:nvPr/>
        </p:nvPicPr>
        <p:blipFill>
          <a:blip r:embed="rId4">
            <a:alphaModFix/>
          </a:blip>
          <a:stretch>
            <a:fillRect/>
          </a:stretch>
        </p:blipFill>
        <p:spPr>
          <a:xfrm>
            <a:off x="33285" y="0"/>
            <a:ext cx="907742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Purpose of Emotion Detection:</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Enhance user experience in human-computer interactions (HCI).</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Applications: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Mental health diagnostics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Customer service</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Adaptive learning.</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500"/>
              </a:spcAft>
              <a:buNone/>
            </a:pPr>
            <a:r>
              <a:rPr lang="en" sz="1800">
                <a:solidFill>
                  <a:srgbClr val="0D0D0D"/>
                </a:solidFill>
                <a:highlight>
                  <a:srgbClr val="FFFFFF"/>
                </a:highlight>
                <a:latin typeface="Times New Roman"/>
                <a:ea typeface="Times New Roman"/>
                <a:cs typeface="Times New Roman"/>
                <a:sym typeface="Times New Roman"/>
              </a:rPr>
              <a:t>This project aims to create a Machine Learning (ML) model that can detect and classify </a:t>
            </a:r>
            <a:r>
              <a:rPr b="1" lang="en" sz="1800">
                <a:solidFill>
                  <a:srgbClr val="0D0D0D"/>
                </a:solidFill>
                <a:highlight>
                  <a:srgbClr val="FFFFFF"/>
                </a:highlight>
                <a:latin typeface="Times New Roman"/>
                <a:ea typeface="Times New Roman"/>
                <a:cs typeface="Times New Roman"/>
                <a:sym typeface="Times New Roman"/>
              </a:rPr>
              <a:t>emotions</a:t>
            </a:r>
            <a:r>
              <a:rPr lang="en" sz="1800">
                <a:solidFill>
                  <a:srgbClr val="0D0D0D"/>
                </a:solidFill>
                <a:highlight>
                  <a:srgbClr val="FFFFFF"/>
                </a:highlight>
                <a:latin typeface="Times New Roman"/>
                <a:ea typeface="Times New Roman"/>
                <a:cs typeface="Times New Roman"/>
                <a:sym typeface="Times New Roman"/>
              </a:rPr>
              <a:t> from facial images. It involves identifying key facial features and linking them to emotions like happiness, sadness, anger, and more. The goal is to develop an efficient model using advanced ML techniques for accurate emotion detection, evaluated by its accuracy and adaptability.</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Workflow</a:t>
            </a:r>
            <a:endParaRPr/>
          </a:p>
        </p:txBody>
      </p:sp>
      <p:grpSp>
        <p:nvGrpSpPr>
          <p:cNvPr id="113" name="Google Shape;113;p17"/>
          <p:cNvGrpSpPr/>
          <p:nvPr/>
        </p:nvGrpSpPr>
        <p:grpSpPr>
          <a:xfrm>
            <a:off x="6317541" y="2095918"/>
            <a:ext cx="2604522" cy="2460300"/>
            <a:chOff x="6254516" y="1318143"/>
            <a:chExt cx="2604522" cy="2460300"/>
          </a:xfrm>
        </p:grpSpPr>
        <p:sp>
          <p:nvSpPr>
            <p:cNvPr id="114" name="Google Shape;114;p17"/>
            <p:cNvSpPr/>
            <p:nvPr/>
          </p:nvSpPr>
          <p:spPr>
            <a:xfrm rot="2700000">
              <a:off x="7239866" y="1053398"/>
              <a:ext cx="489601" cy="2989789"/>
            </a:xfrm>
            <a:prstGeom prst="roundRect">
              <a:avLst>
                <a:gd fmla="val 50000" name="adj"/>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15" name="Google Shape;115;p17"/>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49C91"/>
                  </a:solidFill>
                  <a:latin typeface="Times New Roman"/>
                  <a:ea typeface="Times New Roman"/>
                  <a:cs typeface="Times New Roman"/>
                  <a:sym typeface="Times New Roman"/>
                </a:rPr>
                <a:t>5</a:t>
              </a:r>
              <a:endParaRPr b="1" sz="1200">
                <a:solidFill>
                  <a:srgbClr val="249C91"/>
                </a:solidFill>
                <a:latin typeface="Times New Roman"/>
                <a:ea typeface="Times New Roman"/>
                <a:cs typeface="Times New Roman"/>
                <a:sym typeface="Times New Roman"/>
              </a:endParaRPr>
            </a:p>
          </p:txBody>
        </p:sp>
        <p:sp>
          <p:nvSpPr>
            <p:cNvPr id="116" name="Google Shape;116;p17"/>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Result analysis</a:t>
              </a:r>
              <a:endParaRPr b="1" sz="1200">
                <a:solidFill>
                  <a:srgbClr val="FFFFFF"/>
                </a:solidFill>
                <a:latin typeface="Times New Roman"/>
                <a:ea typeface="Times New Roman"/>
                <a:cs typeface="Times New Roman"/>
                <a:sym typeface="Times New Roman"/>
              </a:endParaRPr>
            </a:p>
          </p:txBody>
        </p:sp>
        <p:sp>
          <p:nvSpPr>
            <p:cNvPr id="117" name="Google Shape;117;p17"/>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Analysis on predicted classes based on evaluation metrics</a:t>
              </a:r>
              <a:endParaRPr b="1" sz="1200">
                <a:latin typeface="Times New Roman"/>
                <a:ea typeface="Times New Roman"/>
                <a:cs typeface="Times New Roman"/>
                <a:sym typeface="Times New Roman"/>
              </a:endParaRPr>
            </a:p>
          </p:txBody>
        </p:sp>
      </p:grpSp>
      <p:grpSp>
        <p:nvGrpSpPr>
          <p:cNvPr id="118" name="Google Shape;118;p17"/>
          <p:cNvGrpSpPr/>
          <p:nvPr/>
        </p:nvGrpSpPr>
        <p:grpSpPr>
          <a:xfrm>
            <a:off x="4824443" y="2095918"/>
            <a:ext cx="2604522" cy="2460300"/>
            <a:chOff x="4761418" y="1318143"/>
            <a:chExt cx="2604522" cy="2460300"/>
          </a:xfrm>
        </p:grpSpPr>
        <p:sp>
          <p:nvSpPr>
            <p:cNvPr id="119" name="Google Shape;119;p17"/>
            <p:cNvSpPr/>
            <p:nvPr/>
          </p:nvSpPr>
          <p:spPr>
            <a:xfrm rot="2700000">
              <a:off x="5746767" y="1053398"/>
              <a:ext cx="489601" cy="2989789"/>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20" name="Google Shape;120;p17"/>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1F887E"/>
                  </a:solidFill>
                  <a:latin typeface="Times New Roman"/>
                  <a:ea typeface="Times New Roman"/>
                  <a:cs typeface="Times New Roman"/>
                  <a:sym typeface="Times New Roman"/>
                </a:rPr>
                <a:t>4</a:t>
              </a:r>
              <a:endParaRPr b="1" sz="1200">
                <a:solidFill>
                  <a:srgbClr val="1F887E"/>
                </a:solidFill>
                <a:latin typeface="Times New Roman"/>
                <a:ea typeface="Times New Roman"/>
                <a:cs typeface="Times New Roman"/>
                <a:sym typeface="Times New Roman"/>
              </a:endParaRPr>
            </a:p>
          </p:txBody>
        </p:sp>
        <p:sp>
          <p:nvSpPr>
            <p:cNvPr id="121" name="Google Shape;121;p17"/>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Classifier</a:t>
              </a:r>
              <a:endParaRPr b="1" sz="1200">
                <a:solidFill>
                  <a:srgbClr val="FFFFFF"/>
                </a:solidFill>
                <a:latin typeface="Times New Roman"/>
                <a:ea typeface="Times New Roman"/>
                <a:cs typeface="Times New Roman"/>
                <a:sym typeface="Times New Roman"/>
              </a:endParaRPr>
            </a:p>
          </p:txBody>
        </p:sp>
        <p:sp>
          <p:nvSpPr>
            <p:cNvPr id="122" name="Google Shape;122;p17"/>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Use the trained classifier to predict on test dataset </a:t>
              </a:r>
              <a:endParaRPr b="1" sz="1200">
                <a:latin typeface="Times New Roman"/>
                <a:ea typeface="Times New Roman"/>
                <a:cs typeface="Times New Roman"/>
                <a:sym typeface="Times New Roman"/>
              </a:endParaRPr>
            </a:p>
          </p:txBody>
        </p:sp>
      </p:grpSp>
      <p:grpSp>
        <p:nvGrpSpPr>
          <p:cNvPr id="123" name="Google Shape;123;p17"/>
          <p:cNvGrpSpPr/>
          <p:nvPr/>
        </p:nvGrpSpPr>
        <p:grpSpPr>
          <a:xfrm>
            <a:off x="3332776" y="2095918"/>
            <a:ext cx="2604522" cy="2460300"/>
            <a:chOff x="3269751" y="1318143"/>
            <a:chExt cx="2604522" cy="2460300"/>
          </a:xfrm>
        </p:grpSpPr>
        <p:sp>
          <p:nvSpPr>
            <p:cNvPr id="124" name="Google Shape;124;p17"/>
            <p:cNvSpPr/>
            <p:nvPr/>
          </p:nvSpPr>
          <p:spPr>
            <a:xfrm rot="2700000">
              <a:off x="4255100" y="1053398"/>
              <a:ext cx="489601" cy="2989789"/>
            </a:xfrm>
            <a:prstGeom prst="roundRect">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25" name="Google Shape;125;p17"/>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1D7E75"/>
                  </a:solidFill>
                  <a:latin typeface="Times New Roman"/>
                  <a:ea typeface="Times New Roman"/>
                  <a:cs typeface="Times New Roman"/>
                  <a:sym typeface="Times New Roman"/>
                </a:rPr>
                <a:t>3</a:t>
              </a:r>
              <a:endParaRPr b="1" sz="1200">
                <a:solidFill>
                  <a:srgbClr val="1D7E75"/>
                </a:solidFill>
                <a:latin typeface="Times New Roman"/>
                <a:ea typeface="Times New Roman"/>
                <a:cs typeface="Times New Roman"/>
                <a:sym typeface="Times New Roman"/>
              </a:endParaRPr>
            </a:p>
          </p:txBody>
        </p:sp>
        <p:sp>
          <p:nvSpPr>
            <p:cNvPr id="126" name="Google Shape;126;p17"/>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Final transformed embeddings</a:t>
              </a:r>
              <a:endParaRPr b="1" sz="1200">
                <a:solidFill>
                  <a:srgbClr val="FFFFFF"/>
                </a:solidFill>
                <a:latin typeface="Times New Roman"/>
                <a:ea typeface="Times New Roman"/>
                <a:cs typeface="Times New Roman"/>
                <a:sym typeface="Times New Roman"/>
              </a:endParaRPr>
            </a:p>
          </p:txBody>
        </p:sp>
        <p:sp>
          <p:nvSpPr>
            <p:cNvPr id="127" name="Google Shape;127;p17"/>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Fit the embeddings to different models (SVM, MLP)</a:t>
              </a:r>
              <a:endParaRPr b="1" sz="1200">
                <a:latin typeface="Times New Roman"/>
                <a:ea typeface="Times New Roman"/>
                <a:cs typeface="Times New Roman"/>
                <a:sym typeface="Times New Roman"/>
              </a:endParaRPr>
            </a:p>
          </p:txBody>
        </p:sp>
      </p:grpSp>
      <p:grpSp>
        <p:nvGrpSpPr>
          <p:cNvPr id="128" name="Google Shape;128;p17"/>
          <p:cNvGrpSpPr/>
          <p:nvPr/>
        </p:nvGrpSpPr>
        <p:grpSpPr>
          <a:xfrm>
            <a:off x="1839651" y="2095918"/>
            <a:ext cx="2604522" cy="2460300"/>
            <a:chOff x="1776626" y="1318143"/>
            <a:chExt cx="2604522" cy="2460300"/>
          </a:xfrm>
        </p:grpSpPr>
        <p:grpSp>
          <p:nvGrpSpPr>
            <p:cNvPr id="129" name="Google Shape;129;p17"/>
            <p:cNvGrpSpPr/>
            <p:nvPr/>
          </p:nvGrpSpPr>
          <p:grpSpPr>
            <a:xfrm>
              <a:off x="1776626" y="1318143"/>
              <a:ext cx="2604522" cy="2460300"/>
              <a:chOff x="1776626" y="1318143"/>
              <a:chExt cx="2604522" cy="2460300"/>
            </a:xfrm>
          </p:grpSpPr>
          <p:sp>
            <p:nvSpPr>
              <p:cNvPr id="130" name="Google Shape;130;p17"/>
              <p:cNvSpPr/>
              <p:nvPr/>
            </p:nvSpPr>
            <p:spPr>
              <a:xfrm rot="2700000">
                <a:off x="2761975" y="1053398"/>
                <a:ext cx="489601" cy="2989789"/>
              </a:xfrm>
              <a:prstGeom prst="roundRect">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31" name="Google Shape;131;p17"/>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Embeddings</a:t>
                </a:r>
                <a:endParaRPr b="1" sz="1200">
                  <a:solidFill>
                    <a:srgbClr val="FFFFFF"/>
                  </a:solidFill>
                  <a:latin typeface="Times New Roman"/>
                  <a:ea typeface="Times New Roman"/>
                  <a:cs typeface="Times New Roman"/>
                  <a:sym typeface="Times New Roman"/>
                </a:endParaRPr>
              </a:p>
            </p:txBody>
          </p:sp>
          <p:sp>
            <p:nvSpPr>
              <p:cNvPr id="132" name="Google Shape;132;p17"/>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Try transforming the data to reduce dimensionality</a:t>
                </a:r>
                <a:endParaRPr b="1" sz="1200">
                  <a:latin typeface="Times New Roman"/>
                  <a:ea typeface="Times New Roman"/>
                  <a:cs typeface="Times New Roman"/>
                  <a:sym typeface="Times New Roman"/>
                </a:endParaRPr>
              </a:p>
            </p:txBody>
          </p:sp>
        </p:grpSp>
        <p:sp>
          <p:nvSpPr>
            <p:cNvPr id="133" name="Google Shape;133;p17"/>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1B786F"/>
                  </a:solidFill>
                  <a:latin typeface="Times New Roman"/>
                  <a:ea typeface="Times New Roman"/>
                  <a:cs typeface="Times New Roman"/>
                  <a:sym typeface="Times New Roman"/>
                </a:rPr>
                <a:t>2</a:t>
              </a:r>
              <a:endParaRPr b="1" sz="1200">
                <a:solidFill>
                  <a:srgbClr val="1B786F"/>
                </a:solidFill>
                <a:latin typeface="Times New Roman"/>
                <a:ea typeface="Times New Roman"/>
                <a:cs typeface="Times New Roman"/>
                <a:sym typeface="Times New Roman"/>
              </a:endParaRPr>
            </a:p>
          </p:txBody>
        </p:sp>
      </p:grpSp>
      <p:grpSp>
        <p:nvGrpSpPr>
          <p:cNvPr id="134" name="Google Shape;134;p17"/>
          <p:cNvGrpSpPr/>
          <p:nvPr/>
        </p:nvGrpSpPr>
        <p:grpSpPr>
          <a:xfrm>
            <a:off x="347984" y="2095918"/>
            <a:ext cx="2604522" cy="2460300"/>
            <a:chOff x="284959" y="1318143"/>
            <a:chExt cx="2604522" cy="2460300"/>
          </a:xfrm>
        </p:grpSpPr>
        <p:sp>
          <p:nvSpPr>
            <p:cNvPr id="135" name="Google Shape;135;p17"/>
            <p:cNvSpPr/>
            <p:nvPr/>
          </p:nvSpPr>
          <p:spPr>
            <a:xfrm rot="2700000">
              <a:off x="1270309" y="1053398"/>
              <a:ext cx="489601" cy="2989789"/>
            </a:xfrm>
            <a:prstGeom prst="roundRect">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36" name="Google Shape;136;p17"/>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155B55"/>
                  </a:solidFill>
                  <a:latin typeface="Times New Roman"/>
                  <a:ea typeface="Times New Roman"/>
                  <a:cs typeface="Times New Roman"/>
                  <a:sym typeface="Times New Roman"/>
                </a:rPr>
                <a:t>1</a:t>
              </a:r>
              <a:endParaRPr b="1" sz="1200">
                <a:solidFill>
                  <a:srgbClr val="155B55"/>
                </a:solidFill>
                <a:latin typeface="Times New Roman"/>
                <a:ea typeface="Times New Roman"/>
                <a:cs typeface="Times New Roman"/>
                <a:sym typeface="Times New Roman"/>
              </a:endParaRPr>
            </a:p>
          </p:txBody>
        </p:sp>
        <p:sp>
          <p:nvSpPr>
            <p:cNvPr id="137" name="Google Shape;137;p17"/>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Images dataset</a:t>
              </a:r>
              <a:endParaRPr b="1" sz="1200">
                <a:solidFill>
                  <a:srgbClr val="FFFFFF"/>
                </a:solidFill>
                <a:latin typeface="Times New Roman"/>
                <a:ea typeface="Times New Roman"/>
                <a:cs typeface="Times New Roman"/>
                <a:sym typeface="Times New Roman"/>
              </a:endParaRPr>
            </a:p>
          </p:txBody>
        </p:sp>
        <p:sp>
          <p:nvSpPr>
            <p:cNvPr id="138" name="Google Shape;138;p17"/>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Run the images through pre-trained models</a:t>
              </a:r>
              <a:endParaRPr b="1" sz="1200">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Dataset</a:t>
            </a:r>
            <a:endParaRPr b="1" sz="3000">
              <a:latin typeface="Times New Roman"/>
              <a:ea typeface="Times New Roman"/>
              <a:cs typeface="Times New Roman"/>
              <a:sym typeface="Times New Roman"/>
            </a:endParaRPr>
          </a:p>
        </p:txBody>
      </p:sp>
      <p:sp>
        <p:nvSpPr>
          <p:cNvPr id="144" name="Google Shape;144;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chemeClr val="lt1"/>
                </a:highlight>
                <a:latin typeface="Times New Roman"/>
                <a:ea typeface="Times New Roman"/>
                <a:cs typeface="Times New Roman"/>
                <a:sym typeface="Times New Roman"/>
              </a:rPr>
              <a:t>Datasets selected have a comprehensive coverage of facial expressions under varied conditions.</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Datasets Employed:</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Expression in-the-wild (ExpW)</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Facial Expression Recognition 2013 (FER2013)</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Features of Datasets: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ExpW: Real-world, spontaneous expressions.</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FER2013: Grayscale images, consistent expression labeling across diverse demographics.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Pre-processing</a:t>
            </a:r>
            <a:endParaRPr b="1" sz="3000">
              <a:latin typeface="Times New Roman"/>
              <a:ea typeface="Times New Roman"/>
              <a:cs typeface="Times New Roman"/>
              <a:sym typeface="Times New Roman"/>
            </a:endParaRPr>
          </a:p>
        </p:txBody>
      </p:sp>
      <p:grpSp>
        <p:nvGrpSpPr>
          <p:cNvPr id="150" name="Google Shape;150;p19"/>
          <p:cNvGrpSpPr/>
          <p:nvPr/>
        </p:nvGrpSpPr>
        <p:grpSpPr>
          <a:xfrm>
            <a:off x="5933520" y="2217696"/>
            <a:ext cx="2877942" cy="2833461"/>
            <a:chOff x="5632317" y="1189775"/>
            <a:chExt cx="3305700" cy="3483050"/>
          </a:xfrm>
        </p:grpSpPr>
        <p:sp>
          <p:nvSpPr>
            <p:cNvPr id="151" name="Google Shape;151;p19"/>
            <p:cNvSpPr/>
            <p:nvPr/>
          </p:nvSpPr>
          <p:spPr>
            <a:xfrm>
              <a:off x="5632317" y="1189775"/>
              <a:ext cx="3305700" cy="669000"/>
            </a:xfrm>
            <a:prstGeom prst="chevron">
              <a:avLst>
                <a:gd fmla="val 50000" name="adj"/>
              </a:avLst>
            </a:prstGeom>
            <a:solidFill>
              <a:srgbClr val="249C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Normalization</a:t>
              </a:r>
              <a:endParaRPr>
                <a:solidFill>
                  <a:srgbClr val="FFFFFF"/>
                </a:solidFill>
                <a:latin typeface="Roboto"/>
                <a:ea typeface="Roboto"/>
                <a:cs typeface="Roboto"/>
                <a:sym typeface="Roboto"/>
              </a:endParaRPr>
            </a:p>
          </p:txBody>
        </p:sp>
        <p:sp>
          <p:nvSpPr>
            <p:cNvPr id="152" name="Google Shape;152;p1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D0D0D"/>
                  </a:solidFill>
                  <a:highlight>
                    <a:schemeClr val="lt1"/>
                  </a:highlight>
                  <a:latin typeface="Times New Roman"/>
                  <a:ea typeface="Times New Roman"/>
                  <a:cs typeface="Times New Roman"/>
                  <a:sym typeface="Times New Roman"/>
                </a:rPr>
                <a:t>Standardization (zero mean, unit variance) to optimize SVM performance.</a:t>
              </a:r>
              <a:endParaRPr sz="1500">
                <a:solidFill>
                  <a:schemeClr val="accent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latin typeface="Roboto"/>
                <a:ea typeface="Roboto"/>
                <a:cs typeface="Roboto"/>
                <a:sym typeface="Roboto"/>
              </a:endParaRPr>
            </a:p>
          </p:txBody>
        </p:sp>
      </p:grpSp>
      <p:grpSp>
        <p:nvGrpSpPr>
          <p:cNvPr id="153" name="Google Shape;153;p19"/>
          <p:cNvGrpSpPr/>
          <p:nvPr/>
        </p:nvGrpSpPr>
        <p:grpSpPr>
          <a:xfrm>
            <a:off x="1030025" y="2217871"/>
            <a:ext cx="3087931" cy="2833287"/>
            <a:chOff x="0" y="1189989"/>
            <a:chExt cx="3546900" cy="3482836"/>
          </a:xfrm>
        </p:grpSpPr>
        <p:sp>
          <p:nvSpPr>
            <p:cNvPr id="154" name="Google Shape;154;p19"/>
            <p:cNvSpPr/>
            <p:nvPr/>
          </p:nvSpPr>
          <p:spPr>
            <a:xfrm>
              <a:off x="0" y="1189989"/>
              <a:ext cx="35469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155" name="Google Shape;155;p1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D0D0D"/>
                  </a:solidFill>
                  <a:highlight>
                    <a:schemeClr val="lt1"/>
                  </a:highlight>
                  <a:latin typeface="Times New Roman"/>
                  <a:ea typeface="Times New Roman"/>
                  <a:cs typeface="Times New Roman"/>
                  <a:sym typeface="Times New Roman"/>
                </a:rPr>
                <a:t>R</a:t>
              </a:r>
              <a:r>
                <a:rPr lang="en" sz="1500">
                  <a:solidFill>
                    <a:srgbClr val="0D0D0D"/>
                  </a:solidFill>
                  <a:highlight>
                    <a:schemeClr val="lt1"/>
                  </a:highlight>
                  <a:latin typeface="Times New Roman"/>
                  <a:ea typeface="Times New Roman"/>
                  <a:cs typeface="Times New Roman"/>
                  <a:sym typeface="Times New Roman"/>
                </a:rPr>
                <a:t>emoving duplicates, normalizing labels.</a:t>
              </a:r>
              <a:endParaRPr sz="1500">
                <a:solidFill>
                  <a:srgbClr val="0D0D0D"/>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500">
                <a:latin typeface="Times New Roman"/>
                <a:ea typeface="Times New Roman"/>
                <a:cs typeface="Times New Roman"/>
                <a:sym typeface="Times New Roman"/>
              </a:endParaRPr>
            </a:p>
          </p:txBody>
        </p:sp>
      </p:grpSp>
      <p:grpSp>
        <p:nvGrpSpPr>
          <p:cNvPr id="156" name="Google Shape;156;p19"/>
          <p:cNvGrpSpPr/>
          <p:nvPr/>
        </p:nvGrpSpPr>
        <p:grpSpPr>
          <a:xfrm>
            <a:off x="3593249" y="2217696"/>
            <a:ext cx="2877942" cy="2833461"/>
            <a:chOff x="2944204" y="1189775"/>
            <a:chExt cx="3305700" cy="3483050"/>
          </a:xfrm>
        </p:grpSpPr>
        <p:sp>
          <p:nvSpPr>
            <p:cNvPr id="157" name="Google Shape;157;p19"/>
            <p:cNvSpPr/>
            <p:nvPr/>
          </p:nvSpPr>
          <p:spPr>
            <a:xfrm>
              <a:off x="2944204" y="1189775"/>
              <a:ext cx="33057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158" name="Google Shape;158;p1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D0D0D"/>
                  </a:solidFill>
                  <a:highlight>
                    <a:schemeClr val="lt1"/>
                  </a:highlight>
                  <a:latin typeface="Times New Roman"/>
                  <a:ea typeface="Times New Roman"/>
                  <a:cs typeface="Times New Roman"/>
                  <a:sym typeface="Times New Roman"/>
                </a:rPr>
                <a:t>Extraction of facial landmarks, intensity features.</a:t>
              </a:r>
              <a:endParaRPr sz="1500">
                <a:solidFill>
                  <a:srgbClr val="0D0D0D"/>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rPr lang="en" sz="1500">
                  <a:solidFill>
                    <a:srgbClr val="0D0D0D"/>
                  </a:solidFill>
                  <a:highlight>
                    <a:schemeClr val="lt1"/>
                  </a:highlight>
                  <a:latin typeface="Times New Roman"/>
                  <a:ea typeface="Times New Roman"/>
                  <a:cs typeface="Times New Roman"/>
                  <a:sym typeface="Times New Roman"/>
                </a:rPr>
                <a:t>Reduction of dimensionality and noise via PCA.</a:t>
              </a:r>
              <a:endParaRPr sz="9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Feature extraction</a:t>
            </a:r>
            <a:endParaRPr b="1" sz="3000">
              <a:latin typeface="Times New Roman"/>
              <a:ea typeface="Times New Roman"/>
              <a:cs typeface="Times New Roman"/>
              <a:sym typeface="Times New Roman"/>
            </a:endParaRPr>
          </a:p>
        </p:txBody>
      </p:sp>
      <p:sp>
        <p:nvSpPr>
          <p:cNvPr id="164" name="Google Shape;16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FaceNet reps </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This model directly learns a mapping from face images to a compact Euclidean space where distances directly correspond to a measure of face similarity.</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Dimensionality - 512</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VGG face reps </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It is a pretrained model which uses </a:t>
            </a:r>
            <a:r>
              <a:rPr lang="en" sz="1800">
                <a:solidFill>
                  <a:srgbClr val="0D0D0D"/>
                </a:solidFill>
                <a:highlight>
                  <a:srgbClr val="FFFFFF"/>
                </a:highlight>
                <a:latin typeface="Times New Roman"/>
                <a:ea typeface="Times New Roman"/>
                <a:cs typeface="Times New Roman"/>
                <a:sym typeface="Times New Roman"/>
              </a:rPr>
              <a:t>deep convolutional neural network.</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Dimensionality - 4096</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Feature transformation (PCA)</a:t>
            </a:r>
            <a:endParaRPr b="1" sz="3000">
              <a:latin typeface="Times New Roman"/>
              <a:ea typeface="Times New Roman"/>
              <a:cs typeface="Times New Roman"/>
              <a:sym typeface="Times New Roman"/>
            </a:endParaRPr>
          </a:p>
        </p:txBody>
      </p:sp>
      <p:sp>
        <p:nvSpPr>
          <p:cNvPr id="170" name="Google Shape;17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FaceNet reps </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Actual dimensionality - 512</a:t>
            </a:r>
            <a:endParaRPr sz="1800">
              <a:solidFill>
                <a:srgbClr val="0D0D0D"/>
              </a:solidFill>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Transformed </a:t>
            </a:r>
            <a:r>
              <a:rPr lang="en" sz="1800">
                <a:solidFill>
                  <a:srgbClr val="0D0D0D"/>
                </a:solidFill>
                <a:latin typeface="Times New Roman"/>
                <a:ea typeface="Times New Roman"/>
                <a:cs typeface="Times New Roman"/>
                <a:sym typeface="Times New Roman"/>
              </a:rPr>
              <a:t>Dimensionality -  50</a:t>
            </a:r>
            <a:endParaRPr sz="1800">
              <a:solidFill>
                <a:srgbClr val="0D0D0D"/>
              </a:solidFill>
              <a:latin typeface="Times New Roman"/>
              <a:ea typeface="Times New Roman"/>
              <a:cs typeface="Times New Roman"/>
              <a:sym typeface="Times New Roman"/>
            </a:endParaRPr>
          </a:p>
          <a:p>
            <a:pPr indent="-342900" lvl="0" marL="457200" rtl="0" algn="just">
              <a:spcBef>
                <a:spcPts val="0"/>
              </a:spcBef>
              <a:spcAft>
                <a:spcPts val="0"/>
              </a:spcAft>
              <a:buClr>
                <a:srgbClr val="0D0D0D"/>
              </a:buClr>
              <a:buSzPts val="1800"/>
              <a:buFont typeface="Times New Roman"/>
              <a:buChar char="●"/>
            </a:pPr>
            <a:r>
              <a:rPr lang="en" sz="1800">
                <a:solidFill>
                  <a:srgbClr val="0D0D0D"/>
                </a:solidFill>
                <a:latin typeface="Times New Roman"/>
                <a:ea typeface="Times New Roman"/>
                <a:cs typeface="Times New Roman"/>
                <a:sym typeface="Times New Roman"/>
              </a:rPr>
              <a:t>VGG face reps </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Actual dimensionality - </a:t>
            </a:r>
            <a:r>
              <a:rPr lang="en" sz="1800">
                <a:solidFill>
                  <a:srgbClr val="0D0D0D"/>
                </a:solidFill>
                <a:highlight>
                  <a:srgbClr val="FFFFFF"/>
                </a:highlight>
                <a:latin typeface="Times New Roman"/>
                <a:ea typeface="Times New Roman"/>
                <a:cs typeface="Times New Roman"/>
                <a:sym typeface="Times New Roman"/>
              </a:rPr>
              <a:t>4096</a:t>
            </a:r>
            <a:endParaRPr sz="1800">
              <a:solidFill>
                <a:srgbClr val="0D0D0D"/>
              </a:solidFill>
              <a:highlight>
                <a:srgbClr val="FFFFFF"/>
              </a:highlight>
              <a:latin typeface="Times New Roman"/>
              <a:ea typeface="Times New Roman"/>
              <a:cs typeface="Times New Roman"/>
              <a:sym typeface="Times New Roman"/>
            </a:endParaRPr>
          </a:p>
          <a:p>
            <a:pPr indent="-342900" lvl="1" marL="914400" rtl="0" algn="just">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did not reduce it as we didn’t achieve good results for FaceNet </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