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80" r:id="rId3"/>
    <p:sldId id="272" r:id="rId4"/>
    <p:sldId id="270" r:id="rId5"/>
    <p:sldId id="283" r:id="rId6"/>
    <p:sldId id="281" r:id="rId7"/>
    <p:sldId id="277" r:id="rId8"/>
    <p:sldId id="276" r:id="rId9"/>
    <p:sldId id="275" r:id="rId10"/>
    <p:sldId id="271" r:id="rId11"/>
    <p:sldId id="274" r:id="rId12"/>
    <p:sldId id="278" r:id="rId13"/>
    <p:sldId id="279" r:id="rId14"/>
    <p:sldId id="28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EFF281-CC23-4BFD-861C-AC298A6179AB}"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1B4FD-72FE-4B6A-92FA-7086F09A59E5}"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62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F281-CC23-4BFD-861C-AC298A6179AB}"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19728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F281-CC23-4BFD-861C-AC298A6179AB}"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20054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FF281-CC23-4BFD-861C-AC298A6179AB}"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359317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FF281-CC23-4BFD-861C-AC298A6179AB}"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1B4FD-72FE-4B6A-92FA-7086F09A59E5}"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8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EFF281-CC23-4BFD-861C-AC298A6179AB}"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154977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EFF281-CC23-4BFD-861C-AC298A6179AB}"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141166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FF281-CC23-4BFD-861C-AC298A6179AB}"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392659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EFF281-CC23-4BFD-861C-AC298A6179AB}" type="datetimeFigureOut">
              <a:rPr lang="en-IN" smtClean="0"/>
              <a:t>29-11-2024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13005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8EFF281-CC23-4BFD-861C-AC298A6179AB}" type="datetimeFigureOut">
              <a:rPr lang="en-IN" smtClean="0"/>
              <a:t>29-11-2024</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61B4FD-72FE-4B6A-92FA-7086F09A59E5}" type="slidenum">
              <a:rPr lang="en-IN" smtClean="0"/>
              <a:t>‹#›</a:t>
            </a:fld>
            <a:endParaRPr lang="en-IN"/>
          </a:p>
        </p:txBody>
      </p:sp>
    </p:spTree>
    <p:extLst>
      <p:ext uri="{BB962C8B-B14F-4D97-AF65-F5344CB8AC3E}">
        <p14:creationId xmlns:p14="http://schemas.microsoft.com/office/powerpoint/2010/main" val="30110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FF281-CC23-4BFD-861C-AC298A6179AB}"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1B4FD-72FE-4B6A-92FA-7086F09A59E5}" type="slidenum">
              <a:rPr lang="en-IN" smtClean="0"/>
              <a:t>‹#›</a:t>
            </a:fld>
            <a:endParaRPr lang="en-IN"/>
          </a:p>
        </p:txBody>
      </p:sp>
    </p:spTree>
    <p:extLst>
      <p:ext uri="{BB962C8B-B14F-4D97-AF65-F5344CB8AC3E}">
        <p14:creationId xmlns:p14="http://schemas.microsoft.com/office/powerpoint/2010/main" val="47286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8EFF281-CC23-4BFD-861C-AC298A6179AB}" type="datetimeFigureOut">
              <a:rPr lang="en-IN" smtClean="0"/>
              <a:t>29-11-2024</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B61B4FD-72FE-4B6A-92FA-7086F09A59E5}"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8569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5AF3-D054-DADD-B3F2-705BAA26DFF7}"/>
              </a:ext>
            </a:extLst>
          </p:cNvPr>
          <p:cNvSpPr>
            <a:spLocks noGrp="1"/>
          </p:cNvSpPr>
          <p:nvPr>
            <p:ph type="ctrTitle"/>
          </p:nvPr>
        </p:nvSpPr>
        <p:spPr>
          <a:xfrm>
            <a:off x="894291" y="1754161"/>
            <a:ext cx="7543800" cy="1789683"/>
          </a:xfrm>
        </p:spPr>
        <p:txBody>
          <a:bodyPr>
            <a:noAutofit/>
          </a:bodyPr>
          <a:lstStyle/>
          <a:p>
            <a:pPr algn="ctr"/>
            <a:br>
              <a:rPr lang="en-IN" sz="4050" b="1" dirty="0">
                <a:solidFill>
                  <a:srgbClr val="000000"/>
                </a:solidFill>
                <a:latin typeface="Book Antiqua" panose="02040602050305030304" pitchFamily="18" charset="0"/>
              </a:rPr>
            </a:br>
            <a:r>
              <a:rPr lang="en-US" sz="4050" b="1" dirty="0">
                <a:solidFill>
                  <a:srgbClr val="000000"/>
                </a:solidFill>
                <a:latin typeface="Book Antiqua" panose="02040602050305030304" pitchFamily="18" charset="0"/>
              </a:rPr>
              <a:t> Data Science Applications to Power Systems (EE26003) Course Project</a:t>
            </a:r>
            <a:br>
              <a:rPr lang="en-US" sz="4050" b="1" dirty="0">
                <a:solidFill>
                  <a:srgbClr val="000000"/>
                </a:solidFill>
                <a:latin typeface="Book Antiqua" panose="02040602050305030304" pitchFamily="18" charset="0"/>
              </a:rPr>
            </a:br>
            <a:r>
              <a:rPr lang="en-US" sz="1400" b="1" dirty="0">
                <a:solidFill>
                  <a:srgbClr val="000000"/>
                </a:solidFill>
                <a:latin typeface="Book Antiqua" panose="02040602050305030304" pitchFamily="18" charset="0"/>
              </a:rPr>
              <a:t>on</a:t>
            </a:r>
            <a:r>
              <a:rPr lang="en-US" sz="4050" b="1" dirty="0">
                <a:solidFill>
                  <a:srgbClr val="000000"/>
                </a:solidFill>
                <a:latin typeface="Book Antiqua" panose="02040602050305030304" pitchFamily="18" charset="0"/>
              </a:rPr>
              <a:t>	</a:t>
            </a:r>
          </a:p>
        </p:txBody>
      </p:sp>
      <p:pic>
        <p:nvPicPr>
          <p:cNvPr id="7" name="Picture 6">
            <a:extLst>
              <a:ext uri="{FF2B5EF4-FFF2-40B4-BE49-F238E27FC236}">
                <a16:creationId xmlns:a16="http://schemas.microsoft.com/office/drawing/2014/main" id="{205EFBA4-7ADB-CE5E-B118-1548976FC08E}"/>
              </a:ext>
            </a:extLst>
          </p:cNvPr>
          <p:cNvPicPr>
            <a:picLocks noChangeAspect="1"/>
          </p:cNvPicPr>
          <p:nvPr/>
        </p:nvPicPr>
        <p:blipFill>
          <a:blip r:embed="rId2"/>
          <a:stretch>
            <a:fillRect/>
          </a:stretch>
        </p:blipFill>
        <p:spPr>
          <a:xfrm>
            <a:off x="2285269" y="335432"/>
            <a:ext cx="759557" cy="843236"/>
          </a:xfrm>
          <a:prstGeom prst="rect">
            <a:avLst/>
          </a:prstGeom>
        </p:spPr>
      </p:pic>
      <p:sp>
        <p:nvSpPr>
          <p:cNvPr id="9" name="TextBox 8">
            <a:extLst>
              <a:ext uri="{FF2B5EF4-FFF2-40B4-BE49-F238E27FC236}">
                <a16:creationId xmlns:a16="http://schemas.microsoft.com/office/drawing/2014/main" id="{282051E1-39CD-817A-5664-3CE1E024D01D}"/>
              </a:ext>
            </a:extLst>
          </p:cNvPr>
          <p:cNvSpPr txBox="1"/>
          <p:nvPr/>
        </p:nvSpPr>
        <p:spPr>
          <a:xfrm>
            <a:off x="3044826" y="335432"/>
            <a:ext cx="3641934" cy="669414"/>
          </a:xfrm>
          <a:prstGeom prst="rect">
            <a:avLst/>
          </a:prstGeom>
          <a:noFill/>
        </p:spPr>
        <p:txBody>
          <a:bodyPr wrap="square">
            <a:spAutoFit/>
          </a:bodyPr>
          <a:lstStyle/>
          <a:p>
            <a:pPr algn="ctr"/>
            <a:endParaRPr lang="en-IN" sz="1050" dirty="0">
              <a:solidFill>
                <a:srgbClr val="000000"/>
              </a:solidFill>
              <a:latin typeface="Book Antiqua" panose="02040602050305030304" pitchFamily="18" charset="0"/>
            </a:endParaRPr>
          </a:p>
          <a:p>
            <a:pPr algn="ctr"/>
            <a:r>
              <a:rPr lang="en-US" sz="1050" dirty="0">
                <a:solidFill>
                  <a:srgbClr val="000000"/>
                </a:solidFill>
                <a:latin typeface="Book Antiqua" panose="02040602050305030304" pitchFamily="18" charset="0"/>
              </a:rPr>
              <a:t> </a:t>
            </a:r>
            <a:r>
              <a:rPr lang="en-US" sz="1350" b="1" dirty="0">
                <a:solidFill>
                  <a:srgbClr val="000000"/>
                </a:solidFill>
                <a:latin typeface="Book Antiqua" panose="02040602050305030304" pitchFamily="18" charset="0"/>
              </a:rPr>
              <a:t>National Institute of Technology Warangal </a:t>
            </a:r>
            <a:endParaRPr lang="en-US" sz="1350" dirty="0">
              <a:solidFill>
                <a:srgbClr val="000000"/>
              </a:solidFill>
              <a:latin typeface="Book Antiqua" panose="02040602050305030304" pitchFamily="18" charset="0"/>
            </a:endParaRPr>
          </a:p>
          <a:p>
            <a:pPr algn="ctr"/>
            <a:r>
              <a:rPr lang="en-IN" sz="1350" b="1" dirty="0">
                <a:solidFill>
                  <a:srgbClr val="000000"/>
                </a:solidFill>
                <a:latin typeface="Book Antiqua" panose="02040602050305030304" pitchFamily="18" charset="0"/>
              </a:rPr>
              <a:t>Department of Electrical Engineering </a:t>
            </a:r>
            <a:r>
              <a:rPr lang="en-IN" sz="1350" dirty="0">
                <a:solidFill>
                  <a:srgbClr val="000000"/>
                </a:solidFill>
                <a:latin typeface="Book Antiqua" panose="02040602050305030304" pitchFamily="18" charset="0"/>
              </a:rPr>
              <a:t>	</a:t>
            </a:r>
          </a:p>
        </p:txBody>
      </p:sp>
      <p:sp>
        <p:nvSpPr>
          <p:cNvPr id="4" name="TextBox 3">
            <a:extLst>
              <a:ext uri="{FF2B5EF4-FFF2-40B4-BE49-F238E27FC236}">
                <a16:creationId xmlns:a16="http://schemas.microsoft.com/office/drawing/2014/main" id="{ACB3B88C-25A0-90EE-FA28-773B6AC4FA51}"/>
              </a:ext>
            </a:extLst>
          </p:cNvPr>
          <p:cNvSpPr txBox="1"/>
          <p:nvPr/>
        </p:nvSpPr>
        <p:spPr>
          <a:xfrm>
            <a:off x="894291" y="3532291"/>
            <a:ext cx="7216775" cy="707886"/>
          </a:xfrm>
          <a:prstGeom prst="rect">
            <a:avLst/>
          </a:prstGeom>
          <a:noFill/>
        </p:spPr>
        <p:txBody>
          <a:bodyPr wrap="square" rtlCol="0">
            <a:spAutoFit/>
          </a:bodyPr>
          <a:lstStyle/>
          <a:p>
            <a:pPr algn="ctr"/>
            <a:r>
              <a:rPr lang="en-US" sz="2000" b="1" i="0" u="none" strike="noStrike" baseline="0" dirty="0">
                <a:solidFill>
                  <a:srgbClr val="FF0000"/>
                </a:solidFill>
                <a:latin typeface="Times New Roman" panose="02020603050405020304" pitchFamily="18" charset="0"/>
                <a:cs typeface="Times New Roman" panose="02020603050405020304" pitchFamily="18" charset="0"/>
              </a:rPr>
              <a:t>Power Quality Improvement in Distribution System using ANN Based Shunt </a:t>
            </a:r>
            <a:r>
              <a:rPr lang="en-IN" sz="2000" b="1" i="0" u="none" strike="noStrike" baseline="0" dirty="0">
                <a:solidFill>
                  <a:srgbClr val="FF0000"/>
                </a:solidFill>
                <a:latin typeface="Times New Roman" panose="02020603050405020304" pitchFamily="18" charset="0"/>
                <a:cs typeface="Times New Roman" panose="02020603050405020304" pitchFamily="18" charset="0"/>
              </a:rPr>
              <a:t>Active Power Filter(SAPF)</a:t>
            </a:r>
            <a:endParaRPr lang="en-IN"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68706645-44A6-FB47-BD61-3F89A6E38017}"/>
              </a:ext>
            </a:extLst>
          </p:cNvPr>
          <p:cNvGraphicFramePr>
            <a:graphicFrameLocks noGrp="1"/>
          </p:cNvGraphicFramePr>
          <p:nvPr>
            <p:extLst>
              <p:ext uri="{D42A27DB-BD31-4B8C-83A1-F6EECF244321}">
                <p14:modId xmlns:p14="http://schemas.microsoft.com/office/powerpoint/2010/main" val="1657182159"/>
              </p:ext>
            </p:extLst>
          </p:nvPr>
        </p:nvGraphicFramePr>
        <p:xfrm>
          <a:off x="894291" y="4707501"/>
          <a:ext cx="3449109" cy="1554480"/>
        </p:xfrm>
        <a:graphic>
          <a:graphicData uri="http://schemas.openxmlformats.org/drawingml/2006/table">
            <a:tbl>
              <a:tblPr firstRow="1" bandRow="1">
                <a:tableStyleId>{073A0DAA-6AF3-43AB-8588-CEC1D06C72B9}</a:tableStyleId>
              </a:tblPr>
              <a:tblGrid>
                <a:gridCol w="2215099">
                  <a:extLst>
                    <a:ext uri="{9D8B030D-6E8A-4147-A177-3AD203B41FA5}">
                      <a16:colId xmlns:a16="http://schemas.microsoft.com/office/drawing/2014/main" val="2543188569"/>
                    </a:ext>
                  </a:extLst>
                </a:gridCol>
                <a:gridCol w="1234010">
                  <a:extLst>
                    <a:ext uri="{9D8B030D-6E8A-4147-A177-3AD203B41FA5}">
                      <a16:colId xmlns:a16="http://schemas.microsoft.com/office/drawing/2014/main" val="844902320"/>
                    </a:ext>
                  </a:extLst>
                </a:gridCol>
              </a:tblGrid>
              <a:tr h="246939">
                <a:tc>
                  <a:txBody>
                    <a:bodyPr/>
                    <a:lstStyle/>
                    <a:p>
                      <a:pPr algn="ctr"/>
                      <a:r>
                        <a:rPr lang="en-US" sz="1100" dirty="0">
                          <a:latin typeface="Times New Roman" panose="02020603050405020304" pitchFamily="18" charset="0"/>
                          <a:cs typeface="Times New Roman" panose="02020603050405020304" pitchFamily="18" charset="0"/>
                        </a:rPr>
                        <a:t>NAME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ROLL NO</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5095196"/>
                  </a:ext>
                </a:extLst>
              </a:tr>
              <a:tr h="246939">
                <a:tc>
                  <a:txBody>
                    <a:bodyPr/>
                    <a:lstStyle/>
                    <a:p>
                      <a:pPr algn="ctr"/>
                      <a:r>
                        <a:rPr lang="en-IN" sz="1100" b="0" u="none" strike="noStrike" baseline="0" dirty="0" err="1">
                          <a:latin typeface="Times New Roman" panose="02020603050405020304" pitchFamily="18" charset="0"/>
                          <a:cs typeface="Times New Roman" panose="02020603050405020304" pitchFamily="18" charset="0"/>
                        </a:rPr>
                        <a:t>Ganjikunta</a:t>
                      </a:r>
                      <a:r>
                        <a:rPr lang="en-IN" sz="1100" b="0" u="none" strike="noStrike" baseline="0" dirty="0">
                          <a:latin typeface="Times New Roman" panose="02020603050405020304" pitchFamily="18" charset="0"/>
                          <a:cs typeface="Times New Roman" panose="02020603050405020304" pitchFamily="18" charset="0"/>
                        </a:rPr>
                        <a:t> </a:t>
                      </a:r>
                      <a:r>
                        <a:rPr lang="en-IN" sz="1100" b="0" u="none" strike="noStrike" baseline="0" dirty="0" err="1">
                          <a:latin typeface="Times New Roman" panose="02020603050405020304" pitchFamily="18" charset="0"/>
                          <a:cs typeface="Times New Roman" panose="02020603050405020304" pitchFamily="18" charset="0"/>
                        </a:rPr>
                        <a:t>Jyothendra</a:t>
                      </a:r>
                      <a:r>
                        <a:rPr lang="en-IN" sz="1100" b="0" u="none" strike="noStrike" baseline="0" dirty="0">
                          <a:latin typeface="Times New Roman" panose="02020603050405020304" pitchFamily="18" charset="0"/>
                          <a:cs typeface="Times New Roman" panose="02020603050405020304" pitchFamily="18" charset="0"/>
                        </a:rPr>
                        <a:t> Sai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b="0" u="none" strike="noStrike" baseline="0" dirty="0">
                          <a:latin typeface="Times New Roman" panose="02020603050405020304" pitchFamily="18" charset="0"/>
                          <a:cs typeface="Times New Roman" panose="02020603050405020304" pitchFamily="18" charset="0"/>
                        </a:rPr>
                        <a:t>24EEM2R07</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8144165"/>
                  </a:ext>
                </a:extLst>
              </a:tr>
              <a:tr h="246939">
                <a:tc>
                  <a:txBody>
                    <a:bodyPr/>
                    <a:lstStyle/>
                    <a:p>
                      <a:pPr algn="ctr"/>
                      <a:r>
                        <a:rPr lang="en-IN" sz="1100" b="0" u="none" strike="noStrike" baseline="0" dirty="0" err="1">
                          <a:latin typeface="Times New Roman" panose="02020603050405020304" pitchFamily="18" charset="0"/>
                          <a:cs typeface="Times New Roman" panose="02020603050405020304" pitchFamily="18" charset="0"/>
                        </a:rPr>
                        <a:t>Rathla</a:t>
                      </a:r>
                      <a:r>
                        <a:rPr lang="en-IN" sz="1100" b="0" u="none" strike="noStrike" baseline="0" dirty="0">
                          <a:latin typeface="Times New Roman" panose="02020603050405020304" pitchFamily="18" charset="0"/>
                          <a:cs typeface="Times New Roman" panose="02020603050405020304" pitchFamily="18" charset="0"/>
                        </a:rPr>
                        <a:t> Meena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b="0" u="none" strike="noStrike" baseline="0" dirty="0">
                          <a:latin typeface="Times New Roman" panose="02020603050405020304" pitchFamily="18" charset="0"/>
                          <a:cs typeface="Times New Roman" panose="02020603050405020304" pitchFamily="18" charset="0"/>
                        </a:rPr>
                        <a:t>24EEM2R19</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8998418"/>
                  </a:ext>
                </a:extLst>
              </a:tr>
              <a:tr h="246939">
                <a:tc>
                  <a:txBody>
                    <a:bodyPr/>
                    <a:lstStyle/>
                    <a:p>
                      <a:pPr algn="ctr"/>
                      <a:r>
                        <a:rPr lang="en-IN" sz="1100" b="0" u="none" strike="noStrike" baseline="0" dirty="0">
                          <a:latin typeface="Times New Roman" panose="02020603050405020304" pitchFamily="18" charset="0"/>
                          <a:cs typeface="Times New Roman" panose="02020603050405020304" pitchFamily="18" charset="0"/>
                        </a:rPr>
                        <a:t>Neela </a:t>
                      </a:r>
                      <a:r>
                        <a:rPr lang="en-IN" sz="1100" b="0" u="none" strike="noStrike" baseline="0" dirty="0" err="1">
                          <a:latin typeface="Times New Roman" panose="02020603050405020304" pitchFamily="18" charset="0"/>
                          <a:cs typeface="Times New Roman" panose="02020603050405020304" pitchFamily="18" charset="0"/>
                        </a:rPr>
                        <a:t>Vinuthna</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b="0" u="none" strike="noStrike" baseline="0" dirty="0">
                          <a:latin typeface="Times New Roman" panose="02020603050405020304" pitchFamily="18" charset="0"/>
                          <a:cs typeface="Times New Roman" panose="02020603050405020304" pitchFamily="18" charset="0"/>
                        </a:rPr>
                        <a:t>24EEM2R28</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5062240"/>
                  </a:ext>
                </a:extLst>
              </a:tr>
              <a:tr h="246939">
                <a:tc>
                  <a:txBody>
                    <a:bodyPr/>
                    <a:lstStyle/>
                    <a:p>
                      <a:pPr algn="ctr"/>
                      <a:r>
                        <a:rPr lang="nl-NL" sz="1100" b="0" u="none" strike="noStrike" baseline="0" dirty="0">
                          <a:latin typeface="Times New Roman" panose="02020603050405020304" pitchFamily="18" charset="0"/>
                          <a:cs typeface="Times New Roman" panose="02020603050405020304" pitchFamily="18" charset="0"/>
                        </a:rPr>
                        <a:t>Kothula Sai Deepak</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nl-NL" sz="1100" b="0" u="none" strike="noStrike" baseline="0" dirty="0">
                          <a:latin typeface="Times New Roman" panose="02020603050405020304" pitchFamily="18" charset="0"/>
                          <a:cs typeface="Times New Roman" panose="02020603050405020304" pitchFamily="18" charset="0"/>
                        </a:rPr>
                        <a:t>24EEM2S03</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5231339"/>
                  </a:ext>
                </a:extLst>
              </a:tr>
              <a:tr h="246939">
                <a:tc>
                  <a:txBody>
                    <a:bodyPr/>
                    <a:lstStyle/>
                    <a:p>
                      <a:pPr algn="ctr"/>
                      <a:r>
                        <a:rPr lang="en-IN" sz="1100" b="0" u="none" strike="noStrike" baseline="0" dirty="0">
                          <a:latin typeface="Times New Roman" panose="02020603050405020304" pitchFamily="18" charset="0"/>
                          <a:cs typeface="Times New Roman" panose="02020603050405020304" pitchFamily="18" charset="0"/>
                        </a:rPr>
                        <a:t>B Naidu</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IN" sz="1100" b="0" u="none" strike="noStrike" baseline="0" dirty="0">
                          <a:latin typeface="Times New Roman" panose="02020603050405020304" pitchFamily="18" charset="0"/>
                          <a:cs typeface="Times New Roman" panose="02020603050405020304" pitchFamily="18" charset="0"/>
                        </a:rPr>
                        <a:t>24EER1P01</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0367108"/>
                  </a:ext>
                </a:extLst>
              </a:tr>
            </a:tbl>
          </a:graphicData>
        </a:graphic>
      </p:graphicFrame>
      <p:sp>
        <p:nvSpPr>
          <p:cNvPr id="13" name="TextBox 12">
            <a:extLst>
              <a:ext uri="{FF2B5EF4-FFF2-40B4-BE49-F238E27FC236}">
                <a16:creationId xmlns:a16="http://schemas.microsoft.com/office/drawing/2014/main" id="{B679447B-7FBA-6F2F-1D7A-FE0121CFAC85}"/>
              </a:ext>
            </a:extLst>
          </p:cNvPr>
          <p:cNvSpPr txBox="1"/>
          <p:nvPr/>
        </p:nvSpPr>
        <p:spPr>
          <a:xfrm>
            <a:off x="1961091" y="4430502"/>
            <a:ext cx="397866"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BY</a:t>
            </a:r>
            <a:endParaRPr lang="en-IN" sz="12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809CBCA-5AD3-90B5-4BD4-DA1A0D1F0C6B}"/>
              </a:ext>
            </a:extLst>
          </p:cNvPr>
          <p:cNvSpPr txBox="1"/>
          <p:nvPr/>
        </p:nvSpPr>
        <p:spPr>
          <a:xfrm>
            <a:off x="5337839" y="5358824"/>
            <a:ext cx="3687375"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Prof. M. Sailaja</a:t>
            </a:r>
            <a:r>
              <a:rPr lang="en-US" sz="1600" spc="-6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Kumari</a:t>
            </a:r>
          </a:p>
          <a:p>
            <a:pPr algn="ctr"/>
            <a:r>
              <a:rPr lang="en-US" sz="1600" dirty="0">
                <a:latin typeface="Times New Roman" panose="02020603050405020304" pitchFamily="18" charset="0"/>
                <a:cs typeface="Times New Roman" panose="02020603050405020304" pitchFamily="18" charset="0"/>
              </a:rPr>
              <a:t>Department</a:t>
            </a:r>
            <a:r>
              <a:rPr lang="en-US" sz="1600" spc="-10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8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Electrical E</a:t>
            </a:r>
            <a:r>
              <a:rPr lang="en-US" sz="1600" spc="-10" dirty="0">
                <a:latin typeface="Times New Roman" panose="02020603050405020304" pitchFamily="18" charset="0"/>
                <a:cs typeface="Times New Roman" panose="02020603050405020304" pitchFamily="18" charset="0"/>
              </a:rPr>
              <a:t>ngineering,</a:t>
            </a:r>
          </a:p>
          <a:p>
            <a:pPr algn="ctr"/>
            <a:r>
              <a:rPr lang="en-US" sz="1600" dirty="0">
                <a:latin typeface="Times New Roman" panose="02020603050405020304" pitchFamily="18" charset="0"/>
                <a:cs typeface="Times New Roman" panose="02020603050405020304" pitchFamily="18" charset="0"/>
              </a:rPr>
              <a:t>National</a:t>
            </a:r>
            <a:r>
              <a:rPr lang="en-US" sz="1600" spc="-8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Institute</a:t>
            </a:r>
            <a:r>
              <a:rPr lang="en-US" sz="1600" spc="-9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9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Technology, </a:t>
            </a:r>
            <a:r>
              <a:rPr lang="en-US" sz="1600" spc="-10" dirty="0">
                <a:latin typeface="Times New Roman" panose="02020603050405020304" pitchFamily="18" charset="0"/>
                <a:cs typeface="Times New Roman" panose="02020603050405020304" pitchFamily="18" charset="0"/>
              </a:rPr>
              <a:t>Warangal </a:t>
            </a:r>
          </a:p>
        </p:txBody>
      </p:sp>
      <p:sp>
        <p:nvSpPr>
          <p:cNvPr id="18" name="TextBox 17">
            <a:extLst>
              <a:ext uri="{FF2B5EF4-FFF2-40B4-BE49-F238E27FC236}">
                <a16:creationId xmlns:a16="http://schemas.microsoft.com/office/drawing/2014/main" id="{88F071D7-3FEA-3A42-C519-BEDDC996E05E}"/>
              </a:ext>
            </a:extLst>
          </p:cNvPr>
          <p:cNvSpPr txBox="1"/>
          <p:nvPr/>
        </p:nvSpPr>
        <p:spPr>
          <a:xfrm>
            <a:off x="6316545" y="4989492"/>
            <a:ext cx="172996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Subject Faculty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34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49824-7E58-F291-249F-07F1A6E01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42A4E-F4EE-DF49-A3BF-1247883A6E09}"/>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Currents </a:t>
            </a:r>
            <a:endParaRPr lang="en-IN" sz="36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0A6DFF7-1CAE-6CF4-CC26-664C967BF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036620"/>
            <a:ext cx="7543800" cy="4029706"/>
          </a:xfrm>
          <a:prstGeom prst="rect">
            <a:avLst/>
          </a:prstGeom>
        </p:spPr>
      </p:pic>
    </p:spTree>
    <p:extLst>
      <p:ext uri="{BB962C8B-B14F-4D97-AF65-F5344CB8AC3E}">
        <p14:creationId xmlns:p14="http://schemas.microsoft.com/office/powerpoint/2010/main" val="277730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E83BC-B925-4355-FA51-895763253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E71A5-B189-91A6-E963-3253AAEA7967}"/>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THD Analysis with ANN</a:t>
            </a:r>
            <a:endParaRPr lang="en-IN" sz="36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A6C611-D08D-1C26-63FE-BA70D3AC2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353733"/>
            <a:ext cx="4560712" cy="3420534"/>
          </a:xfrm>
          <a:prstGeom prst="rect">
            <a:avLst/>
          </a:prstGeom>
        </p:spPr>
      </p:pic>
    </p:spTree>
    <p:extLst>
      <p:ext uri="{BB962C8B-B14F-4D97-AF65-F5344CB8AC3E}">
        <p14:creationId xmlns:p14="http://schemas.microsoft.com/office/powerpoint/2010/main" val="351013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354329-60CA-2DD5-81AB-C8A7B25E4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12" y="2112741"/>
            <a:ext cx="5008329" cy="3756247"/>
          </a:xfrm>
        </p:spPr>
      </p:pic>
      <p:sp>
        <p:nvSpPr>
          <p:cNvPr id="6" name="TextBox 5">
            <a:extLst>
              <a:ext uri="{FF2B5EF4-FFF2-40B4-BE49-F238E27FC236}">
                <a16:creationId xmlns:a16="http://schemas.microsoft.com/office/drawing/2014/main" id="{F085E8EF-83B2-04D1-7E41-ABF0061498EE}"/>
              </a:ext>
            </a:extLst>
          </p:cNvPr>
          <p:cNvSpPr txBox="1"/>
          <p:nvPr/>
        </p:nvSpPr>
        <p:spPr>
          <a:xfrm>
            <a:off x="1109472" y="989012"/>
            <a:ext cx="4506555" cy="646331"/>
          </a:xfrm>
          <a:prstGeom prst="rect">
            <a:avLst/>
          </a:prstGeom>
          <a:noFill/>
        </p:spPr>
        <p:txBody>
          <a:bodyPr wrap="none" rtlCol="0">
            <a:sp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THD Analysis with PI</a:t>
            </a:r>
            <a:endParaRPr lang="en-IN" sz="3600" dirty="0"/>
          </a:p>
        </p:txBody>
      </p:sp>
    </p:spTree>
    <p:extLst>
      <p:ext uri="{BB962C8B-B14F-4D97-AF65-F5344CB8AC3E}">
        <p14:creationId xmlns:p14="http://schemas.microsoft.com/office/powerpoint/2010/main" val="71419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91B2FA-4A2B-666F-CD37-63C2EBD86DCE}"/>
              </a:ext>
            </a:extLst>
          </p:cNvPr>
          <p:cNvGraphicFramePr>
            <a:graphicFrameLocks noGrp="1"/>
          </p:cNvGraphicFramePr>
          <p:nvPr>
            <p:ph idx="1"/>
            <p:extLst>
              <p:ext uri="{D42A27DB-BD31-4B8C-83A1-F6EECF244321}">
                <p14:modId xmlns:p14="http://schemas.microsoft.com/office/powerpoint/2010/main" val="2672344053"/>
              </p:ext>
            </p:extLst>
          </p:nvPr>
        </p:nvGraphicFramePr>
        <p:xfrm>
          <a:off x="871728" y="2316480"/>
          <a:ext cx="7543800" cy="111252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170405627"/>
                    </a:ext>
                  </a:extLst>
                </a:gridCol>
                <a:gridCol w="1885950">
                  <a:extLst>
                    <a:ext uri="{9D8B030D-6E8A-4147-A177-3AD203B41FA5}">
                      <a16:colId xmlns:a16="http://schemas.microsoft.com/office/drawing/2014/main" val="511614756"/>
                    </a:ext>
                  </a:extLst>
                </a:gridCol>
                <a:gridCol w="1885950">
                  <a:extLst>
                    <a:ext uri="{9D8B030D-6E8A-4147-A177-3AD203B41FA5}">
                      <a16:colId xmlns:a16="http://schemas.microsoft.com/office/drawing/2014/main" val="3492072835"/>
                    </a:ext>
                  </a:extLst>
                </a:gridCol>
                <a:gridCol w="1885950">
                  <a:extLst>
                    <a:ext uri="{9D8B030D-6E8A-4147-A177-3AD203B41FA5}">
                      <a16:colId xmlns:a16="http://schemas.microsoft.com/office/drawing/2014/main" val="1719546351"/>
                    </a:ext>
                  </a:extLst>
                </a:gridCol>
              </a:tblGrid>
              <a:tr h="370840">
                <a:tc rowSpan="3">
                  <a:txBody>
                    <a:bodyPr/>
                    <a:lstStyle/>
                    <a:p>
                      <a:pPr algn="ctr">
                        <a:lnSpc>
                          <a:spcPct val="250000"/>
                        </a:lnSpc>
                      </a:pPr>
                      <a:r>
                        <a:rPr lang="en-US" dirty="0"/>
                        <a:t>THD%</a:t>
                      </a:r>
                      <a:endParaRPr lang="en-IN" dirty="0"/>
                    </a:p>
                  </a:txBody>
                  <a:tcPr/>
                </a:tc>
                <a:tc rowSpan="2">
                  <a:txBody>
                    <a:bodyPr/>
                    <a:lstStyle/>
                    <a:p>
                      <a:pPr algn="ctr">
                        <a:lnSpc>
                          <a:spcPct val="200000"/>
                        </a:lnSpc>
                      </a:pPr>
                      <a:r>
                        <a:rPr lang="en-US" dirty="0"/>
                        <a:t>With out SAPF</a:t>
                      </a:r>
                      <a:endParaRPr lang="en-IN" dirty="0"/>
                    </a:p>
                  </a:txBody>
                  <a:tcPr/>
                </a:tc>
                <a:tc gridSpan="2">
                  <a:txBody>
                    <a:bodyPr/>
                    <a:lstStyle/>
                    <a:p>
                      <a:pPr algn="ctr"/>
                      <a:r>
                        <a:rPr lang="en-US" dirty="0"/>
                        <a:t>With SAPF</a:t>
                      </a:r>
                      <a:endParaRPr lang="en-IN" dirty="0"/>
                    </a:p>
                  </a:txBody>
                  <a:tcPr/>
                </a:tc>
                <a:tc hMerge="1">
                  <a:txBody>
                    <a:bodyPr/>
                    <a:lstStyle/>
                    <a:p>
                      <a:pPr algn="ctr"/>
                      <a:endParaRPr lang="en-IN" dirty="0"/>
                    </a:p>
                  </a:txBody>
                  <a:tcPr/>
                </a:tc>
                <a:extLst>
                  <a:ext uri="{0D108BD9-81ED-4DB2-BD59-A6C34878D82A}">
                    <a16:rowId xmlns:a16="http://schemas.microsoft.com/office/drawing/2014/main" val="2286331733"/>
                  </a:ext>
                </a:extLst>
              </a:tr>
              <a:tr h="370840">
                <a:tc vMerge="1">
                  <a:txBody>
                    <a:bodyPr/>
                    <a:lstStyle/>
                    <a:p>
                      <a:endParaRPr lang="en-IN"/>
                    </a:p>
                  </a:txBody>
                  <a:tcPr/>
                </a:tc>
                <a:tc vMerge="1">
                  <a:txBody>
                    <a:bodyPr/>
                    <a:lstStyle/>
                    <a:p>
                      <a:pPr algn="ctr"/>
                      <a:endParaRPr lang="en-IN" dirty="0"/>
                    </a:p>
                  </a:txBody>
                  <a:tcPr/>
                </a:tc>
                <a:tc>
                  <a:txBody>
                    <a:bodyPr/>
                    <a:lstStyle/>
                    <a:p>
                      <a:pPr algn="ctr"/>
                      <a:r>
                        <a:rPr lang="en-US" dirty="0"/>
                        <a:t>PI</a:t>
                      </a:r>
                      <a:endParaRPr lang="en-IN" dirty="0"/>
                    </a:p>
                  </a:txBody>
                  <a:tcPr/>
                </a:tc>
                <a:tc>
                  <a:txBody>
                    <a:bodyPr/>
                    <a:lstStyle/>
                    <a:p>
                      <a:pPr algn="ctr"/>
                      <a:r>
                        <a:rPr lang="en-US" dirty="0"/>
                        <a:t>ANN</a:t>
                      </a:r>
                      <a:endParaRPr lang="en-IN" dirty="0"/>
                    </a:p>
                  </a:txBody>
                  <a:tcPr/>
                </a:tc>
                <a:extLst>
                  <a:ext uri="{0D108BD9-81ED-4DB2-BD59-A6C34878D82A}">
                    <a16:rowId xmlns:a16="http://schemas.microsoft.com/office/drawing/2014/main" val="4043579805"/>
                  </a:ext>
                </a:extLst>
              </a:tr>
              <a:tr h="370840">
                <a:tc vMerge="1">
                  <a:txBody>
                    <a:bodyPr/>
                    <a:lstStyle/>
                    <a:p>
                      <a:endParaRPr lang="en-IN" dirty="0"/>
                    </a:p>
                  </a:txBody>
                  <a:tcPr/>
                </a:tc>
                <a:tc>
                  <a:txBody>
                    <a:bodyPr/>
                    <a:lstStyle/>
                    <a:p>
                      <a:pPr algn="ctr"/>
                      <a:r>
                        <a:rPr lang="en-US" dirty="0"/>
                        <a:t>30.18%</a:t>
                      </a:r>
                      <a:endParaRPr lang="en-IN" dirty="0"/>
                    </a:p>
                  </a:txBody>
                  <a:tcPr/>
                </a:tc>
                <a:tc>
                  <a:txBody>
                    <a:bodyPr/>
                    <a:lstStyle/>
                    <a:p>
                      <a:pPr algn="ctr"/>
                      <a:r>
                        <a:rPr lang="en-US" dirty="0"/>
                        <a:t>2.14%</a:t>
                      </a:r>
                      <a:endParaRPr lang="en-IN" dirty="0"/>
                    </a:p>
                  </a:txBody>
                  <a:tcPr/>
                </a:tc>
                <a:tc>
                  <a:txBody>
                    <a:bodyPr/>
                    <a:lstStyle/>
                    <a:p>
                      <a:pPr algn="ctr"/>
                      <a:r>
                        <a:rPr lang="en-US" dirty="0"/>
                        <a:t>2.12%</a:t>
                      </a:r>
                      <a:endParaRPr lang="en-IN" dirty="0"/>
                    </a:p>
                  </a:txBody>
                  <a:tcPr/>
                </a:tc>
                <a:extLst>
                  <a:ext uri="{0D108BD9-81ED-4DB2-BD59-A6C34878D82A}">
                    <a16:rowId xmlns:a16="http://schemas.microsoft.com/office/drawing/2014/main" val="162342671"/>
                  </a:ext>
                </a:extLst>
              </a:tr>
            </a:tbl>
          </a:graphicData>
        </a:graphic>
      </p:graphicFrame>
      <p:sp>
        <p:nvSpPr>
          <p:cNvPr id="7" name="TextBox 6">
            <a:extLst>
              <a:ext uri="{FF2B5EF4-FFF2-40B4-BE49-F238E27FC236}">
                <a16:creationId xmlns:a16="http://schemas.microsoft.com/office/drawing/2014/main" id="{0A6AF64A-AD75-D341-DA60-DD8296C0660C}"/>
              </a:ext>
            </a:extLst>
          </p:cNvPr>
          <p:cNvSpPr txBox="1"/>
          <p:nvPr/>
        </p:nvSpPr>
        <p:spPr>
          <a:xfrm>
            <a:off x="871728" y="1199932"/>
            <a:ext cx="2942024" cy="646331"/>
          </a:xfrm>
          <a:prstGeom prst="rect">
            <a:avLst/>
          </a:prstGeom>
          <a:noFill/>
        </p:spPr>
        <p:txBody>
          <a:bodyPr wrap="none" rtlCol="0">
            <a:sp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THD Analysis</a:t>
            </a:r>
            <a:endParaRPr lang="en-IN" sz="3600" dirty="0"/>
          </a:p>
        </p:txBody>
      </p:sp>
    </p:spTree>
    <p:extLst>
      <p:ext uri="{BB962C8B-B14F-4D97-AF65-F5344CB8AC3E}">
        <p14:creationId xmlns:p14="http://schemas.microsoft.com/office/powerpoint/2010/main" val="31298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FA3C-41F8-ABB4-5246-EF50BE452F1E}"/>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Conclusion</a:t>
            </a:r>
            <a:endParaRPr lang="en-IN" sz="36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AE870C-92EC-6E1A-3066-94F2D99E3A9A}"/>
              </a:ext>
            </a:extLst>
          </p:cNvPr>
          <p:cNvSpPr>
            <a:spLocks noGrp="1"/>
          </p:cNvSpPr>
          <p:nvPr>
            <p:ph idx="1"/>
          </p:nvPr>
        </p:nvSpPr>
        <p:spPr/>
        <p:txBody>
          <a:bodyPr/>
          <a:lstStyle/>
          <a:p>
            <a:pPr marL="201168" lvl="1" indent="0">
              <a:lnSpc>
                <a:spcPct val="150000"/>
              </a:lnSpc>
              <a:buNone/>
            </a:pPr>
            <a:r>
              <a:rPr lang="en-US" sz="1600" b="0" i="0" u="none" strike="noStrike" baseline="0" dirty="0">
                <a:solidFill>
                  <a:srgbClr val="000000"/>
                </a:solidFill>
                <a:latin typeface="Times New Roman" panose="02020603050405020304" pitchFamily="18" charset="0"/>
              </a:rPr>
              <a:t>	The obtained results show the simplicity and the effectiveness of the proposed intelligent controller under </a:t>
            </a:r>
            <a:r>
              <a:rPr lang="en-US" b="0" i="0" u="none" strike="noStrike" baseline="0" dirty="0">
                <a:solidFill>
                  <a:srgbClr val="000000"/>
                </a:solidFill>
                <a:latin typeface="Times New Roman" panose="02020603050405020304" pitchFamily="18" charset="0"/>
              </a:rPr>
              <a:t>nonlinear</a:t>
            </a:r>
            <a:r>
              <a:rPr lang="en-US" sz="1600" b="0" i="0" u="none" strike="noStrike" baseline="0" dirty="0">
                <a:solidFill>
                  <a:srgbClr val="000000"/>
                </a:solidFill>
                <a:latin typeface="Times New Roman" panose="02020603050405020304" pitchFamily="18" charset="0"/>
              </a:rPr>
              <a:t> load conditions. From the results, it can be observed that the current total harmonic distortion reduces better with ANN controlled active filter compared to without filter and with PI controller. The simulation and experimental results also show that the new control method is not only easy to be calculated and implemented, but also very effective in reducing harmonics. </a:t>
            </a:r>
            <a:endParaRPr lang="en-IN" dirty="0"/>
          </a:p>
        </p:txBody>
      </p:sp>
    </p:spTree>
    <p:extLst>
      <p:ext uri="{BB962C8B-B14F-4D97-AF65-F5344CB8AC3E}">
        <p14:creationId xmlns:p14="http://schemas.microsoft.com/office/powerpoint/2010/main" val="242772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2F92-1DA2-3E24-EC60-4B83B49DD7ED}"/>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INTRODUCTION</a:t>
            </a:r>
            <a:endParaRPr lang="en-IN" sz="36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16AA86-BD75-D614-760D-C0C361152D23}"/>
              </a:ext>
            </a:extLst>
          </p:cNvPr>
          <p:cNvSpPr>
            <a:spLocks noGrp="1"/>
          </p:cNvSpPr>
          <p:nvPr>
            <p:ph idx="1"/>
          </p:nvPr>
        </p:nvSpPr>
        <p:spPr/>
        <p:txBody>
          <a:bodyPr>
            <a:normAutofit fontScale="85000" lnSpcReduction="20000"/>
          </a:bodyPr>
          <a:lstStyle/>
          <a:p>
            <a:pPr marL="0" indent="0">
              <a:lnSpc>
                <a:spcPct val="150000"/>
              </a:lnSpc>
              <a:buNone/>
            </a:pPr>
            <a:r>
              <a:rPr lang="en-US" sz="1800" b="0" i="0" u="none" strike="noStrike" baseline="0" dirty="0">
                <a:solidFill>
                  <a:srgbClr val="000000"/>
                </a:solidFill>
                <a:latin typeface="Times New Roman" panose="02020603050405020304" pitchFamily="18" charset="0"/>
              </a:rPr>
              <a:t>	</a:t>
            </a:r>
            <a:r>
              <a:rPr lang="en-US" sz="2100" b="0" i="0" u="none" strike="noStrike" baseline="0" dirty="0">
                <a:solidFill>
                  <a:srgbClr val="000000"/>
                </a:solidFill>
                <a:latin typeface="Times New Roman" panose="02020603050405020304" pitchFamily="18" charset="0"/>
              </a:rPr>
              <a:t>Shunt-type active power filter (SAPF) is used to eliminate the current harmonics. The SAPF topology is connected in parallel for current harmonic compensation. The shunt active power filter has the capability to maintain the mains current balanced and sinusoidal after compensation regardless of whether the load is non-linear and unbalanced or balanced </a:t>
            </a:r>
          </a:p>
          <a:p>
            <a:pPr marL="0" indent="0">
              <a:lnSpc>
                <a:spcPct val="150000"/>
              </a:lnSpc>
              <a:buNone/>
            </a:pPr>
            <a:r>
              <a:rPr lang="en-US" sz="2100" b="1" dirty="0">
                <a:solidFill>
                  <a:srgbClr val="000000"/>
                </a:solidFill>
                <a:latin typeface="Times New Roman" panose="02020603050405020304" pitchFamily="18" charset="0"/>
              </a:rPr>
              <a:t>Objective: </a:t>
            </a:r>
          </a:p>
          <a:p>
            <a:pPr>
              <a:lnSpc>
                <a:spcPct val="150000"/>
              </a:lnSpc>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Compensate poor load power factor such that the current drawn from the source has a unity power factor.(it compensate reactive power)</a:t>
            </a:r>
          </a:p>
          <a:p>
            <a:pPr>
              <a:lnSpc>
                <a:spcPct val="150000"/>
              </a:lnSpc>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Suppress harmonics in loads so that the current drawn from  source is sinusoidal.</a:t>
            </a:r>
          </a:p>
          <a:p>
            <a:pPr marL="0" indent="0">
              <a:buNone/>
            </a:pPr>
            <a:endParaRPr lang="en-IN" dirty="0"/>
          </a:p>
        </p:txBody>
      </p:sp>
    </p:spTree>
    <p:extLst>
      <p:ext uri="{BB962C8B-B14F-4D97-AF65-F5344CB8AC3E}">
        <p14:creationId xmlns:p14="http://schemas.microsoft.com/office/powerpoint/2010/main" val="408561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7DAA-53AF-B92B-EABB-D58BA794CFEE}"/>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SAPF Simulink</a:t>
            </a:r>
            <a:endParaRPr lang="en-IN" sz="3600" dirty="0">
              <a:solidFill>
                <a:schemeClr val="accent3">
                  <a:lumMod val="75000"/>
                </a:schemeClr>
              </a:solidFill>
            </a:endParaRPr>
          </a:p>
        </p:txBody>
      </p:sp>
      <p:pic>
        <p:nvPicPr>
          <p:cNvPr id="5" name="Picture 4">
            <a:extLst>
              <a:ext uri="{FF2B5EF4-FFF2-40B4-BE49-F238E27FC236}">
                <a16:creationId xmlns:a16="http://schemas.microsoft.com/office/drawing/2014/main" id="{60A5DBFC-2F0B-C42F-F7FE-07A4079A2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1" y="2101350"/>
            <a:ext cx="7406640" cy="3749117"/>
          </a:xfrm>
          <a:prstGeom prst="rect">
            <a:avLst/>
          </a:prstGeom>
        </p:spPr>
      </p:pic>
      <p:pic>
        <p:nvPicPr>
          <p:cNvPr id="3" name="Picture 2">
            <a:extLst>
              <a:ext uri="{FF2B5EF4-FFF2-40B4-BE49-F238E27FC236}">
                <a16:creationId xmlns:a16="http://schemas.microsoft.com/office/drawing/2014/main" id="{F68CE514-3900-D46E-AF7A-33B70B924D8F}"/>
              </a:ext>
            </a:extLst>
          </p:cNvPr>
          <p:cNvPicPr>
            <a:picLocks noChangeAspect="1"/>
          </p:cNvPicPr>
          <p:nvPr/>
        </p:nvPicPr>
        <p:blipFill>
          <a:blip r:embed="rId3"/>
          <a:stretch>
            <a:fillRect/>
          </a:stretch>
        </p:blipFill>
        <p:spPr>
          <a:xfrm>
            <a:off x="5653193" y="3429000"/>
            <a:ext cx="1382322" cy="1029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8" name="Straight Arrow Connector 7">
            <a:extLst>
              <a:ext uri="{FF2B5EF4-FFF2-40B4-BE49-F238E27FC236}">
                <a16:creationId xmlns:a16="http://schemas.microsoft.com/office/drawing/2014/main" id="{6981F092-BC2D-2BD6-53BF-C196DF57195C}"/>
              </a:ext>
            </a:extLst>
          </p:cNvPr>
          <p:cNvCxnSpPr>
            <a:endCxn id="3" idx="1"/>
          </p:cNvCxnSpPr>
          <p:nvPr/>
        </p:nvCxnSpPr>
        <p:spPr>
          <a:xfrm flipV="1">
            <a:off x="5265420" y="3943861"/>
            <a:ext cx="387773" cy="5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2CFE89-0990-9CF3-1FFA-71B22C4CB810}"/>
              </a:ext>
            </a:extLst>
          </p:cNvPr>
          <p:cNvCxnSpPr>
            <a:endCxn id="3" idx="2"/>
          </p:cNvCxnSpPr>
          <p:nvPr/>
        </p:nvCxnSpPr>
        <p:spPr>
          <a:xfrm flipV="1">
            <a:off x="5311140" y="4458721"/>
            <a:ext cx="1033214" cy="111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42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9015-5839-6A83-0298-F526E9202940}"/>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Controller</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BD10E5-3BDB-E730-376A-1EC3DDF30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67" y="1941878"/>
            <a:ext cx="7543800" cy="2974243"/>
          </a:xfrm>
          <a:prstGeom prst="rect">
            <a:avLst/>
          </a:prstGeom>
        </p:spPr>
      </p:pic>
      <p:sp>
        <p:nvSpPr>
          <p:cNvPr id="6" name="Rectangle 5">
            <a:extLst>
              <a:ext uri="{FF2B5EF4-FFF2-40B4-BE49-F238E27FC236}">
                <a16:creationId xmlns:a16="http://schemas.microsoft.com/office/drawing/2014/main" id="{9E3EC01F-8A3D-F80E-6F72-78C693CE184E}"/>
              </a:ext>
            </a:extLst>
          </p:cNvPr>
          <p:cNvSpPr/>
          <p:nvPr/>
        </p:nvSpPr>
        <p:spPr>
          <a:xfrm>
            <a:off x="2844800" y="4157133"/>
            <a:ext cx="516467" cy="758988"/>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0E798A45-4AD6-1450-D9C8-0B277C4C31EF}"/>
              </a:ext>
            </a:extLst>
          </p:cNvPr>
          <p:cNvCxnSpPr>
            <a:cxnSpLocks/>
            <a:endCxn id="10" idx="1"/>
          </p:cNvCxnSpPr>
          <p:nvPr/>
        </p:nvCxnSpPr>
        <p:spPr>
          <a:xfrm>
            <a:off x="3229244" y="4648200"/>
            <a:ext cx="387777" cy="56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FE5750-5E29-25E7-5820-9FBC297E6C9A}"/>
              </a:ext>
            </a:extLst>
          </p:cNvPr>
          <p:cNvPicPr>
            <a:picLocks noChangeAspect="1"/>
          </p:cNvPicPr>
          <p:nvPr/>
        </p:nvPicPr>
        <p:blipFill>
          <a:blip r:embed="rId3">
            <a:extLst>
              <a:ext uri="{28A0092B-C50C-407E-A947-70E740481C1C}">
                <a14:useLocalDpi xmlns:a14="http://schemas.microsoft.com/office/drawing/2010/main" val="0"/>
              </a:ext>
            </a:extLst>
          </a:blip>
          <a:srcRect b="6335"/>
          <a:stretch/>
        </p:blipFill>
        <p:spPr>
          <a:xfrm>
            <a:off x="3617021" y="4429954"/>
            <a:ext cx="1556047" cy="1572913"/>
          </a:xfrm>
          <a:prstGeom prst="rect">
            <a:avLst/>
          </a:prstGeom>
        </p:spPr>
      </p:pic>
      <p:pic>
        <p:nvPicPr>
          <p:cNvPr id="13" name="Picture 12">
            <a:extLst>
              <a:ext uri="{FF2B5EF4-FFF2-40B4-BE49-F238E27FC236}">
                <a16:creationId xmlns:a16="http://schemas.microsoft.com/office/drawing/2014/main" id="{9141B551-2169-3611-C442-21DDC54D9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467" y="4629342"/>
            <a:ext cx="3124200" cy="1373525"/>
          </a:xfrm>
          <a:prstGeom prst="rect">
            <a:avLst/>
          </a:prstGeom>
        </p:spPr>
      </p:pic>
    </p:spTree>
    <p:extLst>
      <p:ext uri="{BB962C8B-B14F-4D97-AF65-F5344CB8AC3E}">
        <p14:creationId xmlns:p14="http://schemas.microsoft.com/office/powerpoint/2010/main" val="371229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9A63-894E-59C8-9A70-7699BFDF9B36}"/>
              </a:ext>
            </a:extLst>
          </p:cNvPr>
          <p:cNvSpPr>
            <a:spLocks noGrp="1"/>
          </p:cNvSpPr>
          <p:nvPr>
            <p:ph type="title"/>
          </p:nvPr>
        </p:nvSpPr>
        <p:spPr/>
        <p:txBody>
          <a:bodyPr>
            <a:norm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Control of SAPF</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BC6598-9CD3-ECF1-DD67-06B2D8E354E2}"/>
              </a:ext>
            </a:extLst>
          </p:cNvPr>
          <p:cNvSpPr>
            <a:spLocks noGrp="1"/>
          </p:cNvSpPr>
          <p:nvPr>
            <p:ph idx="1"/>
          </p:nvPr>
        </p:nvSpPr>
        <p:spPr/>
        <p:txBody>
          <a:bodyPr/>
          <a:lstStyle/>
          <a:p>
            <a:pPr>
              <a:buFont typeface="Arial" panose="020B0604020202020204" pitchFamily="34" charset="0"/>
              <a:buChar char="•"/>
            </a:pPr>
            <a:r>
              <a:rPr lang="en-US" dirty="0"/>
              <a:t>Measuring source and load currents</a:t>
            </a:r>
          </a:p>
          <a:p>
            <a:pPr>
              <a:buFont typeface="Arial" panose="020B0604020202020204" pitchFamily="34" charset="0"/>
              <a:buChar char="•"/>
            </a:pPr>
            <a:r>
              <a:rPr lang="en-US" dirty="0"/>
              <a:t>Measuring source voltages</a:t>
            </a:r>
          </a:p>
          <a:p>
            <a:pPr>
              <a:buFont typeface="Arial" panose="020B0604020202020204" pitchFamily="34" charset="0"/>
              <a:buChar char="•"/>
            </a:pPr>
            <a:r>
              <a:rPr lang="en-US" dirty="0"/>
              <a:t>Reference current generation (done by instantaneous PQ theory)</a:t>
            </a:r>
          </a:p>
          <a:p>
            <a:pPr>
              <a:buFont typeface="Arial" panose="020B0604020202020204" pitchFamily="34" charset="0"/>
              <a:buChar char="•"/>
            </a:pPr>
            <a:r>
              <a:rPr lang="en-US" dirty="0"/>
              <a:t>DC voltage regulation</a:t>
            </a:r>
          </a:p>
        </p:txBody>
      </p:sp>
    </p:spTree>
    <p:extLst>
      <p:ext uri="{BB962C8B-B14F-4D97-AF65-F5344CB8AC3E}">
        <p14:creationId xmlns:p14="http://schemas.microsoft.com/office/powerpoint/2010/main" val="151484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F627-EDAF-DA8D-9D93-8B1C1075B85B}"/>
              </a:ext>
            </a:extLst>
          </p:cNvPr>
          <p:cNvSpPr>
            <a:spLocks noGrp="1"/>
          </p:cNvSpPr>
          <p:nvPr>
            <p:ph type="title"/>
          </p:nvPr>
        </p:nvSpPr>
        <p:spPr/>
        <p:txBody>
          <a:bodyPr>
            <a:norm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 DC - Voltage regulation</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AE20FE-C2CB-EC86-4D94-1D4AD2420763}"/>
              </a:ext>
            </a:extLst>
          </p:cNvPr>
          <p:cNvSpPr>
            <a:spLocks noGrp="1"/>
          </p:cNvSpPr>
          <p:nvPr>
            <p:ph idx="1"/>
          </p:nvPr>
        </p:nvSpPr>
        <p:spPr/>
        <p:txBody>
          <a:bodyPr>
            <a:normAutofit fontScale="92500"/>
          </a:bodyPr>
          <a:lstStyle/>
          <a:p>
            <a:pPr marL="201168" lvl="1" indent="0">
              <a:lnSpc>
                <a:spcPct val="150000"/>
              </a:lnSpc>
              <a:buNone/>
            </a:pPr>
            <a:r>
              <a:rPr lang="en-US" dirty="0">
                <a:latin typeface="Times New Roman" panose="02020603050405020304" pitchFamily="18" charset="0"/>
                <a:cs typeface="Times New Roman" panose="02020603050405020304" pitchFamily="18" charset="0"/>
              </a:rPr>
              <a:t>	Ideally, there is no loss in the SAPF circuit; therefore, the capacitor voltages remain constant. However, in practice, the SAPF has switching losses associated with the PWM operation of its semiconductor switches.</a:t>
            </a:r>
          </a:p>
          <a:p>
            <a:pPr marL="201168" lvl="1" indent="0">
              <a:lnSpc>
                <a:spcPct val="150000"/>
              </a:lnSpc>
              <a:buNone/>
            </a:pPr>
            <a:r>
              <a:rPr lang="en-US" dirty="0">
                <a:latin typeface="Times New Roman" panose="02020603050405020304" pitchFamily="18" charset="0"/>
                <a:cs typeface="Times New Roman" panose="02020603050405020304" pitchFamily="18" charset="0"/>
              </a:rPr>
              <a:t>	If these losses are actually obtained from the capacitor energy stored in the capacitor, the capacitor voltage reduces, so when the capacitor voltage reduces, the performance will be affected. Therefore, we need to provide the controller with whatever amount of real power wasted due to conduction of various switches that much amount of real power drawn  from the grid.</a:t>
            </a:r>
          </a:p>
          <a:p>
            <a:pPr marL="201168" lvl="1" indent="0">
              <a:lnSpc>
                <a:spcPct val="150000"/>
              </a:lnSpc>
              <a:buNone/>
            </a:pPr>
            <a:r>
              <a:rPr lang="en-US" dirty="0">
                <a:latin typeface="Times New Roman" panose="02020603050405020304" pitchFamily="18" charset="0"/>
                <a:cs typeface="Times New Roman" panose="02020603050405020304" pitchFamily="18" charset="0"/>
              </a:rPr>
              <a:t>	This can be done by adding a dc voltage regulator to the control  strategy.</a:t>
            </a:r>
          </a:p>
          <a:p>
            <a:pPr marL="201168" lvl="1"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77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1650-E4A6-32A4-E7FD-15A8EAF08E90}"/>
              </a:ext>
            </a:extLst>
          </p:cNvPr>
          <p:cNvSpPr>
            <a:spLocks noGrp="1"/>
          </p:cNvSpPr>
          <p:nvPr>
            <p:ph type="title"/>
          </p:nvPr>
        </p:nvSpPr>
        <p:spPr/>
        <p:txBody>
          <a:bodyPr/>
          <a:lstStyle/>
          <a:p>
            <a:r>
              <a:rPr lang="en-IN" sz="4800" b="1" i="0" u="none" strike="noStrike" baseline="0" dirty="0">
                <a:solidFill>
                  <a:schemeClr val="accent3">
                    <a:lumMod val="75000"/>
                  </a:schemeClr>
                </a:solidFill>
                <a:latin typeface="Times New Roman" panose="02020603050405020304" pitchFamily="18" charset="0"/>
              </a:rPr>
              <a:t>Algorithm for ANN</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EFA0666-F857-2520-76D9-D20285794E70}"/>
              </a:ext>
            </a:extLst>
          </p:cNvPr>
          <p:cNvSpPr>
            <a:spLocks noGrp="1"/>
          </p:cNvSpPr>
          <p:nvPr>
            <p:ph idx="1"/>
          </p:nvPr>
        </p:nvSpPr>
        <p:spPr>
          <a:xfrm>
            <a:off x="822959" y="1737361"/>
            <a:ext cx="7543801" cy="4023360"/>
          </a:xfrm>
        </p:spPr>
        <p:txBody>
          <a:bodyPr>
            <a:normAutofit/>
          </a:bodyPr>
          <a:lstStyle/>
          <a:p>
            <a:pPr marL="0" indent="0" algn="l">
              <a:buNone/>
            </a:pPr>
            <a:endParaRPr lang="en-IN" sz="1800" b="1" i="0" u="none" strike="noStrike" baseline="0" dirty="0">
              <a:latin typeface="Times New Roman" panose="02020603050405020304" pitchFamily="18" charset="0"/>
            </a:endParaRPr>
          </a:p>
          <a:p>
            <a:pPr algn="l"/>
            <a:r>
              <a:rPr lang="en-US" sz="1800" b="0" i="1" u="none" strike="noStrike" baseline="0" dirty="0">
                <a:latin typeface="Times New Roman" panose="02020603050405020304" pitchFamily="18" charset="0"/>
              </a:rPr>
              <a:t>Step </a:t>
            </a:r>
            <a:r>
              <a:rPr lang="en-US" sz="1800" i="1" dirty="0">
                <a:latin typeface="Times New Roman" panose="02020603050405020304" pitchFamily="18" charset="0"/>
              </a:rPr>
              <a:t>1</a:t>
            </a:r>
            <a:r>
              <a:rPr lang="en-US" sz="1800" b="0" i="1" u="none" strike="noStrike" baseline="0" dirty="0">
                <a:latin typeface="Times New Roman" panose="02020603050405020304" pitchFamily="18" charset="0"/>
              </a:rPr>
              <a:t>: </a:t>
            </a:r>
            <a:r>
              <a:rPr lang="en-US" sz="1800" b="0" i="0" u="none" strike="noStrike" baseline="0" dirty="0">
                <a:latin typeface="TimesNewRomanPSMT"/>
              </a:rPr>
              <a:t>Enter the number of inputs for a fed network(There are two inputs</a:t>
            </a:r>
          </a:p>
          <a:p>
            <a:pPr algn="l"/>
            <a:r>
              <a:rPr lang="en-US" sz="1800" b="0" i="0" u="none" strike="noStrike" baseline="0" dirty="0">
                <a:latin typeface="TimesNewRomanPSMT"/>
              </a:rPr>
              <a:t>given by {</a:t>
            </a:r>
            <a:r>
              <a:rPr lang="en-US" sz="1800" dirty="0">
                <a:latin typeface="TimesNewRomanPSMT"/>
              </a:rPr>
              <a:t>ref, error</a:t>
            </a:r>
            <a:r>
              <a:rPr lang="en-US" sz="1800" b="0" i="0" u="none" strike="noStrike" baseline="0" dirty="0">
                <a:latin typeface="TimesNewRomanPSMT"/>
              </a:rPr>
              <a:t>} and one output {O} ).</a:t>
            </a:r>
          </a:p>
          <a:p>
            <a:pPr algn="l"/>
            <a:r>
              <a:rPr lang="en-US" sz="1800" b="0" i="1" u="none" strike="noStrike" baseline="0" dirty="0">
                <a:latin typeface="Times New Roman" panose="02020603050405020304" pitchFamily="18" charset="0"/>
              </a:rPr>
              <a:t>Step </a:t>
            </a:r>
            <a:r>
              <a:rPr lang="en-US" sz="1800" i="1" dirty="0">
                <a:latin typeface="Times New Roman" panose="02020603050405020304" pitchFamily="18" charset="0"/>
              </a:rPr>
              <a:t>2</a:t>
            </a:r>
            <a:r>
              <a:rPr lang="en-US" sz="1800" b="0" i="1" u="none" strike="noStrike" baseline="0" dirty="0">
                <a:latin typeface="Times New Roman" panose="02020603050405020304" pitchFamily="18" charset="0"/>
              </a:rPr>
              <a:t>: </a:t>
            </a:r>
            <a:r>
              <a:rPr lang="en-US" sz="1800" b="0" i="0" u="none" strike="noStrike" baseline="0" dirty="0">
                <a:latin typeface="TimesNewRomanPSMT"/>
              </a:rPr>
              <a:t>Enter the number of layers.</a:t>
            </a:r>
          </a:p>
          <a:p>
            <a:pPr algn="l"/>
            <a:r>
              <a:rPr lang="en-US" sz="1800" b="0" i="1" u="none" strike="noStrike" baseline="0" dirty="0">
                <a:latin typeface="Times New Roman" panose="02020603050405020304" pitchFamily="18" charset="0"/>
              </a:rPr>
              <a:t>Step 3: </a:t>
            </a:r>
            <a:r>
              <a:rPr lang="en-US" sz="1800" b="0" i="0" u="none" strike="noStrike" baseline="0" dirty="0">
                <a:latin typeface="TimesNewRomanPSMT"/>
              </a:rPr>
              <a:t>Create a new feed forward back propagation network with ‘TANSIG’ and ‘PURELIN’ transfer functions.</a:t>
            </a:r>
          </a:p>
          <a:p>
            <a:pPr algn="l"/>
            <a:r>
              <a:rPr lang="en-US" sz="1800" b="0" i="1" u="none" strike="noStrike" baseline="0" dirty="0">
                <a:latin typeface="Times New Roman" panose="02020603050405020304" pitchFamily="18" charset="0"/>
              </a:rPr>
              <a:t>Step </a:t>
            </a:r>
            <a:r>
              <a:rPr lang="en-US" sz="1800" i="1" dirty="0">
                <a:latin typeface="Times New Roman" panose="02020603050405020304" pitchFamily="18" charset="0"/>
              </a:rPr>
              <a:t>4</a:t>
            </a:r>
            <a:r>
              <a:rPr lang="en-US" sz="1800" b="0" i="1" u="none" strike="noStrike" baseline="0" dirty="0">
                <a:latin typeface="Times New Roman" panose="02020603050405020304" pitchFamily="18" charset="0"/>
              </a:rPr>
              <a:t>: </a:t>
            </a:r>
            <a:r>
              <a:rPr lang="en-US" sz="1800" b="0" i="0" u="none" strike="noStrike" baseline="0" dirty="0">
                <a:latin typeface="TimesNewRomanPSMT"/>
              </a:rPr>
              <a:t>Enter the number of epochs.</a:t>
            </a:r>
          </a:p>
          <a:p>
            <a:pPr algn="l"/>
            <a:r>
              <a:rPr lang="en-US" sz="1800" b="0" i="1" u="none" strike="noStrike" baseline="0" dirty="0">
                <a:latin typeface="Times New Roman" panose="02020603050405020304" pitchFamily="18" charset="0"/>
              </a:rPr>
              <a:t>Step </a:t>
            </a:r>
            <a:r>
              <a:rPr lang="en-US" sz="1800" i="1" dirty="0">
                <a:latin typeface="Times New Roman" panose="02020603050405020304" pitchFamily="18" charset="0"/>
              </a:rPr>
              <a:t>5</a:t>
            </a:r>
            <a:r>
              <a:rPr lang="en-US" sz="1800" b="0" i="1" u="none" strike="noStrike" baseline="0" dirty="0">
                <a:latin typeface="Times New Roman" panose="02020603050405020304" pitchFamily="18" charset="0"/>
              </a:rPr>
              <a:t>: </a:t>
            </a:r>
            <a:r>
              <a:rPr lang="en-US" sz="1800" b="0" i="0" u="none" strike="noStrike" baseline="0" dirty="0">
                <a:latin typeface="TimesNewRomanPSMT"/>
              </a:rPr>
              <a:t>Train the network for given input and targeted output.</a:t>
            </a:r>
          </a:p>
          <a:p>
            <a:pPr algn="l"/>
            <a:r>
              <a:rPr lang="en-US" sz="1800" b="0" i="1" u="none" strike="noStrike" baseline="0" dirty="0">
                <a:latin typeface="Times New Roman" panose="02020603050405020304" pitchFamily="18" charset="0"/>
              </a:rPr>
              <a:t>Step 6: </a:t>
            </a:r>
            <a:r>
              <a:rPr lang="en-US" sz="1800" b="0" i="0" u="none" strike="noStrike" baseline="0" dirty="0">
                <a:latin typeface="TimesNewRomanPSMT"/>
              </a:rPr>
              <a:t>Generate simulation of the given network with a command ‘</a:t>
            </a:r>
            <a:r>
              <a:rPr lang="en-US" sz="1800" b="0" i="0" u="none" strike="noStrike" baseline="0" dirty="0" err="1">
                <a:latin typeface="TimesNewRomanPSMT"/>
              </a:rPr>
              <a:t>gensim</a:t>
            </a:r>
            <a:r>
              <a:rPr lang="en-US" sz="1800" b="0" i="0" u="none" strike="noStrike" baseline="0" dirty="0">
                <a:latin typeface="TimesNewRomanPSMT"/>
              </a:rPr>
              <a:t>’</a:t>
            </a:r>
            <a:endParaRPr lang="en-IN" dirty="0"/>
          </a:p>
        </p:txBody>
      </p:sp>
    </p:spTree>
    <p:extLst>
      <p:ext uri="{BB962C8B-B14F-4D97-AF65-F5344CB8AC3E}">
        <p14:creationId xmlns:p14="http://schemas.microsoft.com/office/powerpoint/2010/main" val="371942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1D9185-D830-C838-5576-E987818A2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998" y="1846263"/>
            <a:ext cx="7320453" cy="4022725"/>
          </a:xfrm>
        </p:spPr>
      </p:pic>
    </p:spTree>
    <p:extLst>
      <p:ext uri="{BB962C8B-B14F-4D97-AF65-F5344CB8AC3E}">
        <p14:creationId xmlns:p14="http://schemas.microsoft.com/office/powerpoint/2010/main" val="47500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8598-4F86-61D0-81A2-50962DA98897}"/>
              </a:ext>
            </a:extLst>
          </p:cNvPr>
          <p:cNvSpPr>
            <a:spLocks noGrp="1"/>
          </p:cNvSpPr>
          <p:nvPr>
            <p:ph type="title"/>
          </p:nvPr>
        </p:nvSpPr>
        <p:spPr/>
        <p:txBody>
          <a:bodyPr>
            <a:normAutofit/>
          </a:bodyPr>
          <a:lstStyle/>
          <a:p>
            <a:r>
              <a:rPr lang="en-US" sz="3600" b="1" dirty="0">
                <a:solidFill>
                  <a:schemeClr val="accent3">
                    <a:lumMod val="75000"/>
                  </a:schemeClr>
                </a:solidFill>
                <a:latin typeface="Times New Roman" panose="02020603050405020304" pitchFamily="18" charset="0"/>
                <a:cs typeface="Times New Roman" panose="02020603050405020304" pitchFamily="18" charset="0"/>
              </a:rPr>
              <a:t>Back propagation neural network</a:t>
            </a:r>
            <a:endParaRPr lang="en-IN" sz="36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2F880A-5333-C661-225C-F9C69536B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60" y="2014291"/>
            <a:ext cx="5359400" cy="1890669"/>
          </a:xfrm>
          <a:prstGeom prst="rect">
            <a:avLst/>
          </a:prstGeom>
        </p:spPr>
      </p:pic>
      <p:pic>
        <p:nvPicPr>
          <p:cNvPr id="6" name="Picture 5">
            <a:extLst>
              <a:ext uri="{FF2B5EF4-FFF2-40B4-BE49-F238E27FC236}">
                <a16:creationId xmlns:a16="http://schemas.microsoft.com/office/drawing/2014/main" id="{6410B0B7-F943-96DF-5B05-AAA6BE891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847" y="4181890"/>
            <a:ext cx="3428153" cy="1590920"/>
          </a:xfrm>
          <a:prstGeom prst="rect">
            <a:avLst/>
          </a:prstGeom>
        </p:spPr>
      </p:pic>
      <p:pic>
        <p:nvPicPr>
          <p:cNvPr id="8" name="Picture 7">
            <a:extLst>
              <a:ext uri="{FF2B5EF4-FFF2-40B4-BE49-F238E27FC236}">
                <a16:creationId xmlns:a16="http://schemas.microsoft.com/office/drawing/2014/main" id="{9F1AD0D4-2EB4-18B0-A4A8-28252D1D1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960" y="4223011"/>
            <a:ext cx="3352800" cy="1590920"/>
          </a:xfrm>
          <a:prstGeom prst="rect">
            <a:avLst/>
          </a:prstGeom>
        </p:spPr>
      </p:pic>
    </p:spTree>
    <p:extLst>
      <p:ext uri="{BB962C8B-B14F-4D97-AF65-F5344CB8AC3E}">
        <p14:creationId xmlns:p14="http://schemas.microsoft.com/office/powerpoint/2010/main" val="209088335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801</TotalTime>
  <Words>548</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 Antiqua</vt:lpstr>
      <vt:lpstr>Calibri</vt:lpstr>
      <vt:lpstr>Calibri Light</vt:lpstr>
      <vt:lpstr>Times New Roman</vt:lpstr>
      <vt:lpstr>TimesNewRomanPSMT</vt:lpstr>
      <vt:lpstr>Wingdings</vt:lpstr>
      <vt:lpstr>Retrospect</vt:lpstr>
      <vt:lpstr>  Data Science Applications to Power Systems (EE26003) Course Project on </vt:lpstr>
      <vt:lpstr>INTRODUCTION</vt:lpstr>
      <vt:lpstr>SAPF Simulink</vt:lpstr>
      <vt:lpstr>Controller </vt:lpstr>
      <vt:lpstr>Control of SAPF</vt:lpstr>
      <vt:lpstr> DC - Voltage regulation</vt:lpstr>
      <vt:lpstr>Algorithm for ANN</vt:lpstr>
      <vt:lpstr>PowerPoint Presentation</vt:lpstr>
      <vt:lpstr>Back propagation neural network</vt:lpstr>
      <vt:lpstr>Currents </vt:lpstr>
      <vt:lpstr>THD Analysis with ANN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DEEPAK KOTHULA</dc:creator>
  <cp:lastModifiedBy>SAI DEEPAK KOTHULA</cp:lastModifiedBy>
  <cp:revision>15</cp:revision>
  <dcterms:created xsi:type="dcterms:W3CDTF">2024-10-05T18:21:49Z</dcterms:created>
  <dcterms:modified xsi:type="dcterms:W3CDTF">2024-11-29T07:15:53Z</dcterms:modified>
</cp:coreProperties>
</file>