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D38-0305-40FC-8F96-03388FC72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FA2E20-56E8-4844-B3E3-EBA4EA085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07F8E-67C7-4C9B-B669-61DBE08A501F}"/>
              </a:ext>
            </a:extLst>
          </p:cNvPr>
          <p:cNvSpPr>
            <a:spLocks noGrp="1"/>
          </p:cNvSpPr>
          <p:nvPr>
            <p:ph type="dt" sz="half" idx="10"/>
          </p:nvPr>
        </p:nvSpPr>
        <p:spPr/>
        <p:txBody>
          <a:bodyPr/>
          <a:lstStyle/>
          <a:p>
            <a:fld id="{53BEF823-48A5-43FC-BE03-E79964288B41}" type="datetimeFigureOut">
              <a:rPr lang="en-US" smtClean="0"/>
              <a:t>18-Jul-21</a:t>
            </a:fld>
            <a:endParaRPr lang="en-US" dirty="0"/>
          </a:p>
        </p:txBody>
      </p:sp>
      <p:sp>
        <p:nvSpPr>
          <p:cNvPr id="5" name="Footer Placeholder 4">
            <a:extLst>
              <a:ext uri="{FF2B5EF4-FFF2-40B4-BE49-F238E27FC236}">
                <a16:creationId xmlns:a16="http://schemas.microsoft.com/office/drawing/2014/main" id="{E52981B9-0D45-4B0B-81F2-52FC06F3D3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B78542-39A0-45F9-9409-49D4D67C255B}"/>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393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E39-DD06-4D36-852C-671F560B1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0DDC84-F263-425E-B794-C868CD4985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24615-FED8-43C5-9832-744B77B7B782}"/>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5" name="Footer Placeholder 4">
            <a:extLst>
              <a:ext uri="{FF2B5EF4-FFF2-40B4-BE49-F238E27FC236}">
                <a16:creationId xmlns:a16="http://schemas.microsoft.com/office/drawing/2014/main" id="{3DF594DA-01F9-431C-89C8-BC22F3829702}"/>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A70A344-6163-4E21-9435-968E0E70A8C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480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1A20A-717C-4231-A18C-0F883CF28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19F4-62D7-4574-9A25-A55A26724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70315-A680-434E-93EB-38C1FE6CEDA4}"/>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5" name="Footer Placeholder 4">
            <a:extLst>
              <a:ext uri="{FF2B5EF4-FFF2-40B4-BE49-F238E27FC236}">
                <a16:creationId xmlns:a16="http://schemas.microsoft.com/office/drawing/2014/main" id="{DAEEF4CB-D047-436F-9873-2EA8717A7575}"/>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47FE815-36CF-45AC-B532-30E8F99D7D7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186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B08C-334A-4853-B912-5FCEF8B22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03C53-DFFC-4B64-BC77-E08D9AF3E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D64B9-CEBC-4680-9144-7CF479A22D62}"/>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5" name="Footer Placeholder 4">
            <a:extLst>
              <a:ext uri="{FF2B5EF4-FFF2-40B4-BE49-F238E27FC236}">
                <a16:creationId xmlns:a16="http://schemas.microsoft.com/office/drawing/2014/main" id="{3C6CFFC4-870D-47E1-9093-57A8526C06B5}"/>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2B7595AC-2BF4-4504-B192-8FB756688A8B}"/>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5938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7BC7-BF7A-4EB0-A675-384D034D6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E370D-4D4F-4120-ABCC-8DAD688FC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7A8C1-A5FC-436B-99CD-C04B7052A197}"/>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5" name="Footer Placeholder 4">
            <a:extLst>
              <a:ext uri="{FF2B5EF4-FFF2-40B4-BE49-F238E27FC236}">
                <a16:creationId xmlns:a16="http://schemas.microsoft.com/office/drawing/2014/main" id="{7FD327A6-3758-42F8-957C-F8A13486ADA3}"/>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00FD2AA3-C996-4F25-99CE-7A2D47AC1E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77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47D9-F52B-48C7-A353-174C2C100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F2A0E-2027-4800-BB9F-724E5A3075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E88265-8C78-4BDB-B73B-596D3A28D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130B7-8DDE-4375-A63C-0EF633F363B2}"/>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6" name="Footer Placeholder 5">
            <a:extLst>
              <a:ext uri="{FF2B5EF4-FFF2-40B4-BE49-F238E27FC236}">
                <a16:creationId xmlns:a16="http://schemas.microsoft.com/office/drawing/2014/main" id="{1B3F761F-E7A7-4F58-BD3A-0B606DD2A10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2A8003D-B4DE-46A4-8F65-523D933F66B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4639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07A-C607-4855-8B2E-9BCF7DFA95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F405DC-8319-41B1-986C-FC8091570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793B0-5428-458A-A1CF-218AF8625E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24F38-4131-4CB9-BAED-48ECE0F85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FEBF2-6364-4EC2-916E-F9B41FAF2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08A08-2C7A-425A-8B70-5A539296C1F8}"/>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8" name="Footer Placeholder 7">
            <a:extLst>
              <a:ext uri="{FF2B5EF4-FFF2-40B4-BE49-F238E27FC236}">
                <a16:creationId xmlns:a16="http://schemas.microsoft.com/office/drawing/2014/main" id="{ABC09636-B449-47E3-B53E-ED375A805FA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B312455C-C92A-450F-9E15-155F0F01BC7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199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5396-AB5E-4853-B09E-9653C5875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6D266-7BA1-4191-ADB6-678C28FC43BD}"/>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4" name="Footer Placeholder 3">
            <a:extLst>
              <a:ext uri="{FF2B5EF4-FFF2-40B4-BE49-F238E27FC236}">
                <a16:creationId xmlns:a16="http://schemas.microsoft.com/office/drawing/2014/main" id="{610BAE1C-A872-4426-91F5-1DA4BB419A0D}"/>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63DFA4BB-7542-4782-811E-C7A90AA54D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925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89364-C104-4897-AB1C-C78CAAD32CC2}"/>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3" name="Footer Placeholder 2">
            <a:extLst>
              <a:ext uri="{FF2B5EF4-FFF2-40B4-BE49-F238E27FC236}">
                <a16:creationId xmlns:a16="http://schemas.microsoft.com/office/drawing/2014/main" id="{C7122C80-250D-49E3-A1B2-E180958C5BC3}"/>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BD1F3EC9-268C-4FBD-8911-1C1CCDA5696A}"/>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397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7A15-35BD-45D0-8F2D-90777EFE0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17155D-1F11-45D0-A9E0-995E06AE2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076D9-B226-4BD3-8ABE-C17282787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CD223-B03C-4B1B-AFF6-80953C027E60}"/>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6" name="Footer Placeholder 5">
            <a:extLst>
              <a:ext uri="{FF2B5EF4-FFF2-40B4-BE49-F238E27FC236}">
                <a16:creationId xmlns:a16="http://schemas.microsoft.com/office/drawing/2014/main" id="{51C03750-5D0B-49EA-A22E-8F292BDBD1DC}"/>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6CCBD34-CB50-48CC-B924-215CAA0A1DA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737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89E5-5DBB-46A1-BA44-F932694A3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2131B-FEFC-4393-B196-0712F4144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EE8335-D3F6-4D26-8221-F69D6A8F2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52D08-E610-48B2-9A14-2E1BF8F8D524}"/>
              </a:ext>
            </a:extLst>
          </p:cNvPr>
          <p:cNvSpPr>
            <a:spLocks noGrp="1"/>
          </p:cNvSpPr>
          <p:nvPr>
            <p:ph type="dt" sz="half" idx="10"/>
          </p:nvPr>
        </p:nvSpPr>
        <p:spPr/>
        <p:txBody>
          <a:bodyPr/>
          <a:lstStyle/>
          <a:p>
            <a:pPr algn="r"/>
            <a:fld id="{53BEF823-48A5-43FC-BE03-E79964288B41}" type="datetimeFigureOut">
              <a:rPr lang="en-US" smtClean="0"/>
              <a:pPr algn="r"/>
              <a:t>18-Jul-21</a:t>
            </a:fld>
            <a:endParaRPr lang="en-US" dirty="0"/>
          </a:p>
        </p:txBody>
      </p:sp>
      <p:sp>
        <p:nvSpPr>
          <p:cNvPr id="6" name="Footer Placeholder 5">
            <a:extLst>
              <a:ext uri="{FF2B5EF4-FFF2-40B4-BE49-F238E27FC236}">
                <a16:creationId xmlns:a16="http://schemas.microsoft.com/office/drawing/2014/main" id="{C15AF0DA-D6BE-43AC-9D74-FF7424DB920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A2428A5-370A-4C33-8183-32CAFE50ADB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33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BCD07-62CA-4A07-8600-1C99BDF05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E19F-2465-4AAB-ABF8-D1DF0D6DA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D8DFD-7905-44B4-A82F-5CA69DC3D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18-Jul-21</a:t>
            </a:fld>
            <a:endParaRPr lang="en-US" dirty="0"/>
          </a:p>
        </p:txBody>
      </p:sp>
      <p:sp>
        <p:nvSpPr>
          <p:cNvPr id="5" name="Footer Placeholder 4">
            <a:extLst>
              <a:ext uri="{FF2B5EF4-FFF2-40B4-BE49-F238E27FC236}">
                <a16:creationId xmlns:a16="http://schemas.microsoft.com/office/drawing/2014/main" id="{EE135B6F-E464-414C-86A5-8A076D94C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0E090C13-89A5-4AE0-BD4C-1A59AD805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19867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oursquare.com/" TargetMode="External"/><Relationship Id="rId2" Type="http://schemas.openxmlformats.org/officeDocument/2006/relationships/hyperlink" Target="https://www.kaggle.com/rmenon1998/bangalore-neighborhoo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orange Colour Powder background">
            <a:extLst>
              <a:ext uri="{FF2B5EF4-FFF2-40B4-BE49-F238E27FC236}">
                <a16:creationId xmlns:a16="http://schemas.microsoft.com/office/drawing/2014/main" id="{BA761691-F946-422C-8B32-4150B264A6F2}"/>
              </a:ext>
            </a:extLst>
          </p:cNvPr>
          <p:cNvPicPr>
            <a:picLocks noChangeAspect="1"/>
          </p:cNvPicPr>
          <p:nvPr/>
        </p:nvPicPr>
        <p:blipFill rotWithShape="1">
          <a:blip r:embed="rId2"/>
          <a:srcRect t="296" b="15435"/>
          <a:stretch/>
        </p:blipFill>
        <p:spPr>
          <a:xfrm>
            <a:off x="1" y="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0C6C6-1BE4-47B2-AA87-8AC92515294A}"/>
              </a:ext>
            </a:extLst>
          </p:cNvPr>
          <p:cNvSpPr>
            <a:spLocks noGrp="1"/>
          </p:cNvSpPr>
          <p:nvPr>
            <p:ph type="ctrTitle"/>
          </p:nvPr>
        </p:nvSpPr>
        <p:spPr>
          <a:xfrm>
            <a:off x="513707" y="2954756"/>
            <a:ext cx="11332395" cy="1917416"/>
          </a:xfrm>
          <a:effectLst>
            <a:outerShdw blurRad="50800" dist="38100" dir="2700000" algn="tl" rotWithShape="0">
              <a:prstClr val="black">
                <a:alpha val="40000"/>
              </a:prstClr>
            </a:outerShdw>
          </a:effectLst>
        </p:spPr>
        <p:txBody>
          <a:bodyPr>
            <a:normAutofit fontScale="90000"/>
          </a:bodyPr>
          <a:lstStyle/>
          <a:p>
            <a:br>
              <a:rPr lang="en-US" sz="5200" b="1" dirty="0">
                <a:solidFill>
                  <a:srgbClr val="FFFFFF"/>
                </a:solidFill>
              </a:rPr>
            </a:br>
            <a:br>
              <a:rPr lang="en-US" sz="5200" b="1" dirty="0">
                <a:solidFill>
                  <a:srgbClr val="FFFFFF"/>
                </a:solidFill>
              </a:rPr>
            </a:br>
            <a:r>
              <a:rPr lang="en-US" sz="5200" b="1" dirty="0">
                <a:solidFill>
                  <a:schemeClr val="bg1"/>
                </a:solidFill>
              </a:rPr>
              <a:t>Battle of Neighborhoods – Bangalore City</a:t>
            </a:r>
            <a:br>
              <a:rPr lang="en-US" sz="5200" b="1" dirty="0">
                <a:solidFill>
                  <a:schemeClr val="bg1"/>
                </a:solidFill>
              </a:rPr>
            </a:br>
            <a:br>
              <a:rPr lang="en-US" dirty="0">
                <a:solidFill>
                  <a:schemeClr val="bg1"/>
                </a:solidFill>
              </a:rPr>
            </a:br>
            <a:r>
              <a:rPr lang="en-US" dirty="0">
                <a:solidFill>
                  <a:schemeClr val="bg1"/>
                </a:solidFill>
              </a:rPr>
              <a:t> </a:t>
            </a:r>
            <a:r>
              <a:rPr lang="en-US" sz="4900" b="1" dirty="0">
                <a:solidFill>
                  <a:schemeClr val="bg1"/>
                </a:solidFill>
              </a:rPr>
              <a:t>Applied Data Science Capstone by IBM on </a:t>
            </a:r>
            <a:r>
              <a:rPr lang="en-US" sz="5300" b="1" dirty="0">
                <a:solidFill>
                  <a:schemeClr val="bg1"/>
                </a:solidFill>
              </a:rPr>
              <a:t>Coursera</a:t>
            </a:r>
            <a:endParaRPr lang="en-US" sz="5200" b="1" dirty="0">
              <a:solidFill>
                <a:schemeClr val="bg1"/>
              </a:solidFill>
            </a:endParaRPr>
          </a:p>
        </p:txBody>
      </p:sp>
      <p:sp>
        <p:nvSpPr>
          <p:cNvPr id="3" name="Subtitle 2">
            <a:extLst>
              <a:ext uri="{FF2B5EF4-FFF2-40B4-BE49-F238E27FC236}">
                <a16:creationId xmlns:a16="http://schemas.microsoft.com/office/drawing/2014/main" id="{9D3539F4-648E-4668-9804-5BE38761CD8A}"/>
              </a:ext>
            </a:extLst>
          </p:cNvPr>
          <p:cNvSpPr>
            <a:spLocks noGrp="1"/>
          </p:cNvSpPr>
          <p:nvPr>
            <p:ph type="subTitle" idx="1"/>
          </p:nvPr>
        </p:nvSpPr>
        <p:spPr>
          <a:xfrm>
            <a:off x="8116584" y="5295120"/>
            <a:ext cx="3627494"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Author:</a:t>
            </a:r>
          </a:p>
          <a:p>
            <a:r>
              <a:rPr lang="en-US" dirty="0">
                <a:solidFill>
                  <a:srgbClr val="FFFFFF"/>
                </a:solidFill>
              </a:rPr>
              <a:t>	</a:t>
            </a:r>
            <a:r>
              <a:rPr lang="en-US" b="1" dirty="0">
                <a:solidFill>
                  <a:srgbClr val="FFFFFF"/>
                </a:solidFill>
              </a:rPr>
              <a:t>Saideep R Naik</a:t>
            </a:r>
          </a:p>
        </p:txBody>
      </p:sp>
    </p:spTree>
    <p:extLst>
      <p:ext uri="{BB962C8B-B14F-4D97-AF65-F5344CB8AC3E}">
        <p14:creationId xmlns:p14="http://schemas.microsoft.com/office/powerpoint/2010/main" val="361290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3510CD3-7425-4955-B8E2-428AB1C3903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Conclusion:</a:t>
            </a:r>
          </a:p>
        </p:txBody>
      </p:sp>
      <p:sp>
        <p:nvSpPr>
          <p:cNvPr id="3" name="Content Placeholder 2">
            <a:extLst>
              <a:ext uri="{FF2B5EF4-FFF2-40B4-BE49-F238E27FC236}">
                <a16:creationId xmlns:a16="http://schemas.microsoft.com/office/drawing/2014/main" id="{B4FC19E5-AA40-4420-9E50-99DFCAB2B69A}"/>
              </a:ext>
            </a:extLst>
          </p:cNvPr>
          <p:cNvSpPr>
            <a:spLocks noGrp="1"/>
          </p:cNvSpPr>
          <p:nvPr>
            <p:ph idx="1"/>
          </p:nvPr>
        </p:nvSpPr>
        <p:spPr>
          <a:xfrm>
            <a:off x="838200" y="2586789"/>
            <a:ext cx="10515600" cy="3869990"/>
          </a:xfrm>
        </p:spPr>
        <p:txBody>
          <a:bodyPr>
            <a:normAutofit lnSpcReduction="10000"/>
          </a:bodyPr>
          <a:lstStyle/>
          <a:p>
            <a:pPr algn="just"/>
            <a:r>
              <a:rPr lang="en-US" sz="2400" dirty="0"/>
              <a:t>Purpose of this project was to analyze the neighborhoods of Bangalore and create a clustering model to suggest places to start a new business based on the category.</a:t>
            </a:r>
          </a:p>
          <a:p>
            <a:pPr algn="just"/>
            <a:r>
              <a:rPr lang="en-US" sz="2400" dirty="0"/>
              <a:t>The neighborhoods data was obtained from an online source and the Foursquare API was used to find the major venues in each neighborhood. The best number of clusters </a:t>
            </a:r>
            <a:r>
              <a:rPr lang="en-US" sz="2400" dirty="0" err="1"/>
              <a:t>i.e</a:t>
            </a:r>
            <a:r>
              <a:rPr lang="en-US" sz="2400" dirty="0"/>
              <a:t> 7 was obtained using the silhouette score Each cluster was examined to find the most venue categories present, that defines the characteristics for that particular cluster.</a:t>
            </a:r>
          </a:p>
          <a:p>
            <a:pPr algn="just"/>
            <a:r>
              <a:rPr lang="en-US" sz="2400" dirty="0"/>
              <a:t>A few examples for the applications that the clusters can be used for have also been discussed A map showing the clusters have been provided Both these can be used by stakeholders to decide the location for the particular type of business.</a:t>
            </a:r>
          </a:p>
        </p:txBody>
      </p:sp>
    </p:spTree>
    <p:extLst>
      <p:ext uri="{BB962C8B-B14F-4D97-AF65-F5344CB8AC3E}">
        <p14:creationId xmlns:p14="http://schemas.microsoft.com/office/powerpoint/2010/main" val="162373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8B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F3AB-D62A-4020-BA53-8B9A264CB54D}"/>
              </a:ext>
            </a:extLst>
          </p:cNvPr>
          <p:cNvSpPr>
            <a:spLocks noGrp="1"/>
          </p:cNvSpPr>
          <p:nvPr>
            <p:ph type="title"/>
          </p:nvPr>
        </p:nvSpPr>
        <p:spPr>
          <a:xfrm>
            <a:off x="6680392" y="2375271"/>
            <a:ext cx="5314536" cy="1325563"/>
          </a:xfrm>
        </p:spPr>
        <p:txBody>
          <a:bodyPr>
            <a:normAutofit/>
          </a:bodyPr>
          <a:lstStyle/>
          <a:p>
            <a:r>
              <a:rPr lang="en-US" sz="4800" b="1" dirty="0"/>
              <a:t>Thank you!</a:t>
            </a:r>
          </a:p>
        </p:txBody>
      </p:sp>
      <p:sp>
        <p:nvSpPr>
          <p:cNvPr id="17"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Handshake">
            <a:extLst>
              <a:ext uri="{FF2B5EF4-FFF2-40B4-BE49-F238E27FC236}">
                <a16:creationId xmlns:a16="http://schemas.microsoft.com/office/drawing/2014/main" id="{032366D4-07B7-4F5F-A913-D45C3B951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5" name="Content Placeholder 4">
            <a:extLst>
              <a:ext uri="{FF2B5EF4-FFF2-40B4-BE49-F238E27FC236}">
                <a16:creationId xmlns:a16="http://schemas.microsoft.com/office/drawing/2014/main" id="{C894230D-F779-4175-BFE0-17B34387E3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131941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49ABD1C-F77B-4C2A-A973-60E174A725E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Introduction:</a:t>
            </a:r>
          </a:p>
        </p:txBody>
      </p:sp>
      <p:sp>
        <p:nvSpPr>
          <p:cNvPr id="3" name="Content Placeholder 2">
            <a:extLst>
              <a:ext uri="{FF2B5EF4-FFF2-40B4-BE49-F238E27FC236}">
                <a16:creationId xmlns:a16="http://schemas.microsoft.com/office/drawing/2014/main" id="{4B5930B6-6DC0-4A42-B37F-F3C92B5B6FAB}"/>
              </a:ext>
            </a:extLst>
          </p:cNvPr>
          <p:cNvSpPr>
            <a:spLocks noGrp="1"/>
          </p:cNvSpPr>
          <p:nvPr>
            <p:ph idx="1"/>
          </p:nvPr>
        </p:nvSpPr>
        <p:spPr>
          <a:xfrm>
            <a:off x="838200" y="2347414"/>
            <a:ext cx="10515600" cy="3829549"/>
          </a:xfrm>
        </p:spPr>
        <p:txBody>
          <a:bodyPr>
            <a:normAutofit fontScale="92500" lnSpcReduction="10000"/>
          </a:bodyPr>
          <a:lstStyle/>
          <a:p>
            <a:pPr marL="0" indent="0">
              <a:lnSpc>
                <a:spcPct val="110000"/>
              </a:lnSpc>
              <a:buNone/>
            </a:pPr>
            <a:r>
              <a:rPr lang="en-US" sz="2400" dirty="0">
                <a:latin typeface="Arial" panose="020B0604020202020204" pitchFamily="34" charset="0"/>
                <a:cs typeface="Arial" panose="020B0604020202020204" pitchFamily="34" charset="0"/>
              </a:rPr>
              <a:t>	This project deals with the major venue categories in the neighborhoods of </a:t>
            </a:r>
            <a:r>
              <a:rPr lang="en-US" sz="2400" dirty="0" err="1">
                <a:latin typeface="Arial" panose="020B0604020202020204" pitchFamily="34" charset="0"/>
                <a:cs typeface="Arial" panose="020B0604020202020204" pitchFamily="34" charset="0"/>
              </a:rPr>
              <a:t>Bangalore,India</a:t>
            </a:r>
            <a:r>
              <a:rPr lang="en-US" sz="2400" dirty="0">
                <a:latin typeface="Arial" panose="020B0604020202020204" pitchFamily="34" charset="0"/>
                <a:cs typeface="Arial" panose="020B0604020202020204" pitchFamily="34" charset="0"/>
              </a:rPr>
              <a:t>. This project would specifically help Business personal plan to start new Restaurants, Hotels, </a:t>
            </a:r>
            <a:r>
              <a:rPr lang="en-US" sz="2400" dirty="0" err="1">
                <a:latin typeface="Arial" panose="020B0604020202020204" pitchFamily="34" charset="0"/>
                <a:cs typeface="Arial" panose="020B0604020202020204" pitchFamily="34" charset="0"/>
              </a:rPr>
              <a:t>etc</a:t>
            </a:r>
            <a:r>
              <a:rPr lang="en-US" sz="2400" dirty="0">
                <a:latin typeface="Arial" panose="020B0604020202020204" pitchFamily="34" charset="0"/>
                <a:cs typeface="Arial" panose="020B0604020202020204" pitchFamily="34" charset="0"/>
              </a:rPr>
              <a:t> in Bangalore, Karnataka, India. The major Target Audience would be small scale business owners and stake holders planning to start their business at a location in Bangalore This project would help them find the optimal location based on the category of their business such as</a:t>
            </a:r>
          </a:p>
          <a:p>
            <a:pPr>
              <a:lnSpc>
                <a:spcPct val="110000"/>
              </a:lnSpc>
            </a:pPr>
            <a:endParaRPr lang="en-US" sz="2400" dirty="0">
              <a:latin typeface="Arial" panose="020B0604020202020204" pitchFamily="34" charset="0"/>
              <a:cs typeface="Arial" panose="020B0604020202020204" pitchFamily="34" charset="0"/>
            </a:endParaRPr>
          </a:p>
          <a:p>
            <a:pPr marL="514350" indent="-514350">
              <a:lnSpc>
                <a:spcPct val="110000"/>
              </a:lnSpc>
              <a:buFont typeface="+mj-lt"/>
              <a:buAutoNum type="arabicPeriod"/>
            </a:pPr>
            <a:r>
              <a:rPr lang="en-US" sz="2400" dirty="0">
                <a:latin typeface="Arial" panose="020B0604020202020204" pitchFamily="34" charset="0"/>
                <a:cs typeface="Arial" panose="020B0604020202020204" pitchFamily="34" charset="0"/>
              </a:rPr>
              <a:t>What is the best location to start a new hotel in Bangalore with restaurants around?</a:t>
            </a:r>
          </a:p>
          <a:p>
            <a:pPr marL="514350" indent="-514350">
              <a:lnSpc>
                <a:spcPct val="110000"/>
              </a:lnSpc>
              <a:buFont typeface="+mj-lt"/>
              <a:buAutoNum type="arabicPeriod"/>
            </a:pPr>
            <a:r>
              <a:rPr lang="en-US" sz="2400" dirty="0">
                <a:latin typeface="Arial" panose="020B0604020202020204" pitchFamily="34" charset="0"/>
                <a:cs typeface="Arial" panose="020B0604020202020204" pitchFamily="34" charset="0"/>
              </a:rPr>
              <a:t>Which area is best suitable for opening a Shopping Mall in Bangalore?</a:t>
            </a:r>
          </a:p>
        </p:txBody>
      </p:sp>
    </p:spTree>
    <p:extLst>
      <p:ext uri="{BB962C8B-B14F-4D97-AF65-F5344CB8AC3E}">
        <p14:creationId xmlns:p14="http://schemas.microsoft.com/office/powerpoint/2010/main" val="30013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1D5D1CE-A206-4182-A2FB-134AE20ACEA6}"/>
              </a:ext>
            </a:extLst>
          </p:cNvPr>
          <p:cNvSpPr>
            <a:spLocks noGrp="1"/>
          </p:cNvSpPr>
          <p:nvPr>
            <p:ph type="title"/>
          </p:nvPr>
        </p:nvSpPr>
        <p:spPr>
          <a:xfrm>
            <a:off x="838200" y="401221"/>
            <a:ext cx="10515600" cy="1348065"/>
          </a:xfrm>
        </p:spPr>
        <p:txBody>
          <a:bodyPr>
            <a:normAutofit/>
          </a:bodyPr>
          <a:lstStyle/>
          <a:p>
            <a:endParaRPr lang="en-US" sz="5400" dirty="0">
              <a:solidFill>
                <a:srgbClr val="FFFFFF"/>
              </a:solidFill>
            </a:endParaRPr>
          </a:p>
        </p:txBody>
      </p:sp>
      <p:sp>
        <p:nvSpPr>
          <p:cNvPr id="3" name="Content Placeholder 2">
            <a:extLst>
              <a:ext uri="{FF2B5EF4-FFF2-40B4-BE49-F238E27FC236}">
                <a16:creationId xmlns:a16="http://schemas.microsoft.com/office/drawing/2014/main" id="{F1B3AD80-F7F8-409E-B3B1-09C3AC5E9148}"/>
              </a:ext>
            </a:extLst>
          </p:cNvPr>
          <p:cNvSpPr>
            <a:spLocks noGrp="1"/>
          </p:cNvSpPr>
          <p:nvPr>
            <p:ph idx="1"/>
          </p:nvPr>
        </p:nvSpPr>
        <p:spPr>
          <a:xfrm>
            <a:off x="838200" y="2003461"/>
            <a:ext cx="10515600" cy="4592549"/>
          </a:xfrm>
        </p:spPr>
        <p:txBody>
          <a:bodyPr>
            <a:normAutofit fontScale="85000" lnSpcReduction="10000"/>
          </a:bodyPr>
          <a:lstStyle/>
          <a:p>
            <a:pPr marL="0" indent="0">
              <a:buNone/>
            </a:pPr>
            <a:endParaRPr lang="en-US" dirty="0"/>
          </a:p>
          <a:p>
            <a:pPr algn="just">
              <a:lnSpc>
                <a:spcPct val="110000"/>
              </a:lnSpc>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Foursquare API </a:t>
            </a:r>
            <a:r>
              <a:rPr lang="en-US" dirty="0">
                <a:latin typeface="Arial" panose="020B0604020202020204" pitchFamily="34" charset="0"/>
                <a:cs typeface="Arial" panose="020B0604020202020204" pitchFamily="34" charset="0"/>
              </a:rPr>
              <a:t>is used to access the venues in the neighborhoods</a:t>
            </a:r>
            <a:r>
              <a:rPr lang="en-US" dirty="0"/>
              <a:t>. </a:t>
            </a:r>
            <a:r>
              <a:rPr lang="en-US" dirty="0" err="1"/>
              <a:t>Since,it</a:t>
            </a:r>
            <a:r>
              <a:rPr lang="en-US" dirty="0"/>
              <a:t> returns less venues in the neighborhoods, we would be analyzing areas for which countable number of venues are obtained.</a:t>
            </a:r>
          </a:p>
          <a:p>
            <a:pPr algn="just">
              <a:lnSpc>
                <a:spcPct val="110000"/>
              </a:lnSpc>
            </a:pPr>
            <a:r>
              <a:rPr lang="en-US" dirty="0"/>
              <a:t>•Then they are clustered based on their venues using Data Science Techniques. Here the </a:t>
            </a:r>
            <a:r>
              <a:rPr lang="en-US" b="1" dirty="0"/>
              <a:t>k-means clustering algorithm </a:t>
            </a:r>
            <a:r>
              <a:rPr lang="en-US" dirty="0"/>
              <a:t>is used to achieve the task. The optimal number of clusters can be obtained using </a:t>
            </a:r>
            <a:r>
              <a:rPr lang="en-US" b="1" dirty="0"/>
              <a:t>silhouette score </a:t>
            </a:r>
            <a:r>
              <a:rPr lang="en-US" dirty="0"/>
              <a:t>metrics.</a:t>
            </a:r>
          </a:p>
          <a:p>
            <a:pPr algn="just">
              <a:lnSpc>
                <a:spcPct val="110000"/>
              </a:lnSpc>
            </a:pPr>
            <a:r>
              <a:rPr lang="en-US" dirty="0"/>
              <a:t>•</a:t>
            </a:r>
            <a:r>
              <a:rPr lang="en-US" b="1" dirty="0"/>
              <a:t>Folium visualization library </a:t>
            </a:r>
            <a:r>
              <a:rPr lang="en-US" dirty="0"/>
              <a:t>can be used to visualize the clusters superimposed on the map of Bangalore city. These clusters can be analyzed to help small scale business owners select a suitable location for their need such as Hotels, Shopping Malls, Restaurants or even specifically Indian restaurants or Coffee shops.</a:t>
            </a:r>
          </a:p>
          <a:p>
            <a:endParaRPr lang="en-US" sz="2200" dirty="0"/>
          </a:p>
        </p:txBody>
      </p:sp>
    </p:spTree>
    <p:extLst>
      <p:ext uri="{BB962C8B-B14F-4D97-AF65-F5344CB8AC3E}">
        <p14:creationId xmlns:p14="http://schemas.microsoft.com/office/powerpoint/2010/main" val="252945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E01F5BE-1E66-428B-97DF-58327A0A545B}"/>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Data:</a:t>
            </a:r>
          </a:p>
        </p:txBody>
      </p:sp>
      <p:sp>
        <p:nvSpPr>
          <p:cNvPr id="3" name="Content Placeholder 2">
            <a:extLst>
              <a:ext uri="{FF2B5EF4-FFF2-40B4-BE49-F238E27FC236}">
                <a16:creationId xmlns:a16="http://schemas.microsoft.com/office/drawing/2014/main" id="{67894A9F-F89A-4EBC-8AEE-70E5B8946201}"/>
              </a:ext>
            </a:extLst>
          </p:cNvPr>
          <p:cNvSpPr>
            <a:spLocks noGrp="1"/>
          </p:cNvSpPr>
          <p:nvPr>
            <p:ph idx="1"/>
          </p:nvPr>
        </p:nvSpPr>
        <p:spPr>
          <a:xfrm>
            <a:off x="838200" y="2586789"/>
            <a:ext cx="10515600" cy="3590174"/>
          </a:xfrm>
        </p:spPr>
        <p:txBody>
          <a:bodyPr>
            <a:normAutofit/>
          </a:bodyPr>
          <a:lstStyle/>
          <a:p>
            <a:r>
              <a:rPr lang="en-US" sz="2200" dirty="0"/>
              <a:t>Bangalore has multiple neighborhoods. The Kaggle website has a dataset which has the list of locations in Bangalore along with their Latitude and Longitude in degree format. There is a total of 352 neighborhoods. We use following resources,</a:t>
            </a:r>
          </a:p>
          <a:p>
            <a:pPr marL="0" indent="0">
              <a:buNone/>
            </a:pPr>
            <a:r>
              <a:rPr lang="en-US" sz="2200" dirty="0"/>
              <a:t>	1. </a:t>
            </a:r>
            <a:r>
              <a:rPr lang="en-US" sz="2200" dirty="0">
                <a:hlinkClick r:id="rId2"/>
              </a:rPr>
              <a:t>https://www.kaggle.com/rmenon1998/bangalore-neighborhoods</a:t>
            </a:r>
            <a:endParaRPr lang="en-US" sz="2200" dirty="0"/>
          </a:p>
          <a:p>
            <a:pPr marL="0" indent="0">
              <a:buNone/>
            </a:pPr>
            <a:r>
              <a:rPr lang="en-US" sz="2200" dirty="0"/>
              <a:t>		</a:t>
            </a:r>
          </a:p>
          <a:p>
            <a:pPr marL="0" indent="0">
              <a:buNone/>
            </a:pPr>
            <a:r>
              <a:rPr lang="en-US" sz="2200" dirty="0"/>
              <a:t>	2. </a:t>
            </a:r>
            <a:r>
              <a:rPr lang="en-US" sz="2200" dirty="0">
                <a:hlinkClick r:id="rId3"/>
              </a:rPr>
              <a:t>http://foursquare.com/</a:t>
            </a:r>
            <a:endParaRPr lang="en-US" sz="2200" dirty="0"/>
          </a:p>
          <a:p>
            <a:r>
              <a:rPr lang="en-US" sz="2200" dirty="0"/>
              <a:t>A total of 776 venues data have been obtained from Foursquare. The resultant venues dataset is used for the analysis process.</a:t>
            </a:r>
          </a:p>
        </p:txBody>
      </p:sp>
    </p:spTree>
    <p:extLst>
      <p:ext uri="{BB962C8B-B14F-4D97-AF65-F5344CB8AC3E}">
        <p14:creationId xmlns:p14="http://schemas.microsoft.com/office/powerpoint/2010/main" val="12177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A46C0E0-697E-4DFE-9DFF-A80A5988459A}"/>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Methodology:</a:t>
            </a:r>
          </a:p>
        </p:txBody>
      </p:sp>
      <p:sp>
        <p:nvSpPr>
          <p:cNvPr id="3" name="Content Placeholder 2">
            <a:extLst>
              <a:ext uri="{FF2B5EF4-FFF2-40B4-BE49-F238E27FC236}">
                <a16:creationId xmlns:a16="http://schemas.microsoft.com/office/drawing/2014/main" id="{8B07B319-3A9F-4861-A5AA-49BCB5833584}"/>
              </a:ext>
            </a:extLst>
          </p:cNvPr>
          <p:cNvSpPr>
            <a:spLocks noGrp="1"/>
          </p:cNvSpPr>
          <p:nvPr>
            <p:ph idx="1"/>
          </p:nvPr>
        </p:nvSpPr>
        <p:spPr>
          <a:xfrm>
            <a:off x="838200" y="2586789"/>
            <a:ext cx="10515600" cy="3869990"/>
          </a:xfrm>
        </p:spPr>
        <p:txBody>
          <a:bodyPr>
            <a:normAutofit fontScale="92500"/>
          </a:bodyPr>
          <a:lstStyle/>
          <a:p>
            <a:pPr algn="just"/>
            <a:r>
              <a:rPr lang="en-US" sz="2200" dirty="0">
                <a:latin typeface="Arial" panose="020B0604020202020204" pitchFamily="34" charset="0"/>
                <a:cs typeface="Arial" panose="020B0604020202020204" pitchFamily="34" charset="0"/>
              </a:rPr>
              <a:t>Now, we have the neighborhoods data of Bangalore 352 neighborhoods. We also have the most popular venues in each neighborhood obtained using Foursquare API A total of 776 venues have been obtained in the whole city and 179 unique categories But as seen we have multiple neighborhoods with less than 15 venues returned In order to create a good analysis let's consider only the neighborhoods with more than 15 venues.</a:t>
            </a:r>
          </a:p>
          <a:p>
            <a:pPr algn="just"/>
            <a:r>
              <a:rPr lang="en-US" sz="2200" dirty="0">
                <a:latin typeface="Arial" panose="020B0604020202020204" pitchFamily="34" charset="0"/>
                <a:cs typeface="Arial" panose="020B0604020202020204" pitchFamily="34" charset="0"/>
              </a:rPr>
              <a:t>We can perform one hot encoding on the obtained data set and use it find the 10 most common venue category in each neighborhood Then clustering can be performed on the dataset Here K Nearest Neighbor clustering technique have been used To find the optimal number of clusters silhouette score metric technique is used.</a:t>
            </a:r>
          </a:p>
          <a:p>
            <a:pPr algn="just"/>
            <a:r>
              <a:rPr lang="en-US" sz="2200" dirty="0">
                <a:latin typeface="Arial" panose="020B0604020202020204" pitchFamily="34" charset="0"/>
                <a:cs typeface="Arial" panose="020B0604020202020204" pitchFamily="34" charset="0"/>
              </a:rPr>
              <a:t>The clusters obtained can be analyzed to find the major type of venue categories in each cluster This data can be used to suggest businesses, suitable locations based on the category.</a:t>
            </a:r>
          </a:p>
        </p:txBody>
      </p:sp>
    </p:spTree>
    <p:extLst>
      <p:ext uri="{BB962C8B-B14F-4D97-AF65-F5344CB8AC3E}">
        <p14:creationId xmlns:p14="http://schemas.microsoft.com/office/powerpoint/2010/main" val="231746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BD3A538-4A36-47BB-B326-C5A4C317FC1A}"/>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Analysis:</a:t>
            </a:r>
          </a:p>
        </p:txBody>
      </p:sp>
      <p:sp>
        <p:nvSpPr>
          <p:cNvPr id="3" name="Content Placeholder 2">
            <a:extLst>
              <a:ext uri="{FF2B5EF4-FFF2-40B4-BE49-F238E27FC236}">
                <a16:creationId xmlns:a16="http://schemas.microsoft.com/office/drawing/2014/main" id="{8AC5753B-0C9C-4551-B54D-DCAB43A82575}"/>
              </a:ext>
            </a:extLst>
          </p:cNvPr>
          <p:cNvSpPr>
            <a:spLocks noGrp="1"/>
          </p:cNvSpPr>
          <p:nvPr>
            <p:ph idx="1"/>
          </p:nvPr>
        </p:nvSpPr>
        <p:spPr>
          <a:xfrm>
            <a:off x="714910" y="2347414"/>
            <a:ext cx="10515600" cy="3590174"/>
          </a:xfrm>
        </p:spPr>
        <p:txBody>
          <a:bodyPr>
            <a:normAutofit/>
          </a:bodyPr>
          <a:lstStyle/>
          <a:p>
            <a:r>
              <a:rPr lang="en-US" sz="2200" dirty="0"/>
              <a:t>Looking into the dataset we found that there were many neighborhoods with less than 15 venues which can be remove before performing the analysis to obtain better results The following plot shows only the neighborhoods from which 15 or more than 15 venues were obtained The resultant dataset consists of 12 neighborhoods.</a:t>
            </a:r>
          </a:p>
        </p:txBody>
      </p:sp>
      <p:pic>
        <p:nvPicPr>
          <p:cNvPr id="4" name="Picture 3">
            <a:extLst>
              <a:ext uri="{FF2B5EF4-FFF2-40B4-BE49-F238E27FC236}">
                <a16:creationId xmlns:a16="http://schemas.microsoft.com/office/drawing/2014/main" id="{4EE1D007-6645-42A4-8514-21AA7A402EBE}"/>
              </a:ext>
            </a:extLst>
          </p:cNvPr>
          <p:cNvPicPr>
            <a:picLocks noChangeAspect="1"/>
          </p:cNvPicPr>
          <p:nvPr/>
        </p:nvPicPr>
        <p:blipFill>
          <a:blip r:embed="rId2"/>
          <a:stretch>
            <a:fillRect/>
          </a:stretch>
        </p:blipFill>
        <p:spPr>
          <a:xfrm>
            <a:off x="2486346" y="3645660"/>
            <a:ext cx="7181636" cy="3011994"/>
          </a:xfrm>
          <a:prstGeom prst="rect">
            <a:avLst/>
          </a:prstGeom>
        </p:spPr>
      </p:pic>
    </p:spTree>
    <p:extLst>
      <p:ext uri="{BB962C8B-B14F-4D97-AF65-F5344CB8AC3E}">
        <p14:creationId xmlns:p14="http://schemas.microsoft.com/office/powerpoint/2010/main" val="129595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BA3AB3B-E59E-4BFD-865D-6563C7F5EDFA}"/>
              </a:ext>
            </a:extLst>
          </p:cNvPr>
          <p:cNvSpPr>
            <a:spLocks noGrp="1"/>
          </p:cNvSpPr>
          <p:nvPr>
            <p:ph type="title"/>
          </p:nvPr>
        </p:nvSpPr>
        <p:spPr>
          <a:xfrm>
            <a:off x="838200" y="401221"/>
            <a:ext cx="10515600" cy="1348065"/>
          </a:xfrm>
        </p:spPr>
        <p:txBody>
          <a:bodyPr>
            <a:normAutofit/>
          </a:bodyPr>
          <a:lstStyle/>
          <a:p>
            <a:endParaRPr lang="en-US" sz="5400">
              <a:solidFill>
                <a:srgbClr val="FFFFFF"/>
              </a:solidFill>
            </a:endParaRPr>
          </a:p>
        </p:txBody>
      </p:sp>
      <p:sp>
        <p:nvSpPr>
          <p:cNvPr id="3" name="Content Placeholder 2">
            <a:extLst>
              <a:ext uri="{FF2B5EF4-FFF2-40B4-BE49-F238E27FC236}">
                <a16:creationId xmlns:a16="http://schemas.microsoft.com/office/drawing/2014/main" id="{381F73B8-DEC7-40B9-841C-DCF58A2258F8}"/>
              </a:ext>
            </a:extLst>
          </p:cNvPr>
          <p:cNvSpPr>
            <a:spLocks noGrp="1"/>
          </p:cNvSpPr>
          <p:nvPr>
            <p:ph idx="1"/>
          </p:nvPr>
        </p:nvSpPr>
        <p:spPr>
          <a:xfrm>
            <a:off x="838200" y="2347414"/>
            <a:ext cx="10515600" cy="3940370"/>
          </a:xfrm>
        </p:spPr>
        <p:txBody>
          <a:bodyPr>
            <a:normAutofit/>
          </a:bodyPr>
          <a:lstStyle/>
          <a:p>
            <a:pPr algn="just"/>
            <a:r>
              <a:rPr lang="en-US" sz="2200" dirty="0"/>
              <a:t>One hot encoding is performed on the filtered data to obtain the venue categories in each neighborhood. Then group the data by neighborhood and take the mean value of the frequency of occurrence of each category.</a:t>
            </a:r>
          </a:p>
          <a:p>
            <a:pPr algn="just"/>
            <a:r>
              <a:rPr lang="en-US" sz="2200" dirty="0"/>
              <a:t>This is used to obtain the top 10 most common venues in each neighborhood </a:t>
            </a:r>
            <a:r>
              <a:rPr lang="en-US" sz="2200" dirty="0" err="1"/>
              <a:t>i.e</a:t>
            </a:r>
            <a:r>
              <a:rPr lang="en-US" sz="2200" dirty="0"/>
              <a:t> the 10 venues with the highest mean of frequency of occurrence.</a:t>
            </a:r>
          </a:p>
          <a:p>
            <a:pPr algn="just"/>
            <a:r>
              <a:rPr lang="en-US" sz="2200" dirty="0"/>
              <a:t>The resultant dataset can be used for the clustering algorithm. Here, the K Nearest Neighbor (clustering algorithm) is used. It is an unsupervised machine learning technique that clusters the given data into K number of clusters.</a:t>
            </a:r>
          </a:p>
          <a:p>
            <a:pPr algn="just"/>
            <a:r>
              <a:rPr lang="en-US" sz="2200" dirty="0"/>
              <a:t>For optimal result we need to select the best value for K. Here, the silhouette score is used to find the best value for K.</a:t>
            </a:r>
          </a:p>
        </p:txBody>
      </p:sp>
    </p:spTree>
    <p:extLst>
      <p:ext uri="{BB962C8B-B14F-4D97-AF65-F5344CB8AC3E}">
        <p14:creationId xmlns:p14="http://schemas.microsoft.com/office/powerpoint/2010/main" val="29708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32C9901-DD4F-4DE6-81D5-CF74BECA5C23}"/>
              </a:ext>
            </a:extLst>
          </p:cNvPr>
          <p:cNvSpPr>
            <a:spLocks noGrp="1"/>
          </p:cNvSpPr>
          <p:nvPr>
            <p:ph type="title"/>
          </p:nvPr>
        </p:nvSpPr>
        <p:spPr>
          <a:xfrm>
            <a:off x="838200" y="401221"/>
            <a:ext cx="10515600" cy="1348065"/>
          </a:xfrm>
        </p:spPr>
        <p:txBody>
          <a:bodyPr>
            <a:normAutofit/>
          </a:bodyPr>
          <a:lstStyle/>
          <a:p>
            <a:endParaRPr lang="en-US" sz="5400">
              <a:solidFill>
                <a:srgbClr val="FFFFFF"/>
              </a:solidFill>
            </a:endParaRPr>
          </a:p>
        </p:txBody>
      </p:sp>
      <p:sp>
        <p:nvSpPr>
          <p:cNvPr id="3" name="Content Placeholder 2">
            <a:extLst>
              <a:ext uri="{FF2B5EF4-FFF2-40B4-BE49-F238E27FC236}">
                <a16:creationId xmlns:a16="http://schemas.microsoft.com/office/drawing/2014/main" id="{BD9F1896-53A8-4715-B5FC-298A6398D789}"/>
              </a:ext>
            </a:extLst>
          </p:cNvPr>
          <p:cNvSpPr>
            <a:spLocks noGrp="1"/>
          </p:cNvSpPr>
          <p:nvPr>
            <p:ph idx="1"/>
          </p:nvPr>
        </p:nvSpPr>
        <p:spPr>
          <a:xfrm>
            <a:off x="838200" y="2310430"/>
            <a:ext cx="10515600" cy="3590174"/>
          </a:xfrm>
        </p:spPr>
        <p:txBody>
          <a:bodyPr>
            <a:normAutofit/>
          </a:bodyPr>
          <a:lstStyle/>
          <a:p>
            <a:pPr algn="just"/>
            <a:r>
              <a:rPr lang="en-US" sz="2200" dirty="0"/>
              <a:t>A range of values from 2 to 10 was considered, KNN clustering was performed on the dataset and the silhouette score was calculated and plotted on a line plot. From the plot we can see that a K value of 7 provides the best score. This K value is used for the K Means Clustering Technique. The K Means labels obtained were included in the top neighborhoods dataset for examining the characteristics of each cluster.</a:t>
            </a:r>
          </a:p>
        </p:txBody>
      </p:sp>
      <p:pic>
        <p:nvPicPr>
          <p:cNvPr id="4" name="Picture 3">
            <a:extLst>
              <a:ext uri="{FF2B5EF4-FFF2-40B4-BE49-F238E27FC236}">
                <a16:creationId xmlns:a16="http://schemas.microsoft.com/office/drawing/2014/main" id="{0CB52E42-98CA-48E2-AB54-17FF78726909}"/>
              </a:ext>
            </a:extLst>
          </p:cNvPr>
          <p:cNvPicPr>
            <a:picLocks noChangeAspect="1"/>
          </p:cNvPicPr>
          <p:nvPr/>
        </p:nvPicPr>
        <p:blipFill>
          <a:blip r:embed="rId2"/>
          <a:stretch>
            <a:fillRect/>
          </a:stretch>
        </p:blipFill>
        <p:spPr>
          <a:xfrm>
            <a:off x="2605363" y="3870160"/>
            <a:ext cx="7434878" cy="2878038"/>
          </a:xfrm>
          <a:prstGeom prst="rect">
            <a:avLst/>
          </a:prstGeom>
        </p:spPr>
      </p:pic>
    </p:spTree>
    <p:extLst>
      <p:ext uri="{BB962C8B-B14F-4D97-AF65-F5344CB8AC3E}">
        <p14:creationId xmlns:p14="http://schemas.microsoft.com/office/powerpoint/2010/main" val="47942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B4412F4-AEA5-4278-AD57-270852F6232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Results:</a:t>
            </a:r>
          </a:p>
        </p:txBody>
      </p:sp>
      <p:pic>
        <p:nvPicPr>
          <p:cNvPr id="4" name="Content Placeholder 3">
            <a:extLst>
              <a:ext uri="{FF2B5EF4-FFF2-40B4-BE49-F238E27FC236}">
                <a16:creationId xmlns:a16="http://schemas.microsoft.com/office/drawing/2014/main" id="{2DCCAE69-04FC-41B3-8B68-D96C6097D62B}"/>
              </a:ext>
            </a:extLst>
          </p:cNvPr>
          <p:cNvPicPr>
            <a:picLocks noGrp="1" noChangeAspect="1"/>
          </p:cNvPicPr>
          <p:nvPr>
            <p:ph idx="1"/>
          </p:nvPr>
        </p:nvPicPr>
        <p:blipFill>
          <a:blip r:embed="rId2"/>
          <a:stretch>
            <a:fillRect/>
          </a:stretch>
        </p:blipFill>
        <p:spPr>
          <a:xfrm>
            <a:off x="1607826" y="3309674"/>
            <a:ext cx="8938676" cy="2973238"/>
          </a:xfrm>
          <a:prstGeom prst="rect">
            <a:avLst/>
          </a:prstGeom>
        </p:spPr>
      </p:pic>
      <p:sp>
        <p:nvSpPr>
          <p:cNvPr id="5" name="TextBox 4">
            <a:extLst>
              <a:ext uri="{FF2B5EF4-FFF2-40B4-BE49-F238E27FC236}">
                <a16:creationId xmlns:a16="http://schemas.microsoft.com/office/drawing/2014/main" id="{5830114F-03B6-4D20-A27B-E3563E54365B}"/>
              </a:ext>
            </a:extLst>
          </p:cNvPr>
          <p:cNvSpPr txBox="1"/>
          <p:nvPr/>
        </p:nvSpPr>
        <p:spPr>
          <a:xfrm>
            <a:off x="965771" y="2445249"/>
            <a:ext cx="102227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From the below image we can see that the result shows the suitable areas for Restaurants and Hotels in the city of Bangalore.</a:t>
            </a:r>
          </a:p>
        </p:txBody>
      </p:sp>
    </p:spTree>
    <p:extLst>
      <p:ext uri="{BB962C8B-B14F-4D97-AF65-F5344CB8AC3E}">
        <p14:creationId xmlns:p14="http://schemas.microsoft.com/office/powerpoint/2010/main" val="202513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957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Battle of Neighborhoods – Bangalore City   Applied Data Science Capstone by IBM on Coursera</vt:lpstr>
      <vt:lpstr>Introduction:</vt:lpstr>
      <vt:lpstr>PowerPoint Presentation</vt:lpstr>
      <vt:lpstr>Data:</vt:lpstr>
      <vt:lpstr>Methodology:</vt:lpstr>
      <vt:lpstr>Analysis:</vt:lpstr>
      <vt:lpstr>PowerPoint Presentation</vt:lpstr>
      <vt:lpstr>PowerPoint Presentation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 Bangalore City   Applied Data Science Capstone by IBM on Coursera</dc:title>
  <dc:creator>Rajesh Naik, Saideep</dc:creator>
  <cp:lastModifiedBy>Rajesh Naik, Saideep</cp:lastModifiedBy>
  <cp:revision>5</cp:revision>
  <dcterms:created xsi:type="dcterms:W3CDTF">2021-07-18T08:46:15Z</dcterms:created>
  <dcterms:modified xsi:type="dcterms:W3CDTF">2021-07-18T09:23:19Z</dcterms:modified>
</cp:coreProperties>
</file>