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  <p:sldMasterId id="2147483742" r:id="rId3"/>
    <p:sldMasterId id="2147483754" r:id="rId4"/>
  </p:sldMasterIdLst>
  <p:notesMasterIdLst>
    <p:notesMasterId r:id="rId54"/>
  </p:notesMasterIdLst>
  <p:sldIdLst>
    <p:sldId id="524" r:id="rId5"/>
    <p:sldId id="256" r:id="rId6"/>
    <p:sldId id="261" r:id="rId7"/>
    <p:sldId id="639" r:id="rId8"/>
    <p:sldId id="523" r:id="rId9"/>
    <p:sldId id="525" r:id="rId10"/>
    <p:sldId id="627" r:id="rId11"/>
    <p:sldId id="632" r:id="rId12"/>
    <p:sldId id="630" r:id="rId13"/>
    <p:sldId id="628" r:id="rId14"/>
    <p:sldId id="629" r:id="rId15"/>
    <p:sldId id="578" r:id="rId16"/>
    <p:sldId id="631" r:id="rId17"/>
    <p:sldId id="622" r:id="rId18"/>
    <p:sldId id="623" r:id="rId19"/>
    <p:sldId id="625" r:id="rId20"/>
    <p:sldId id="633" r:id="rId21"/>
    <p:sldId id="636" r:id="rId22"/>
    <p:sldId id="634" r:id="rId23"/>
    <p:sldId id="637" r:id="rId24"/>
    <p:sldId id="635" r:id="rId25"/>
    <p:sldId id="638" r:id="rId26"/>
    <p:sldId id="640" r:id="rId27"/>
    <p:sldId id="641" r:id="rId28"/>
    <p:sldId id="642" r:id="rId29"/>
    <p:sldId id="643" r:id="rId30"/>
    <p:sldId id="644" r:id="rId31"/>
    <p:sldId id="647" r:id="rId32"/>
    <p:sldId id="646" r:id="rId33"/>
    <p:sldId id="648" r:id="rId34"/>
    <p:sldId id="649" r:id="rId35"/>
    <p:sldId id="650" r:id="rId36"/>
    <p:sldId id="651" r:id="rId37"/>
    <p:sldId id="652" r:id="rId38"/>
    <p:sldId id="653" r:id="rId39"/>
    <p:sldId id="654" r:id="rId40"/>
    <p:sldId id="655" r:id="rId41"/>
    <p:sldId id="598" r:id="rId42"/>
    <p:sldId id="626" r:id="rId43"/>
    <p:sldId id="656" r:id="rId44"/>
    <p:sldId id="657" r:id="rId45"/>
    <p:sldId id="658" r:id="rId46"/>
    <p:sldId id="659" r:id="rId47"/>
    <p:sldId id="660" r:id="rId48"/>
    <p:sldId id="661" r:id="rId49"/>
    <p:sldId id="662" r:id="rId50"/>
    <p:sldId id="663" r:id="rId51"/>
    <p:sldId id="664" r:id="rId52"/>
    <p:sldId id="482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E2A"/>
    <a:srgbClr val="EE275D"/>
    <a:srgbClr val="F58334"/>
    <a:srgbClr val="EE265D"/>
    <a:srgbClr val="64276C"/>
    <a:srgbClr val="EF4B57"/>
    <a:srgbClr val="F58532"/>
    <a:srgbClr val="F37045"/>
    <a:srgbClr val="7B245B"/>
    <a:srgbClr val="669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3A7-5E52-E893-9AD3-007967CE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E066-0F4D-C32A-DE7A-00A13AA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AE78-6DAE-8C3F-F4DD-F42469D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768A-87F5-9902-D828-40DD456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E3C-318A-3BC7-254C-FCA2B78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00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DD0E-0804-9FD4-64BB-A471628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F4-086E-1F7A-9447-574541E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841F-8BAA-E4CC-61CF-386CBFC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E26-C62D-F308-57E6-6945F61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6B8-D2B0-1A88-2802-9CC5AAF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8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3C0-D328-BDBC-D0BE-8C6B1BE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93D3-E307-613D-FA86-6F1D942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59E-20D8-3B42-4723-9D5AE1B8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B663-D459-D404-0EF1-3A862CC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9BD-0E65-4510-730A-7E8C282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62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A6C-44A6-C47D-112D-105AFBF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CA6-DAEA-7E9D-2DC7-10A23558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4ED9-BDDE-C4B1-1D0E-B5485B3C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4F36-0B64-5740-13CE-687A291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6E6E-998E-0896-C085-40A3D43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2C-CB7C-EB1C-A48B-6A6CA310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6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8AC-9EF4-BAA0-C998-F76667F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BE6D-1A64-5EB9-8E9B-5421A4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CC98-D8A1-1284-9EC4-D3498987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C796-8760-51A4-69CA-EB1A07A3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BC62-37C7-21B6-3F2B-92519440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6E4A8-84B6-6A6D-88D6-122D566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9DB9-7C62-638F-C56F-99C71F0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B2F1-2599-C0A4-CE09-800614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5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8E8-5D7C-0A56-37D2-1DB7C9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991CC-1AA2-0733-B149-A6C10CBB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8F6E-B844-9300-7370-71A5EB2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9F77-364A-5417-0A8E-4B74CDAC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34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715D-249E-0242-B2C7-979C73A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CB45-88BE-BFD3-F73A-A6384BC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FDA9-274C-E699-A456-9EC91A9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6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53-943E-91C2-B8DF-EF05C8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3DE9-6D66-82D7-1D58-E43ED59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F3DE-0BD6-C935-C408-D7C5A5F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C91-735D-A3D4-97A3-23A7919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03B3-DF03-2E96-9979-34DE0E9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9285-85CD-A616-C90D-C1D818E8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B6B-192E-8762-DD31-C16B6161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BED-F944-7CA2-4394-F5D505DF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6B88-BC0C-09DB-F288-F833DE21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8DF5-747D-B106-3F3F-5860402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8FA-6A7F-5412-42DC-8FE5A992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95D7-7F80-8C96-DC6F-AD20770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29-5AF6-E7B8-05CE-535A32C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4447-11CC-8878-38FB-225C7F9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52D-AD2A-4614-30A0-220E3F8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AF2-52C3-ADCC-F369-4686C28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7FF2-ED62-525A-FED4-9EFB414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3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30B7-3E89-6158-B7B2-3E98FA64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D7D-F839-3829-C7C1-2066A69C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372-102F-3CF9-E542-3954EAD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298-1BDF-B168-D1B8-1567EE04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91F-075B-53FB-C208-941FB98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797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812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328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9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16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39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E20D47-8950-4345-B591-B1A084BE3FF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6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93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77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4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3A7-5E52-E893-9AD3-007967CE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E066-0F4D-C32A-DE7A-00A13AA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AE78-6DAE-8C3F-F4DD-F42469D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768A-87F5-9902-D828-40DD456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E3C-318A-3BC7-254C-FCA2B78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909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DD0E-0804-9FD4-64BB-A471628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F4-086E-1F7A-9447-574541E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841F-8BAA-E4CC-61CF-386CBFC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E26-C62D-F308-57E6-6945F61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6B8-D2B0-1A88-2802-9CC5AAF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932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3C0-D328-BDBC-D0BE-8C6B1BE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93D3-E307-613D-FA86-6F1D942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59E-20D8-3B42-4723-9D5AE1B8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B663-D459-D404-0EF1-3A862CC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9BD-0E65-4510-730A-7E8C282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87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A6C-44A6-C47D-112D-105AFBF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CA6-DAEA-7E9D-2DC7-10A23558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4ED9-BDDE-C4B1-1D0E-B5485B3C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4F36-0B64-5740-13CE-687A291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6E6E-998E-0896-C085-40A3D43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2C-CB7C-EB1C-A48B-6A6CA310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13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8AC-9EF4-BAA0-C998-F76667F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BE6D-1A64-5EB9-8E9B-5421A4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CC98-D8A1-1284-9EC4-D3498987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C796-8760-51A4-69CA-EB1A07A3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BC62-37C7-21B6-3F2B-92519440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6E4A8-84B6-6A6D-88D6-122D566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9DB9-7C62-638F-C56F-99C71F0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B2F1-2599-C0A4-CE09-800614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13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8E8-5D7C-0A56-37D2-1DB7C9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991CC-1AA2-0733-B149-A6C10CBB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8F6E-B844-9300-7370-71A5EB2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9F77-364A-5417-0A8E-4B74CDAC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9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715D-249E-0242-B2C7-979C73A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CB45-88BE-BFD3-F73A-A6384BC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FDA9-274C-E699-A456-9EC91A9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326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53-943E-91C2-B8DF-EF05C8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3DE9-6D66-82D7-1D58-E43ED59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F3DE-0BD6-C935-C408-D7C5A5F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C91-735D-A3D4-97A3-23A7919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03B3-DF03-2E96-9979-34DE0E9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9285-85CD-A616-C90D-C1D818E8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324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B6B-192E-8762-DD31-C16B6161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BED-F944-7CA2-4394-F5D505DF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6B88-BC0C-09DB-F288-F833DE21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8DF5-747D-B106-3F3F-5860402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8FA-6A7F-5412-42DC-8FE5A992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95D7-7F80-8C96-DC6F-AD20770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63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29-5AF6-E7B8-05CE-535A32C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4447-11CC-8878-38FB-225C7F9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52D-AD2A-4614-30A0-220E3F8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AF2-52C3-ADCC-F369-4686C28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7FF2-ED62-525A-FED4-9EFB414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887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30B7-3E89-6158-B7B2-3E98FA64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D7D-F839-3829-C7C1-2066A69C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372-102F-3CF9-E542-3954EAD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298-1BDF-B168-D1B8-1567EE04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91F-075B-53FB-C208-941FB98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1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0F0F-B815-E535-9A75-9B3EA71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921A-832D-C527-4BA2-CBE61BD8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67F-945B-E481-C18B-D01803C3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F682-4931-6A1B-220A-1A4564B8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A6F-F8DB-D674-1325-396C3BA2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0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20D47-8950-4345-B591-B1A084BE3FF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8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0F0F-B815-E535-9A75-9B3EA71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921A-832D-C527-4BA2-CBE61BD8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67F-945B-E481-C18B-D01803C3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987B-B086-4975-AF98-81806256813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F682-4931-6A1B-220A-1A4564B8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A6F-F8DB-D674-1325-396C3BA2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186749-A8E0-172A-45BB-17756CF522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840498" y="-232444"/>
            <a:ext cx="13758449" cy="7228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15199C-C6EF-CBD5-C409-2A5CE69518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74484" y="179353"/>
            <a:ext cx="1529626" cy="1106170"/>
          </a:xfrm>
          <a:prstGeom prst="rect">
            <a:avLst/>
          </a:prstGeom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302073" y="1125915"/>
            <a:ext cx="10280962" cy="305300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3 </a:t>
            </a:r>
            <a:b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Star and Snowflake  Schema</a:t>
            </a:r>
            <a:endParaRPr lang="ar-EG" altLang="en-US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D10C6-F608-C653-0DC6-5F169B82610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1CCDAB2-A11A-8AC5-4AA4-E109FDA8F897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6205E55C-283D-4981-6648-092B7C6D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BAF71B-0C2E-1834-06DE-71B4F0F84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0" name="Picture 9" descr="Logo, icon&#10;&#10;Description automatically generated">
              <a:extLst>
                <a:ext uri="{FF2B5EF4-FFF2-40B4-BE49-F238E27FC236}">
                  <a16:creationId xmlns:a16="http://schemas.microsoft.com/office/drawing/2014/main" id="{F0016F1C-6DF0-5941-3579-AB080D2A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A54C328-1168-104D-23FC-9A9B1699EC6A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Prepared By 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Said Fawzy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Manager of Information Center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Tendering Department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Arab Contractors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516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63BCF9-8A2C-520F-7CC0-8F6FCF6C9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9419"/>
            <a:ext cx="2847043" cy="224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74B7F-F623-6284-EF52-DC4EE608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008" y="265176"/>
            <a:ext cx="9602884" cy="449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4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9BFE8C-C9AA-8ECA-AE7C-0A8B58FD1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124" y="683348"/>
            <a:ext cx="7454984" cy="3810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0015D-B718-0345-E270-511C9139C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5317"/>
            <a:ext cx="4019527" cy="23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553" y="1133727"/>
            <a:ext cx="10202893" cy="13857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 or False: The autodetect function must be disabled before loading multiple tables. This is to prevent Power BI from automatically creating relationships between tables.</a:t>
            </a:r>
          </a:p>
          <a:p>
            <a:pPr marL="1371600" lvl="2"/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</a:p>
          <a:p>
            <a:pPr marL="1371600" lvl="2"/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5438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E28CB2-E867-5788-1A20-66C73E7BC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4D372F-D734-F74B-BEA9-3EBE9A8BAAFB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525A2-39D9-BE76-B496-C3D22B4BA4E9}"/>
              </a:ext>
            </a:extLst>
          </p:cNvPr>
          <p:cNvSpPr txBox="1"/>
          <p:nvPr/>
        </p:nvSpPr>
        <p:spPr>
          <a:xfrm>
            <a:off x="994553" y="1133727"/>
            <a:ext cx="10202893" cy="13857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 or False: The autodetect function must be disabled before loading multiple tables. This is to prevent Power BI from automatically creating relationships between tables.</a:t>
            </a:r>
          </a:p>
          <a:p>
            <a:pPr marL="1371600" lvl="2"/>
            <a:r>
              <a:rPr lang="en-US" sz="2000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</a:p>
          <a:p>
            <a:pPr marL="1371600" lvl="2"/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7A54D-9036-5430-6CDF-3988BA59C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475" y="4066740"/>
            <a:ext cx="10017892" cy="49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5476D-7D3B-387C-5F35-4D39B216B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DB40C9-64AF-F81B-8298-507E730C622E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Exercise 3:</a:t>
            </a:r>
          </a:p>
          <a:p>
            <a:pPr lvl="0"/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Configuring a Star schema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568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B59A6-445B-DB1A-7F8C-7526A02E3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55638-9D53-C98A-37C1-4EF94A19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895" y="3948544"/>
            <a:ext cx="2827126" cy="18525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45B96F-E38E-1871-EB92-28D11934AF50}"/>
              </a:ext>
            </a:extLst>
          </p:cNvPr>
          <p:cNvSpPr txBox="1">
            <a:spLocks/>
          </p:cNvSpPr>
          <p:nvPr/>
        </p:nvSpPr>
        <p:spPr>
          <a:xfrm>
            <a:off x="955519" y="661530"/>
            <a:ext cx="10280962" cy="66850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Scenario</a:t>
            </a:r>
            <a:endParaRPr kumimoji="0" lang="ar-EG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A3434-A8A0-6FDD-6FD3-EE9E4AFF06E1}"/>
              </a:ext>
            </a:extLst>
          </p:cNvPr>
          <p:cNvSpPr txBox="1"/>
          <p:nvPr/>
        </p:nvSpPr>
        <p:spPr>
          <a:xfrm>
            <a:off x="572980" y="1330036"/>
            <a:ext cx="85415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Adventure Works wants to analyze its </a:t>
            </a:r>
            <a:r>
              <a:rPr lang="en-US" sz="2400" b="1" dirty="0"/>
              <a:t>Sales</a:t>
            </a:r>
            <a:r>
              <a:rPr lang="en-US" sz="2400" dirty="0"/>
              <a:t> data to generate insights into its business.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needs to create a data model using a Star schema.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help the company to build this schema using the datasets within the workbook </a:t>
            </a:r>
            <a:r>
              <a:rPr lang="en-US" sz="2400" b="1" i="1" dirty="0" err="1"/>
              <a:t>AdventureWorksData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08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10444-D414-6450-975A-C8C378E96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D13E5-31F6-172A-B6A4-6A5038AEF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849" y="4199267"/>
            <a:ext cx="2827126" cy="18525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4B01A78-7C6E-B682-AE65-7957194496FA}"/>
              </a:ext>
            </a:extLst>
          </p:cNvPr>
          <p:cNvSpPr txBox="1">
            <a:spLocks/>
          </p:cNvSpPr>
          <p:nvPr/>
        </p:nvSpPr>
        <p:spPr>
          <a:xfrm>
            <a:off x="955519" y="661530"/>
            <a:ext cx="10280962" cy="66850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Steps:</a:t>
            </a:r>
            <a:endParaRPr kumimoji="0" lang="ar-EG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120E3-F7B9-73D7-CA0C-7E20837CB72E}"/>
              </a:ext>
            </a:extLst>
          </p:cNvPr>
          <p:cNvSpPr txBox="1"/>
          <p:nvPr/>
        </p:nvSpPr>
        <p:spPr>
          <a:xfrm>
            <a:off x="867094" y="1260763"/>
            <a:ext cx="1060447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1: Explore the Excel File.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2: </a:t>
            </a:r>
            <a:r>
              <a:rPr lang="en-US" sz="2800" noProof="0" dirty="0">
                <a:solidFill>
                  <a:prstClr val="black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2800" dirty="0" err="1">
                <a:solidFill>
                  <a:prstClr val="black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isable</a:t>
            </a:r>
            <a:r>
              <a:rPr lang="en-US" sz="2800" dirty="0">
                <a:solidFill>
                  <a:prstClr val="black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autodetect relationships in Power BI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3: </a:t>
            </a:r>
            <a:r>
              <a:rPr lang="en-US" sz="2800" dirty="0">
                <a:solidFill>
                  <a:prstClr val="black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 the data from the Excel workbook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4: </a:t>
            </a:r>
            <a:r>
              <a:rPr lang="en-US" sz="2800" dirty="0">
                <a:solidFill>
                  <a:prstClr val="black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Configure a Star Schema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99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07274-E90F-B625-0B83-B35973D8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0A76CF-9609-82E3-D0B5-8FEFEA66858C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02937-F75E-0C5C-C78D-103D9F86E589}"/>
              </a:ext>
            </a:extLst>
          </p:cNvPr>
          <p:cNvSpPr txBox="1"/>
          <p:nvPr/>
        </p:nvSpPr>
        <p:spPr>
          <a:xfrm>
            <a:off x="693175" y="1236001"/>
            <a:ext cx="11326761" cy="12496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True or False: The </a:t>
            </a:r>
            <a:r>
              <a:rPr lang="en-US" b="1" dirty="0">
                <a:solidFill>
                  <a:srgbClr val="333333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Sales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table was identified as a dimension table in the exercise.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</a:p>
          <a:p>
            <a:pPr lvl="2"/>
            <a:r>
              <a:rPr lang="en-US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CB593D-EC3B-FBAB-6914-754532C15036}"/>
              </a:ext>
            </a:extLst>
          </p:cNvPr>
          <p:cNvGrpSpPr/>
          <p:nvPr/>
        </p:nvGrpSpPr>
        <p:grpSpPr>
          <a:xfrm>
            <a:off x="10263906" y="247402"/>
            <a:ext cx="1997366" cy="953160"/>
            <a:chOff x="10263906" y="247402"/>
            <a:chExt cx="1997366" cy="9531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42EF174-CB2B-5246-B797-C7D7FF819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81857" y="247402"/>
              <a:ext cx="1063836" cy="6970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1D95410-54DE-13ED-681F-26097CE07C23}"/>
                </a:ext>
              </a:extLst>
            </p:cNvPr>
            <p:cNvSpPr txBox="1"/>
            <p:nvPr/>
          </p:nvSpPr>
          <p:spPr>
            <a:xfrm>
              <a:off x="10263906" y="923563"/>
              <a:ext cx="19973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Times New Roman" panose="02020603050405020304" pitchFamily="18" charset="0"/>
                </a:rPr>
                <a:t>Exercise Questions</a:t>
              </a:r>
              <a:endParaRPr kumimoji="0" lang="ar-EG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70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47FEB-FB0A-9E06-3AA0-6B51F7DE6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0A20A6-E9E2-D42C-30BF-8C1FBBD94AAE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0EBC0-76D8-8DA1-32C9-18A4E818FF1A}"/>
              </a:ext>
            </a:extLst>
          </p:cNvPr>
          <p:cNvSpPr txBox="1"/>
          <p:nvPr/>
        </p:nvSpPr>
        <p:spPr>
          <a:xfrm>
            <a:off x="693175" y="1236001"/>
            <a:ext cx="11326761" cy="12496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True or False: The </a:t>
            </a:r>
            <a:r>
              <a:rPr lang="en-US" b="1" dirty="0">
                <a:solidFill>
                  <a:srgbClr val="333333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Sales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table was identified as a dimension table in the exercise.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</a:p>
          <a:p>
            <a:pPr lvl="2"/>
            <a:r>
              <a:rPr lang="en-US" dirty="0">
                <a:effectLst/>
                <a:highlight>
                  <a:srgbClr val="00FF00"/>
                </a:highlight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00"/>
              </a:highlight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CD45A9-D646-A2F0-25DA-CD5534DE0239}"/>
              </a:ext>
            </a:extLst>
          </p:cNvPr>
          <p:cNvGrpSpPr/>
          <p:nvPr/>
        </p:nvGrpSpPr>
        <p:grpSpPr>
          <a:xfrm>
            <a:off x="10263906" y="247402"/>
            <a:ext cx="1997366" cy="953160"/>
            <a:chOff x="10263906" y="247402"/>
            <a:chExt cx="1997366" cy="9531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048EC70-821A-FA10-B553-2B6922692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81857" y="247402"/>
              <a:ext cx="1063836" cy="6970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9137EA-201F-12ED-FEBB-CBA1E5DADF53}"/>
                </a:ext>
              </a:extLst>
            </p:cNvPr>
            <p:cNvSpPr txBox="1"/>
            <p:nvPr/>
          </p:nvSpPr>
          <p:spPr>
            <a:xfrm>
              <a:off x="10263906" y="923563"/>
              <a:ext cx="19973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Times New Roman" panose="02020603050405020304" pitchFamily="18" charset="0"/>
                </a:rPr>
                <a:t>Exercise Questions</a:t>
              </a:r>
              <a:endParaRPr kumimoji="0" lang="ar-EG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277F4BF-7D20-D95A-F6AA-58FE5C7A3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859" y="4660732"/>
            <a:ext cx="9473917" cy="7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8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62400-530C-FF4E-2CCD-1FE6C775A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13850E-1389-479A-C892-2096088729D0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9B6D7-FADE-D4D8-B205-D520120B8CB2}"/>
              </a:ext>
            </a:extLst>
          </p:cNvPr>
          <p:cNvSpPr txBox="1"/>
          <p:nvPr/>
        </p:nvSpPr>
        <p:spPr>
          <a:xfrm>
            <a:off x="693175" y="1236001"/>
            <a:ext cx="11326761" cy="20412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Which relationship type was configured between the Fact table and dimension tables in the exercise?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Many-to-many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Many-to-one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One-to-one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0FC42-C357-054E-0F9C-CEFE09351E82}"/>
              </a:ext>
            </a:extLst>
          </p:cNvPr>
          <p:cNvGrpSpPr/>
          <p:nvPr/>
        </p:nvGrpSpPr>
        <p:grpSpPr>
          <a:xfrm>
            <a:off x="10263906" y="247402"/>
            <a:ext cx="1997366" cy="953160"/>
            <a:chOff x="10263906" y="247402"/>
            <a:chExt cx="1997366" cy="9531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6F93956-20A2-8BB2-E175-60923DE7D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81857" y="247402"/>
              <a:ext cx="1063836" cy="6970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9007473-DE1F-24BE-F26B-49C565FFCF53}"/>
                </a:ext>
              </a:extLst>
            </p:cNvPr>
            <p:cNvSpPr txBox="1"/>
            <p:nvPr/>
          </p:nvSpPr>
          <p:spPr>
            <a:xfrm>
              <a:off x="10263906" y="923563"/>
              <a:ext cx="19973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Times New Roman" panose="02020603050405020304" pitchFamily="18" charset="0"/>
                </a:rPr>
                <a:t>Exercise Questions</a:t>
              </a:r>
              <a:endParaRPr kumimoji="0" lang="ar-EG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11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483" y="3376371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 Star and Snowflake  Schema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460DAD-E25F-0D2C-9648-53A0EE3EB79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EA6131-FE65-356B-FF03-521C9B58846A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FF2A8C1B-5012-4CF3-8730-3FF34D33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FF4B71-593E-EB74-D02B-407DBF1F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E415D590-099E-BC61-7B8D-4C6F11E96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C17C374-BCD3-8E5D-E58B-2E8806A7F72B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Prepared By :</a:t>
              </a:r>
            </a:p>
            <a:p>
              <a:pPr marL="0" indent="0" algn="ctr">
                <a:buNone/>
              </a:pPr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Said Fawzy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Manager of Information Center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Tendering Department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Arab Contractors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1370793-C488-CC24-44E2-FD80C9A47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83" y="179352"/>
            <a:ext cx="2076933" cy="15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1D6D8-E93E-C398-3C98-004FF564C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2BBAAE-FBC7-F97C-0347-47C6AFC50AB0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25603-BA5A-5B61-66CB-0D9088109635}"/>
              </a:ext>
            </a:extLst>
          </p:cNvPr>
          <p:cNvSpPr txBox="1"/>
          <p:nvPr/>
        </p:nvSpPr>
        <p:spPr>
          <a:xfrm>
            <a:off x="693175" y="1236001"/>
            <a:ext cx="11326761" cy="20412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Which relationship type was configured between the Fact table and dimension tables in the exercise?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Many-to-many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Many-to-one</a:t>
            </a:r>
            <a:endParaRPr lang="en-US" dirty="0">
              <a:effectLst/>
              <a:highlight>
                <a:srgbClr val="00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One-to-one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9EC97E-1ABC-3864-5232-027E0FC86E7D}"/>
              </a:ext>
            </a:extLst>
          </p:cNvPr>
          <p:cNvGrpSpPr/>
          <p:nvPr/>
        </p:nvGrpSpPr>
        <p:grpSpPr>
          <a:xfrm>
            <a:off x="10263906" y="247402"/>
            <a:ext cx="1997366" cy="953160"/>
            <a:chOff x="10263906" y="247402"/>
            <a:chExt cx="1997366" cy="9531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BF301A0-395E-6260-00F2-F5E8B60E0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81857" y="247402"/>
              <a:ext cx="1063836" cy="6970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4148B4-21C5-C949-C675-B86C4F966F58}"/>
                </a:ext>
              </a:extLst>
            </p:cNvPr>
            <p:cNvSpPr txBox="1"/>
            <p:nvPr/>
          </p:nvSpPr>
          <p:spPr>
            <a:xfrm>
              <a:off x="10263906" y="923563"/>
              <a:ext cx="19973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Times New Roman" panose="02020603050405020304" pitchFamily="18" charset="0"/>
                </a:rPr>
                <a:t>Exercise Questions</a:t>
              </a:r>
              <a:endParaRPr kumimoji="0" lang="ar-EG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15AC203-DB40-00B0-2199-BF1E61B33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510" y="4615603"/>
            <a:ext cx="10038183" cy="62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3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DA739-3D2A-63C7-F158-C716B6B27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F033A5-C8F0-F8FE-AE9B-657EF8D7500B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61605-C04F-8BD0-4D79-131D34B67182}"/>
              </a:ext>
            </a:extLst>
          </p:cNvPr>
          <p:cNvSpPr txBox="1"/>
          <p:nvPr/>
        </p:nvSpPr>
        <p:spPr>
          <a:xfrm>
            <a:off x="693175" y="1236001"/>
            <a:ext cx="11326761" cy="16460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True or False: The default cross-filter direction is set to </a:t>
            </a:r>
            <a:r>
              <a:rPr lang="en-US" b="1" dirty="0">
                <a:solidFill>
                  <a:srgbClr val="333333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Single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meaning that filters applied to the </a:t>
            </a:r>
            <a:r>
              <a:rPr lang="en-US" b="1" dirty="0">
                <a:solidFill>
                  <a:srgbClr val="333333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Products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table will also apply to the </a:t>
            </a:r>
            <a:r>
              <a:rPr lang="en-US" b="1" dirty="0">
                <a:solidFill>
                  <a:srgbClr val="333333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Sales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table, but not vice versa.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True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False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1B36F7-4DF9-9307-7399-4628F4653C7B}"/>
              </a:ext>
            </a:extLst>
          </p:cNvPr>
          <p:cNvGrpSpPr/>
          <p:nvPr/>
        </p:nvGrpSpPr>
        <p:grpSpPr>
          <a:xfrm>
            <a:off x="10263906" y="247402"/>
            <a:ext cx="1997366" cy="953160"/>
            <a:chOff x="10263906" y="247402"/>
            <a:chExt cx="1997366" cy="9531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17C6BCD-84D1-B1F6-9377-4643C512F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81857" y="247402"/>
              <a:ext cx="1063836" cy="6970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AB05E4-A917-0E90-25B1-910B6FE0A8F1}"/>
                </a:ext>
              </a:extLst>
            </p:cNvPr>
            <p:cNvSpPr txBox="1"/>
            <p:nvPr/>
          </p:nvSpPr>
          <p:spPr>
            <a:xfrm>
              <a:off x="10263906" y="923563"/>
              <a:ext cx="19973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Times New Roman" panose="02020603050405020304" pitchFamily="18" charset="0"/>
                </a:rPr>
                <a:t>Exercise Questions</a:t>
              </a:r>
              <a:endParaRPr kumimoji="0" lang="ar-EG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C2CB7-47A0-2289-D536-4C67CC2D4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E963E7-6675-2DC5-E315-159417E46B4E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DE521-0A8F-5036-9492-21EFF7BF0465}"/>
              </a:ext>
            </a:extLst>
          </p:cNvPr>
          <p:cNvSpPr txBox="1"/>
          <p:nvPr/>
        </p:nvSpPr>
        <p:spPr>
          <a:xfrm>
            <a:off x="693175" y="1236001"/>
            <a:ext cx="11326761" cy="16460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True or False: The default cross-filter direction is set to </a:t>
            </a:r>
            <a:r>
              <a:rPr lang="en-US" b="1" dirty="0">
                <a:solidFill>
                  <a:srgbClr val="333333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Single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meaning that filters applied to the </a:t>
            </a:r>
            <a:r>
              <a:rPr lang="en-US" b="1" dirty="0">
                <a:solidFill>
                  <a:srgbClr val="333333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Products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table will also apply to the </a:t>
            </a:r>
            <a:r>
              <a:rPr lang="en-US" b="1" dirty="0">
                <a:solidFill>
                  <a:srgbClr val="333333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Sales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table, but not vice versa.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True</a:t>
            </a:r>
            <a:endParaRPr lang="en-US" dirty="0">
              <a:effectLst/>
              <a:highlight>
                <a:srgbClr val="00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False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9810E9-5BB5-F717-92C6-54114A66385D}"/>
              </a:ext>
            </a:extLst>
          </p:cNvPr>
          <p:cNvGrpSpPr/>
          <p:nvPr/>
        </p:nvGrpSpPr>
        <p:grpSpPr>
          <a:xfrm>
            <a:off x="10263906" y="247402"/>
            <a:ext cx="1997366" cy="953160"/>
            <a:chOff x="10263906" y="247402"/>
            <a:chExt cx="1997366" cy="9531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A19D276-BC74-AEEB-3D7A-7A2DDC90B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81857" y="247402"/>
              <a:ext cx="1063836" cy="6970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972739-52F6-6977-A0A3-D4CB272382BC}"/>
                </a:ext>
              </a:extLst>
            </p:cNvPr>
            <p:cNvSpPr txBox="1"/>
            <p:nvPr/>
          </p:nvSpPr>
          <p:spPr>
            <a:xfrm>
              <a:off x="10263906" y="923563"/>
              <a:ext cx="19973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Times New Roman" panose="02020603050405020304" pitchFamily="18" charset="0"/>
                </a:rPr>
                <a:t>Exercise Questions</a:t>
              </a:r>
              <a:endParaRPr kumimoji="0" lang="ar-EG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38FA44B-E748-43B5-3C92-AA2F106A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505" y="4441276"/>
            <a:ext cx="9078502" cy="7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3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F789D-C506-2ACB-A95B-147E57ECE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D5EFDDA-F020-B06B-4137-11E68278386A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F58334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8B885C-947C-3C54-FFE4-B07A18BC2272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9E53BB3-7186-05A6-D1C8-27843FBFBB50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084A948-FB84-7870-F962-C1770541EB6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B32CBC-7BAF-CFBE-617E-E85431B8E0B1}"/>
              </a:ext>
            </a:extLst>
          </p:cNvPr>
          <p:cNvSpPr txBox="1"/>
          <p:nvPr/>
        </p:nvSpPr>
        <p:spPr>
          <a:xfrm>
            <a:off x="0" y="2673467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C1678-B4F7-8684-2638-E7862A68AF35}"/>
              </a:ext>
            </a:extLst>
          </p:cNvPr>
          <p:cNvSpPr txBox="1"/>
          <p:nvPr/>
        </p:nvSpPr>
        <p:spPr>
          <a:xfrm rot="60000">
            <a:off x="331079" y="2842745"/>
            <a:ext cx="77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Setting up a Snowflake schema </a:t>
            </a:r>
          </a:p>
        </p:txBody>
      </p:sp>
    </p:spTree>
    <p:extLst>
      <p:ext uri="{BB962C8B-B14F-4D97-AF65-F5344CB8AC3E}">
        <p14:creationId xmlns:p14="http://schemas.microsoft.com/office/powerpoint/2010/main" val="40176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5CF83A-AB44-65EE-BB98-281E3407E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79" y="-46939"/>
            <a:ext cx="11051222" cy="62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B7F8B31-685F-958A-AD77-2B7D858B9309}"/>
              </a:ext>
            </a:extLst>
          </p:cNvPr>
          <p:cNvGrpSpPr/>
          <p:nvPr/>
        </p:nvGrpSpPr>
        <p:grpSpPr>
          <a:xfrm>
            <a:off x="2085415" y="643789"/>
            <a:ext cx="8021169" cy="4846421"/>
            <a:chOff x="2085415" y="643789"/>
            <a:chExt cx="8021169" cy="48464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7733B7-8907-C430-396B-F46153BAD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5415" y="1031888"/>
              <a:ext cx="8021169" cy="445832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481876-3BA7-A739-2E86-AE099AC45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1654" y="643789"/>
              <a:ext cx="4048690" cy="724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19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6BD660-14A2-D083-513E-D0A9EBC63F74}"/>
              </a:ext>
            </a:extLst>
          </p:cNvPr>
          <p:cNvGrpSpPr/>
          <p:nvPr/>
        </p:nvGrpSpPr>
        <p:grpSpPr>
          <a:xfrm>
            <a:off x="4707340" y="1226481"/>
            <a:ext cx="2957713" cy="3731495"/>
            <a:chOff x="4707340" y="1226481"/>
            <a:chExt cx="2957713" cy="37314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B84DC4-6C70-BF98-52E6-64315E5E1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4708" y="1900024"/>
              <a:ext cx="2562583" cy="30579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D08ADD-5E6A-9DA5-DE70-3CC3CCE3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7340" y="1226481"/>
              <a:ext cx="2957713" cy="71086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6206C2-F9AB-703C-6F8F-1CB9A91CB5A4}"/>
              </a:ext>
            </a:extLst>
          </p:cNvPr>
          <p:cNvGrpSpPr/>
          <p:nvPr/>
        </p:nvGrpSpPr>
        <p:grpSpPr>
          <a:xfrm>
            <a:off x="870808" y="494301"/>
            <a:ext cx="10450383" cy="4563112"/>
            <a:chOff x="870808" y="494301"/>
            <a:chExt cx="10450383" cy="45631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527F569-CE14-F093-4031-35A850F96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808" y="494301"/>
              <a:ext cx="10450383" cy="4563112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B0B3C93-D42D-B7C9-E883-B5A061B14E38}"/>
                </a:ext>
              </a:extLst>
            </p:cNvPr>
            <p:cNvSpPr/>
            <p:nvPr/>
          </p:nvSpPr>
          <p:spPr>
            <a:xfrm>
              <a:off x="4991879" y="2080727"/>
              <a:ext cx="2388637" cy="2733869"/>
            </a:xfrm>
            <a:prstGeom prst="ellips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9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C34832-3622-B3D5-B740-E34B31731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116" y="2175797"/>
            <a:ext cx="1333686" cy="15051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7111FA3-11D8-6809-6C57-092077CCA919}"/>
              </a:ext>
            </a:extLst>
          </p:cNvPr>
          <p:cNvGrpSpPr/>
          <p:nvPr/>
        </p:nvGrpSpPr>
        <p:grpSpPr>
          <a:xfrm>
            <a:off x="2255710" y="3049676"/>
            <a:ext cx="1964308" cy="1818584"/>
            <a:chOff x="2803634" y="2947039"/>
            <a:chExt cx="1964308" cy="181858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54C4F2-D6F7-C795-A0D7-3315D259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6251" y="3174726"/>
              <a:ext cx="1686160" cy="159089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657A3F-72C7-D8C6-43EF-87E1FA7203FE}"/>
                </a:ext>
              </a:extLst>
            </p:cNvPr>
            <p:cNvSpPr/>
            <p:nvPr/>
          </p:nvSpPr>
          <p:spPr>
            <a:xfrm>
              <a:off x="4422709" y="3680957"/>
              <a:ext cx="345233" cy="293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E32A98-00B9-FF33-A1CB-0964E4C76D7B}"/>
                </a:ext>
              </a:extLst>
            </p:cNvPr>
            <p:cNvSpPr/>
            <p:nvPr/>
          </p:nvSpPr>
          <p:spPr>
            <a:xfrm>
              <a:off x="2803634" y="3686415"/>
              <a:ext cx="345233" cy="293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05000C-53E5-0269-6F52-E87A341C9F3B}"/>
                </a:ext>
              </a:extLst>
            </p:cNvPr>
            <p:cNvSpPr/>
            <p:nvPr/>
          </p:nvSpPr>
          <p:spPr>
            <a:xfrm>
              <a:off x="3646714" y="2947039"/>
              <a:ext cx="345233" cy="293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4FB634A-0ED0-2176-709A-CA4121C7751B}"/>
              </a:ext>
            </a:extLst>
          </p:cNvPr>
          <p:cNvSpPr/>
          <p:nvPr/>
        </p:nvSpPr>
        <p:spPr>
          <a:xfrm>
            <a:off x="1190824" y="140159"/>
            <a:ext cx="605839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Filtering in Star Schema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BBD796-D61D-B1F2-A394-E869CFBF9638}"/>
              </a:ext>
            </a:extLst>
          </p:cNvPr>
          <p:cNvCxnSpPr>
            <a:cxnSpLocks/>
          </p:cNvCxnSpPr>
          <p:nvPr/>
        </p:nvCxnSpPr>
        <p:spPr>
          <a:xfrm flipH="1">
            <a:off x="4047401" y="2949392"/>
            <a:ext cx="943659" cy="642894"/>
          </a:xfrm>
          <a:prstGeom prst="straightConnector1">
            <a:avLst/>
          </a:prstGeom>
          <a:ln w="38100">
            <a:solidFill>
              <a:srgbClr val="EE27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8ADEF-E930-29E7-7DF4-EABB1A4C6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DF8092-F20A-B0CB-73B6-CD6640B2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993" y="422953"/>
            <a:ext cx="1657581" cy="152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86E25E-F17B-BD99-53B4-02BFF27AE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500" y="1185059"/>
            <a:ext cx="1762371" cy="1743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3C876-F84D-03F3-3E07-03AE0E43E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116" y="2175797"/>
            <a:ext cx="1333686" cy="15051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CE7B164-7625-81F1-9CCD-B8FA875EA515}"/>
              </a:ext>
            </a:extLst>
          </p:cNvPr>
          <p:cNvGrpSpPr/>
          <p:nvPr/>
        </p:nvGrpSpPr>
        <p:grpSpPr>
          <a:xfrm>
            <a:off x="2255710" y="3049676"/>
            <a:ext cx="1964308" cy="1818584"/>
            <a:chOff x="2803634" y="2947039"/>
            <a:chExt cx="1964308" cy="181858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324BE71-56D7-6E41-3CAE-57DAB9E5E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6251" y="3174726"/>
              <a:ext cx="1686160" cy="159089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A0F283-E1FD-816E-82BA-CDFF48347F3C}"/>
                </a:ext>
              </a:extLst>
            </p:cNvPr>
            <p:cNvSpPr/>
            <p:nvPr/>
          </p:nvSpPr>
          <p:spPr>
            <a:xfrm>
              <a:off x="4422709" y="3680957"/>
              <a:ext cx="345233" cy="293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4522F6-5CAB-CB62-462A-53850077ADA6}"/>
                </a:ext>
              </a:extLst>
            </p:cNvPr>
            <p:cNvSpPr/>
            <p:nvPr/>
          </p:nvSpPr>
          <p:spPr>
            <a:xfrm>
              <a:off x="2803634" y="3686415"/>
              <a:ext cx="345233" cy="293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5DD102-05A5-CD53-2A52-88BFC4121B75}"/>
                </a:ext>
              </a:extLst>
            </p:cNvPr>
            <p:cNvSpPr/>
            <p:nvPr/>
          </p:nvSpPr>
          <p:spPr>
            <a:xfrm>
              <a:off x="3646714" y="2947039"/>
              <a:ext cx="345233" cy="293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E12B110-F976-F63F-C144-823D7D56AA19}"/>
              </a:ext>
            </a:extLst>
          </p:cNvPr>
          <p:cNvSpPr/>
          <p:nvPr/>
        </p:nvSpPr>
        <p:spPr>
          <a:xfrm>
            <a:off x="405416" y="140159"/>
            <a:ext cx="762920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Filtering in Snowflake Schema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8C7B8E-A278-2BBC-9B8E-C523E2F2E72E}"/>
              </a:ext>
            </a:extLst>
          </p:cNvPr>
          <p:cNvCxnSpPr/>
          <p:nvPr/>
        </p:nvCxnSpPr>
        <p:spPr>
          <a:xfrm flipH="1">
            <a:off x="9032033" y="1185059"/>
            <a:ext cx="559836" cy="494451"/>
          </a:xfrm>
          <a:prstGeom prst="straightConnector1">
            <a:avLst/>
          </a:prstGeom>
          <a:ln w="38100">
            <a:solidFill>
              <a:srgbClr val="EE27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7B1473-2DA4-02F2-FE1F-9B05B23C8597}"/>
              </a:ext>
            </a:extLst>
          </p:cNvPr>
          <p:cNvCxnSpPr/>
          <p:nvPr/>
        </p:nvCxnSpPr>
        <p:spPr>
          <a:xfrm flipH="1">
            <a:off x="6952602" y="1809492"/>
            <a:ext cx="559836" cy="494451"/>
          </a:xfrm>
          <a:prstGeom prst="straightConnector1">
            <a:avLst/>
          </a:prstGeom>
          <a:ln w="38100">
            <a:solidFill>
              <a:srgbClr val="EE27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70C206-9707-5CA9-D2F8-E7FAE5B8B24D}"/>
              </a:ext>
            </a:extLst>
          </p:cNvPr>
          <p:cNvCxnSpPr>
            <a:cxnSpLocks/>
          </p:cNvCxnSpPr>
          <p:nvPr/>
        </p:nvCxnSpPr>
        <p:spPr>
          <a:xfrm flipH="1">
            <a:off x="4047401" y="2949392"/>
            <a:ext cx="943659" cy="642894"/>
          </a:xfrm>
          <a:prstGeom prst="straightConnector1">
            <a:avLst/>
          </a:prstGeom>
          <a:ln w="38100">
            <a:solidFill>
              <a:srgbClr val="EE27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47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1FC4AC2-C366-E568-CA2A-3835209F740E}"/>
              </a:ext>
            </a:extLst>
          </p:cNvPr>
          <p:cNvGrpSpPr/>
          <p:nvPr/>
        </p:nvGrpSpPr>
        <p:grpSpPr>
          <a:xfrm>
            <a:off x="0" y="-1"/>
            <a:ext cx="12192000" cy="6232849"/>
            <a:chOff x="0" y="-1"/>
            <a:chExt cx="12192000" cy="62328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2E2A8EB-FA5B-1854-6C20-E288AB64BA51}"/>
                </a:ext>
              </a:extLst>
            </p:cNvPr>
            <p:cNvGrpSpPr/>
            <p:nvPr/>
          </p:nvGrpSpPr>
          <p:grpSpPr>
            <a:xfrm>
              <a:off x="0" y="-1"/>
              <a:ext cx="11224410" cy="6232849"/>
              <a:chOff x="0" y="-1"/>
              <a:chExt cx="11224410" cy="6232849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165A082-E520-182A-7DB9-E09FB95C6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-1"/>
                <a:ext cx="11224410" cy="623284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3EFB995-51DE-79E9-50D2-B4089F522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1253" y="3581097"/>
                <a:ext cx="5420481" cy="1543265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018B87-ACE9-9B63-32C7-C22D03C398F2}"/>
                </a:ext>
              </a:extLst>
            </p:cNvPr>
            <p:cNvSpPr/>
            <p:nvPr/>
          </p:nvSpPr>
          <p:spPr>
            <a:xfrm>
              <a:off x="11224410" y="0"/>
              <a:ext cx="967590" cy="6232848"/>
            </a:xfrm>
            <a:prstGeom prst="rect">
              <a:avLst/>
            </a:prstGeom>
            <a:solidFill>
              <a:srgbClr val="061E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42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80E0B0-2069-4CBE-93AD-77AEA890AE2A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93AC6-FE87-4FA9-BBD4-F140C94A9C2A}"/>
              </a:ext>
            </a:extLst>
          </p:cNvPr>
          <p:cNvGrpSpPr/>
          <p:nvPr/>
        </p:nvGrpSpPr>
        <p:grpSpPr>
          <a:xfrm>
            <a:off x="1437348" y="1240019"/>
            <a:ext cx="7200000" cy="1080000"/>
            <a:chOff x="1437350" y="1240020"/>
            <a:chExt cx="4301630" cy="6350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A175DB-5D33-43C8-AAE4-B1E831D1A234}"/>
                </a:ext>
              </a:extLst>
            </p:cNvPr>
            <p:cNvSpPr/>
            <p:nvPr/>
          </p:nvSpPr>
          <p:spPr>
            <a:xfrm flipV="1">
              <a:off x="1437350" y="1240020"/>
              <a:ext cx="4301630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0ECA3F-8570-4FB5-931A-BBA5339DECE3}"/>
                </a:ext>
              </a:extLst>
            </p:cNvPr>
            <p:cNvSpPr txBox="1"/>
            <p:nvPr/>
          </p:nvSpPr>
          <p:spPr>
            <a:xfrm>
              <a:off x="1925742" y="1552614"/>
              <a:ext cx="3656386" cy="27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Setting up a Star schema in Power BI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A620AF-3788-4F4E-848F-1363C314793B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EF2E9-14F9-4365-BFB5-3C0CF7A052E9}"/>
              </a:ext>
            </a:extLst>
          </p:cNvPr>
          <p:cNvGrpSpPr/>
          <p:nvPr/>
        </p:nvGrpSpPr>
        <p:grpSpPr>
          <a:xfrm>
            <a:off x="1437351" y="2583833"/>
            <a:ext cx="7200000" cy="1080000"/>
            <a:chOff x="1437351" y="2358629"/>
            <a:chExt cx="7200000" cy="108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4AB1F3-023E-48AE-989E-4EA1B96825EF}"/>
                </a:ext>
              </a:extLst>
            </p:cNvPr>
            <p:cNvSpPr/>
            <p:nvPr/>
          </p:nvSpPr>
          <p:spPr>
            <a:xfrm flipV="1">
              <a:off x="1437351" y="2358629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70A834-DA13-468F-A794-3687E8A14304}"/>
                </a:ext>
              </a:extLst>
            </p:cNvPr>
            <p:cNvSpPr txBox="1"/>
            <p:nvPr/>
          </p:nvSpPr>
          <p:spPr>
            <a:xfrm>
              <a:off x="2254811" y="2914418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3: Setting up a Star schema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01748C-1478-4628-8CDE-6C69DF1916E8}"/>
              </a:ext>
            </a:extLst>
          </p:cNvPr>
          <p:cNvSpPr txBox="1"/>
          <p:nvPr/>
        </p:nvSpPr>
        <p:spPr>
          <a:xfrm>
            <a:off x="1337029" y="2213333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664870-6B63-42D0-8F14-11DB5DD34C01}"/>
              </a:ext>
            </a:extLst>
          </p:cNvPr>
          <p:cNvGrpSpPr/>
          <p:nvPr/>
        </p:nvGrpSpPr>
        <p:grpSpPr>
          <a:xfrm>
            <a:off x="1523614" y="5497646"/>
            <a:ext cx="7351142" cy="1080000"/>
            <a:chOff x="1437351" y="3508484"/>
            <a:chExt cx="7351142" cy="108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4F560C-A913-4090-9959-6C383EC2884F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C56302-C5A7-4907-ABF1-8DD9AEA874F5}"/>
                </a:ext>
              </a:extLst>
            </p:cNvPr>
            <p:cNvSpPr txBox="1"/>
            <p:nvPr/>
          </p:nvSpPr>
          <p:spPr>
            <a:xfrm>
              <a:off x="2004228" y="4048484"/>
              <a:ext cx="6784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4:Setting up a Snowflake schema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7C455A-AC74-479B-AE4B-995389E7560F}"/>
              </a:ext>
            </a:extLst>
          </p:cNvPr>
          <p:cNvSpPr txBox="1"/>
          <p:nvPr/>
        </p:nvSpPr>
        <p:spPr>
          <a:xfrm>
            <a:off x="1366405" y="360271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9F337C-E9DD-5BB7-A57A-A5B98F1D4D90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0D02C9-9DA4-FCBE-F68F-A9A1766C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01717C-465E-2436-D392-D9259C327738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3064A0-9399-31BA-E87D-4A8FDB095C97}"/>
              </a:ext>
            </a:extLst>
          </p:cNvPr>
          <p:cNvGrpSpPr/>
          <p:nvPr/>
        </p:nvGrpSpPr>
        <p:grpSpPr>
          <a:xfrm>
            <a:off x="1589751" y="4080047"/>
            <a:ext cx="7200000" cy="1080000"/>
            <a:chOff x="1437351" y="3508484"/>
            <a:chExt cx="7200000" cy="1080000"/>
          </a:xfrm>
          <a:solidFill>
            <a:srgbClr val="F58334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92F351-45E3-6630-9D09-609FA926438F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FFE88A-5C61-623F-6516-D72D05845B2C}"/>
                </a:ext>
              </a:extLst>
            </p:cNvPr>
            <p:cNvSpPr txBox="1"/>
            <p:nvPr/>
          </p:nvSpPr>
          <p:spPr>
            <a:xfrm>
              <a:off x="2254811" y="4062489"/>
              <a:ext cx="61200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Setting up a Snowflake schema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7CFAA2B-E560-6DDA-B38F-53FC0F0D81AF}"/>
              </a:ext>
            </a:extLst>
          </p:cNvPr>
          <p:cNvSpPr txBox="1"/>
          <p:nvPr/>
        </p:nvSpPr>
        <p:spPr>
          <a:xfrm>
            <a:off x="1437348" y="5172025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127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B1038-2D0B-CC19-4451-D7B119709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457BF8-D386-F95A-7FD3-ECB6311F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6A72D09-9F9B-9525-4902-871573A1CC51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Exercise 4: </a:t>
            </a:r>
          </a:p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Setting up Snowflake schema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031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DAF9A-6338-87A2-379A-B82852FED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DA6225-0C7A-6F82-F84D-6747A097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895" y="3948544"/>
            <a:ext cx="2827126" cy="18525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B6B8FC-442B-4607-0EA2-04C078464E09}"/>
              </a:ext>
            </a:extLst>
          </p:cNvPr>
          <p:cNvSpPr txBox="1">
            <a:spLocks/>
          </p:cNvSpPr>
          <p:nvPr/>
        </p:nvSpPr>
        <p:spPr>
          <a:xfrm>
            <a:off x="955519" y="661530"/>
            <a:ext cx="10280962" cy="66850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Scenario</a:t>
            </a:r>
            <a:endParaRPr kumimoji="0" lang="ar-EG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978F3-BC1C-B3C3-01A5-80C4020D12BD}"/>
              </a:ext>
            </a:extLst>
          </p:cNvPr>
          <p:cNvSpPr txBox="1"/>
          <p:nvPr/>
        </p:nvSpPr>
        <p:spPr>
          <a:xfrm>
            <a:off x="572980" y="1330036"/>
            <a:ext cx="85415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Adventure Works has created a Star schema to store its sales data.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However, the Star schema poses several issues with data analysis and visualization.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solution to these issues is to change the schema to a Snowflake schema. A Snowflake schema will create a more complex structure, leading to better performance and easier maintenance. Adventure Works provides you with an Excel file called </a:t>
            </a:r>
            <a:r>
              <a:rPr lang="en-US" sz="2000" i="1" dirty="0"/>
              <a:t>Adventure Works Data</a:t>
            </a:r>
            <a:r>
              <a:rPr lang="en-US" sz="2000" dirty="0"/>
              <a:t>. The Excel file contains six tables. These tables are called </a:t>
            </a:r>
            <a:r>
              <a:rPr lang="en-US" sz="2000" b="1" dirty="0"/>
              <a:t>Sales</a:t>
            </a:r>
            <a:r>
              <a:rPr lang="en-US" sz="2000" dirty="0"/>
              <a:t>, </a:t>
            </a:r>
            <a:r>
              <a:rPr lang="en-US" sz="2000" b="1" dirty="0"/>
              <a:t>Product</a:t>
            </a:r>
            <a:r>
              <a:rPr lang="en-US" sz="2000" dirty="0"/>
              <a:t>, </a:t>
            </a:r>
            <a:r>
              <a:rPr lang="en-US" sz="2000" b="1" dirty="0" err="1"/>
              <a:t>Region</a:t>
            </a:r>
            <a:r>
              <a:rPr lang="en-US" sz="2000" dirty="0" err="1"/>
              <a:t>,</a:t>
            </a:r>
            <a:r>
              <a:rPr lang="en-US" sz="2000" b="1" dirty="0" err="1"/>
              <a:t>Salesperson,Category</a:t>
            </a:r>
            <a:r>
              <a:rPr lang="en-US" sz="2000" b="1" dirty="0"/>
              <a:t>,  </a:t>
            </a:r>
            <a:r>
              <a:rPr lang="en-US" sz="2000" dirty="0"/>
              <a:t>and</a:t>
            </a:r>
            <a:r>
              <a:rPr lang="en-US" sz="2000" b="1" dirty="0"/>
              <a:t> Subcategory</a:t>
            </a:r>
            <a:r>
              <a:rPr lang="en-US" sz="2000" dirty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302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874E5-19AB-54EA-9104-B0B2A75BB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80276-9935-7F5A-1FD0-07B8BBCE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849" y="4199267"/>
            <a:ext cx="2827126" cy="18525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E1F4D5-8271-8641-4604-3B7501874D68}"/>
              </a:ext>
            </a:extLst>
          </p:cNvPr>
          <p:cNvSpPr txBox="1">
            <a:spLocks/>
          </p:cNvSpPr>
          <p:nvPr/>
        </p:nvSpPr>
        <p:spPr>
          <a:xfrm>
            <a:off x="955519" y="661530"/>
            <a:ext cx="10280962" cy="66850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Steps:</a:t>
            </a:r>
            <a:endParaRPr kumimoji="0" lang="ar-EG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D38DB-30F9-5648-3B37-2439A4B99FBB}"/>
              </a:ext>
            </a:extLst>
          </p:cNvPr>
          <p:cNvSpPr txBox="1"/>
          <p:nvPr/>
        </p:nvSpPr>
        <p:spPr>
          <a:xfrm>
            <a:off x="867094" y="1260763"/>
            <a:ext cx="1060447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1: Explore the Excel File.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2: </a:t>
            </a:r>
            <a:r>
              <a:rPr lang="en-US" sz="2800" noProof="0" dirty="0">
                <a:solidFill>
                  <a:prstClr val="black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2800" dirty="0" err="1">
                <a:solidFill>
                  <a:prstClr val="black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isable</a:t>
            </a:r>
            <a:r>
              <a:rPr lang="en-US" sz="2800" dirty="0">
                <a:solidFill>
                  <a:prstClr val="black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autodetect relationships in Power BI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3: </a:t>
            </a:r>
            <a:r>
              <a:rPr lang="en-US" sz="2800" dirty="0">
                <a:solidFill>
                  <a:prstClr val="black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 the data from the Excel workbook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4: </a:t>
            </a:r>
            <a:r>
              <a:rPr lang="en-US" sz="2800" dirty="0">
                <a:solidFill>
                  <a:prstClr val="black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Configure a Snowflake Schema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4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89F38-B8F1-5ED8-27A0-34DC24599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4263AA-9A28-E4B5-EBFE-778D16EE3295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D06E5-B67F-1074-2CF4-9EE7604A8243}"/>
              </a:ext>
            </a:extLst>
          </p:cNvPr>
          <p:cNvSpPr txBox="1"/>
          <p:nvPr/>
        </p:nvSpPr>
        <p:spPr>
          <a:xfrm>
            <a:off x="693175" y="1236001"/>
            <a:ext cx="11326761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the primary advantage of using a Snowflake schema in Power BI over a Star schema?</a:t>
            </a:r>
          </a:p>
          <a:p>
            <a:pPr marL="1371600" lvl="2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Snowflake schema reduces query complexity.</a:t>
            </a:r>
          </a:p>
          <a:p>
            <a:pPr marL="1371600" lvl="2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Snowflake schema is more suitable for complex data structures.</a:t>
            </a:r>
          </a:p>
          <a:p>
            <a:pPr marL="1371600" lvl="2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Snowflake schema requires less storage space.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7F307B-2D8F-F299-3185-CBE9C1A258B4}"/>
              </a:ext>
            </a:extLst>
          </p:cNvPr>
          <p:cNvGrpSpPr/>
          <p:nvPr/>
        </p:nvGrpSpPr>
        <p:grpSpPr>
          <a:xfrm>
            <a:off x="10263906" y="247402"/>
            <a:ext cx="1997366" cy="953160"/>
            <a:chOff x="10263906" y="247402"/>
            <a:chExt cx="1997366" cy="9531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9A82B23-F3D5-BF03-3C61-F17F00A52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81857" y="247402"/>
              <a:ext cx="1063836" cy="6970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04E1D00-2455-000C-8919-51908340CD95}"/>
                </a:ext>
              </a:extLst>
            </p:cNvPr>
            <p:cNvSpPr txBox="1"/>
            <p:nvPr/>
          </p:nvSpPr>
          <p:spPr>
            <a:xfrm>
              <a:off x="10263906" y="923563"/>
              <a:ext cx="19973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Times New Roman" panose="02020603050405020304" pitchFamily="18" charset="0"/>
                </a:rPr>
                <a:t>Exercise Questions</a:t>
              </a:r>
              <a:endParaRPr kumimoji="0" lang="ar-EG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70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1AC2C-C0AF-D53E-FC0C-C89A3121F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F5E615-BEFA-EE9B-A475-FB333814636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20B3D-50D0-599D-7A31-814A3AE338ED}"/>
              </a:ext>
            </a:extLst>
          </p:cNvPr>
          <p:cNvSpPr txBox="1"/>
          <p:nvPr/>
        </p:nvSpPr>
        <p:spPr>
          <a:xfrm>
            <a:off x="693175" y="1236001"/>
            <a:ext cx="11326761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the primary advantage of using a Snowflake schema in Power BI over a Star schema?</a:t>
            </a:r>
          </a:p>
          <a:p>
            <a:pPr marL="1371600" lvl="2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Snowflake schema reduces query complexity.</a:t>
            </a:r>
          </a:p>
          <a:p>
            <a:pPr marL="1371600" lvl="2"/>
            <a:r>
              <a:rPr lang="en-US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The Snowflake schema is more suitable for complex data structures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1371600" lvl="2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Snowflake schema requires less storage space.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277752-2198-0025-CEFC-98F22F1CAD8A}"/>
              </a:ext>
            </a:extLst>
          </p:cNvPr>
          <p:cNvGrpSpPr/>
          <p:nvPr/>
        </p:nvGrpSpPr>
        <p:grpSpPr>
          <a:xfrm>
            <a:off x="10263906" y="247402"/>
            <a:ext cx="1997366" cy="953160"/>
            <a:chOff x="10263906" y="247402"/>
            <a:chExt cx="1997366" cy="9531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5E7748-C743-252A-9834-306E7DBF5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81857" y="247402"/>
              <a:ext cx="1063836" cy="6970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5215D4-BD42-37B8-59D3-80C6692B7F36}"/>
                </a:ext>
              </a:extLst>
            </p:cNvPr>
            <p:cNvSpPr txBox="1"/>
            <p:nvPr/>
          </p:nvSpPr>
          <p:spPr>
            <a:xfrm>
              <a:off x="10263906" y="923563"/>
              <a:ext cx="19973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Times New Roman" panose="02020603050405020304" pitchFamily="18" charset="0"/>
                </a:rPr>
                <a:t>Exercise Questions</a:t>
              </a:r>
              <a:endParaRPr kumimoji="0" lang="ar-EG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5D132DA-B44F-759E-9A95-BA423E0CA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15" y="4391226"/>
            <a:ext cx="10360023" cy="52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0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828CB-5815-B5C4-C73D-2D894C382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D84AA-B445-96D9-3EF0-B3C96CC42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D592A0-E07B-4C9E-A74D-4AF9C8AC74F8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Exercise 5: </a:t>
            </a:r>
          </a:p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Changing Star schema into a Snowflake schema</a:t>
            </a:r>
          </a:p>
        </p:txBody>
      </p:sp>
    </p:spTree>
    <p:extLst>
      <p:ext uri="{BB962C8B-B14F-4D97-AF65-F5344CB8AC3E}">
        <p14:creationId xmlns:p14="http://schemas.microsoft.com/office/powerpoint/2010/main" val="13859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78A12-6649-7B25-F3DA-46E3A0A2A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C0F702-DC45-C7FC-5F55-7ECD885A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895" y="3948544"/>
            <a:ext cx="2827126" cy="18525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8F2388C-7485-71E5-E318-9EF87CAB7925}"/>
              </a:ext>
            </a:extLst>
          </p:cNvPr>
          <p:cNvSpPr txBox="1">
            <a:spLocks/>
          </p:cNvSpPr>
          <p:nvPr/>
        </p:nvSpPr>
        <p:spPr>
          <a:xfrm>
            <a:off x="955519" y="661530"/>
            <a:ext cx="10280962" cy="66850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Scenario</a:t>
            </a:r>
            <a:endParaRPr kumimoji="0" lang="ar-EG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E536E-33C4-8C2C-19BA-2299F3DE382B}"/>
              </a:ext>
            </a:extLst>
          </p:cNvPr>
          <p:cNvSpPr txBox="1"/>
          <p:nvPr/>
        </p:nvSpPr>
        <p:spPr>
          <a:xfrm>
            <a:off x="880891" y="1330036"/>
            <a:ext cx="85415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Adventure Works has created a Star schema to store its sales data.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However, the Star schema poses several issues with data analysis and visualization.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solution to these issues is to change the schema to a Snowflake schema. A Snowflake schema will create a more complex structure, leading to better performance and easier maintenance. Adventure Works provides you with an Excel file called </a:t>
            </a:r>
            <a:r>
              <a:rPr lang="en-US" i="1" dirty="0"/>
              <a:t>Adventure Works Data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Excel file contains four tables.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tables are called </a:t>
            </a:r>
            <a:r>
              <a:rPr lang="en-US" b="1" dirty="0"/>
              <a:t>Sales</a:t>
            </a:r>
            <a:r>
              <a:rPr lang="en-US" dirty="0"/>
              <a:t>, </a:t>
            </a:r>
            <a:r>
              <a:rPr lang="en-US" b="1" dirty="0"/>
              <a:t>Product</a:t>
            </a:r>
            <a:r>
              <a:rPr lang="en-US" dirty="0"/>
              <a:t>, </a:t>
            </a:r>
            <a:r>
              <a:rPr lang="en-US" b="1" dirty="0"/>
              <a:t>Region</a:t>
            </a:r>
            <a:r>
              <a:rPr lang="en-US" dirty="0"/>
              <a:t>, and </a:t>
            </a:r>
            <a:r>
              <a:rPr lang="en-US" b="1" dirty="0"/>
              <a:t>Salesperson</a:t>
            </a:r>
            <a:r>
              <a:rPr lang="en-US" dirty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16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5E200-ADD3-0E18-95D0-18A1F562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DAA640-C461-EFA2-A8C2-55300CB7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849" y="4199267"/>
            <a:ext cx="2827126" cy="18525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7DA31F3-B648-0EB3-024B-BDBED6869CCE}"/>
              </a:ext>
            </a:extLst>
          </p:cNvPr>
          <p:cNvSpPr txBox="1">
            <a:spLocks/>
          </p:cNvSpPr>
          <p:nvPr/>
        </p:nvSpPr>
        <p:spPr>
          <a:xfrm>
            <a:off x="955519" y="661530"/>
            <a:ext cx="10280962" cy="66850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Steps:</a:t>
            </a:r>
            <a:endParaRPr kumimoji="0" lang="ar-EG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C3B4F-F15C-9C55-12B8-24E5F9B12F60}"/>
              </a:ext>
            </a:extLst>
          </p:cNvPr>
          <p:cNvSpPr txBox="1"/>
          <p:nvPr/>
        </p:nvSpPr>
        <p:spPr>
          <a:xfrm>
            <a:off x="793765" y="1425823"/>
            <a:ext cx="106044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1: </a:t>
            </a:r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a Star </a:t>
            </a:r>
            <a:r>
              <a:rPr lang="en-US" sz="2400" dirty="0" err="1">
                <a:solidFill>
                  <a:prstClr val="black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Shcema</a:t>
            </a:r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like the one you have created in the previous exercise 3, Configuring a Star schema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2: </a:t>
            </a:r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Identify the dimension tables in the star schema that can be normalized further into related tables.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3: </a:t>
            </a:r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Configure the Snowflake schema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852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nowledge Check 16">
            <a:extLst>
              <a:ext uri="{FF2B5EF4-FFF2-40B4-BE49-F238E27FC236}">
                <a16:creationId xmlns:a16="http://schemas.microsoft.com/office/drawing/2014/main" id="{14A112C5-DE2E-A5FD-A1A1-21F6C4D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078" y="94780"/>
            <a:ext cx="4055806" cy="605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7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07274-E90F-B625-0B83-B35973D8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0A76CF-9609-82E3-D0B5-8FEFEA66858C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02937-F75E-0C5C-C78D-103D9F86E589}"/>
              </a:ext>
            </a:extLst>
          </p:cNvPr>
          <p:cNvSpPr txBox="1"/>
          <p:nvPr/>
        </p:nvSpPr>
        <p:spPr>
          <a:xfrm>
            <a:off x="693175" y="1236001"/>
            <a:ext cx="11326761" cy="1724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of the following statements is correct regarding a Star schema Fact table?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sz="20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Fact table stores an accumulation of business entities.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sz="20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Fact table must have a unique column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sz="20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Fact table stores an accumulation of business events.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E221058A-B5C4-BFFA-2403-C11D485C2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1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05A08-3344-CD71-8CCE-46033698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B3921C-122E-EB7C-5CA7-4375182A5C85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8E8067-71A2-E26D-D189-6CDE97A0145B}"/>
              </a:ext>
            </a:extLst>
          </p:cNvPr>
          <p:cNvGrpSpPr/>
          <p:nvPr/>
        </p:nvGrpSpPr>
        <p:grpSpPr>
          <a:xfrm>
            <a:off x="1437348" y="1240019"/>
            <a:ext cx="8014562" cy="1080000"/>
            <a:chOff x="1437350" y="1240020"/>
            <a:chExt cx="4788289" cy="6350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B288502-508F-F02E-AEE9-252A84121283}"/>
                </a:ext>
              </a:extLst>
            </p:cNvPr>
            <p:cNvSpPr/>
            <p:nvPr/>
          </p:nvSpPr>
          <p:spPr>
            <a:xfrm flipV="1">
              <a:off x="1437350" y="1240020"/>
              <a:ext cx="4788289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2499BB-C7A8-E5FB-D84D-99D779F39A2A}"/>
                </a:ext>
              </a:extLst>
            </p:cNvPr>
            <p:cNvSpPr txBox="1"/>
            <p:nvPr/>
          </p:nvSpPr>
          <p:spPr>
            <a:xfrm>
              <a:off x="1767634" y="1554258"/>
              <a:ext cx="4439261" cy="27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5: Convert Start Schema to Snowflake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F09BC1-A9E4-F6A0-8FCD-4AA958698977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176388-BC22-384C-3DE0-FC9417588D78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5B5471-843C-2493-2FFF-7A9F8E967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87F6B1-801A-CA25-840C-70E4B40DD6C2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78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FEE11-7283-62E6-12DB-E3C699AE1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183716-2FDC-12BD-CBC6-95FBAC099F8B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58951-21E1-9AA6-A317-7B800D6A1798}"/>
              </a:ext>
            </a:extLst>
          </p:cNvPr>
          <p:cNvSpPr txBox="1"/>
          <p:nvPr/>
        </p:nvSpPr>
        <p:spPr>
          <a:xfrm>
            <a:off x="693175" y="1236001"/>
            <a:ext cx="11326761" cy="1724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of the following statements is correct regarding a Star schema Fact table?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sz="20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Fact table stores an accumulation of business entities.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sz="20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Fact table must have a unique column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sz="2000" kern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Fact table stores an accumulation of business events</a:t>
            </a:r>
            <a:r>
              <a:rPr lang="en-US" sz="20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5C9A348E-09BF-7EDF-DA6E-97F1FB456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481409-7F65-0637-39F2-3FA6C7F99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938" y="3469813"/>
            <a:ext cx="8502124" cy="42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9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50090-027F-135D-4840-23474EE47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715726-731C-429F-2699-FD15CF6D5960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E28E8-7A0E-9298-25D6-797FA9D53A7C}"/>
              </a:ext>
            </a:extLst>
          </p:cNvPr>
          <p:cNvSpPr txBox="1"/>
          <p:nvPr/>
        </p:nvSpPr>
        <p:spPr>
          <a:xfrm>
            <a:off x="693175" y="1236001"/>
            <a:ext cx="11326761" cy="17191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are dimension tables structured in a Snowflake schema?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They are connected in a hierarchical structure with multiple levels.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They are normalized with a separate table for each attribute.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They are fully denormalized, with all attributes in a single table</a:t>
            </a:r>
            <a:r>
              <a:rPr lang="en-US" sz="2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34B09691-64B7-19E4-D31B-FCF3748AA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0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C6F2A-A6A1-FBE4-F2DF-840840633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80B93E-EAD3-4FF8-4B7D-D3C7598190BF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BBC60-59EE-5AD7-CACE-F3520F53CD7B}"/>
              </a:ext>
            </a:extLst>
          </p:cNvPr>
          <p:cNvSpPr txBox="1"/>
          <p:nvPr/>
        </p:nvSpPr>
        <p:spPr>
          <a:xfrm>
            <a:off x="693175" y="1236001"/>
            <a:ext cx="11326761" cy="17191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are dimension tables structured in a Snowflake schema?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They are connected in a hierarchical structure with multiple levels.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They are normalized with a separate table for each attribute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They are fully denormalized, with all attributes in a single table</a:t>
            </a:r>
            <a:r>
              <a:rPr lang="en-US" sz="2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E217E84E-9088-CBBA-8029-8AEA13C54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D7A998-FBE1-036D-B8E9-3B0859BC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459" y="4274170"/>
            <a:ext cx="9074732" cy="67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38327-3F0B-C7EF-AE7E-1BBF98746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B9C5EF-0065-D67C-41EC-B3F4DD6A9E54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E3483-7EF3-8CE0-FB90-B17D390F5843}"/>
              </a:ext>
            </a:extLst>
          </p:cNvPr>
          <p:cNvSpPr txBox="1"/>
          <p:nvPr/>
        </p:nvSpPr>
        <p:spPr>
          <a:xfrm>
            <a:off x="693175" y="1236001"/>
            <a:ext cx="11326761" cy="16431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is the primary benefit of normalizing dimension tables in Power BI?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simplifies data querying and reporting.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reduces storage requirements.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improves data quality and accuracy.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F937512E-B5E8-22C5-0C84-722825798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46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E0989-6475-B49F-1CE7-B419CEDB2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4DB892-D748-962A-812B-B2FB427B8ED9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3F291-448B-E3E2-7E0A-AA50E1512449}"/>
              </a:ext>
            </a:extLst>
          </p:cNvPr>
          <p:cNvSpPr txBox="1"/>
          <p:nvPr/>
        </p:nvSpPr>
        <p:spPr>
          <a:xfrm>
            <a:off x="693175" y="1236001"/>
            <a:ext cx="11326761" cy="16431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is the primary benefit of normalizing dimension tables in Power BI?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simplifies data querying and reporting.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reduces storage requirements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improves data quality and accuracy.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20F57F69-E4D8-2136-5919-A7051BAB2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BFC7FD-79E9-F09D-4871-06F52AAE9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937" y="4580330"/>
            <a:ext cx="8247687" cy="39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1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499E2-21F2-6130-2994-3B63073FE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FAF087-B550-D4BB-5918-3EE595AA87C0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01A27-9991-92CB-EC24-6031EA9B0B48}"/>
              </a:ext>
            </a:extLst>
          </p:cNvPr>
          <p:cNvSpPr txBox="1"/>
          <p:nvPr/>
        </p:nvSpPr>
        <p:spPr>
          <a:xfrm>
            <a:off x="693175" y="1236001"/>
            <a:ext cx="11366553" cy="13847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of the following statements is true about relationships in Power BI?</a:t>
            </a:r>
            <a:endParaRPr lang="en-US" sz="200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Relationships can only be created between columns that contain the same data type.</a:t>
            </a:r>
            <a:endParaRPr lang="en-US" sz="200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Relationships can only be created between tables with the same number of rows.</a:t>
            </a:r>
            <a:endParaRPr lang="en-US" sz="200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Relationships can be created between tables that contain different types of data.</a:t>
            </a:r>
            <a:endParaRPr lang="en-US" sz="200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95B42E80-4942-6E7E-B043-E1B63E40F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9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40ABE-F8B0-21F6-A4BC-7FE52C90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1E0E6-1D2B-8EF3-65EB-5C34ECF9A54B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EF938-EE91-70CF-694A-33A8D7BA894D}"/>
              </a:ext>
            </a:extLst>
          </p:cNvPr>
          <p:cNvSpPr txBox="1"/>
          <p:nvPr/>
        </p:nvSpPr>
        <p:spPr>
          <a:xfrm>
            <a:off x="693175" y="1236001"/>
            <a:ext cx="11366553" cy="13847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of the following statements is true about relationships in Power BI?</a:t>
            </a:r>
            <a:endParaRPr lang="en-US" sz="200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Relationships can only be created between columns that contain the same data type.</a:t>
            </a:r>
            <a:endParaRPr lang="en-US" sz="200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Relationships can only be created between tables with the same number of rows.</a:t>
            </a:r>
            <a:endParaRPr lang="en-US" sz="200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sz="200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Relationships can be created between tables that contain different types of data</a:t>
            </a:r>
            <a:r>
              <a:rPr lang="en-US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00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295FC429-2EFB-5F16-EED3-9AC2AE20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0FE869-FEEF-62C6-0873-3A6922C2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45" y="4454424"/>
            <a:ext cx="8458847" cy="6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51351-B1FD-B357-257C-ADB684D3A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C18986-6892-0D5E-CA6E-BE51177D002F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B260C-6A1A-1CA9-8368-F953C5443558}"/>
              </a:ext>
            </a:extLst>
          </p:cNvPr>
          <p:cNvSpPr txBox="1"/>
          <p:nvPr/>
        </p:nvSpPr>
        <p:spPr>
          <a:xfrm>
            <a:off x="693175" y="1236001"/>
            <a:ext cx="11366553" cy="16431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True or False: A Star schema is more suitable for complex hierarchies and relationships.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False 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AE632776-58DE-4280-9FFF-39BCE9B5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97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8563D-E737-D7E5-0198-89B05DAA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D14FE6-A872-13D8-454A-772B64768FF6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BA95B-0D95-5DFB-7BD4-5E0F3D713D18}"/>
              </a:ext>
            </a:extLst>
          </p:cNvPr>
          <p:cNvSpPr txBox="1"/>
          <p:nvPr/>
        </p:nvSpPr>
        <p:spPr>
          <a:xfrm>
            <a:off x="693175" y="1236001"/>
            <a:ext cx="11366553" cy="16431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True or False: A Star schema is more suitable for complex hierarchies and relationships.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False </a:t>
            </a:r>
            <a:endParaRPr lang="en-US" dirty="0">
              <a:effectLst/>
              <a:highlight>
                <a:srgbClr val="00FF00"/>
              </a:highlight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AFA4C078-DB0A-EC6F-67A8-296A0BEC1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DC0B98-C992-F46F-E2A0-D23207FA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586" y="3680696"/>
            <a:ext cx="8435276" cy="5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6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Question Time - We need your thoughts on this please! - Objective Secured">
            <a:extLst>
              <a:ext uri="{FF2B5EF4-FFF2-40B4-BE49-F238E27FC236}">
                <a16:creationId xmlns:a16="http://schemas.microsoft.com/office/drawing/2014/main" id="{340EBD47-8B73-FC4E-D1DA-634B63434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60" y="846417"/>
            <a:ext cx="7256207" cy="46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002060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0" y="2673467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331079" y="2842745"/>
            <a:ext cx="77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Setting up a Star schema in Power BI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V Boli" panose="02000500030200090000" pitchFamily="2" charset="0"/>
              <a:ea typeface="Open Sans" panose="020B0606030504020204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E7D461-9C36-2C7F-D2E6-835F5B8C527D}"/>
              </a:ext>
            </a:extLst>
          </p:cNvPr>
          <p:cNvSpPr/>
          <p:nvPr/>
        </p:nvSpPr>
        <p:spPr>
          <a:xfrm>
            <a:off x="1488966" y="209387"/>
            <a:ext cx="92140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n-NO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steps for setting opera star schema </a:t>
            </a:r>
            <a:endParaRPr lang="en-US" sz="4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7D292-521E-2057-24D6-4B19643F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3" y="1928893"/>
            <a:ext cx="2591765" cy="23372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E5BEFC-BB01-5D65-DCDF-F70660550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848" y="1990650"/>
            <a:ext cx="2516863" cy="2275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A04FCF-425C-5D1A-3868-B71437823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533" y="2025316"/>
            <a:ext cx="2847043" cy="22408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47B0CC-4328-3052-D824-C51EB4D00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576" y="1965933"/>
            <a:ext cx="4019527" cy="23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C07006-CD73-9FAE-B7F9-54B81684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5165"/>
            <a:ext cx="2591765" cy="23372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860DB8-A881-78ED-69F6-BDEE0AED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65" y="416208"/>
            <a:ext cx="7491886" cy="5113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54E86E-A35C-BA47-D986-954DB2692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209" y="1283136"/>
            <a:ext cx="7394588" cy="429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4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detect feature checked in options box">
            <a:extLst>
              <a:ext uri="{FF2B5EF4-FFF2-40B4-BE49-F238E27FC236}">
                <a16:creationId xmlns:a16="http://schemas.microsoft.com/office/drawing/2014/main" id="{0658677F-CECA-77EA-D8C4-23F4007DB1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9" y="191220"/>
            <a:ext cx="8889803" cy="5002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F36269-5BB7-9F47-EA39-C2B8B4EB9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5165"/>
            <a:ext cx="2591765" cy="233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8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E1688-2819-94B6-779F-8F2DB1306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FB760E-7EAB-EC5A-B05E-BC15B8F9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4209"/>
            <a:ext cx="2516863" cy="2275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2454DB-3C4C-970B-8185-7A2CB29AD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0" y="363051"/>
            <a:ext cx="8634210" cy="486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2062</TotalTime>
  <Words>1235</Words>
  <Application>Microsoft Office PowerPoint</Application>
  <PresentationFormat>Widescreen</PresentationFormat>
  <Paragraphs>175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Aptos</vt:lpstr>
      <vt:lpstr>Arial</vt:lpstr>
      <vt:lpstr>Arial Black</vt:lpstr>
      <vt:lpstr>Calibri</vt:lpstr>
      <vt:lpstr>Calibri Light</vt:lpstr>
      <vt:lpstr>MV Boli</vt:lpstr>
      <vt:lpstr>Open Sans</vt:lpstr>
      <vt:lpstr>Times New Roman</vt:lpstr>
      <vt:lpstr>unset</vt:lpstr>
      <vt:lpstr>Verdana</vt:lpstr>
      <vt:lpstr>Office Theme</vt:lpstr>
      <vt:lpstr>1_Office Theme</vt:lpstr>
      <vt:lpstr>1_Retrospect</vt:lpstr>
      <vt:lpstr>3_Office Theme</vt:lpstr>
      <vt:lpstr>3  Star and Snowflake 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164</cp:revision>
  <dcterms:created xsi:type="dcterms:W3CDTF">2016-11-14T07:59:55Z</dcterms:created>
  <dcterms:modified xsi:type="dcterms:W3CDTF">2024-02-26T16:39:12Z</dcterms:modified>
</cp:coreProperties>
</file>