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  <p:sldMasterId id="2147483718" r:id="rId2"/>
    <p:sldMasterId id="2147483742" r:id="rId3"/>
  </p:sldMasterIdLst>
  <p:notesMasterIdLst>
    <p:notesMasterId r:id="rId43"/>
  </p:notesMasterIdLst>
  <p:sldIdLst>
    <p:sldId id="524" r:id="rId4"/>
    <p:sldId id="256" r:id="rId5"/>
    <p:sldId id="261" r:id="rId6"/>
    <p:sldId id="639" r:id="rId7"/>
    <p:sldId id="711" r:id="rId8"/>
    <p:sldId id="523" r:id="rId9"/>
    <p:sldId id="689" r:id="rId10"/>
    <p:sldId id="691" r:id="rId11"/>
    <p:sldId id="692" r:id="rId12"/>
    <p:sldId id="693" r:id="rId13"/>
    <p:sldId id="694" r:id="rId14"/>
    <p:sldId id="709" r:id="rId15"/>
    <p:sldId id="690" r:id="rId16"/>
    <p:sldId id="696" r:id="rId17"/>
    <p:sldId id="697" r:id="rId18"/>
    <p:sldId id="698" r:id="rId19"/>
    <p:sldId id="710" r:id="rId20"/>
    <p:sldId id="699" r:id="rId21"/>
    <p:sldId id="659" r:id="rId22"/>
    <p:sldId id="700" r:id="rId23"/>
    <p:sldId id="622" r:id="rId24"/>
    <p:sldId id="701" r:id="rId25"/>
    <p:sldId id="702" r:id="rId26"/>
    <p:sldId id="703" r:id="rId27"/>
    <p:sldId id="695" r:id="rId28"/>
    <p:sldId id="704" r:id="rId29"/>
    <p:sldId id="705" r:id="rId30"/>
    <p:sldId id="706" r:id="rId31"/>
    <p:sldId id="707" r:id="rId32"/>
    <p:sldId id="598" r:id="rId33"/>
    <p:sldId id="626" r:id="rId34"/>
    <p:sldId id="712" r:id="rId35"/>
    <p:sldId id="713" r:id="rId36"/>
    <p:sldId id="714" r:id="rId37"/>
    <p:sldId id="715" r:id="rId38"/>
    <p:sldId id="716" r:id="rId39"/>
    <p:sldId id="717" r:id="rId40"/>
    <p:sldId id="718" r:id="rId41"/>
    <p:sldId id="482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4B57"/>
    <a:srgbClr val="EE275D"/>
    <a:srgbClr val="061E2A"/>
    <a:srgbClr val="EE265D"/>
    <a:srgbClr val="C9BCBB"/>
    <a:srgbClr val="F58334"/>
    <a:srgbClr val="64276C"/>
    <a:srgbClr val="F58532"/>
    <a:srgbClr val="F37045"/>
    <a:srgbClr val="7B24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996" autoAdjust="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5EA4C-C730-45EE-962B-B75D339BE598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EEA2C-B15A-41FB-8CEE-35D5B1FD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13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58A7-C842-1306-85A9-D5869D2CB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2B739-A0DB-E465-2DD1-FC2F63B4E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F2E29-6675-11F3-C587-415AFD73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ACCD3-EA0F-88A1-555B-2F0923AC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007F3-352C-26B3-AD9C-C2599795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7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1F14-6648-DAA7-4002-266662C14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796A8-7321-F8D3-DFC0-968290E35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FC285-911B-C6C7-7C45-FA81BE2C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DA7CD-BB57-D71C-48A7-0E33159F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7D385-DDD9-4E67-584E-75D39FF8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6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BF8148-8509-EBFE-94CD-F7ED78939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7077F-41CC-4782-6A35-4F6E000EF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31E7C-C273-CF1C-938A-85130FFF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B659D-4F98-527C-7288-07B3271B3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58127-1D49-DC05-A50E-C8FCF0B6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06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E23A7-5E52-E893-9AD3-007967CE6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AE066-0F4D-C32A-DE7A-00A13AA0E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BAE78-6DAE-8C3F-F4DD-F42469DB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B768A-87F5-9902-D828-40DD456E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5DE3C-318A-3BC7-254C-FCA2B78E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00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7DD0E-0804-9FD4-64BB-A471628F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888F4-086E-1F7A-9447-574541E43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A841F-8BAA-E4CC-61CF-386CBFC5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23E26-C62D-F308-57E6-6945F61F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E66B8-D2B0-1A88-2802-9CC5AAF93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28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013C0-D328-BDBC-D0BE-8C6B1BEA5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E93D3-E307-613D-FA86-6F1D9423C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AB59E-20D8-3B42-4723-9D5AE1B81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0B663-D459-D404-0EF1-3A862CC5D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FE9BD-0E65-4510-730A-7E8C28214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62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94A6C-44A6-C47D-112D-105AFBF87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30CA6-DAEA-7E9D-2DC7-10A235589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44ED9-BDDE-C4B1-1D0E-B5485B3C6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E4F36-0B64-5740-13CE-687A291B5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16E6E-998E-0896-C085-40A3D431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2E42C-CB7C-EB1C-A48B-6A6CA310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26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A38AC-9EF4-BAA0-C998-F76667FC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4BE6D-1A64-5EB9-8E9B-5421A4464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2CC98-D8A1-1284-9EC4-D34989872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DC796-8760-51A4-69CA-EB1A07A3D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0ABC62-37C7-21B6-3F2B-925194403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C6E4A8-84B6-6A6D-88D6-122D56676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19DB9-7C62-638F-C56F-99C71F02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9AB2F1-2599-C0A4-CE09-800614A4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45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08E8-5D7C-0A56-37D2-1DB7C97C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7991CC-1AA2-0733-B149-A6C10CBB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08F6E-B844-9300-7370-71A5EB24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99F77-364A-5417-0A8E-4B74CDAC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343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7715D-249E-0242-B2C7-979C73A61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83CB45-88BE-BFD3-F73A-A6384BC2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BFDA9-274C-E699-A456-9EC91A98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760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13553-943E-91C2-B8DF-EF05C8EA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03DE9-6D66-82D7-1D58-E43ED5936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1F3DE-0BD6-C935-C408-D7C5A5FBA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02C91-735D-A3D4-97A3-23A79199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403B3-DF03-2E96-9979-34DE0E94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79285-85CD-A616-C90D-C1D818E88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1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9E25-7B0F-2E27-972A-9374391FD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CCA61-FDE1-B86C-D6C0-A0456B480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6CA65-7308-7A92-3FF9-DDFF59D6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81FC9-3AF9-CA12-49A8-CFA6E5C9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1F95D-66D7-2C1B-BBB9-1DED127A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611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AB6B-192E-8762-DD31-C16B61614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678BED-F944-7CA2-4394-F5D505DF4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36B88-BC0C-09DB-F288-F833DE212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18DF5-747D-B106-3F3F-5860402FE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498FA-6A7F-5412-42DC-8FE5A992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595D7-7F80-8C96-DC6F-AD207703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46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2029-5AF6-E7B8-05CE-535A32CE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04447-11CC-8878-38FB-225C7F9CE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6952D-AD2A-4614-30A0-220E3F850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F8AF2-52C3-ADCC-F369-4686C286A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C7FF2-ED62-525A-FED4-9EFB414E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83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430B7-3E89-6158-B7B2-3E98FA642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81D7D-F839-3829-C7C1-2066A69C5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EB372-102F-3CF9-E542-3954EADBF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49298-1BDF-B168-D1B8-1567EE042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B091F-075B-53FB-C208-941FB98F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797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8121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42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3281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579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163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39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0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F506-103F-59F0-CDD9-21708A4A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F001D-2655-BE0C-E5C9-3973A882A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2C312-9871-73D3-9A4D-5534C80C9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969B6-DE58-DA29-543F-18DBA934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5D59F-0828-6725-C785-3D5FF4633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74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9E20D47-8950-4345-B591-B1A084BE3FF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562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936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777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2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A98AC-F134-177F-7BC9-A910FA4D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3A78B-97AD-F464-FFA2-43043EBD3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AC0EC-80AC-6E84-16D5-C507DDD96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A64FE-FC87-801A-C851-B7494F72E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DA7AB-4963-0D09-B25C-CE168A89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0F405-FCBD-27FD-E780-A5048A0B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3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2501-0AEB-508A-9C5F-3F9FABB6E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07663-2E9D-C656-68BE-825825332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E273C-A8E5-4904-E2D2-247B6BDCC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F18BE-00B8-17BD-F80C-0DDD4ECA4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AEE12-2E2D-5EAF-0129-C46867630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897EDD-65BE-7504-B6B1-6B9ACE957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07187A-AD97-2A9E-BCEB-63E04EC2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81EC2-7FC4-9857-2136-C853C98F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4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F7F4-0D6B-2633-5F89-DD2FE64D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C744D-B9A8-5435-C58A-B6A18FB1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06396-D959-94C3-719C-86CEBF80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9F0D3-245F-D099-E381-A1AA0BCA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1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10C35-01ED-5FC8-D93C-526A6A29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55287F-181B-3DEB-364C-3D183122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DB13C-EAD2-119E-1773-0D186FBC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7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4B01-A7A7-7B8C-7C09-A1D0763B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7894D-BD14-70D7-1AB7-DE58ABE3A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AD15A-1936-916D-B5EF-39CF30481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DAD62-B7B3-9F7E-EABD-C741DD7B1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DF03A-7A9B-E2E1-EFD8-605FEC71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CB9A7-35F5-86F4-8830-D014FF0A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1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1D47-2CA0-76D0-DD0A-8D8A171C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065D6-2C3C-6AD7-97A9-25CE4ABC3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3ED7-F437-5B72-02E1-9067F58EA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780A9-CD14-BF71-4F5F-56C4BEDC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EA1D2-D8E9-67BD-AE53-9900E076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DE7DE-58A9-7DA7-46CC-EBC1C1C4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2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B43E6B-BE7C-F7B5-8F96-E098E8F8A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7BC90-F11E-7B2A-E678-5FC15B91C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A7AFC-7092-1DF9-83F5-76910805B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9EC95-7019-459D-A010-A8B68B1545FD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F60B2-53C0-725C-1263-280DCC3EB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D43FB-7697-1ADD-EDD4-DA4582F60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6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B0F0F-B815-E535-9A75-9B3EA715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7921A-832D-C527-4BA2-CBE61BD86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3067F-945B-E481-C18B-D01803C37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B987B-B086-4975-AF98-81806256813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8F682-4931-6A1B-220A-1A4564B85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51A6F-F8DB-D674-1325-396C3BA2D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0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9E20D47-8950-4345-B591-B1A084BE3FF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08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186749-A8E0-172A-45BB-17756CF5220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840498" y="-232444"/>
            <a:ext cx="13758449" cy="72283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15199C-C6EF-CBD5-C409-2A5CE69518A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74484" y="179353"/>
            <a:ext cx="1529626" cy="1106170"/>
          </a:xfrm>
          <a:prstGeom prst="rect">
            <a:avLst/>
          </a:prstGeom>
        </p:spPr>
      </p:pic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1302073" y="1125915"/>
            <a:ext cx="10280962" cy="305300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5 </a:t>
            </a:r>
            <a:br>
              <a:rPr lang="en-US" alt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</a:br>
            <a:r>
              <a:rPr lang="en-US" alt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Measures</a:t>
            </a:r>
            <a:endParaRPr lang="ar-EG" altLang="en-US" b="1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4D10C6-F608-C653-0DC6-5F169B826107}"/>
              </a:ext>
            </a:extLst>
          </p:cNvPr>
          <p:cNvGrpSpPr/>
          <p:nvPr/>
        </p:nvGrpSpPr>
        <p:grpSpPr>
          <a:xfrm>
            <a:off x="301077" y="4630524"/>
            <a:ext cx="11372492" cy="2133600"/>
            <a:chOff x="301077" y="4630524"/>
            <a:chExt cx="11372492" cy="21336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1CCDAB2-A11A-8AC5-4AA4-E109FDA8F897}"/>
                </a:ext>
              </a:extLst>
            </p:cNvPr>
            <p:cNvSpPr/>
            <p:nvPr/>
          </p:nvSpPr>
          <p:spPr>
            <a:xfrm>
              <a:off x="605876" y="4630524"/>
              <a:ext cx="11067693" cy="213360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rgbClr val="0D3039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" name="Picture 6" descr="Graphical user interface, text&#10;&#10;Description automatically generated with medium confidence">
              <a:extLst>
                <a:ext uri="{FF2B5EF4-FFF2-40B4-BE49-F238E27FC236}">
                  <a16:creationId xmlns:a16="http://schemas.microsoft.com/office/drawing/2014/main" id="{6205E55C-283D-4981-6648-092B7C6DB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7552" y="5596970"/>
              <a:ext cx="2084032" cy="71554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EBAF71B-0C2E-1834-06DE-71B4F0F84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34302" y="5465600"/>
              <a:ext cx="1484300" cy="978289"/>
            </a:xfrm>
            <a:prstGeom prst="rect">
              <a:avLst/>
            </a:prstGeom>
          </p:spPr>
        </p:pic>
        <p:pic>
          <p:nvPicPr>
            <p:cNvPr id="10" name="Picture 9" descr="Logo, icon&#10;&#10;Description automatically generated">
              <a:extLst>
                <a:ext uri="{FF2B5EF4-FFF2-40B4-BE49-F238E27FC236}">
                  <a16:creationId xmlns:a16="http://schemas.microsoft.com/office/drawing/2014/main" id="{F0016F1C-6DF0-5941-3579-AB080D2A7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976" y="5802850"/>
              <a:ext cx="420827" cy="365694"/>
            </a:xfrm>
            <a:prstGeom prst="rect">
              <a:avLst/>
            </a:prstGeom>
          </p:spPr>
        </p:pic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BA54C328-1168-104D-23FC-9A9B1699EC6A}"/>
                </a:ext>
              </a:extLst>
            </p:cNvPr>
            <p:cNvSpPr txBox="1">
              <a:spLocks/>
            </p:cNvSpPr>
            <p:nvPr/>
          </p:nvSpPr>
          <p:spPr>
            <a:xfrm>
              <a:off x="301077" y="4782924"/>
              <a:ext cx="4544490" cy="1828800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Prepared By :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Said Fawzy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Manager of Information Center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Tendering Department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Arab Contractors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8516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F31CB-F494-C26C-4BC4-5D339084C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C076A54-76C8-BC14-71EE-A76BDD0AC711}"/>
              </a:ext>
            </a:extLst>
          </p:cNvPr>
          <p:cNvGrpSpPr/>
          <p:nvPr/>
        </p:nvGrpSpPr>
        <p:grpSpPr>
          <a:xfrm>
            <a:off x="-595746" y="0"/>
            <a:ext cx="12787746" cy="1163782"/>
            <a:chOff x="-595746" y="0"/>
            <a:chExt cx="12787746" cy="116378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7C33A77-0D55-D3B1-3024-87B0D4994C36}"/>
                </a:ext>
              </a:extLst>
            </p:cNvPr>
            <p:cNvSpPr/>
            <p:nvPr/>
          </p:nvSpPr>
          <p:spPr>
            <a:xfrm>
              <a:off x="0" y="0"/>
              <a:ext cx="12192000" cy="675249"/>
            </a:xfrm>
            <a:prstGeom prst="rect">
              <a:avLst/>
            </a:prstGeom>
            <a:solidFill>
              <a:srgbClr val="EE275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What is Measures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419C6DD-BA9E-E111-651B-E26270A11EB7}"/>
                </a:ext>
              </a:extLst>
            </p:cNvPr>
            <p:cNvSpPr/>
            <p:nvPr/>
          </p:nvSpPr>
          <p:spPr>
            <a:xfrm>
              <a:off x="-595746" y="0"/>
              <a:ext cx="1191491" cy="11637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B5D2BCB-9DE0-D5B6-1002-DB9D14FF133D}"/>
              </a:ext>
            </a:extLst>
          </p:cNvPr>
          <p:cNvGrpSpPr/>
          <p:nvPr/>
        </p:nvGrpSpPr>
        <p:grpSpPr>
          <a:xfrm>
            <a:off x="1095555" y="5100134"/>
            <a:ext cx="6392174" cy="934781"/>
            <a:chOff x="1095555" y="5100134"/>
            <a:chExt cx="6392174" cy="93478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92F522-622C-54A9-B565-FA9AEFB87071}"/>
                </a:ext>
              </a:extLst>
            </p:cNvPr>
            <p:cNvSpPr txBox="1"/>
            <p:nvPr/>
          </p:nvSpPr>
          <p:spPr>
            <a:xfrm>
              <a:off x="1095555" y="5315794"/>
              <a:ext cx="639217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rgbClr val="333333"/>
                  </a:solidFill>
                  <a:effectLst/>
                  <a:latin typeface="Helvetica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Measures are typically used in data visualization elements</a:t>
              </a:r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60947F9-AE33-F53C-059C-8DD413BA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095555" y="5100134"/>
              <a:ext cx="0" cy="934781"/>
            </a:xfrm>
            <a:prstGeom prst="line">
              <a:avLst/>
            </a:prstGeom>
            <a:ln w="57150">
              <a:solidFill>
                <a:srgbClr val="EE26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4677416-09A2-0516-9BF6-90235B2CF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45" y="1311340"/>
            <a:ext cx="10250330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66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11F08-C71B-33C0-5A98-6FAC08FED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35CE0D7-141F-B847-2005-EBFB9D5413EE}"/>
              </a:ext>
            </a:extLst>
          </p:cNvPr>
          <p:cNvGrpSpPr/>
          <p:nvPr/>
        </p:nvGrpSpPr>
        <p:grpSpPr>
          <a:xfrm>
            <a:off x="-595746" y="0"/>
            <a:ext cx="12787746" cy="1163782"/>
            <a:chOff x="-595746" y="0"/>
            <a:chExt cx="12787746" cy="116378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E5AF10-86FD-A068-AC1F-0916861136C3}"/>
                </a:ext>
              </a:extLst>
            </p:cNvPr>
            <p:cNvSpPr/>
            <p:nvPr/>
          </p:nvSpPr>
          <p:spPr>
            <a:xfrm>
              <a:off x="0" y="0"/>
              <a:ext cx="12192000" cy="675249"/>
            </a:xfrm>
            <a:prstGeom prst="rect">
              <a:avLst/>
            </a:prstGeom>
            <a:solidFill>
              <a:srgbClr val="EE275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What is Measures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108FB26-6184-DA64-754A-C2FCC4F3E3BD}"/>
                </a:ext>
              </a:extLst>
            </p:cNvPr>
            <p:cNvSpPr/>
            <p:nvPr/>
          </p:nvSpPr>
          <p:spPr>
            <a:xfrm>
              <a:off x="-595746" y="0"/>
              <a:ext cx="1191491" cy="11637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D85086C-714B-DB20-1D8D-2DCE9E40C798}"/>
              </a:ext>
            </a:extLst>
          </p:cNvPr>
          <p:cNvGrpSpPr/>
          <p:nvPr/>
        </p:nvGrpSpPr>
        <p:grpSpPr>
          <a:xfrm>
            <a:off x="-3813" y="657997"/>
            <a:ext cx="12195813" cy="5559450"/>
            <a:chOff x="-3813" y="657997"/>
            <a:chExt cx="12195813" cy="555945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AE8BEE4-52A6-3B8B-1EB5-88168B65B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813" y="658889"/>
              <a:ext cx="9872433" cy="555855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19EA0F-3E78-6006-D163-FF8C78F10B71}"/>
                </a:ext>
              </a:extLst>
            </p:cNvPr>
            <p:cNvSpPr/>
            <p:nvPr/>
          </p:nvSpPr>
          <p:spPr>
            <a:xfrm>
              <a:off x="9868620" y="657997"/>
              <a:ext cx="2323380" cy="5558558"/>
            </a:xfrm>
            <a:prstGeom prst="rect">
              <a:avLst/>
            </a:prstGeom>
            <a:solidFill>
              <a:srgbClr val="061E2A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0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D7331-C2D8-79CA-9D83-B68A1C645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47F268D-F5DE-8905-E20A-841EDFB8B663}"/>
              </a:ext>
            </a:extLst>
          </p:cNvPr>
          <p:cNvSpPr/>
          <p:nvPr/>
        </p:nvSpPr>
        <p:spPr>
          <a:xfrm rot="-5220000">
            <a:off x="3118153" y="-974217"/>
            <a:ext cx="1791582" cy="8433916"/>
          </a:xfrm>
          <a:custGeom>
            <a:avLst/>
            <a:gdLst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251791 w 1417982"/>
              <a:gd name="connsiteY18" fmla="*/ 3193774 h 4518991"/>
              <a:gd name="connsiteX19" fmla="*/ 265043 w 1417982"/>
              <a:gd name="connsiteY19" fmla="*/ 3339547 h 4518991"/>
              <a:gd name="connsiteX20" fmla="*/ 278295 w 1417982"/>
              <a:gd name="connsiteY20" fmla="*/ 3538330 h 4518991"/>
              <a:gd name="connsiteX21" fmla="*/ 331304 w 1417982"/>
              <a:gd name="connsiteY21" fmla="*/ 3697356 h 4518991"/>
              <a:gd name="connsiteX22" fmla="*/ 331304 w 1417982"/>
              <a:gd name="connsiteY22" fmla="*/ 3829878 h 4518991"/>
              <a:gd name="connsiteX23" fmla="*/ 278295 w 1417982"/>
              <a:gd name="connsiteY23" fmla="*/ 3988904 h 4518991"/>
              <a:gd name="connsiteX24" fmla="*/ 278295 w 1417982"/>
              <a:gd name="connsiteY24" fmla="*/ 4147930 h 4518991"/>
              <a:gd name="connsiteX25" fmla="*/ 291548 w 1417982"/>
              <a:gd name="connsiteY25" fmla="*/ 4373217 h 4518991"/>
              <a:gd name="connsiteX26" fmla="*/ 331304 w 1417982"/>
              <a:gd name="connsiteY26" fmla="*/ 4426226 h 4518991"/>
              <a:gd name="connsiteX27" fmla="*/ 424069 w 1417982"/>
              <a:gd name="connsiteY27" fmla="*/ 4452730 h 4518991"/>
              <a:gd name="connsiteX28" fmla="*/ 834887 w 1417982"/>
              <a:gd name="connsiteY28" fmla="*/ 4492487 h 4518991"/>
              <a:gd name="connsiteX29" fmla="*/ 1086678 w 1417982"/>
              <a:gd name="connsiteY29" fmla="*/ 4479234 h 4518991"/>
              <a:gd name="connsiteX30" fmla="*/ 1325217 w 1417982"/>
              <a:gd name="connsiteY30" fmla="*/ 4505739 h 4518991"/>
              <a:gd name="connsiteX31" fmla="*/ 1364974 w 1417982"/>
              <a:gd name="connsiteY31" fmla="*/ 4518991 h 4518991"/>
              <a:gd name="connsiteX32" fmla="*/ 1417982 w 1417982"/>
              <a:gd name="connsiteY32" fmla="*/ 4161182 h 4518991"/>
              <a:gd name="connsiteX33" fmla="*/ 1378226 w 1417982"/>
              <a:gd name="connsiteY33" fmla="*/ 4055165 h 4518991"/>
              <a:gd name="connsiteX34" fmla="*/ 1417982 w 1417982"/>
              <a:gd name="connsiteY34" fmla="*/ 3962400 h 4518991"/>
              <a:gd name="connsiteX35" fmla="*/ 1338469 w 1417982"/>
              <a:gd name="connsiteY35" fmla="*/ 3843130 h 4518991"/>
              <a:gd name="connsiteX36" fmla="*/ 1311965 w 1417982"/>
              <a:gd name="connsiteY36" fmla="*/ 3617843 h 4518991"/>
              <a:gd name="connsiteX37" fmla="*/ 1325217 w 1417982"/>
              <a:gd name="connsiteY37" fmla="*/ 3511826 h 4518991"/>
              <a:gd name="connsiteX38" fmla="*/ 1325217 w 1417982"/>
              <a:gd name="connsiteY38" fmla="*/ 3286539 h 4518991"/>
              <a:gd name="connsiteX39" fmla="*/ 1325217 w 1417982"/>
              <a:gd name="connsiteY39" fmla="*/ 3048000 h 4518991"/>
              <a:gd name="connsiteX40" fmla="*/ 1166191 w 1417982"/>
              <a:gd name="connsiteY40" fmla="*/ 2769704 h 4518991"/>
              <a:gd name="connsiteX41" fmla="*/ 1311965 w 1417982"/>
              <a:gd name="connsiteY41" fmla="*/ 2517913 h 4518991"/>
              <a:gd name="connsiteX42" fmla="*/ 1258956 w 1417982"/>
              <a:gd name="connsiteY42" fmla="*/ 2305878 h 4518991"/>
              <a:gd name="connsiteX43" fmla="*/ 1245704 w 1417982"/>
              <a:gd name="connsiteY43" fmla="*/ 2146852 h 4518991"/>
              <a:gd name="connsiteX44" fmla="*/ 1272209 w 1417982"/>
              <a:gd name="connsiteY44" fmla="*/ 2040834 h 4518991"/>
              <a:gd name="connsiteX45" fmla="*/ 1258956 w 1417982"/>
              <a:gd name="connsiteY45" fmla="*/ 1881808 h 4518991"/>
              <a:gd name="connsiteX46" fmla="*/ 1205948 w 1417982"/>
              <a:gd name="connsiteY46" fmla="*/ 1722782 h 4518991"/>
              <a:gd name="connsiteX47" fmla="*/ 1205948 w 1417982"/>
              <a:gd name="connsiteY47" fmla="*/ 1457739 h 4518991"/>
              <a:gd name="connsiteX48" fmla="*/ 1179443 w 1417982"/>
              <a:gd name="connsiteY48" fmla="*/ 1258956 h 4518991"/>
              <a:gd name="connsiteX49" fmla="*/ 1152939 w 1417982"/>
              <a:gd name="connsiteY49" fmla="*/ 1086678 h 4518991"/>
              <a:gd name="connsiteX50" fmla="*/ 1166191 w 1417982"/>
              <a:gd name="connsiteY50" fmla="*/ 848139 h 4518991"/>
              <a:gd name="connsiteX51" fmla="*/ 1152939 w 1417982"/>
              <a:gd name="connsiteY51" fmla="*/ 675860 h 4518991"/>
              <a:gd name="connsiteX52" fmla="*/ 1113182 w 1417982"/>
              <a:gd name="connsiteY52" fmla="*/ 437321 h 4518991"/>
              <a:gd name="connsiteX53" fmla="*/ 1099930 w 1417982"/>
              <a:gd name="connsiteY53" fmla="*/ 291547 h 4518991"/>
              <a:gd name="connsiteX54" fmla="*/ 1152939 w 1417982"/>
              <a:gd name="connsiteY54" fmla="*/ 92765 h 4518991"/>
              <a:gd name="connsiteX55" fmla="*/ 1139687 w 1417982"/>
              <a:gd name="connsiteY55" fmla="*/ 0 h 4518991"/>
              <a:gd name="connsiteX56" fmla="*/ 848139 w 1417982"/>
              <a:gd name="connsiteY56" fmla="*/ 53008 h 4518991"/>
              <a:gd name="connsiteX57" fmla="*/ 278295 w 1417982"/>
              <a:gd name="connsiteY57" fmla="*/ 39756 h 4518991"/>
              <a:gd name="connsiteX58" fmla="*/ 53009 w 1417982"/>
              <a:gd name="connsiteY58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262271 w 1417982"/>
              <a:gd name="connsiteY18" fmla="*/ 3034266 h 4518991"/>
              <a:gd name="connsiteX19" fmla="*/ 251791 w 1417982"/>
              <a:gd name="connsiteY19" fmla="*/ 3193774 h 4518991"/>
              <a:gd name="connsiteX20" fmla="*/ 265043 w 1417982"/>
              <a:gd name="connsiteY20" fmla="*/ 3339547 h 4518991"/>
              <a:gd name="connsiteX21" fmla="*/ 278295 w 1417982"/>
              <a:gd name="connsiteY21" fmla="*/ 3538330 h 4518991"/>
              <a:gd name="connsiteX22" fmla="*/ 331304 w 1417982"/>
              <a:gd name="connsiteY22" fmla="*/ 3697356 h 4518991"/>
              <a:gd name="connsiteX23" fmla="*/ 331304 w 1417982"/>
              <a:gd name="connsiteY23" fmla="*/ 3829878 h 4518991"/>
              <a:gd name="connsiteX24" fmla="*/ 278295 w 1417982"/>
              <a:gd name="connsiteY24" fmla="*/ 3988904 h 4518991"/>
              <a:gd name="connsiteX25" fmla="*/ 278295 w 1417982"/>
              <a:gd name="connsiteY25" fmla="*/ 4147930 h 4518991"/>
              <a:gd name="connsiteX26" fmla="*/ 291548 w 1417982"/>
              <a:gd name="connsiteY26" fmla="*/ 4373217 h 4518991"/>
              <a:gd name="connsiteX27" fmla="*/ 331304 w 1417982"/>
              <a:gd name="connsiteY27" fmla="*/ 4426226 h 4518991"/>
              <a:gd name="connsiteX28" fmla="*/ 424069 w 1417982"/>
              <a:gd name="connsiteY28" fmla="*/ 4452730 h 4518991"/>
              <a:gd name="connsiteX29" fmla="*/ 834887 w 1417982"/>
              <a:gd name="connsiteY29" fmla="*/ 4492487 h 4518991"/>
              <a:gd name="connsiteX30" fmla="*/ 1086678 w 1417982"/>
              <a:gd name="connsiteY30" fmla="*/ 4479234 h 4518991"/>
              <a:gd name="connsiteX31" fmla="*/ 1325217 w 1417982"/>
              <a:gd name="connsiteY31" fmla="*/ 4505739 h 4518991"/>
              <a:gd name="connsiteX32" fmla="*/ 1364974 w 1417982"/>
              <a:gd name="connsiteY32" fmla="*/ 4518991 h 4518991"/>
              <a:gd name="connsiteX33" fmla="*/ 1417982 w 1417982"/>
              <a:gd name="connsiteY33" fmla="*/ 4161182 h 4518991"/>
              <a:gd name="connsiteX34" fmla="*/ 1378226 w 1417982"/>
              <a:gd name="connsiteY34" fmla="*/ 4055165 h 4518991"/>
              <a:gd name="connsiteX35" fmla="*/ 1417982 w 1417982"/>
              <a:gd name="connsiteY35" fmla="*/ 3962400 h 4518991"/>
              <a:gd name="connsiteX36" fmla="*/ 1338469 w 1417982"/>
              <a:gd name="connsiteY36" fmla="*/ 3843130 h 4518991"/>
              <a:gd name="connsiteX37" fmla="*/ 1311965 w 1417982"/>
              <a:gd name="connsiteY37" fmla="*/ 3617843 h 4518991"/>
              <a:gd name="connsiteX38" fmla="*/ 1325217 w 1417982"/>
              <a:gd name="connsiteY38" fmla="*/ 3511826 h 4518991"/>
              <a:gd name="connsiteX39" fmla="*/ 1325217 w 1417982"/>
              <a:gd name="connsiteY39" fmla="*/ 3286539 h 4518991"/>
              <a:gd name="connsiteX40" fmla="*/ 1325217 w 1417982"/>
              <a:gd name="connsiteY40" fmla="*/ 3048000 h 4518991"/>
              <a:gd name="connsiteX41" fmla="*/ 1166191 w 1417982"/>
              <a:gd name="connsiteY41" fmla="*/ 2769704 h 4518991"/>
              <a:gd name="connsiteX42" fmla="*/ 1311965 w 1417982"/>
              <a:gd name="connsiteY42" fmla="*/ 2517913 h 4518991"/>
              <a:gd name="connsiteX43" fmla="*/ 1258956 w 1417982"/>
              <a:gd name="connsiteY43" fmla="*/ 2305878 h 4518991"/>
              <a:gd name="connsiteX44" fmla="*/ 1245704 w 1417982"/>
              <a:gd name="connsiteY44" fmla="*/ 2146852 h 4518991"/>
              <a:gd name="connsiteX45" fmla="*/ 1272209 w 1417982"/>
              <a:gd name="connsiteY45" fmla="*/ 2040834 h 4518991"/>
              <a:gd name="connsiteX46" fmla="*/ 1258956 w 1417982"/>
              <a:gd name="connsiteY46" fmla="*/ 1881808 h 4518991"/>
              <a:gd name="connsiteX47" fmla="*/ 1205948 w 1417982"/>
              <a:gd name="connsiteY47" fmla="*/ 1722782 h 4518991"/>
              <a:gd name="connsiteX48" fmla="*/ 1205948 w 1417982"/>
              <a:gd name="connsiteY48" fmla="*/ 1457739 h 4518991"/>
              <a:gd name="connsiteX49" fmla="*/ 1179443 w 1417982"/>
              <a:gd name="connsiteY49" fmla="*/ 1258956 h 4518991"/>
              <a:gd name="connsiteX50" fmla="*/ 1152939 w 1417982"/>
              <a:gd name="connsiteY50" fmla="*/ 1086678 h 4518991"/>
              <a:gd name="connsiteX51" fmla="*/ 1166191 w 1417982"/>
              <a:gd name="connsiteY51" fmla="*/ 848139 h 4518991"/>
              <a:gd name="connsiteX52" fmla="*/ 1152939 w 1417982"/>
              <a:gd name="connsiteY52" fmla="*/ 675860 h 4518991"/>
              <a:gd name="connsiteX53" fmla="*/ 1113182 w 1417982"/>
              <a:gd name="connsiteY53" fmla="*/ 437321 h 4518991"/>
              <a:gd name="connsiteX54" fmla="*/ 1099930 w 1417982"/>
              <a:gd name="connsiteY54" fmla="*/ 291547 h 4518991"/>
              <a:gd name="connsiteX55" fmla="*/ 1152939 w 1417982"/>
              <a:gd name="connsiteY55" fmla="*/ 92765 h 4518991"/>
              <a:gd name="connsiteX56" fmla="*/ 1139687 w 1417982"/>
              <a:gd name="connsiteY56" fmla="*/ 0 h 4518991"/>
              <a:gd name="connsiteX57" fmla="*/ 848139 w 1417982"/>
              <a:gd name="connsiteY57" fmla="*/ 53008 h 4518991"/>
              <a:gd name="connsiteX58" fmla="*/ 278295 w 1417982"/>
              <a:gd name="connsiteY58" fmla="*/ 39756 h 4518991"/>
              <a:gd name="connsiteX59" fmla="*/ 53009 w 1417982"/>
              <a:gd name="connsiteY59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309100 w 1417982"/>
              <a:gd name="connsiteY18" fmla="*/ 3039645 h 4518991"/>
              <a:gd name="connsiteX19" fmla="*/ 251791 w 1417982"/>
              <a:gd name="connsiteY19" fmla="*/ 3193774 h 4518991"/>
              <a:gd name="connsiteX20" fmla="*/ 265043 w 1417982"/>
              <a:gd name="connsiteY20" fmla="*/ 3339547 h 4518991"/>
              <a:gd name="connsiteX21" fmla="*/ 278295 w 1417982"/>
              <a:gd name="connsiteY21" fmla="*/ 3538330 h 4518991"/>
              <a:gd name="connsiteX22" fmla="*/ 331304 w 1417982"/>
              <a:gd name="connsiteY22" fmla="*/ 3697356 h 4518991"/>
              <a:gd name="connsiteX23" fmla="*/ 331304 w 1417982"/>
              <a:gd name="connsiteY23" fmla="*/ 3829878 h 4518991"/>
              <a:gd name="connsiteX24" fmla="*/ 278295 w 1417982"/>
              <a:gd name="connsiteY24" fmla="*/ 3988904 h 4518991"/>
              <a:gd name="connsiteX25" fmla="*/ 278295 w 1417982"/>
              <a:gd name="connsiteY25" fmla="*/ 4147930 h 4518991"/>
              <a:gd name="connsiteX26" fmla="*/ 291548 w 1417982"/>
              <a:gd name="connsiteY26" fmla="*/ 4373217 h 4518991"/>
              <a:gd name="connsiteX27" fmla="*/ 331304 w 1417982"/>
              <a:gd name="connsiteY27" fmla="*/ 4426226 h 4518991"/>
              <a:gd name="connsiteX28" fmla="*/ 424069 w 1417982"/>
              <a:gd name="connsiteY28" fmla="*/ 4452730 h 4518991"/>
              <a:gd name="connsiteX29" fmla="*/ 834887 w 1417982"/>
              <a:gd name="connsiteY29" fmla="*/ 4492487 h 4518991"/>
              <a:gd name="connsiteX30" fmla="*/ 1086678 w 1417982"/>
              <a:gd name="connsiteY30" fmla="*/ 4479234 h 4518991"/>
              <a:gd name="connsiteX31" fmla="*/ 1325217 w 1417982"/>
              <a:gd name="connsiteY31" fmla="*/ 4505739 h 4518991"/>
              <a:gd name="connsiteX32" fmla="*/ 1364974 w 1417982"/>
              <a:gd name="connsiteY32" fmla="*/ 4518991 h 4518991"/>
              <a:gd name="connsiteX33" fmla="*/ 1417982 w 1417982"/>
              <a:gd name="connsiteY33" fmla="*/ 4161182 h 4518991"/>
              <a:gd name="connsiteX34" fmla="*/ 1378226 w 1417982"/>
              <a:gd name="connsiteY34" fmla="*/ 4055165 h 4518991"/>
              <a:gd name="connsiteX35" fmla="*/ 1417982 w 1417982"/>
              <a:gd name="connsiteY35" fmla="*/ 3962400 h 4518991"/>
              <a:gd name="connsiteX36" fmla="*/ 1338469 w 1417982"/>
              <a:gd name="connsiteY36" fmla="*/ 3843130 h 4518991"/>
              <a:gd name="connsiteX37" fmla="*/ 1311965 w 1417982"/>
              <a:gd name="connsiteY37" fmla="*/ 3617843 h 4518991"/>
              <a:gd name="connsiteX38" fmla="*/ 1325217 w 1417982"/>
              <a:gd name="connsiteY38" fmla="*/ 3511826 h 4518991"/>
              <a:gd name="connsiteX39" fmla="*/ 1325217 w 1417982"/>
              <a:gd name="connsiteY39" fmla="*/ 3286539 h 4518991"/>
              <a:gd name="connsiteX40" fmla="*/ 1325217 w 1417982"/>
              <a:gd name="connsiteY40" fmla="*/ 3048000 h 4518991"/>
              <a:gd name="connsiteX41" fmla="*/ 1166191 w 1417982"/>
              <a:gd name="connsiteY41" fmla="*/ 2769704 h 4518991"/>
              <a:gd name="connsiteX42" fmla="*/ 1311965 w 1417982"/>
              <a:gd name="connsiteY42" fmla="*/ 2517913 h 4518991"/>
              <a:gd name="connsiteX43" fmla="*/ 1258956 w 1417982"/>
              <a:gd name="connsiteY43" fmla="*/ 2305878 h 4518991"/>
              <a:gd name="connsiteX44" fmla="*/ 1245704 w 1417982"/>
              <a:gd name="connsiteY44" fmla="*/ 2146852 h 4518991"/>
              <a:gd name="connsiteX45" fmla="*/ 1272209 w 1417982"/>
              <a:gd name="connsiteY45" fmla="*/ 2040834 h 4518991"/>
              <a:gd name="connsiteX46" fmla="*/ 1258956 w 1417982"/>
              <a:gd name="connsiteY46" fmla="*/ 1881808 h 4518991"/>
              <a:gd name="connsiteX47" fmla="*/ 1205948 w 1417982"/>
              <a:gd name="connsiteY47" fmla="*/ 1722782 h 4518991"/>
              <a:gd name="connsiteX48" fmla="*/ 1205948 w 1417982"/>
              <a:gd name="connsiteY48" fmla="*/ 1457739 h 4518991"/>
              <a:gd name="connsiteX49" fmla="*/ 1179443 w 1417982"/>
              <a:gd name="connsiteY49" fmla="*/ 1258956 h 4518991"/>
              <a:gd name="connsiteX50" fmla="*/ 1152939 w 1417982"/>
              <a:gd name="connsiteY50" fmla="*/ 1086678 h 4518991"/>
              <a:gd name="connsiteX51" fmla="*/ 1166191 w 1417982"/>
              <a:gd name="connsiteY51" fmla="*/ 848139 h 4518991"/>
              <a:gd name="connsiteX52" fmla="*/ 1152939 w 1417982"/>
              <a:gd name="connsiteY52" fmla="*/ 675860 h 4518991"/>
              <a:gd name="connsiteX53" fmla="*/ 1113182 w 1417982"/>
              <a:gd name="connsiteY53" fmla="*/ 437321 h 4518991"/>
              <a:gd name="connsiteX54" fmla="*/ 1099930 w 1417982"/>
              <a:gd name="connsiteY54" fmla="*/ 291547 h 4518991"/>
              <a:gd name="connsiteX55" fmla="*/ 1152939 w 1417982"/>
              <a:gd name="connsiteY55" fmla="*/ 92765 h 4518991"/>
              <a:gd name="connsiteX56" fmla="*/ 1139687 w 1417982"/>
              <a:gd name="connsiteY56" fmla="*/ 0 h 4518991"/>
              <a:gd name="connsiteX57" fmla="*/ 848139 w 1417982"/>
              <a:gd name="connsiteY57" fmla="*/ 53008 h 4518991"/>
              <a:gd name="connsiteX58" fmla="*/ 278295 w 1417982"/>
              <a:gd name="connsiteY58" fmla="*/ 39756 h 4518991"/>
              <a:gd name="connsiteX59" fmla="*/ 53009 w 1417982"/>
              <a:gd name="connsiteY59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227585 w 1417982"/>
              <a:gd name="connsiteY43" fmla="*/ 2656553 h 4518991"/>
              <a:gd name="connsiteX44" fmla="*/ 1311965 w 1417982"/>
              <a:gd name="connsiteY44" fmla="*/ 2517913 h 4518991"/>
              <a:gd name="connsiteX45" fmla="*/ 1258956 w 1417982"/>
              <a:gd name="connsiteY45" fmla="*/ 2305878 h 4518991"/>
              <a:gd name="connsiteX46" fmla="*/ 1245704 w 1417982"/>
              <a:gd name="connsiteY46" fmla="*/ 2146852 h 4518991"/>
              <a:gd name="connsiteX47" fmla="*/ 1272209 w 1417982"/>
              <a:gd name="connsiteY47" fmla="*/ 2040834 h 4518991"/>
              <a:gd name="connsiteX48" fmla="*/ 1258956 w 1417982"/>
              <a:gd name="connsiteY48" fmla="*/ 1881808 h 4518991"/>
              <a:gd name="connsiteX49" fmla="*/ 1205948 w 1417982"/>
              <a:gd name="connsiteY49" fmla="*/ 1722782 h 4518991"/>
              <a:gd name="connsiteX50" fmla="*/ 1205948 w 1417982"/>
              <a:gd name="connsiteY50" fmla="*/ 1457739 h 4518991"/>
              <a:gd name="connsiteX51" fmla="*/ 1179443 w 1417982"/>
              <a:gd name="connsiteY51" fmla="*/ 1258956 h 4518991"/>
              <a:gd name="connsiteX52" fmla="*/ 1152939 w 1417982"/>
              <a:gd name="connsiteY52" fmla="*/ 1086678 h 4518991"/>
              <a:gd name="connsiteX53" fmla="*/ 1166191 w 1417982"/>
              <a:gd name="connsiteY53" fmla="*/ 848139 h 4518991"/>
              <a:gd name="connsiteX54" fmla="*/ 1152939 w 1417982"/>
              <a:gd name="connsiteY54" fmla="*/ 675860 h 4518991"/>
              <a:gd name="connsiteX55" fmla="*/ 1113182 w 1417982"/>
              <a:gd name="connsiteY55" fmla="*/ 437321 h 4518991"/>
              <a:gd name="connsiteX56" fmla="*/ 1099930 w 1417982"/>
              <a:gd name="connsiteY56" fmla="*/ 291547 h 4518991"/>
              <a:gd name="connsiteX57" fmla="*/ 1152939 w 1417982"/>
              <a:gd name="connsiteY57" fmla="*/ 92765 h 4518991"/>
              <a:gd name="connsiteX58" fmla="*/ 1139687 w 1417982"/>
              <a:gd name="connsiteY58" fmla="*/ 0 h 4518991"/>
              <a:gd name="connsiteX59" fmla="*/ 848139 w 1417982"/>
              <a:gd name="connsiteY59" fmla="*/ 53008 h 4518991"/>
              <a:gd name="connsiteX60" fmla="*/ 278295 w 1417982"/>
              <a:gd name="connsiteY60" fmla="*/ 39756 h 4518991"/>
              <a:gd name="connsiteX61" fmla="*/ 53009 w 1417982"/>
              <a:gd name="connsiteY61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06398 w 1417982"/>
              <a:gd name="connsiteY43" fmla="*/ 27570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417982" h="4518991">
                <a:moveTo>
                  <a:pt x="53009" y="106017"/>
                </a:moveTo>
                <a:lnTo>
                  <a:pt x="0" y="357808"/>
                </a:lnTo>
                <a:lnTo>
                  <a:pt x="159026" y="516834"/>
                </a:lnTo>
                <a:lnTo>
                  <a:pt x="66261" y="583095"/>
                </a:lnTo>
                <a:lnTo>
                  <a:pt x="79513" y="622852"/>
                </a:lnTo>
                <a:lnTo>
                  <a:pt x="185530" y="728869"/>
                </a:lnTo>
                <a:lnTo>
                  <a:pt x="212035" y="861391"/>
                </a:lnTo>
                <a:lnTo>
                  <a:pt x="159026" y="1020417"/>
                </a:lnTo>
                <a:lnTo>
                  <a:pt x="225287" y="1139687"/>
                </a:lnTo>
                <a:lnTo>
                  <a:pt x="238539" y="1338469"/>
                </a:lnTo>
                <a:cubicBezTo>
                  <a:pt x="210783" y="1465274"/>
                  <a:pt x="220870" y="1568174"/>
                  <a:pt x="212035" y="1683026"/>
                </a:cubicBezTo>
                <a:lnTo>
                  <a:pt x="212035" y="1828800"/>
                </a:lnTo>
                <a:lnTo>
                  <a:pt x="278295" y="1987826"/>
                </a:lnTo>
                <a:lnTo>
                  <a:pt x="278295" y="2120347"/>
                </a:lnTo>
                <a:lnTo>
                  <a:pt x="251791" y="2252869"/>
                </a:lnTo>
                <a:lnTo>
                  <a:pt x="251791" y="2398643"/>
                </a:lnTo>
                <a:lnTo>
                  <a:pt x="251791" y="2597426"/>
                </a:lnTo>
                <a:lnTo>
                  <a:pt x="279299" y="2759946"/>
                </a:lnTo>
                <a:cubicBezTo>
                  <a:pt x="245067" y="2801033"/>
                  <a:pt x="287465" y="2863634"/>
                  <a:pt x="291548" y="2915478"/>
                </a:cubicBezTo>
                <a:lnTo>
                  <a:pt x="309100" y="3039645"/>
                </a:lnTo>
                <a:cubicBezTo>
                  <a:pt x="264454" y="3085642"/>
                  <a:pt x="270894" y="3142398"/>
                  <a:pt x="251791" y="3193774"/>
                </a:cubicBezTo>
                <a:cubicBezTo>
                  <a:pt x="294522" y="3231607"/>
                  <a:pt x="260626" y="3290956"/>
                  <a:pt x="265043" y="3339547"/>
                </a:cubicBezTo>
                <a:cubicBezTo>
                  <a:pt x="231145" y="3400429"/>
                  <a:pt x="273878" y="3472069"/>
                  <a:pt x="278295" y="3538330"/>
                </a:cubicBezTo>
                <a:cubicBezTo>
                  <a:pt x="253394" y="3596717"/>
                  <a:pt x="360464" y="3649726"/>
                  <a:pt x="331304" y="3697356"/>
                </a:cubicBezTo>
                <a:cubicBezTo>
                  <a:pt x="314276" y="3730772"/>
                  <a:pt x="331304" y="3785704"/>
                  <a:pt x="331304" y="3829878"/>
                </a:cubicBezTo>
                <a:lnTo>
                  <a:pt x="278295" y="3988904"/>
                </a:lnTo>
                <a:lnTo>
                  <a:pt x="278295" y="4147930"/>
                </a:lnTo>
                <a:lnTo>
                  <a:pt x="291548" y="4373217"/>
                </a:lnTo>
                <a:lnTo>
                  <a:pt x="331304" y="4426226"/>
                </a:lnTo>
                <a:lnTo>
                  <a:pt x="424069" y="4452730"/>
                </a:lnTo>
                <a:lnTo>
                  <a:pt x="834887" y="4492487"/>
                </a:lnTo>
                <a:lnTo>
                  <a:pt x="1086678" y="4479234"/>
                </a:lnTo>
                <a:lnTo>
                  <a:pt x="1325217" y="4505739"/>
                </a:lnTo>
                <a:lnTo>
                  <a:pt x="1364974" y="4518991"/>
                </a:lnTo>
                <a:lnTo>
                  <a:pt x="1417982" y="4161182"/>
                </a:lnTo>
                <a:lnTo>
                  <a:pt x="1378226" y="4055165"/>
                </a:lnTo>
                <a:lnTo>
                  <a:pt x="1417982" y="3962400"/>
                </a:lnTo>
                <a:lnTo>
                  <a:pt x="1338469" y="3843130"/>
                </a:lnTo>
                <a:lnTo>
                  <a:pt x="1311965" y="3617843"/>
                </a:lnTo>
                <a:lnTo>
                  <a:pt x="1325217" y="3511826"/>
                </a:lnTo>
                <a:lnTo>
                  <a:pt x="1325217" y="3286539"/>
                </a:lnTo>
                <a:cubicBezTo>
                  <a:pt x="1325217" y="3207026"/>
                  <a:pt x="1278310" y="3123280"/>
                  <a:pt x="1325217" y="3048000"/>
                </a:cubicBezTo>
                <a:cubicBezTo>
                  <a:pt x="1322828" y="2982428"/>
                  <a:pt x="1250077" y="2933791"/>
                  <a:pt x="1227585" y="2876686"/>
                </a:cubicBezTo>
                <a:cubicBezTo>
                  <a:pt x="1277482" y="2819858"/>
                  <a:pt x="1245783" y="2786689"/>
                  <a:pt x="1225318" y="2751028"/>
                </a:cubicBezTo>
                <a:cubicBezTo>
                  <a:pt x="1296041" y="2734478"/>
                  <a:pt x="1230772" y="2706223"/>
                  <a:pt x="1251237" y="2668506"/>
                </a:cubicBezTo>
                <a:cubicBezTo>
                  <a:pt x="1279364" y="2622293"/>
                  <a:pt x="1283641" y="2604716"/>
                  <a:pt x="1288314" y="2511937"/>
                </a:cubicBezTo>
                <a:cubicBezTo>
                  <a:pt x="1243839" y="2441259"/>
                  <a:pt x="1276626" y="2376556"/>
                  <a:pt x="1258956" y="2305878"/>
                </a:cubicBezTo>
                <a:lnTo>
                  <a:pt x="1245704" y="2146852"/>
                </a:lnTo>
                <a:lnTo>
                  <a:pt x="1272209" y="2040834"/>
                </a:lnTo>
                <a:lnTo>
                  <a:pt x="1258956" y="1881808"/>
                </a:lnTo>
                <a:lnTo>
                  <a:pt x="1205948" y="1722782"/>
                </a:lnTo>
                <a:lnTo>
                  <a:pt x="1205948" y="1457739"/>
                </a:lnTo>
                <a:lnTo>
                  <a:pt x="1179443" y="1258956"/>
                </a:lnTo>
                <a:lnTo>
                  <a:pt x="1152939" y="1086678"/>
                </a:lnTo>
                <a:lnTo>
                  <a:pt x="1166191" y="848139"/>
                </a:lnTo>
                <a:lnTo>
                  <a:pt x="1152939" y="675860"/>
                </a:lnTo>
                <a:lnTo>
                  <a:pt x="1113182" y="437321"/>
                </a:lnTo>
                <a:lnTo>
                  <a:pt x="1099930" y="291547"/>
                </a:lnTo>
                <a:lnTo>
                  <a:pt x="1152939" y="92765"/>
                </a:lnTo>
                <a:lnTo>
                  <a:pt x="1139687" y="0"/>
                </a:lnTo>
                <a:lnTo>
                  <a:pt x="848139" y="53008"/>
                </a:lnTo>
                <a:lnTo>
                  <a:pt x="278295" y="39756"/>
                </a:lnTo>
                <a:lnTo>
                  <a:pt x="53009" y="106017"/>
                </a:lnTo>
                <a:close/>
              </a:path>
            </a:pathLst>
          </a:custGeom>
          <a:solidFill>
            <a:srgbClr val="EE275D"/>
          </a:solidFill>
          <a:ln w="28575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1AB61-9C8C-3664-7A5E-5C06017FEF15}"/>
              </a:ext>
            </a:extLst>
          </p:cNvPr>
          <p:cNvGrpSpPr/>
          <p:nvPr/>
        </p:nvGrpSpPr>
        <p:grpSpPr>
          <a:xfrm rot="-5220000">
            <a:off x="7460761" y="2563210"/>
            <a:ext cx="1932746" cy="1117099"/>
            <a:chOff x="1657932" y="4247536"/>
            <a:chExt cx="1561987" cy="63418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D00C207-2FB6-EBBE-F787-EB92539B166F}"/>
                </a:ext>
              </a:extLst>
            </p:cNvPr>
            <p:cNvSpPr/>
            <p:nvPr/>
          </p:nvSpPr>
          <p:spPr>
            <a:xfrm>
              <a:off x="2236623" y="4486415"/>
              <a:ext cx="983296" cy="385204"/>
            </a:xfrm>
            <a:custGeom>
              <a:avLst/>
              <a:gdLst>
                <a:gd name="connsiteX0" fmla="*/ 162232 w 1297858"/>
                <a:gd name="connsiteY0" fmla="*/ 0 h 634181"/>
                <a:gd name="connsiteX1" fmla="*/ 88490 w 1297858"/>
                <a:gd name="connsiteY1" fmla="*/ 147484 h 634181"/>
                <a:gd name="connsiteX2" fmla="*/ 88490 w 1297858"/>
                <a:gd name="connsiteY2" fmla="*/ 147484 h 634181"/>
                <a:gd name="connsiteX3" fmla="*/ 44245 w 1297858"/>
                <a:gd name="connsiteY3" fmla="*/ 353962 h 634181"/>
                <a:gd name="connsiteX4" fmla="*/ 0 w 1297858"/>
                <a:gd name="connsiteY4" fmla="*/ 575187 h 634181"/>
                <a:gd name="connsiteX5" fmla="*/ 973393 w 1297858"/>
                <a:gd name="connsiteY5" fmla="*/ 619433 h 634181"/>
                <a:gd name="connsiteX6" fmla="*/ 1297858 w 1297858"/>
                <a:gd name="connsiteY6" fmla="*/ 634181 h 634181"/>
                <a:gd name="connsiteX7" fmla="*/ 1165122 w 1297858"/>
                <a:gd name="connsiteY7" fmla="*/ 575187 h 634181"/>
                <a:gd name="connsiteX8" fmla="*/ 1165122 w 1297858"/>
                <a:gd name="connsiteY8" fmla="*/ 412955 h 634181"/>
                <a:gd name="connsiteX9" fmla="*/ 1165122 w 1297858"/>
                <a:gd name="connsiteY9" fmla="*/ 221226 h 634181"/>
                <a:gd name="connsiteX10" fmla="*/ 1194619 w 1297858"/>
                <a:gd name="connsiteY10" fmla="*/ 147484 h 634181"/>
                <a:gd name="connsiteX11" fmla="*/ 1047135 w 1297858"/>
                <a:gd name="connsiteY11" fmla="*/ 117987 h 634181"/>
                <a:gd name="connsiteX12" fmla="*/ 796412 w 1297858"/>
                <a:gd name="connsiteY12" fmla="*/ 73742 h 634181"/>
                <a:gd name="connsiteX13" fmla="*/ 457200 w 1297858"/>
                <a:gd name="connsiteY13" fmla="*/ 88491 h 634181"/>
                <a:gd name="connsiteX14" fmla="*/ 191729 w 1297858"/>
                <a:gd name="connsiteY14" fmla="*/ 44245 h 634181"/>
                <a:gd name="connsiteX15" fmla="*/ 162232 w 1297858"/>
                <a:gd name="connsiteY15" fmla="*/ 0 h 634181"/>
                <a:gd name="connsiteX0" fmla="*/ 162232 w 1212717"/>
                <a:gd name="connsiteY0" fmla="*/ 0 h 689564"/>
                <a:gd name="connsiteX1" fmla="*/ 88490 w 1212717"/>
                <a:gd name="connsiteY1" fmla="*/ 147484 h 689564"/>
                <a:gd name="connsiteX2" fmla="*/ 88490 w 1212717"/>
                <a:gd name="connsiteY2" fmla="*/ 147484 h 689564"/>
                <a:gd name="connsiteX3" fmla="*/ 44245 w 1212717"/>
                <a:gd name="connsiteY3" fmla="*/ 353962 h 689564"/>
                <a:gd name="connsiteX4" fmla="*/ 0 w 1212717"/>
                <a:gd name="connsiteY4" fmla="*/ 575187 h 689564"/>
                <a:gd name="connsiteX5" fmla="*/ 973393 w 1212717"/>
                <a:gd name="connsiteY5" fmla="*/ 619433 h 689564"/>
                <a:gd name="connsiteX6" fmla="*/ 1212717 w 1212717"/>
                <a:gd name="connsiteY6" fmla="*/ 689564 h 689564"/>
                <a:gd name="connsiteX7" fmla="*/ 1165122 w 1212717"/>
                <a:gd name="connsiteY7" fmla="*/ 575187 h 689564"/>
                <a:gd name="connsiteX8" fmla="*/ 1165122 w 1212717"/>
                <a:gd name="connsiteY8" fmla="*/ 412955 h 689564"/>
                <a:gd name="connsiteX9" fmla="*/ 1165122 w 1212717"/>
                <a:gd name="connsiteY9" fmla="*/ 221226 h 689564"/>
                <a:gd name="connsiteX10" fmla="*/ 1194619 w 1212717"/>
                <a:gd name="connsiteY10" fmla="*/ 147484 h 689564"/>
                <a:gd name="connsiteX11" fmla="*/ 1047135 w 1212717"/>
                <a:gd name="connsiteY11" fmla="*/ 117987 h 689564"/>
                <a:gd name="connsiteX12" fmla="*/ 796412 w 1212717"/>
                <a:gd name="connsiteY12" fmla="*/ 73742 h 689564"/>
                <a:gd name="connsiteX13" fmla="*/ 457200 w 1212717"/>
                <a:gd name="connsiteY13" fmla="*/ 88491 h 689564"/>
                <a:gd name="connsiteX14" fmla="*/ 191729 w 1212717"/>
                <a:gd name="connsiteY14" fmla="*/ 44245 h 689564"/>
                <a:gd name="connsiteX15" fmla="*/ 162232 w 1212717"/>
                <a:gd name="connsiteY15" fmla="*/ 0 h 689564"/>
                <a:gd name="connsiteX0" fmla="*/ 162232 w 1207396"/>
                <a:gd name="connsiteY0" fmla="*/ 0 h 619844"/>
                <a:gd name="connsiteX1" fmla="*/ 88490 w 1207396"/>
                <a:gd name="connsiteY1" fmla="*/ 147484 h 619844"/>
                <a:gd name="connsiteX2" fmla="*/ 88490 w 1207396"/>
                <a:gd name="connsiteY2" fmla="*/ 147484 h 619844"/>
                <a:gd name="connsiteX3" fmla="*/ 44245 w 1207396"/>
                <a:gd name="connsiteY3" fmla="*/ 353962 h 619844"/>
                <a:gd name="connsiteX4" fmla="*/ 0 w 1207396"/>
                <a:gd name="connsiteY4" fmla="*/ 575187 h 619844"/>
                <a:gd name="connsiteX5" fmla="*/ 973393 w 1207396"/>
                <a:gd name="connsiteY5" fmla="*/ 619433 h 619844"/>
                <a:gd name="connsiteX6" fmla="*/ 1207396 w 1207396"/>
                <a:gd name="connsiteY6" fmla="*/ 548031 h 619844"/>
                <a:gd name="connsiteX7" fmla="*/ 1165122 w 1207396"/>
                <a:gd name="connsiteY7" fmla="*/ 575187 h 619844"/>
                <a:gd name="connsiteX8" fmla="*/ 1165122 w 1207396"/>
                <a:gd name="connsiteY8" fmla="*/ 412955 h 619844"/>
                <a:gd name="connsiteX9" fmla="*/ 1165122 w 1207396"/>
                <a:gd name="connsiteY9" fmla="*/ 221226 h 619844"/>
                <a:gd name="connsiteX10" fmla="*/ 1194619 w 1207396"/>
                <a:gd name="connsiteY10" fmla="*/ 147484 h 619844"/>
                <a:gd name="connsiteX11" fmla="*/ 1047135 w 1207396"/>
                <a:gd name="connsiteY11" fmla="*/ 117987 h 619844"/>
                <a:gd name="connsiteX12" fmla="*/ 796412 w 1207396"/>
                <a:gd name="connsiteY12" fmla="*/ 73742 h 619844"/>
                <a:gd name="connsiteX13" fmla="*/ 457200 w 1207396"/>
                <a:gd name="connsiteY13" fmla="*/ 88491 h 619844"/>
                <a:gd name="connsiteX14" fmla="*/ 191729 w 1207396"/>
                <a:gd name="connsiteY14" fmla="*/ 44245 h 619844"/>
                <a:gd name="connsiteX15" fmla="*/ 162232 w 1207396"/>
                <a:gd name="connsiteY15" fmla="*/ 0 h 61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07396" h="619844">
                  <a:moveTo>
                    <a:pt x="162232" y="0"/>
                  </a:moveTo>
                  <a:lnTo>
                    <a:pt x="88490" y="147484"/>
                  </a:lnTo>
                  <a:lnTo>
                    <a:pt x="88490" y="147484"/>
                  </a:lnTo>
                  <a:lnTo>
                    <a:pt x="44245" y="353962"/>
                  </a:lnTo>
                  <a:lnTo>
                    <a:pt x="0" y="575187"/>
                  </a:lnTo>
                  <a:cubicBezTo>
                    <a:pt x="324464" y="589936"/>
                    <a:pt x="772160" y="623959"/>
                    <a:pt x="973393" y="619433"/>
                  </a:cubicBezTo>
                  <a:cubicBezTo>
                    <a:pt x="1174626" y="614907"/>
                    <a:pt x="1127621" y="524654"/>
                    <a:pt x="1207396" y="548031"/>
                  </a:cubicBezTo>
                  <a:lnTo>
                    <a:pt x="1165122" y="575187"/>
                  </a:lnTo>
                  <a:lnTo>
                    <a:pt x="1165122" y="412955"/>
                  </a:lnTo>
                  <a:lnTo>
                    <a:pt x="1165122" y="221226"/>
                  </a:lnTo>
                  <a:lnTo>
                    <a:pt x="1194619" y="147484"/>
                  </a:lnTo>
                  <a:lnTo>
                    <a:pt x="1047135" y="117987"/>
                  </a:lnTo>
                  <a:lnTo>
                    <a:pt x="796412" y="73742"/>
                  </a:lnTo>
                  <a:lnTo>
                    <a:pt x="457200" y="88491"/>
                  </a:lnTo>
                  <a:lnTo>
                    <a:pt x="191729" y="44245"/>
                  </a:lnTo>
                  <a:lnTo>
                    <a:pt x="162232" y="0"/>
                  </a:lnTo>
                  <a:close/>
                </a:path>
              </a:pathLst>
            </a:custGeom>
            <a:gradFill>
              <a:gsLst>
                <a:gs pos="8000">
                  <a:srgbClr val="F3F3F3"/>
                </a:gs>
                <a:gs pos="62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D77A23A-18AF-6D1E-BECE-EF32204792D9}"/>
                </a:ext>
              </a:extLst>
            </p:cNvPr>
            <p:cNvSpPr/>
            <p:nvPr/>
          </p:nvSpPr>
          <p:spPr>
            <a:xfrm>
              <a:off x="1657932" y="4247536"/>
              <a:ext cx="1297858" cy="634181"/>
            </a:xfrm>
            <a:custGeom>
              <a:avLst/>
              <a:gdLst>
                <a:gd name="connsiteX0" fmla="*/ 162232 w 1297858"/>
                <a:gd name="connsiteY0" fmla="*/ 0 h 634181"/>
                <a:gd name="connsiteX1" fmla="*/ 88490 w 1297858"/>
                <a:gd name="connsiteY1" fmla="*/ 147484 h 634181"/>
                <a:gd name="connsiteX2" fmla="*/ 88490 w 1297858"/>
                <a:gd name="connsiteY2" fmla="*/ 147484 h 634181"/>
                <a:gd name="connsiteX3" fmla="*/ 44245 w 1297858"/>
                <a:gd name="connsiteY3" fmla="*/ 353962 h 634181"/>
                <a:gd name="connsiteX4" fmla="*/ 0 w 1297858"/>
                <a:gd name="connsiteY4" fmla="*/ 575187 h 634181"/>
                <a:gd name="connsiteX5" fmla="*/ 973393 w 1297858"/>
                <a:gd name="connsiteY5" fmla="*/ 619433 h 634181"/>
                <a:gd name="connsiteX6" fmla="*/ 1297858 w 1297858"/>
                <a:gd name="connsiteY6" fmla="*/ 634181 h 634181"/>
                <a:gd name="connsiteX7" fmla="*/ 1165122 w 1297858"/>
                <a:gd name="connsiteY7" fmla="*/ 575187 h 634181"/>
                <a:gd name="connsiteX8" fmla="*/ 1165122 w 1297858"/>
                <a:gd name="connsiteY8" fmla="*/ 412955 h 634181"/>
                <a:gd name="connsiteX9" fmla="*/ 1165122 w 1297858"/>
                <a:gd name="connsiteY9" fmla="*/ 221226 h 634181"/>
                <a:gd name="connsiteX10" fmla="*/ 1194619 w 1297858"/>
                <a:gd name="connsiteY10" fmla="*/ 147484 h 634181"/>
                <a:gd name="connsiteX11" fmla="*/ 1047135 w 1297858"/>
                <a:gd name="connsiteY11" fmla="*/ 117987 h 634181"/>
                <a:gd name="connsiteX12" fmla="*/ 796412 w 1297858"/>
                <a:gd name="connsiteY12" fmla="*/ 73742 h 634181"/>
                <a:gd name="connsiteX13" fmla="*/ 457200 w 1297858"/>
                <a:gd name="connsiteY13" fmla="*/ 88491 h 634181"/>
                <a:gd name="connsiteX14" fmla="*/ 191729 w 1297858"/>
                <a:gd name="connsiteY14" fmla="*/ 44245 h 634181"/>
                <a:gd name="connsiteX15" fmla="*/ 162232 w 1297858"/>
                <a:gd name="connsiteY15" fmla="*/ 0 h 634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97858" h="634181">
                  <a:moveTo>
                    <a:pt x="162232" y="0"/>
                  </a:moveTo>
                  <a:lnTo>
                    <a:pt x="88490" y="147484"/>
                  </a:lnTo>
                  <a:lnTo>
                    <a:pt x="88490" y="147484"/>
                  </a:lnTo>
                  <a:lnTo>
                    <a:pt x="44245" y="353962"/>
                  </a:lnTo>
                  <a:lnTo>
                    <a:pt x="0" y="575187"/>
                  </a:lnTo>
                  <a:lnTo>
                    <a:pt x="973393" y="619433"/>
                  </a:lnTo>
                  <a:lnTo>
                    <a:pt x="1297858" y="634181"/>
                  </a:lnTo>
                  <a:lnTo>
                    <a:pt x="1165122" y="575187"/>
                  </a:lnTo>
                  <a:lnTo>
                    <a:pt x="1165122" y="412955"/>
                  </a:lnTo>
                  <a:lnTo>
                    <a:pt x="1165122" y="221226"/>
                  </a:lnTo>
                  <a:lnTo>
                    <a:pt x="1194619" y="147484"/>
                  </a:lnTo>
                  <a:lnTo>
                    <a:pt x="1047135" y="117987"/>
                  </a:lnTo>
                  <a:lnTo>
                    <a:pt x="796412" y="73742"/>
                  </a:lnTo>
                  <a:lnTo>
                    <a:pt x="457200" y="88491"/>
                  </a:lnTo>
                  <a:lnTo>
                    <a:pt x="191729" y="44245"/>
                  </a:lnTo>
                  <a:lnTo>
                    <a:pt x="162232" y="0"/>
                  </a:lnTo>
                  <a:close/>
                </a:path>
              </a:pathLst>
            </a:custGeom>
            <a:gradFill>
              <a:gsLst>
                <a:gs pos="8000">
                  <a:schemeClr val="bg1">
                    <a:lumMod val="50000"/>
                  </a:schemeClr>
                </a:gs>
                <a:gs pos="25000">
                  <a:srgbClr val="F3F3F3"/>
                </a:gs>
                <a:gs pos="62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FD6B49E-972B-DE39-7397-EBE0AED3D888}"/>
              </a:ext>
            </a:extLst>
          </p:cNvPr>
          <p:cNvSpPr txBox="1"/>
          <p:nvPr/>
        </p:nvSpPr>
        <p:spPr>
          <a:xfrm>
            <a:off x="0" y="2673467"/>
            <a:ext cx="653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400" b="1">
                <a:solidFill>
                  <a:schemeClr val="bg1"/>
                </a:solidFill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5E11D2-03F8-0611-F397-4E4D4646F1F7}"/>
              </a:ext>
            </a:extLst>
          </p:cNvPr>
          <p:cNvSpPr txBox="1"/>
          <p:nvPr/>
        </p:nvSpPr>
        <p:spPr>
          <a:xfrm rot="60000">
            <a:off x="331079" y="2842745"/>
            <a:ext cx="7794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200" b="1" dirty="0">
                <a:solidFill>
                  <a:prstClr val="white"/>
                </a:solidFill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rPr>
              <a:t>Benefits of Measures</a:t>
            </a:r>
          </a:p>
        </p:txBody>
      </p:sp>
    </p:spTree>
    <p:extLst>
      <p:ext uri="{BB962C8B-B14F-4D97-AF65-F5344CB8AC3E}">
        <p14:creationId xmlns:p14="http://schemas.microsoft.com/office/powerpoint/2010/main" val="279407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9FED725-A2CD-1E9E-8714-9B4EFD7A66D5}"/>
              </a:ext>
            </a:extLst>
          </p:cNvPr>
          <p:cNvSpPr/>
          <p:nvPr/>
        </p:nvSpPr>
        <p:spPr>
          <a:xfrm>
            <a:off x="0" y="0"/>
            <a:ext cx="12192000" cy="667657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rgbClr val="EE26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4400" dirty="0"/>
              <a:t>Benefits of Measures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3A8B4C-11B7-9AFE-F20E-B5F1F95CE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783" y="1093313"/>
            <a:ext cx="9202434" cy="379147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F9EA8D2-32DB-DCD4-BBE0-552F314F64FA}"/>
              </a:ext>
            </a:extLst>
          </p:cNvPr>
          <p:cNvGrpSpPr/>
          <p:nvPr/>
        </p:nvGrpSpPr>
        <p:grpSpPr>
          <a:xfrm>
            <a:off x="1259457" y="5306134"/>
            <a:ext cx="6182982" cy="728781"/>
            <a:chOff x="1259457" y="5306134"/>
            <a:chExt cx="6182982" cy="72878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74A16E-BD9A-95FF-7176-AC9DAA1931EF}"/>
                </a:ext>
              </a:extLst>
            </p:cNvPr>
            <p:cNvSpPr txBox="1"/>
            <p:nvPr/>
          </p:nvSpPr>
          <p:spPr>
            <a:xfrm>
              <a:off x="1347877" y="5306134"/>
              <a:ext cx="60945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rgbClr val="333333"/>
                  </a:solidFill>
                  <a:effectLst/>
                  <a:latin typeface="Helvetica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Measures are calculated in the context of the visualization</a:t>
              </a:r>
              <a:r>
                <a:rPr lang="en-US" sz="1800" dirty="0">
                  <a:solidFill>
                    <a:srgbClr val="333333"/>
                  </a:solidFill>
                  <a:effectLst/>
                  <a:latin typeface="Helvetica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FC84839-6852-230D-4475-62FBC6EECF20}"/>
                </a:ext>
              </a:extLst>
            </p:cNvPr>
            <p:cNvCxnSpPr>
              <a:cxnSpLocks/>
            </p:cNvCxnSpPr>
            <p:nvPr/>
          </p:nvCxnSpPr>
          <p:spPr>
            <a:xfrm>
              <a:off x="1259457" y="5306134"/>
              <a:ext cx="0" cy="728781"/>
            </a:xfrm>
            <a:prstGeom prst="line">
              <a:avLst/>
            </a:prstGeom>
            <a:ln w="57150">
              <a:solidFill>
                <a:srgbClr val="EE26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774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5FE43-76E0-AA57-DC67-362462C30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C34D4E4-0E6A-C9D4-4FBC-44794C3EC58B}"/>
              </a:ext>
            </a:extLst>
          </p:cNvPr>
          <p:cNvSpPr/>
          <p:nvPr/>
        </p:nvSpPr>
        <p:spPr>
          <a:xfrm>
            <a:off x="0" y="0"/>
            <a:ext cx="12192000" cy="667657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rgbClr val="EE26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4400" dirty="0"/>
              <a:t>Benefits of Measures</a:t>
            </a:r>
            <a:endParaRPr lang="en-US" sz="16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E5B770E-3480-E4E9-2587-CBA656624476}"/>
              </a:ext>
            </a:extLst>
          </p:cNvPr>
          <p:cNvGrpSpPr/>
          <p:nvPr/>
        </p:nvGrpSpPr>
        <p:grpSpPr>
          <a:xfrm>
            <a:off x="1259457" y="5306134"/>
            <a:ext cx="6182982" cy="728781"/>
            <a:chOff x="1259457" y="5306134"/>
            <a:chExt cx="6182982" cy="72878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2F7E92-2163-F7DF-DCBA-A1FD353B5DD5}"/>
                </a:ext>
              </a:extLst>
            </p:cNvPr>
            <p:cNvSpPr txBox="1"/>
            <p:nvPr/>
          </p:nvSpPr>
          <p:spPr>
            <a:xfrm>
              <a:off x="1347877" y="5306134"/>
              <a:ext cx="60945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rgbClr val="333333"/>
                  </a:solidFill>
                  <a:effectLst/>
                  <a:latin typeface="Helvetica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Measures are reusable</a:t>
              </a:r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0FADAD9-BD78-3993-F84D-1354E640F5A2}"/>
                </a:ext>
              </a:extLst>
            </p:cNvPr>
            <p:cNvCxnSpPr>
              <a:cxnSpLocks/>
            </p:cNvCxnSpPr>
            <p:nvPr/>
          </p:nvCxnSpPr>
          <p:spPr>
            <a:xfrm>
              <a:off x="1259457" y="5306134"/>
              <a:ext cx="0" cy="728781"/>
            </a:xfrm>
            <a:prstGeom prst="line">
              <a:avLst/>
            </a:prstGeom>
            <a:ln w="57150">
              <a:solidFill>
                <a:srgbClr val="EE26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B3403CE7-9BBB-5AF6-2CE7-494FECABD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46" y="827476"/>
            <a:ext cx="8922457" cy="395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8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BF05A-7F90-A524-623F-DFDC6A617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76B4B5D-49C2-AE55-63FA-EFC3F6110E9C}"/>
              </a:ext>
            </a:extLst>
          </p:cNvPr>
          <p:cNvSpPr/>
          <p:nvPr/>
        </p:nvSpPr>
        <p:spPr>
          <a:xfrm>
            <a:off x="0" y="0"/>
            <a:ext cx="12192000" cy="667657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rgbClr val="EE26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4400" dirty="0"/>
              <a:t>Benefits of Measures</a:t>
            </a:r>
            <a:endParaRPr lang="en-US" sz="16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A7FE98B-7C8C-AAF1-72DF-E9F5BAFECB61}"/>
              </a:ext>
            </a:extLst>
          </p:cNvPr>
          <p:cNvGrpSpPr/>
          <p:nvPr/>
        </p:nvGrpSpPr>
        <p:grpSpPr>
          <a:xfrm>
            <a:off x="1259457" y="5306134"/>
            <a:ext cx="6182982" cy="728781"/>
            <a:chOff x="1259457" y="5306134"/>
            <a:chExt cx="6182982" cy="72878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35EC835-1591-0E45-A447-01CFD81A334E}"/>
                </a:ext>
              </a:extLst>
            </p:cNvPr>
            <p:cNvSpPr txBox="1"/>
            <p:nvPr/>
          </p:nvSpPr>
          <p:spPr>
            <a:xfrm>
              <a:off x="1347877" y="5306134"/>
              <a:ext cx="60945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rgbClr val="333333"/>
                  </a:solidFill>
                  <a:effectLst/>
                  <a:latin typeface="Helvetica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Track Performance</a:t>
              </a:r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55233C1-D52A-7912-24FE-4AC5745A333B}"/>
                </a:ext>
              </a:extLst>
            </p:cNvPr>
            <p:cNvCxnSpPr>
              <a:cxnSpLocks/>
            </p:cNvCxnSpPr>
            <p:nvPr/>
          </p:nvCxnSpPr>
          <p:spPr>
            <a:xfrm>
              <a:off x="1259457" y="5306134"/>
              <a:ext cx="0" cy="728781"/>
            </a:xfrm>
            <a:prstGeom prst="line">
              <a:avLst/>
            </a:prstGeom>
            <a:ln w="57150">
              <a:solidFill>
                <a:srgbClr val="EE26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646F21C-F57E-4CE7-7B49-BA6C6AE51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898" y="807007"/>
            <a:ext cx="9881698" cy="405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5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816DB-0429-23C3-0CE1-8A6A38BB5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8540725-1ED9-85F2-8E76-9854FD670A47}"/>
              </a:ext>
            </a:extLst>
          </p:cNvPr>
          <p:cNvSpPr/>
          <p:nvPr/>
        </p:nvSpPr>
        <p:spPr>
          <a:xfrm>
            <a:off x="0" y="0"/>
            <a:ext cx="12192000" cy="667657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rgbClr val="EE26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4400" dirty="0"/>
              <a:t>Benefits of Measures</a:t>
            </a:r>
            <a:endParaRPr lang="en-US" sz="16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F6D68F3-CF06-6792-E0B3-A694129E71CA}"/>
              </a:ext>
            </a:extLst>
          </p:cNvPr>
          <p:cNvGrpSpPr/>
          <p:nvPr/>
        </p:nvGrpSpPr>
        <p:grpSpPr>
          <a:xfrm>
            <a:off x="1259457" y="5306134"/>
            <a:ext cx="6165729" cy="728781"/>
            <a:chOff x="1259457" y="5306134"/>
            <a:chExt cx="6165729" cy="72878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266AB19-30BB-31E1-9898-239EB3413186}"/>
                </a:ext>
              </a:extLst>
            </p:cNvPr>
            <p:cNvSpPr txBox="1"/>
            <p:nvPr/>
          </p:nvSpPr>
          <p:spPr>
            <a:xfrm>
              <a:off x="1330624" y="5485858"/>
              <a:ext cx="60945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333333"/>
                  </a:solidFill>
                  <a:latin typeface="Helvetica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sz="1800" b="1" dirty="0">
                  <a:solidFill>
                    <a:srgbClr val="333333"/>
                  </a:solidFill>
                  <a:effectLst/>
                  <a:latin typeface="Helvetica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aintain consistency</a:t>
              </a:r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8F9619-B0BF-4D04-F4F7-CAEFDD0107AB}"/>
                </a:ext>
              </a:extLst>
            </p:cNvPr>
            <p:cNvCxnSpPr>
              <a:cxnSpLocks/>
            </p:cNvCxnSpPr>
            <p:nvPr/>
          </p:nvCxnSpPr>
          <p:spPr>
            <a:xfrm>
              <a:off x="1259457" y="5306134"/>
              <a:ext cx="0" cy="728781"/>
            </a:xfrm>
            <a:prstGeom prst="line">
              <a:avLst/>
            </a:prstGeom>
            <a:ln w="57150">
              <a:solidFill>
                <a:srgbClr val="EE26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50049A4-ED54-65A2-25DF-686F15213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02" y="962550"/>
            <a:ext cx="11069595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2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01C84-F519-9AD3-95E6-5B4833F20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CA3CC88-0A5C-F5BB-997D-8E9EC1A0E346}"/>
              </a:ext>
            </a:extLst>
          </p:cNvPr>
          <p:cNvSpPr/>
          <p:nvPr/>
        </p:nvSpPr>
        <p:spPr>
          <a:xfrm rot="-5220000">
            <a:off x="3118153" y="-974217"/>
            <a:ext cx="1791582" cy="8433916"/>
          </a:xfrm>
          <a:custGeom>
            <a:avLst/>
            <a:gdLst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251791 w 1417982"/>
              <a:gd name="connsiteY18" fmla="*/ 3193774 h 4518991"/>
              <a:gd name="connsiteX19" fmla="*/ 265043 w 1417982"/>
              <a:gd name="connsiteY19" fmla="*/ 3339547 h 4518991"/>
              <a:gd name="connsiteX20" fmla="*/ 278295 w 1417982"/>
              <a:gd name="connsiteY20" fmla="*/ 3538330 h 4518991"/>
              <a:gd name="connsiteX21" fmla="*/ 331304 w 1417982"/>
              <a:gd name="connsiteY21" fmla="*/ 3697356 h 4518991"/>
              <a:gd name="connsiteX22" fmla="*/ 331304 w 1417982"/>
              <a:gd name="connsiteY22" fmla="*/ 3829878 h 4518991"/>
              <a:gd name="connsiteX23" fmla="*/ 278295 w 1417982"/>
              <a:gd name="connsiteY23" fmla="*/ 3988904 h 4518991"/>
              <a:gd name="connsiteX24" fmla="*/ 278295 w 1417982"/>
              <a:gd name="connsiteY24" fmla="*/ 4147930 h 4518991"/>
              <a:gd name="connsiteX25" fmla="*/ 291548 w 1417982"/>
              <a:gd name="connsiteY25" fmla="*/ 4373217 h 4518991"/>
              <a:gd name="connsiteX26" fmla="*/ 331304 w 1417982"/>
              <a:gd name="connsiteY26" fmla="*/ 4426226 h 4518991"/>
              <a:gd name="connsiteX27" fmla="*/ 424069 w 1417982"/>
              <a:gd name="connsiteY27" fmla="*/ 4452730 h 4518991"/>
              <a:gd name="connsiteX28" fmla="*/ 834887 w 1417982"/>
              <a:gd name="connsiteY28" fmla="*/ 4492487 h 4518991"/>
              <a:gd name="connsiteX29" fmla="*/ 1086678 w 1417982"/>
              <a:gd name="connsiteY29" fmla="*/ 4479234 h 4518991"/>
              <a:gd name="connsiteX30" fmla="*/ 1325217 w 1417982"/>
              <a:gd name="connsiteY30" fmla="*/ 4505739 h 4518991"/>
              <a:gd name="connsiteX31" fmla="*/ 1364974 w 1417982"/>
              <a:gd name="connsiteY31" fmla="*/ 4518991 h 4518991"/>
              <a:gd name="connsiteX32" fmla="*/ 1417982 w 1417982"/>
              <a:gd name="connsiteY32" fmla="*/ 4161182 h 4518991"/>
              <a:gd name="connsiteX33" fmla="*/ 1378226 w 1417982"/>
              <a:gd name="connsiteY33" fmla="*/ 4055165 h 4518991"/>
              <a:gd name="connsiteX34" fmla="*/ 1417982 w 1417982"/>
              <a:gd name="connsiteY34" fmla="*/ 3962400 h 4518991"/>
              <a:gd name="connsiteX35" fmla="*/ 1338469 w 1417982"/>
              <a:gd name="connsiteY35" fmla="*/ 3843130 h 4518991"/>
              <a:gd name="connsiteX36" fmla="*/ 1311965 w 1417982"/>
              <a:gd name="connsiteY36" fmla="*/ 3617843 h 4518991"/>
              <a:gd name="connsiteX37" fmla="*/ 1325217 w 1417982"/>
              <a:gd name="connsiteY37" fmla="*/ 3511826 h 4518991"/>
              <a:gd name="connsiteX38" fmla="*/ 1325217 w 1417982"/>
              <a:gd name="connsiteY38" fmla="*/ 3286539 h 4518991"/>
              <a:gd name="connsiteX39" fmla="*/ 1325217 w 1417982"/>
              <a:gd name="connsiteY39" fmla="*/ 3048000 h 4518991"/>
              <a:gd name="connsiteX40" fmla="*/ 1166191 w 1417982"/>
              <a:gd name="connsiteY40" fmla="*/ 2769704 h 4518991"/>
              <a:gd name="connsiteX41" fmla="*/ 1311965 w 1417982"/>
              <a:gd name="connsiteY41" fmla="*/ 2517913 h 4518991"/>
              <a:gd name="connsiteX42" fmla="*/ 1258956 w 1417982"/>
              <a:gd name="connsiteY42" fmla="*/ 2305878 h 4518991"/>
              <a:gd name="connsiteX43" fmla="*/ 1245704 w 1417982"/>
              <a:gd name="connsiteY43" fmla="*/ 2146852 h 4518991"/>
              <a:gd name="connsiteX44" fmla="*/ 1272209 w 1417982"/>
              <a:gd name="connsiteY44" fmla="*/ 2040834 h 4518991"/>
              <a:gd name="connsiteX45" fmla="*/ 1258956 w 1417982"/>
              <a:gd name="connsiteY45" fmla="*/ 1881808 h 4518991"/>
              <a:gd name="connsiteX46" fmla="*/ 1205948 w 1417982"/>
              <a:gd name="connsiteY46" fmla="*/ 1722782 h 4518991"/>
              <a:gd name="connsiteX47" fmla="*/ 1205948 w 1417982"/>
              <a:gd name="connsiteY47" fmla="*/ 1457739 h 4518991"/>
              <a:gd name="connsiteX48" fmla="*/ 1179443 w 1417982"/>
              <a:gd name="connsiteY48" fmla="*/ 1258956 h 4518991"/>
              <a:gd name="connsiteX49" fmla="*/ 1152939 w 1417982"/>
              <a:gd name="connsiteY49" fmla="*/ 1086678 h 4518991"/>
              <a:gd name="connsiteX50" fmla="*/ 1166191 w 1417982"/>
              <a:gd name="connsiteY50" fmla="*/ 848139 h 4518991"/>
              <a:gd name="connsiteX51" fmla="*/ 1152939 w 1417982"/>
              <a:gd name="connsiteY51" fmla="*/ 675860 h 4518991"/>
              <a:gd name="connsiteX52" fmla="*/ 1113182 w 1417982"/>
              <a:gd name="connsiteY52" fmla="*/ 437321 h 4518991"/>
              <a:gd name="connsiteX53" fmla="*/ 1099930 w 1417982"/>
              <a:gd name="connsiteY53" fmla="*/ 291547 h 4518991"/>
              <a:gd name="connsiteX54" fmla="*/ 1152939 w 1417982"/>
              <a:gd name="connsiteY54" fmla="*/ 92765 h 4518991"/>
              <a:gd name="connsiteX55" fmla="*/ 1139687 w 1417982"/>
              <a:gd name="connsiteY55" fmla="*/ 0 h 4518991"/>
              <a:gd name="connsiteX56" fmla="*/ 848139 w 1417982"/>
              <a:gd name="connsiteY56" fmla="*/ 53008 h 4518991"/>
              <a:gd name="connsiteX57" fmla="*/ 278295 w 1417982"/>
              <a:gd name="connsiteY57" fmla="*/ 39756 h 4518991"/>
              <a:gd name="connsiteX58" fmla="*/ 53009 w 1417982"/>
              <a:gd name="connsiteY58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262271 w 1417982"/>
              <a:gd name="connsiteY18" fmla="*/ 3034266 h 4518991"/>
              <a:gd name="connsiteX19" fmla="*/ 251791 w 1417982"/>
              <a:gd name="connsiteY19" fmla="*/ 3193774 h 4518991"/>
              <a:gd name="connsiteX20" fmla="*/ 265043 w 1417982"/>
              <a:gd name="connsiteY20" fmla="*/ 3339547 h 4518991"/>
              <a:gd name="connsiteX21" fmla="*/ 278295 w 1417982"/>
              <a:gd name="connsiteY21" fmla="*/ 3538330 h 4518991"/>
              <a:gd name="connsiteX22" fmla="*/ 331304 w 1417982"/>
              <a:gd name="connsiteY22" fmla="*/ 3697356 h 4518991"/>
              <a:gd name="connsiteX23" fmla="*/ 331304 w 1417982"/>
              <a:gd name="connsiteY23" fmla="*/ 3829878 h 4518991"/>
              <a:gd name="connsiteX24" fmla="*/ 278295 w 1417982"/>
              <a:gd name="connsiteY24" fmla="*/ 3988904 h 4518991"/>
              <a:gd name="connsiteX25" fmla="*/ 278295 w 1417982"/>
              <a:gd name="connsiteY25" fmla="*/ 4147930 h 4518991"/>
              <a:gd name="connsiteX26" fmla="*/ 291548 w 1417982"/>
              <a:gd name="connsiteY26" fmla="*/ 4373217 h 4518991"/>
              <a:gd name="connsiteX27" fmla="*/ 331304 w 1417982"/>
              <a:gd name="connsiteY27" fmla="*/ 4426226 h 4518991"/>
              <a:gd name="connsiteX28" fmla="*/ 424069 w 1417982"/>
              <a:gd name="connsiteY28" fmla="*/ 4452730 h 4518991"/>
              <a:gd name="connsiteX29" fmla="*/ 834887 w 1417982"/>
              <a:gd name="connsiteY29" fmla="*/ 4492487 h 4518991"/>
              <a:gd name="connsiteX30" fmla="*/ 1086678 w 1417982"/>
              <a:gd name="connsiteY30" fmla="*/ 4479234 h 4518991"/>
              <a:gd name="connsiteX31" fmla="*/ 1325217 w 1417982"/>
              <a:gd name="connsiteY31" fmla="*/ 4505739 h 4518991"/>
              <a:gd name="connsiteX32" fmla="*/ 1364974 w 1417982"/>
              <a:gd name="connsiteY32" fmla="*/ 4518991 h 4518991"/>
              <a:gd name="connsiteX33" fmla="*/ 1417982 w 1417982"/>
              <a:gd name="connsiteY33" fmla="*/ 4161182 h 4518991"/>
              <a:gd name="connsiteX34" fmla="*/ 1378226 w 1417982"/>
              <a:gd name="connsiteY34" fmla="*/ 4055165 h 4518991"/>
              <a:gd name="connsiteX35" fmla="*/ 1417982 w 1417982"/>
              <a:gd name="connsiteY35" fmla="*/ 3962400 h 4518991"/>
              <a:gd name="connsiteX36" fmla="*/ 1338469 w 1417982"/>
              <a:gd name="connsiteY36" fmla="*/ 3843130 h 4518991"/>
              <a:gd name="connsiteX37" fmla="*/ 1311965 w 1417982"/>
              <a:gd name="connsiteY37" fmla="*/ 3617843 h 4518991"/>
              <a:gd name="connsiteX38" fmla="*/ 1325217 w 1417982"/>
              <a:gd name="connsiteY38" fmla="*/ 3511826 h 4518991"/>
              <a:gd name="connsiteX39" fmla="*/ 1325217 w 1417982"/>
              <a:gd name="connsiteY39" fmla="*/ 3286539 h 4518991"/>
              <a:gd name="connsiteX40" fmla="*/ 1325217 w 1417982"/>
              <a:gd name="connsiteY40" fmla="*/ 3048000 h 4518991"/>
              <a:gd name="connsiteX41" fmla="*/ 1166191 w 1417982"/>
              <a:gd name="connsiteY41" fmla="*/ 2769704 h 4518991"/>
              <a:gd name="connsiteX42" fmla="*/ 1311965 w 1417982"/>
              <a:gd name="connsiteY42" fmla="*/ 2517913 h 4518991"/>
              <a:gd name="connsiteX43" fmla="*/ 1258956 w 1417982"/>
              <a:gd name="connsiteY43" fmla="*/ 2305878 h 4518991"/>
              <a:gd name="connsiteX44" fmla="*/ 1245704 w 1417982"/>
              <a:gd name="connsiteY44" fmla="*/ 2146852 h 4518991"/>
              <a:gd name="connsiteX45" fmla="*/ 1272209 w 1417982"/>
              <a:gd name="connsiteY45" fmla="*/ 2040834 h 4518991"/>
              <a:gd name="connsiteX46" fmla="*/ 1258956 w 1417982"/>
              <a:gd name="connsiteY46" fmla="*/ 1881808 h 4518991"/>
              <a:gd name="connsiteX47" fmla="*/ 1205948 w 1417982"/>
              <a:gd name="connsiteY47" fmla="*/ 1722782 h 4518991"/>
              <a:gd name="connsiteX48" fmla="*/ 1205948 w 1417982"/>
              <a:gd name="connsiteY48" fmla="*/ 1457739 h 4518991"/>
              <a:gd name="connsiteX49" fmla="*/ 1179443 w 1417982"/>
              <a:gd name="connsiteY49" fmla="*/ 1258956 h 4518991"/>
              <a:gd name="connsiteX50" fmla="*/ 1152939 w 1417982"/>
              <a:gd name="connsiteY50" fmla="*/ 1086678 h 4518991"/>
              <a:gd name="connsiteX51" fmla="*/ 1166191 w 1417982"/>
              <a:gd name="connsiteY51" fmla="*/ 848139 h 4518991"/>
              <a:gd name="connsiteX52" fmla="*/ 1152939 w 1417982"/>
              <a:gd name="connsiteY52" fmla="*/ 675860 h 4518991"/>
              <a:gd name="connsiteX53" fmla="*/ 1113182 w 1417982"/>
              <a:gd name="connsiteY53" fmla="*/ 437321 h 4518991"/>
              <a:gd name="connsiteX54" fmla="*/ 1099930 w 1417982"/>
              <a:gd name="connsiteY54" fmla="*/ 291547 h 4518991"/>
              <a:gd name="connsiteX55" fmla="*/ 1152939 w 1417982"/>
              <a:gd name="connsiteY55" fmla="*/ 92765 h 4518991"/>
              <a:gd name="connsiteX56" fmla="*/ 1139687 w 1417982"/>
              <a:gd name="connsiteY56" fmla="*/ 0 h 4518991"/>
              <a:gd name="connsiteX57" fmla="*/ 848139 w 1417982"/>
              <a:gd name="connsiteY57" fmla="*/ 53008 h 4518991"/>
              <a:gd name="connsiteX58" fmla="*/ 278295 w 1417982"/>
              <a:gd name="connsiteY58" fmla="*/ 39756 h 4518991"/>
              <a:gd name="connsiteX59" fmla="*/ 53009 w 1417982"/>
              <a:gd name="connsiteY59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309100 w 1417982"/>
              <a:gd name="connsiteY18" fmla="*/ 3039645 h 4518991"/>
              <a:gd name="connsiteX19" fmla="*/ 251791 w 1417982"/>
              <a:gd name="connsiteY19" fmla="*/ 3193774 h 4518991"/>
              <a:gd name="connsiteX20" fmla="*/ 265043 w 1417982"/>
              <a:gd name="connsiteY20" fmla="*/ 3339547 h 4518991"/>
              <a:gd name="connsiteX21" fmla="*/ 278295 w 1417982"/>
              <a:gd name="connsiteY21" fmla="*/ 3538330 h 4518991"/>
              <a:gd name="connsiteX22" fmla="*/ 331304 w 1417982"/>
              <a:gd name="connsiteY22" fmla="*/ 3697356 h 4518991"/>
              <a:gd name="connsiteX23" fmla="*/ 331304 w 1417982"/>
              <a:gd name="connsiteY23" fmla="*/ 3829878 h 4518991"/>
              <a:gd name="connsiteX24" fmla="*/ 278295 w 1417982"/>
              <a:gd name="connsiteY24" fmla="*/ 3988904 h 4518991"/>
              <a:gd name="connsiteX25" fmla="*/ 278295 w 1417982"/>
              <a:gd name="connsiteY25" fmla="*/ 4147930 h 4518991"/>
              <a:gd name="connsiteX26" fmla="*/ 291548 w 1417982"/>
              <a:gd name="connsiteY26" fmla="*/ 4373217 h 4518991"/>
              <a:gd name="connsiteX27" fmla="*/ 331304 w 1417982"/>
              <a:gd name="connsiteY27" fmla="*/ 4426226 h 4518991"/>
              <a:gd name="connsiteX28" fmla="*/ 424069 w 1417982"/>
              <a:gd name="connsiteY28" fmla="*/ 4452730 h 4518991"/>
              <a:gd name="connsiteX29" fmla="*/ 834887 w 1417982"/>
              <a:gd name="connsiteY29" fmla="*/ 4492487 h 4518991"/>
              <a:gd name="connsiteX30" fmla="*/ 1086678 w 1417982"/>
              <a:gd name="connsiteY30" fmla="*/ 4479234 h 4518991"/>
              <a:gd name="connsiteX31" fmla="*/ 1325217 w 1417982"/>
              <a:gd name="connsiteY31" fmla="*/ 4505739 h 4518991"/>
              <a:gd name="connsiteX32" fmla="*/ 1364974 w 1417982"/>
              <a:gd name="connsiteY32" fmla="*/ 4518991 h 4518991"/>
              <a:gd name="connsiteX33" fmla="*/ 1417982 w 1417982"/>
              <a:gd name="connsiteY33" fmla="*/ 4161182 h 4518991"/>
              <a:gd name="connsiteX34" fmla="*/ 1378226 w 1417982"/>
              <a:gd name="connsiteY34" fmla="*/ 4055165 h 4518991"/>
              <a:gd name="connsiteX35" fmla="*/ 1417982 w 1417982"/>
              <a:gd name="connsiteY35" fmla="*/ 3962400 h 4518991"/>
              <a:gd name="connsiteX36" fmla="*/ 1338469 w 1417982"/>
              <a:gd name="connsiteY36" fmla="*/ 3843130 h 4518991"/>
              <a:gd name="connsiteX37" fmla="*/ 1311965 w 1417982"/>
              <a:gd name="connsiteY37" fmla="*/ 3617843 h 4518991"/>
              <a:gd name="connsiteX38" fmla="*/ 1325217 w 1417982"/>
              <a:gd name="connsiteY38" fmla="*/ 3511826 h 4518991"/>
              <a:gd name="connsiteX39" fmla="*/ 1325217 w 1417982"/>
              <a:gd name="connsiteY39" fmla="*/ 3286539 h 4518991"/>
              <a:gd name="connsiteX40" fmla="*/ 1325217 w 1417982"/>
              <a:gd name="connsiteY40" fmla="*/ 3048000 h 4518991"/>
              <a:gd name="connsiteX41" fmla="*/ 1166191 w 1417982"/>
              <a:gd name="connsiteY41" fmla="*/ 2769704 h 4518991"/>
              <a:gd name="connsiteX42" fmla="*/ 1311965 w 1417982"/>
              <a:gd name="connsiteY42" fmla="*/ 2517913 h 4518991"/>
              <a:gd name="connsiteX43" fmla="*/ 1258956 w 1417982"/>
              <a:gd name="connsiteY43" fmla="*/ 2305878 h 4518991"/>
              <a:gd name="connsiteX44" fmla="*/ 1245704 w 1417982"/>
              <a:gd name="connsiteY44" fmla="*/ 2146852 h 4518991"/>
              <a:gd name="connsiteX45" fmla="*/ 1272209 w 1417982"/>
              <a:gd name="connsiteY45" fmla="*/ 2040834 h 4518991"/>
              <a:gd name="connsiteX46" fmla="*/ 1258956 w 1417982"/>
              <a:gd name="connsiteY46" fmla="*/ 1881808 h 4518991"/>
              <a:gd name="connsiteX47" fmla="*/ 1205948 w 1417982"/>
              <a:gd name="connsiteY47" fmla="*/ 1722782 h 4518991"/>
              <a:gd name="connsiteX48" fmla="*/ 1205948 w 1417982"/>
              <a:gd name="connsiteY48" fmla="*/ 1457739 h 4518991"/>
              <a:gd name="connsiteX49" fmla="*/ 1179443 w 1417982"/>
              <a:gd name="connsiteY49" fmla="*/ 1258956 h 4518991"/>
              <a:gd name="connsiteX50" fmla="*/ 1152939 w 1417982"/>
              <a:gd name="connsiteY50" fmla="*/ 1086678 h 4518991"/>
              <a:gd name="connsiteX51" fmla="*/ 1166191 w 1417982"/>
              <a:gd name="connsiteY51" fmla="*/ 848139 h 4518991"/>
              <a:gd name="connsiteX52" fmla="*/ 1152939 w 1417982"/>
              <a:gd name="connsiteY52" fmla="*/ 675860 h 4518991"/>
              <a:gd name="connsiteX53" fmla="*/ 1113182 w 1417982"/>
              <a:gd name="connsiteY53" fmla="*/ 437321 h 4518991"/>
              <a:gd name="connsiteX54" fmla="*/ 1099930 w 1417982"/>
              <a:gd name="connsiteY54" fmla="*/ 291547 h 4518991"/>
              <a:gd name="connsiteX55" fmla="*/ 1152939 w 1417982"/>
              <a:gd name="connsiteY55" fmla="*/ 92765 h 4518991"/>
              <a:gd name="connsiteX56" fmla="*/ 1139687 w 1417982"/>
              <a:gd name="connsiteY56" fmla="*/ 0 h 4518991"/>
              <a:gd name="connsiteX57" fmla="*/ 848139 w 1417982"/>
              <a:gd name="connsiteY57" fmla="*/ 53008 h 4518991"/>
              <a:gd name="connsiteX58" fmla="*/ 278295 w 1417982"/>
              <a:gd name="connsiteY58" fmla="*/ 39756 h 4518991"/>
              <a:gd name="connsiteX59" fmla="*/ 53009 w 1417982"/>
              <a:gd name="connsiteY59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227585 w 1417982"/>
              <a:gd name="connsiteY43" fmla="*/ 2656553 h 4518991"/>
              <a:gd name="connsiteX44" fmla="*/ 1311965 w 1417982"/>
              <a:gd name="connsiteY44" fmla="*/ 2517913 h 4518991"/>
              <a:gd name="connsiteX45" fmla="*/ 1258956 w 1417982"/>
              <a:gd name="connsiteY45" fmla="*/ 2305878 h 4518991"/>
              <a:gd name="connsiteX46" fmla="*/ 1245704 w 1417982"/>
              <a:gd name="connsiteY46" fmla="*/ 2146852 h 4518991"/>
              <a:gd name="connsiteX47" fmla="*/ 1272209 w 1417982"/>
              <a:gd name="connsiteY47" fmla="*/ 2040834 h 4518991"/>
              <a:gd name="connsiteX48" fmla="*/ 1258956 w 1417982"/>
              <a:gd name="connsiteY48" fmla="*/ 1881808 h 4518991"/>
              <a:gd name="connsiteX49" fmla="*/ 1205948 w 1417982"/>
              <a:gd name="connsiteY49" fmla="*/ 1722782 h 4518991"/>
              <a:gd name="connsiteX50" fmla="*/ 1205948 w 1417982"/>
              <a:gd name="connsiteY50" fmla="*/ 1457739 h 4518991"/>
              <a:gd name="connsiteX51" fmla="*/ 1179443 w 1417982"/>
              <a:gd name="connsiteY51" fmla="*/ 1258956 h 4518991"/>
              <a:gd name="connsiteX52" fmla="*/ 1152939 w 1417982"/>
              <a:gd name="connsiteY52" fmla="*/ 1086678 h 4518991"/>
              <a:gd name="connsiteX53" fmla="*/ 1166191 w 1417982"/>
              <a:gd name="connsiteY53" fmla="*/ 848139 h 4518991"/>
              <a:gd name="connsiteX54" fmla="*/ 1152939 w 1417982"/>
              <a:gd name="connsiteY54" fmla="*/ 675860 h 4518991"/>
              <a:gd name="connsiteX55" fmla="*/ 1113182 w 1417982"/>
              <a:gd name="connsiteY55" fmla="*/ 437321 h 4518991"/>
              <a:gd name="connsiteX56" fmla="*/ 1099930 w 1417982"/>
              <a:gd name="connsiteY56" fmla="*/ 291547 h 4518991"/>
              <a:gd name="connsiteX57" fmla="*/ 1152939 w 1417982"/>
              <a:gd name="connsiteY57" fmla="*/ 92765 h 4518991"/>
              <a:gd name="connsiteX58" fmla="*/ 1139687 w 1417982"/>
              <a:gd name="connsiteY58" fmla="*/ 0 h 4518991"/>
              <a:gd name="connsiteX59" fmla="*/ 848139 w 1417982"/>
              <a:gd name="connsiteY59" fmla="*/ 53008 h 4518991"/>
              <a:gd name="connsiteX60" fmla="*/ 278295 w 1417982"/>
              <a:gd name="connsiteY60" fmla="*/ 39756 h 4518991"/>
              <a:gd name="connsiteX61" fmla="*/ 53009 w 1417982"/>
              <a:gd name="connsiteY61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06398 w 1417982"/>
              <a:gd name="connsiteY43" fmla="*/ 27570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417982" h="4518991">
                <a:moveTo>
                  <a:pt x="53009" y="106017"/>
                </a:moveTo>
                <a:lnTo>
                  <a:pt x="0" y="357808"/>
                </a:lnTo>
                <a:lnTo>
                  <a:pt x="159026" y="516834"/>
                </a:lnTo>
                <a:lnTo>
                  <a:pt x="66261" y="583095"/>
                </a:lnTo>
                <a:lnTo>
                  <a:pt x="79513" y="622852"/>
                </a:lnTo>
                <a:lnTo>
                  <a:pt x="185530" y="728869"/>
                </a:lnTo>
                <a:lnTo>
                  <a:pt x="212035" y="861391"/>
                </a:lnTo>
                <a:lnTo>
                  <a:pt x="159026" y="1020417"/>
                </a:lnTo>
                <a:lnTo>
                  <a:pt x="225287" y="1139687"/>
                </a:lnTo>
                <a:lnTo>
                  <a:pt x="238539" y="1338469"/>
                </a:lnTo>
                <a:cubicBezTo>
                  <a:pt x="210783" y="1465274"/>
                  <a:pt x="220870" y="1568174"/>
                  <a:pt x="212035" y="1683026"/>
                </a:cubicBezTo>
                <a:lnTo>
                  <a:pt x="212035" y="1828800"/>
                </a:lnTo>
                <a:lnTo>
                  <a:pt x="278295" y="1987826"/>
                </a:lnTo>
                <a:lnTo>
                  <a:pt x="278295" y="2120347"/>
                </a:lnTo>
                <a:lnTo>
                  <a:pt x="251791" y="2252869"/>
                </a:lnTo>
                <a:lnTo>
                  <a:pt x="251791" y="2398643"/>
                </a:lnTo>
                <a:lnTo>
                  <a:pt x="251791" y="2597426"/>
                </a:lnTo>
                <a:lnTo>
                  <a:pt x="279299" y="2759946"/>
                </a:lnTo>
                <a:cubicBezTo>
                  <a:pt x="245067" y="2801033"/>
                  <a:pt x="287465" y="2863634"/>
                  <a:pt x="291548" y="2915478"/>
                </a:cubicBezTo>
                <a:lnTo>
                  <a:pt x="309100" y="3039645"/>
                </a:lnTo>
                <a:cubicBezTo>
                  <a:pt x="264454" y="3085642"/>
                  <a:pt x="270894" y="3142398"/>
                  <a:pt x="251791" y="3193774"/>
                </a:cubicBezTo>
                <a:cubicBezTo>
                  <a:pt x="294522" y="3231607"/>
                  <a:pt x="260626" y="3290956"/>
                  <a:pt x="265043" y="3339547"/>
                </a:cubicBezTo>
                <a:cubicBezTo>
                  <a:pt x="231145" y="3400429"/>
                  <a:pt x="273878" y="3472069"/>
                  <a:pt x="278295" y="3538330"/>
                </a:cubicBezTo>
                <a:cubicBezTo>
                  <a:pt x="253394" y="3596717"/>
                  <a:pt x="360464" y="3649726"/>
                  <a:pt x="331304" y="3697356"/>
                </a:cubicBezTo>
                <a:cubicBezTo>
                  <a:pt x="314276" y="3730772"/>
                  <a:pt x="331304" y="3785704"/>
                  <a:pt x="331304" y="3829878"/>
                </a:cubicBezTo>
                <a:lnTo>
                  <a:pt x="278295" y="3988904"/>
                </a:lnTo>
                <a:lnTo>
                  <a:pt x="278295" y="4147930"/>
                </a:lnTo>
                <a:lnTo>
                  <a:pt x="291548" y="4373217"/>
                </a:lnTo>
                <a:lnTo>
                  <a:pt x="331304" y="4426226"/>
                </a:lnTo>
                <a:lnTo>
                  <a:pt x="424069" y="4452730"/>
                </a:lnTo>
                <a:lnTo>
                  <a:pt x="834887" y="4492487"/>
                </a:lnTo>
                <a:lnTo>
                  <a:pt x="1086678" y="4479234"/>
                </a:lnTo>
                <a:lnTo>
                  <a:pt x="1325217" y="4505739"/>
                </a:lnTo>
                <a:lnTo>
                  <a:pt x="1364974" y="4518991"/>
                </a:lnTo>
                <a:lnTo>
                  <a:pt x="1417982" y="4161182"/>
                </a:lnTo>
                <a:lnTo>
                  <a:pt x="1378226" y="4055165"/>
                </a:lnTo>
                <a:lnTo>
                  <a:pt x="1417982" y="3962400"/>
                </a:lnTo>
                <a:lnTo>
                  <a:pt x="1338469" y="3843130"/>
                </a:lnTo>
                <a:lnTo>
                  <a:pt x="1311965" y="3617843"/>
                </a:lnTo>
                <a:lnTo>
                  <a:pt x="1325217" y="3511826"/>
                </a:lnTo>
                <a:lnTo>
                  <a:pt x="1325217" y="3286539"/>
                </a:lnTo>
                <a:cubicBezTo>
                  <a:pt x="1325217" y="3207026"/>
                  <a:pt x="1278310" y="3123280"/>
                  <a:pt x="1325217" y="3048000"/>
                </a:cubicBezTo>
                <a:cubicBezTo>
                  <a:pt x="1322828" y="2982428"/>
                  <a:pt x="1250077" y="2933791"/>
                  <a:pt x="1227585" y="2876686"/>
                </a:cubicBezTo>
                <a:cubicBezTo>
                  <a:pt x="1277482" y="2819858"/>
                  <a:pt x="1245783" y="2786689"/>
                  <a:pt x="1225318" y="2751028"/>
                </a:cubicBezTo>
                <a:cubicBezTo>
                  <a:pt x="1296041" y="2734478"/>
                  <a:pt x="1230772" y="2706223"/>
                  <a:pt x="1251237" y="2668506"/>
                </a:cubicBezTo>
                <a:cubicBezTo>
                  <a:pt x="1279364" y="2622293"/>
                  <a:pt x="1283641" y="2604716"/>
                  <a:pt x="1288314" y="2511937"/>
                </a:cubicBezTo>
                <a:cubicBezTo>
                  <a:pt x="1243839" y="2441259"/>
                  <a:pt x="1276626" y="2376556"/>
                  <a:pt x="1258956" y="2305878"/>
                </a:cubicBezTo>
                <a:lnTo>
                  <a:pt x="1245704" y="2146852"/>
                </a:lnTo>
                <a:lnTo>
                  <a:pt x="1272209" y="2040834"/>
                </a:lnTo>
                <a:lnTo>
                  <a:pt x="1258956" y="1881808"/>
                </a:lnTo>
                <a:lnTo>
                  <a:pt x="1205948" y="1722782"/>
                </a:lnTo>
                <a:lnTo>
                  <a:pt x="1205948" y="1457739"/>
                </a:lnTo>
                <a:lnTo>
                  <a:pt x="1179443" y="1258956"/>
                </a:lnTo>
                <a:lnTo>
                  <a:pt x="1152939" y="1086678"/>
                </a:lnTo>
                <a:lnTo>
                  <a:pt x="1166191" y="848139"/>
                </a:lnTo>
                <a:lnTo>
                  <a:pt x="1152939" y="675860"/>
                </a:lnTo>
                <a:lnTo>
                  <a:pt x="1113182" y="437321"/>
                </a:lnTo>
                <a:lnTo>
                  <a:pt x="1099930" y="291547"/>
                </a:lnTo>
                <a:lnTo>
                  <a:pt x="1152939" y="92765"/>
                </a:lnTo>
                <a:lnTo>
                  <a:pt x="1139687" y="0"/>
                </a:lnTo>
                <a:lnTo>
                  <a:pt x="848139" y="53008"/>
                </a:lnTo>
                <a:lnTo>
                  <a:pt x="278295" y="39756"/>
                </a:lnTo>
                <a:lnTo>
                  <a:pt x="53009" y="106017"/>
                </a:lnTo>
                <a:close/>
              </a:path>
            </a:pathLst>
          </a:custGeom>
          <a:solidFill>
            <a:srgbClr val="EE275D"/>
          </a:solidFill>
          <a:ln w="28575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ED66BC5-A400-4653-B023-B14219C844E8}"/>
              </a:ext>
            </a:extLst>
          </p:cNvPr>
          <p:cNvGrpSpPr/>
          <p:nvPr/>
        </p:nvGrpSpPr>
        <p:grpSpPr>
          <a:xfrm rot="-5220000">
            <a:off x="7460761" y="2563210"/>
            <a:ext cx="1932746" cy="1117099"/>
            <a:chOff x="1657932" y="4247536"/>
            <a:chExt cx="1561987" cy="63418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6301DD4-3B24-DE80-75F3-E72EFCED3F09}"/>
                </a:ext>
              </a:extLst>
            </p:cNvPr>
            <p:cNvSpPr/>
            <p:nvPr/>
          </p:nvSpPr>
          <p:spPr>
            <a:xfrm>
              <a:off x="2236623" y="4486415"/>
              <a:ext cx="983296" cy="385204"/>
            </a:xfrm>
            <a:custGeom>
              <a:avLst/>
              <a:gdLst>
                <a:gd name="connsiteX0" fmla="*/ 162232 w 1297858"/>
                <a:gd name="connsiteY0" fmla="*/ 0 h 634181"/>
                <a:gd name="connsiteX1" fmla="*/ 88490 w 1297858"/>
                <a:gd name="connsiteY1" fmla="*/ 147484 h 634181"/>
                <a:gd name="connsiteX2" fmla="*/ 88490 w 1297858"/>
                <a:gd name="connsiteY2" fmla="*/ 147484 h 634181"/>
                <a:gd name="connsiteX3" fmla="*/ 44245 w 1297858"/>
                <a:gd name="connsiteY3" fmla="*/ 353962 h 634181"/>
                <a:gd name="connsiteX4" fmla="*/ 0 w 1297858"/>
                <a:gd name="connsiteY4" fmla="*/ 575187 h 634181"/>
                <a:gd name="connsiteX5" fmla="*/ 973393 w 1297858"/>
                <a:gd name="connsiteY5" fmla="*/ 619433 h 634181"/>
                <a:gd name="connsiteX6" fmla="*/ 1297858 w 1297858"/>
                <a:gd name="connsiteY6" fmla="*/ 634181 h 634181"/>
                <a:gd name="connsiteX7" fmla="*/ 1165122 w 1297858"/>
                <a:gd name="connsiteY7" fmla="*/ 575187 h 634181"/>
                <a:gd name="connsiteX8" fmla="*/ 1165122 w 1297858"/>
                <a:gd name="connsiteY8" fmla="*/ 412955 h 634181"/>
                <a:gd name="connsiteX9" fmla="*/ 1165122 w 1297858"/>
                <a:gd name="connsiteY9" fmla="*/ 221226 h 634181"/>
                <a:gd name="connsiteX10" fmla="*/ 1194619 w 1297858"/>
                <a:gd name="connsiteY10" fmla="*/ 147484 h 634181"/>
                <a:gd name="connsiteX11" fmla="*/ 1047135 w 1297858"/>
                <a:gd name="connsiteY11" fmla="*/ 117987 h 634181"/>
                <a:gd name="connsiteX12" fmla="*/ 796412 w 1297858"/>
                <a:gd name="connsiteY12" fmla="*/ 73742 h 634181"/>
                <a:gd name="connsiteX13" fmla="*/ 457200 w 1297858"/>
                <a:gd name="connsiteY13" fmla="*/ 88491 h 634181"/>
                <a:gd name="connsiteX14" fmla="*/ 191729 w 1297858"/>
                <a:gd name="connsiteY14" fmla="*/ 44245 h 634181"/>
                <a:gd name="connsiteX15" fmla="*/ 162232 w 1297858"/>
                <a:gd name="connsiteY15" fmla="*/ 0 h 634181"/>
                <a:gd name="connsiteX0" fmla="*/ 162232 w 1212717"/>
                <a:gd name="connsiteY0" fmla="*/ 0 h 689564"/>
                <a:gd name="connsiteX1" fmla="*/ 88490 w 1212717"/>
                <a:gd name="connsiteY1" fmla="*/ 147484 h 689564"/>
                <a:gd name="connsiteX2" fmla="*/ 88490 w 1212717"/>
                <a:gd name="connsiteY2" fmla="*/ 147484 h 689564"/>
                <a:gd name="connsiteX3" fmla="*/ 44245 w 1212717"/>
                <a:gd name="connsiteY3" fmla="*/ 353962 h 689564"/>
                <a:gd name="connsiteX4" fmla="*/ 0 w 1212717"/>
                <a:gd name="connsiteY4" fmla="*/ 575187 h 689564"/>
                <a:gd name="connsiteX5" fmla="*/ 973393 w 1212717"/>
                <a:gd name="connsiteY5" fmla="*/ 619433 h 689564"/>
                <a:gd name="connsiteX6" fmla="*/ 1212717 w 1212717"/>
                <a:gd name="connsiteY6" fmla="*/ 689564 h 689564"/>
                <a:gd name="connsiteX7" fmla="*/ 1165122 w 1212717"/>
                <a:gd name="connsiteY7" fmla="*/ 575187 h 689564"/>
                <a:gd name="connsiteX8" fmla="*/ 1165122 w 1212717"/>
                <a:gd name="connsiteY8" fmla="*/ 412955 h 689564"/>
                <a:gd name="connsiteX9" fmla="*/ 1165122 w 1212717"/>
                <a:gd name="connsiteY9" fmla="*/ 221226 h 689564"/>
                <a:gd name="connsiteX10" fmla="*/ 1194619 w 1212717"/>
                <a:gd name="connsiteY10" fmla="*/ 147484 h 689564"/>
                <a:gd name="connsiteX11" fmla="*/ 1047135 w 1212717"/>
                <a:gd name="connsiteY11" fmla="*/ 117987 h 689564"/>
                <a:gd name="connsiteX12" fmla="*/ 796412 w 1212717"/>
                <a:gd name="connsiteY12" fmla="*/ 73742 h 689564"/>
                <a:gd name="connsiteX13" fmla="*/ 457200 w 1212717"/>
                <a:gd name="connsiteY13" fmla="*/ 88491 h 689564"/>
                <a:gd name="connsiteX14" fmla="*/ 191729 w 1212717"/>
                <a:gd name="connsiteY14" fmla="*/ 44245 h 689564"/>
                <a:gd name="connsiteX15" fmla="*/ 162232 w 1212717"/>
                <a:gd name="connsiteY15" fmla="*/ 0 h 689564"/>
                <a:gd name="connsiteX0" fmla="*/ 162232 w 1207396"/>
                <a:gd name="connsiteY0" fmla="*/ 0 h 619844"/>
                <a:gd name="connsiteX1" fmla="*/ 88490 w 1207396"/>
                <a:gd name="connsiteY1" fmla="*/ 147484 h 619844"/>
                <a:gd name="connsiteX2" fmla="*/ 88490 w 1207396"/>
                <a:gd name="connsiteY2" fmla="*/ 147484 h 619844"/>
                <a:gd name="connsiteX3" fmla="*/ 44245 w 1207396"/>
                <a:gd name="connsiteY3" fmla="*/ 353962 h 619844"/>
                <a:gd name="connsiteX4" fmla="*/ 0 w 1207396"/>
                <a:gd name="connsiteY4" fmla="*/ 575187 h 619844"/>
                <a:gd name="connsiteX5" fmla="*/ 973393 w 1207396"/>
                <a:gd name="connsiteY5" fmla="*/ 619433 h 619844"/>
                <a:gd name="connsiteX6" fmla="*/ 1207396 w 1207396"/>
                <a:gd name="connsiteY6" fmla="*/ 548031 h 619844"/>
                <a:gd name="connsiteX7" fmla="*/ 1165122 w 1207396"/>
                <a:gd name="connsiteY7" fmla="*/ 575187 h 619844"/>
                <a:gd name="connsiteX8" fmla="*/ 1165122 w 1207396"/>
                <a:gd name="connsiteY8" fmla="*/ 412955 h 619844"/>
                <a:gd name="connsiteX9" fmla="*/ 1165122 w 1207396"/>
                <a:gd name="connsiteY9" fmla="*/ 221226 h 619844"/>
                <a:gd name="connsiteX10" fmla="*/ 1194619 w 1207396"/>
                <a:gd name="connsiteY10" fmla="*/ 147484 h 619844"/>
                <a:gd name="connsiteX11" fmla="*/ 1047135 w 1207396"/>
                <a:gd name="connsiteY11" fmla="*/ 117987 h 619844"/>
                <a:gd name="connsiteX12" fmla="*/ 796412 w 1207396"/>
                <a:gd name="connsiteY12" fmla="*/ 73742 h 619844"/>
                <a:gd name="connsiteX13" fmla="*/ 457200 w 1207396"/>
                <a:gd name="connsiteY13" fmla="*/ 88491 h 619844"/>
                <a:gd name="connsiteX14" fmla="*/ 191729 w 1207396"/>
                <a:gd name="connsiteY14" fmla="*/ 44245 h 619844"/>
                <a:gd name="connsiteX15" fmla="*/ 162232 w 1207396"/>
                <a:gd name="connsiteY15" fmla="*/ 0 h 61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07396" h="619844">
                  <a:moveTo>
                    <a:pt x="162232" y="0"/>
                  </a:moveTo>
                  <a:lnTo>
                    <a:pt x="88490" y="147484"/>
                  </a:lnTo>
                  <a:lnTo>
                    <a:pt x="88490" y="147484"/>
                  </a:lnTo>
                  <a:lnTo>
                    <a:pt x="44245" y="353962"/>
                  </a:lnTo>
                  <a:lnTo>
                    <a:pt x="0" y="575187"/>
                  </a:lnTo>
                  <a:cubicBezTo>
                    <a:pt x="324464" y="589936"/>
                    <a:pt x="772160" y="623959"/>
                    <a:pt x="973393" y="619433"/>
                  </a:cubicBezTo>
                  <a:cubicBezTo>
                    <a:pt x="1174626" y="614907"/>
                    <a:pt x="1127621" y="524654"/>
                    <a:pt x="1207396" y="548031"/>
                  </a:cubicBezTo>
                  <a:lnTo>
                    <a:pt x="1165122" y="575187"/>
                  </a:lnTo>
                  <a:lnTo>
                    <a:pt x="1165122" y="412955"/>
                  </a:lnTo>
                  <a:lnTo>
                    <a:pt x="1165122" y="221226"/>
                  </a:lnTo>
                  <a:lnTo>
                    <a:pt x="1194619" y="147484"/>
                  </a:lnTo>
                  <a:lnTo>
                    <a:pt x="1047135" y="117987"/>
                  </a:lnTo>
                  <a:lnTo>
                    <a:pt x="796412" y="73742"/>
                  </a:lnTo>
                  <a:lnTo>
                    <a:pt x="457200" y="88491"/>
                  </a:lnTo>
                  <a:lnTo>
                    <a:pt x="191729" y="44245"/>
                  </a:lnTo>
                  <a:lnTo>
                    <a:pt x="162232" y="0"/>
                  </a:lnTo>
                  <a:close/>
                </a:path>
              </a:pathLst>
            </a:custGeom>
            <a:gradFill>
              <a:gsLst>
                <a:gs pos="8000">
                  <a:srgbClr val="F3F3F3"/>
                </a:gs>
                <a:gs pos="62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1B0D498-9F2D-F48C-5A25-98F75C4ADF0A}"/>
                </a:ext>
              </a:extLst>
            </p:cNvPr>
            <p:cNvSpPr/>
            <p:nvPr/>
          </p:nvSpPr>
          <p:spPr>
            <a:xfrm>
              <a:off x="1657932" y="4247536"/>
              <a:ext cx="1297858" cy="634181"/>
            </a:xfrm>
            <a:custGeom>
              <a:avLst/>
              <a:gdLst>
                <a:gd name="connsiteX0" fmla="*/ 162232 w 1297858"/>
                <a:gd name="connsiteY0" fmla="*/ 0 h 634181"/>
                <a:gd name="connsiteX1" fmla="*/ 88490 w 1297858"/>
                <a:gd name="connsiteY1" fmla="*/ 147484 h 634181"/>
                <a:gd name="connsiteX2" fmla="*/ 88490 w 1297858"/>
                <a:gd name="connsiteY2" fmla="*/ 147484 h 634181"/>
                <a:gd name="connsiteX3" fmla="*/ 44245 w 1297858"/>
                <a:gd name="connsiteY3" fmla="*/ 353962 h 634181"/>
                <a:gd name="connsiteX4" fmla="*/ 0 w 1297858"/>
                <a:gd name="connsiteY4" fmla="*/ 575187 h 634181"/>
                <a:gd name="connsiteX5" fmla="*/ 973393 w 1297858"/>
                <a:gd name="connsiteY5" fmla="*/ 619433 h 634181"/>
                <a:gd name="connsiteX6" fmla="*/ 1297858 w 1297858"/>
                <a:gd name="connsiteY6" fmla="*/ 634181 h 634181"/>
                <a:gd name="connsiteX7" fmla="*/ 1165122 w 1297858"/>
                <a:gd name="connsiteY7" fmla="*/ 575187 h 634181"/>
                <a:gd name="connsiteX8" fmla="*/ 1165122 w 1297858"/>
                <a:gd name="connsiteY8" fmla="*/ 412955 h 634181"/>
                <a:gd name="connsiteX9" fmla="*/ 1165122 w 1297858"/>
                <a:gd name="connsiteY9" fmla="*/ 221226 h 634181"/>
                <a:gd name="connsiteX10" fmla="*/ 1194619 w 1297858"/>
                <a:gd name="connsiteY10" fmla="*/ 147484 h 634181"/>
                <a:gd name="connsiteX11" fmla="*/ 1047135 w 1297858"/>
                <a:gd name="connsiteY11" fmla="*/ 117987 h 634181"/>
                <a:gd name="connsiteX12" fmla="*/ 796412 w 1297858"/>
                <a:gd name="connsiteY12" fmla="*/ 73742 h 634181"/>
                <a:gd name="connsiteX13" fmla="*/ 457200 w 1297858"/>
                <a:gd name="connsiteY13" fmla="*/ 88491 h 634181"/>
                <a:gd name="connsiteX14" fmla="*/ 191729 w 1297858"/>
                <a:gd name="connsiteY14" fmla="*/ 44245 h 634181"/>
                <a:gd name="connsiteX15" fmla="*/ 162232 w 1297858"/>
                <a:gd name="connsiteY15" fmla="*/ 0 h 634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97858" h="634181">
                  <a:moveTo>
                    <a:pt x="162232" y="0"/>
                  </a:moveTo>
                  <a:lnTo>
                    <a:pt x="88490" y="147484"/>
                  </a:lnTo>
                  <a:lnTo>
                    <a:pt x="88490" y="147484"/>
                  </a:lnTo>
                  <a:lnTo>
                    <a:pt x="44245" y="353962"/>
                  </a:lnTo>
                  <a:lnTo>
                    <a:pt x="0" y="575187"/>
                  </a:lnTo>
                  <a:lnTo>
                    <a:pt x="973393" y="619433"/>
                  </a:lnTo>
                  <a:lnTo>
                    <a:pt x="1297858" y="634181"/>
                  </a:lnTo>
                  <a:lnTo>
                    <a:pt x="1165122" y="575187"/>
                  </a:lnTo>
                  <a:lnTo>
                    <a:pt x="1165122" y="412955"/>
                  </a:lnTo>
                  <a:lnTo>
                    <a:pt x="1165122" y="221226"/>
                  </a:lnTo>
                  <a:lnTo>
                    <a:pt x="1194619" y="147484"/>
                  </a:lnTo>
                  <a:lnTo>
                    <a:pt x="1047135" y="117987"/>
                  </a:lnTo>
                  <a:lnTo>
                    <a:pt x="796412" y="73742"/>
                  </a:lnTo>
                  <a:lnTo>
                    <a:pt x="457200" y="88491"/>
                  </a:lnTo>
                  <a:lnTo>
                    <a:pt x="191729" y="44245"/>
                  </a:lnTo>
                  <a:lnTo>
                    <a:pt x="162232" y="0"/>
                  </a:lnTo>
                  <a:close/>
                </a:path>
              </a:pathLst>
            </a:custGeom>
            <a:gradFill>
              <a:gsLst>
                <a:gs pos="8000">
                  <a:schemeClr val="bg1">
                    <a:lumMod val="50000"/>
                  </a:schemeClr>
                </a:gs>
                <a:gs pos="25000">
                  <a:srgbClr val="F3F3F3"/>
                </a:gs>
                <a:gs pos="62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B13CA3D-066C-2325-2571-CFE46AA89E64}"/>
              </a:ext>
            </a:extLst>
          </p:cNvPr>
          <p:cNvSpPr txBox="1"/>
          <p:nvPr/>
        </p:nvSpPr>
        <p:spPr>
          <a:xfrm>
            <a:off x="0" y="2673467"/>
            <a:ext cx="653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400" b="1">
                <a:solidFill>
                  <a:schemeClr val="bg1"/>
                </a:solidFill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7CF935-B4B3-0777-16E6-0E1ACF6AE9B5}"/>
              </a:ext>
            </a:extLst>
          </p:cNvPr>
          <p:cNvSpPr txBox="1"/>
          <p:nvPr/>
        </p:nvSpPr>
        <p:spPr>
          <a:xfrm rot="60000">
            <a:off x="331079" y="2842745"/>
            <a:ext cx="7794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200" b="1" dirty="0">
                <a:solidFill>
                  <a:prstClr val="white"/>
                </a:solidFill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rPr>
              <a:t>Measure Syntax</a:t>
            </a:r>
          </a:p>
        </p:txBody>
      </p:sp>
    </p:spTree>
    <p:extLst>
      <p:ext uri="{BB962C8B-B14F-4D97-AF65-F5344CB8AC3E}">
        <p14:creationId xmlns:p14="http://schemas.microsoft.com/office/powerpoint/2010/main" val="198098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A721C-29B7-5D24-B37A-7D3B0698A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0B4E89B-BED9-22C8-0F9E-E50287AA49CE}"/>
              </a:ext>
            </a:extLst>
          </p:cNvPr>
          <p:cNvSpPr/>
          <p:nvPr/>
        </p:nvSpPr>
        <p:spPr>
          <a:xfrm>
            <a:off x="0" y="0"/>
            <a:ext cx="12192000" cy="667657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rgbClr val="EE26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4400" dirty="0"/>
              <a:t>Measure</a:t>
            </a:r>
            <a:r>
              <a:rPr lang="ar-EG" sz="4400" dirty="0"/>
              <a:t> </a:t>
            </a:r>
            <a:r>
              <a:rPr lang="en-US" sz="4400" dirty="0"/>
              <a:t>Syntax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185AE2-4D0B-13B0-0544-ECCDE41D9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79" y="1365423"/>
            <a:ext cx="5525271" cy="9526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5A73AF-A563-40F7-8481-050BD987AC99}"/>
              </a:ext>
            </a:extLst>
          </p:cNvPr>
          <p:cNvSpPr/>
          <p:nvPr/>
        </p:nvSpPr>
        <p:spPr>
          <a:xfrm>
            <a:off x="1243538" y="2406618"/>
            <a:ext cx="178587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Measure Name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08E280-297E-7551-CC4B-7DE87039C55F}"/>
              </a:ext>
            </a:extLst>
          </p:cNvPr>
          <p:cNvCxnSpPr/>
          <p:nvPr/>
        </p:nvCxnSpPr>
        <p:spPr>
          <a:xfrm flipH="1">
            <a:off x="3269411" y="1224951"/>
            <a:ext cx="362310" cy="616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F8C74EF-5452-A41D-0225-7E63524E5BFC}"/>
              </a:ext>
            </a:extLst>
          </p:cNvPr>
          <p:cNvGrpSpPr/>
          <p:nvPr/>
        </p:nvGrpSpPr>
        <p:grpSpPr>
          <a:xfrm>
            <a:off x="372374" y="3955170"/>
            <a:ext cx="9930703" cy="1198276"/>
            <a:chOff x="372374" y="3955170"/>
            <a:chExt cx="9930703" cy="119827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C16BD6C-D27A-F3D5-AD70-D332F6A32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3538" y="4257971"/>
              <a:ext cx="9059539" cy="89547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D1818D7-F224-23E5-D60E-B4BCC38ED142}"/>
                </a:ext>
              </a:extLst>
            </p:cNvPr>
            <p:cNvSpPr/>
            <p:nvPr/>
          </p:nvSpPr>
          <p:spPr>
            <a:xfrm>
              <a:off x="372374" y="3955170"/>
              <a:ext cx="159588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rgbClr val="EE275D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034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32CEB-44C6-85F6-C82A-35584ACC8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DB582F2-5387-C229-6B8B-D51F8076B0F2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B245B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7A58A-C8DD-A165-DAE4-9B9C76A6A5F0}"/>
              </a:ext>
            </a:extLst>
          </p:cNvPr>
          <p:cNvSpPr txBox="1"/>
          <p:nvPr/>
        </p:nvSpPr>
        <p:spPr>
          <a:xfrm>
            <a:off x="693175" y="1236001"/>
            <a:ext cx="11326761" cy="20055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Why are measures used in Power BI?</a:t>
            </a:r>
          </a:p>
          <a:p>
            <a:pPr marL="1371600" lvl="2"/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filter and categorize data.</a:t>
            </a:r>
          </a:p>
          <a:p>
            <a:pPr marL="1371600" lvl="2"/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perform calculations and aggregations.</a:t>
            </a:r>
          </a:p>
          <a:p>
            <a:pPr marL="1371600" lvl="2"/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store descriptive attributes.</a:t>
            </a:r>
          </a:p>
        </p:txBody>
      </p:sp>
    </p:spTree>
    <p:extLst>
      <p:ext uri="{BB962C8B-B14F-4D97-AF65-F5344CB8AC3E}">
        <p14:creationId xmlns:p14="http://schemas.microsoft.com/office/powerpoint/2010/main" val="200867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4483" y="3376371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 Measures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460DAD-E25F-0D2C-9648-53A0EE3EB797}"/>
              </a:ext>
            </a:extLst>
          </p:cNvPr>
          <p:cNvGrpSpPr/>
          <p:nvPr/>
        </p:nvGrpSpPr>
        <p:grpSpPr>
          <a:xfrm>
            <a:off x="301077" y="4630524"/>
            <a:ext cx="11372492" cy="2133600"/>
            <a:chOff x="301077" y="4630524"/>
            <a:chExt cx="11372492" cy="21336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5EA6131-FE65-356B-FF03-521C9B58846A}"/>
                </a:ext>
              </a:extLst>
            </p:cNvPr>
            <p:cNvSpPr/>
            <p:nvPr/>
          </p:nvSpPr>
          <p:spPr>
            <a:xfrm>
              <a:off x="605876" y="4630524"/>
              <a:ext cx="11067693" cy="213360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rgbClr val="0D3039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 descr="Graphical user interface, text&#10;&#10;Description automatically generated with medium confidence">
              <a:extLst>
                <a:ext uri="{FF2B5EF4-FFF2-40B4-BE49-F238E27FC236}">
                  <a16:creationId xmlns:a16="http://schemas.microsoft.com/office/drawing/2014/main" id="{FF2A8C1B-5012-4CF3-8730-3FF34D333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7552" y="5596970"/>
              <a:ext cx="2084032" cy="71554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5FF4B71-593E-EB74-D02B-407DBF1F4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34302" y="5465600"/>
              <a:ext cx="1484300" cy="978289"/>
            </a:xfrm>
            <a:prstGeom prst="rect">
              <a:avLst/>
            </a:prstGeom>
          </p:spPr>
        </p:pic>
        <p:pic>
          <p:nvPicPr>
            <p:cNvPr id="12" name="Picture 11" descr="Logo, icon&#10;&#10;Description automatically generated">
              <a:extLst>
                <a:ext uri="{FF2B5EF4-FFF2-40B4-BE49-F238E27FC236}">
                  <a16:creationId xmlns:a16="http://schemas.microsoft.com/office/drawing/2014/main" id="{E415D590-099E-BC61-7B8D-4C6F11E96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976" y="5802850"/>
              <a:ext cx="420827" cy="365694"/>
            </a:xfrm>
            <a:prstGeom prst="rect">
              <a:avLst/>
            </a:prstGeom>
          </p:spPr>
        </p:pic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DC17C374-BCD3-8E5D-E58B-2E8806A7F72B}"/>
                </a:ext>
              </a:extLst>
            </p:cNvPr>
            <p:cNvSpPr txBox="1">
              <a:spLocks/>
            </p:cNvSpPr>
            <p:nvPr/>
          </p:nvSpPr>
          <p:spPr>
            <a:xfrm>
              <a:off x="301077" y="4782924"/>
              <a:ext cx="4544490" cy="1828800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Prepared By :</a:t>
              </a:r>
            </a:p>
            <a:p>
              <a:pPr marL="0" indent="0" algn="ctr">
                <a:buNone/>
              </a:pPr>
              <a:r>
                <a:rPr lang="en-US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Said Fawzy</a:t>
              </a:r>
            </a:p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Manager of Information Center</a:t>
              </a:r>
            </a:p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Tendering Department</a:t>
              </a:r>
            </a:p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Arab Contractors 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1370793-C488-CC24-44E2-FD80C9A470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483" y="179352"/>
            <a:ext cx="2076933" cy="150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5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C6F76-F3AD-334A-E3F7-898F21955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CFF848-B153-9D9C-0FA7-D538130E0EC6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B245B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CA72C8-BF65-4401-EE32-FC6A15F506FB}"/>
              </a:ext>
            </a:extLst>
          </p:cNvPr>
          <p:cNvSpPr txBox="1"/>
          <p:nvPr/>
        </p:nvSpPr>
        <p:spPr>
          <a:xfrm>
            <a:off x="693175" y="1236001"/>
            <a:ext cx="11326761" cy="20055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Why are measures used in Power BI?</a:t>
            </a:r>
          </a:p>
          <a:p>
            <a:pPr marL="1371600" lvl="2"/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filter and categorize data.</a:t>
            </a:r>
          </a:p>
          <a:p>
            <a:pPr marL="1371600" lvl="2"/>
            <a:r>
              <a:rPr lang="en-US" sz="2800" dirty="0">
                <a:effectLst/>
                <a:highlight>
                  <a:srgbClr val="00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perform calculations and aggregations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1371600" lvl="2"/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store descriptive attributes.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4DDD07-06FD-1FAE-945A-715638B91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267" y="4419600"/>
            <a:ext cx="10252483" cy="31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48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5476D-7D3B-387C-5F35-4D39B216B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7C4447-EFBF-874E-20F4-76913827C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291" y="2663178"/>
            <a:ext cx="4788730" cy="313787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DDB40C9-64AF-F81B-8298-507E730C622E}"/>
              </a:ext>
            </a:extLst>
          </p:cNvPr>
          <p:cNvSpPr txBox="1">
            <a:spLocks/>
          </p:cNvSpPr>
          <p:nvPr/>
        </p:nvSpPr>
        <p:spPr>
          <a:xfrm>
            <a:off x="955519" y="661529"/>
            <a:ext cx="10280962" cy="21111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Times New Roman" panose="02020603050405020304" pitchFamily="18" charset="0"/>
              </a:rPr>
              <a:t>Exercise </a:t>
            </a:r>
            <a:r>
              <a:rPr lang="en-US" altLang="en-US" b="1" dirty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9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Times New Roman" panose="02020603050405020304" pitchFamily="18" charset="0"/>
              </a:rPr>
              <a:t>:</a:t>
            </a:r>
          </a:p>
          <a:p>
            <a:pPr lvl="0"/>
            <a:r>
              <a:rPr lang="en-US" alt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Creating Measures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Black" panose="020B0A040201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0568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DFF9C-6F0E-543D-4365-81FE65B26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529B09-16B5-7300-91C2-CBDDD39D7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291" y="2663178"/>
            <a:ext cx="4788730" cy="313787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3A26EF3-DF26-32FD-55F4-C3134C09CD59}"/>
              </a:ext>
            </a:extLst>
          </p:cNvPr>
          <p:cNvSpPr txBox="1">
            <a:spLocks/>
          </p:cNvSpPr>
          <p:nvPr/>
        </p:nvSpPr>
        <p:spPr>
          <a:xfrm>
            <a:off x="955519" y="661529"/>
            <a:ext cx="10280962" cy="21111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Times New Roman" panose="02020603050405020304" pitchFamily="18" charset="0"/>
              </a:rPr>
              <a:t>Exercise </a:t>
            </a:r>
            <a:r>
              <a:rPr lang="en-US" altLang="en-US" b="1" dirty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10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Times New Roman" panose="02020603050405020304" pitchFamily="18" charset="0"/>
              </a:rPr>
              <a:t>:</a:t>
            </a:r>
          </a:p>
          <a:p>
            <a:pPr lvl="0"/>
            <a:r>
              <a:rPr lang="en-US" alt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IF Function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Black" panose="020B0A040201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833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4351E-5BF2-C177-6BA5-DD9C6ED8F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509D7E-A518-646B-024D-987F32F4E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291" y="2663178"/>
            <a:ext cx="4788730" cy="313787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3E2F83F-E82D-B54E-77D4-49EA0B893482}"/>
              </a:ext>
            </a:extLst>
          </p:cNvPr>
          <p:cNvSpPr txBox="1">
            <a:spLocks/>
          </p:cNvSpPr>
          <p:nvPr/>
        </p:nvSpPr>
        <p:spPr>
          <a:xfrm>
            <a:off x="955519" y="661529"/>
            <a:ext cx="10280962" cy="21111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en-US" b="1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Exercise 11 </a:t>
            </a:r>
          </a:p>
          <a:p>
            <a:pPr lvl="0">
              <a:defRPr/>
            </a:pPr>
            <a:r>
              <a:rPr lang="en-US" altLang="en-US" b="1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DISTINCTCOUNT Function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Black" panose="020B0A040201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2257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D7E1D-D653-37E2-C695-0BF13783A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C7E513-438F-22B4-121B-E924349C6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291" y="2663178"/>
            <a:ext cx="4788730" cy="313787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DA15A3A-F458-2315-2069-2B33EB2F7EC9}"/>
              </a:ext>
            </a:extLst>
          </p:cNvPr>
          <p:cNvSpPr txBox="1">
            <a:spLocks/>
          </p:cNvSpPr>
          <p:nvPr/>
        </p:nvSpPr>
        <p:spPr>
          <a:xfrm>
            <a:off x="955519" y="661529"/>
            <a:ext cx="10280962" cy="21111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en-US" b="1" dirty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Exercise 12 </a:t>
            </a:r>
          </a:p>
          <a:p>
            <a:pPr lvl="0">
              <a:defRPr/>
            </a:pPr>
            <a:r>
              <a:rPr lang="en-US" altLang="en-US" b="1" dirty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Aggregation Functions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Black" panose="020B0A040201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7851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438D0-5F54-8456-8837-5C8DD69AC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3B4CD70-3F7A-2219-9322-BA1614E0DBAF}"/>
              </a:ext>
            </a:extLst>
          </p:cNvPr>
          <p:cNvSpPr/>
          <p:nvPr/>
        </p:nvSpPr>
        <p:spPr>
          <a:xfrm>
            <a:off x="0" y="0"/>
            <a:ext cx="12192000" cy="667657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rgbClr val="EE26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4400" dirty="0"/>
              <a:t>Aggregation Functions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BA3786-DC2D-3F27-B709-F0303A6DC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32" y="995124"/>
            <a:ext cx="10050278" cy="847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69092A-A903-7503-DDF6-965F9411D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41" y="2326272"/>
            <a:ext cx="2286319" cy="23434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AC6174-1586-556E-6414-2438A7D22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1996" y="2321509"/>
            <a:ext cx="2429214" cy="28864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CB3406-7D65-95E3-7129-4F43BFB236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0210" y="2178614"/>
            <a:ext cx="2200582" cy="31817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FD9A8A5-0623-620F-82F5-C3FCE1B72F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3212" y="2178614"/>
            <a:ext cx="2124371" cy="31913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27EB0E6-EDFE-A5BE-6D8F-40339D579F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87583" y="2264351"/>
            <a:ext cx="2333951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5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7811C-F261-A3C3-3A3E-1CB65E9C2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635C07-72D1-18A3-5022-4E0EF71EC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291" y="2663178"/>
            <a:ext cx="4788730" cy="313787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2C08D42-240D-A443-A653-AFE17C9945C0}"/>
              </a:ext>
            </a:extLst>
          </p:cNvPr>
          <p:cNvSpPr txBox="1">
            <a:spLocks/>
          </p:cNvSpPr>
          <p:nvPr/>
        </p:nvSpPr>
        <p:spPr>
          <a:xfrm>
            <a:off x="955519" y="661529"/>
            <a:ext cx="10280962" cy="21111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en-US" b="1" dirty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Exercise 13 </a:t>
            </a:r>
          </a:p>
          <a:p>
            <a:pPr lvl="0">
              <a:defRPr/>
            </a:pPr>
            <a:r>
              <a:rPr lang="en-US" altLang="en-US" b="1" dirty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Using CALCULATE FUNCTION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Black" panose="020B0A040201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4506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3EC3C-90C9-EED0-8E87-58CD526E3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425029-8846-ECFD-4AF0-68B2496A6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291" y="2663178"/>
            <a:ext cx="4788730" cy="313787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5C177EE-737C-AB44-9A4D-1865BDE73E1F}"/>
              </a:ext>
            </a:extLst>
          </p:cNvPr>
          <p:cNvSpPr txBox="1">
            <a:spLocks/>
          </p:cNvSpPr>
          <p:nvPr/>
        </p:nvSpPr>
        <p:spPr>
          <a:xfrm>
            <a:off x="955519" y="661529"/>
            <a:ext cx="10280962" cy="21111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en-US" b="1" dirty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Exercise 14 </a:t>
            </a:r>
          </a:p>
          <a:p>
            <a:pPr lvl="0">
              <a:defRPr/>
            </a:pPr>
            <a:r>
              <a:rPr lang="en-US" altLang="en-US" b="1" dirty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Variables in DAX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Black" panose="020B0A040201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7161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CE325-D1D0-8AA7-0788-610479E3B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D1794C-4634-8B1F-FF45-78F470505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291" y="2663178"/>
            <a:ext cx="4788730" cy="313787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A542B40-FA35-5E38-28ED-EC6AB157E350}"/>
              </a:ext>
            </a:extLst>
          </p:cNvPr>
          <p:cNvSpPr txBox="1">
            <a:spLocks/>
          </p:cNvSpPr>
          <p:nvPr/>
        </p:nvSpPr>
        <p:spPr>
          <a:xfrm>
            <a:off x="955519" y="661529"/>
            <a:ext cx="10280962" cy="21111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en-US" b="1" dirty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Exercise 15: </a:t>
            </a:r>
          </a:p>
          <a:p>
            <a:pPr lvl="0">
              <a:defRPr/>
            </a:pPr>
            <a:r>
              <a:rPr lang="en-US" altLang="en-US" b="1" dirty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OR Condition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Black" panose="020B0A040201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2668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36E1D-F770-EE85-3799-BCE798DE5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6FD8D5-BBD6-5695-7991-68DA1E7FC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291" y="2663178"/>
            <a:ext cx="4788730" cy="313787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68ACCAD-1A91-9005-C863-4351C0DCC12B}"/>
              </a:ext>
            </a:extLst>
          </p:cNvPr>
          <p:cNvSpPr txBox="1">
            <a:spLocks/>
          </p:cNvSpPr>
          <p:nvPr/>
        </p:nvSpPr>
        <p:spPr>
          <a:xfrm>
            <a:off x="955519" y="661529"/>
            <a:ext cx="10280962" cy="21111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en-US" b="1" dirty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Exercise 16: </a:t>
            </a:r>
          </a:p>
          <a:p>
            <a:pPr lvl="0">
              <a:defRPr/>
            </a:pPr>
            <a:r>
              <a:rPr lang="en-US" altLang="en-US" b="1" dirty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Organize your Measures </a:t>
            </a:r>
          </a:p>
          <a:p>
            <a:pPr lvl="0">
              <a:defRPr/>
            </a:pPr>
            <a:r>
              <a:rPr lang="en-US" altLang="en-US" b="1" dirty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in one table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Black" panose="020B0A040201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8653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A80E0B0-2069-4CBE-93AD-77AEA890AE2A}"/>
              </a:ext>
            </a:extLst>
          </p:cNvPr>
          <p:cNvSpPr/>
          <p:nvPr/>
        </p:nvSpPr>
        <p:spPr>
          <a:xfrm>
            <a:off x="7251" y="-493486"/>
            <a:ext cx="3329256" cy="7984420"/>
          </a:xfrm>
          <a:custGeom>
            <a:avLst/>
            <a:gdLst>
              <a:gd name="connsiteX0" fmla="*/ 0 w 3329256"/>
              <a:gd name="connsiteY0" fmla="*/ 0 h 7984420"/>
              <a:gd name="connsiteX1" fmla="*/ 1 w 3329256"/>
              <a:gd name="connsiteY1" fmla="*/ 0 h 7984420"/>
              <a:gd name="connsiteX2" fmla="*/ 1898776 w 3329256"/>
              <a:gd name="connsiteY2" fmla="*/ 1713483 h 7984420"/>
              <a:gd name="connsiteX3" fmla="*/ 1908630 w 3329256"/>
              <a:gd name="connsiteY3" fmla="*/ 1908628 h 7984420"/>
              <a:gd name="connsiteX4" fmla="*/ 1908630 w 3329256"/>
              <a:gd name="connsiteY4" fmla="*/ 6075792 h 7984420"/>
              <a:gd name="connsiteX5" fmla="*/ 1908626 w 3329256"/>
              <a:gd name="connsiteY5" fmla="*/ 6075792 h 7984420"/>
              <a:gd name="connsiteX6" fmla="*/ 1915960 w 3329256"/>
              <a:gd name="connsiteY6" fmla="*/ 6221042 h 7984420"/>
              <a:gd name="connsiteX7" fmla="*/ 3329256 w 3329256"/>
              <a:gd name="connsiteY7" fmla="*/ 7496421 h 7984420"/>
              <a:gd name="connsiteX8" fmla="*/ 3329256 w 3329256"/>
              <a:gd name="connsiteY8" fmla="*/ 7984420 h 7984420"/>
              <a:gd name="connsiteX9" fmla="*/ 3329255 w 3329256"/>
              <a:gd name="connsiteY9" fmla="*/ 7984420 h 7984420"/>
              <a:gd name="connsiteX10" fmla="*/ 1430480 w 3329256"/>
              <a:gd name="connsiteY10" fmla="*/ 6270937 h 7984420"/>
              <a:gd name="connsiteX11" fmla="*/ 1420626 w 3329256"/>
              <a:gd name="connsiteY11" fmla="*/ 6075792 h 7984420"/>
              <a:gd name="connsiteX12" fmla="*/ 1420626 w 3329256"/>
              <a:gd name="connsiteY12" fmla="*/ 1908628 h 7984420"/>
              <a:gd name="connsiteX13" fmla="*/ 1420630 w 3329256"/>
              <a:gd name="connsiteY13" fmla="*/ 1908628 h 7984420"/>
              <a:gd name="connsiteX14" fmla="*/ 1413296 w 3329256"/>
              <a:gd name="connsiteY14" fmla="*/ 1763378 h 7984420"/>
              <a:gd name="connsiteX15" fmla="*/ 0 w 3329256"/>
              <a:gd name="connsiteY15" fmla="*/ 487999 h 798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29256" h="7984420">
                <a:moveTo>
                  <a:pt x="0" y="0"/>
                </a:moveTo>
                <a:lnTo>
                  <a:pt x="1" y="0"/>
                </a:lnTo>
                <a:cubicBezTo>
                  <a:pt x="988227" y="0"/>
                  <a:pt x="1801035" y="751045"/>
                  <a:pt x="1898776" y="1713483"/>
                </a:cubicBezTo>
                <a:lnTo>
                  <a:pt x="1908630" y="1908628"/>
                </a:lnTo>
                <a:lnTo>
                  <a:pt x="1908630" y="6075792"/>
                </a:lnTo>
                <a:lnTo>
                  <a:pt x="1908626" y="6075792"/>
                </a:lnTo>
                <a:lnTo>
                  <a:pt x="1915960" y="6221042"/>
                </a:lnTo>
                <a:cubicBezTo>
                  <a:pt x="1988711" y="6937403"/>
                  <a:pt x="2593701" y="7496421"/>
                  <a:pt x="3329256" y="7496421"/>
                </a:cubicBezTo>
                <a:lnTo>
                  <a:pt x="3329256" y="7984420"/>
                </a:lnTo>
                <a:lnTo>
                  <a:pt x="3329255" y="7984420"/>
                </a:lnTo>
                <a:cubicBezTo>
                  <a:pt x="2341029" y="7984420"/>
                  <a:pt x="1528221" y="7233375"/>
                  <a:pt x="1430480" y="6270937"/>
                </a:cubicBezTo>
                <a:lnTo>
                  <a:pt x="1420626" y="6075792"/>
                </a:lnTo>
                <a:lnTo>
                  <a:pt x="1420626" y="1908628"/>
                </a:lnTo>
                <a:lnTo>
                  <a:pt x="1420630" y="1908628"/>
                </a:lnTo>
                <a:lnTo>
                  <a:pt x="1413296" y="1763378"/>
                </a:lnTo>
                <a:cubicBezTo>
                  <a:pt x="1340545" y="1047017"/>
                  <a:pt x="735555" y="487999"/>
                  <a:pt x="0" y="487999"/>
                </a:cubicBezTo>
                <a:close/>
              </a:path>
            </a:pathLst>
          </a:custGeom>
          <a:gradFill flip="none" rotWithShape="1">
            <a:gsLst>
              <a:gs pos="61000">
                <a:srgbClr val="00CC99"/>
              </a:gs>
              <a:gs pos="27400">
                <a:srgbClr val="33CCFF"/>
              </a:gs>
              <a:gs pos="0">
                <a:srgbClr val="000099"/>
              </a:gs>
              <a:gs pos="100000">
                <a:srgbClr val="0066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B93AC6-FE87-4FA9-BBD4-F140C94A9C2A}"/>
              </a:ext>
            </a:extLst>
          </p:cNvPr>
          <p:cNvGrpSpPr/>
          <p:nvPr/>
        </p:nvGrpSpPr>
        <p:grpSpPr>
          <a:xfrm>
            <a:off x="1437348" y="1240019"/>
            <a:ext cx="7200000" cy="1080000"/>
            <a:chOff x="1437350" y="1240020"/>
            <a:chExt cx="4301630" cy="63509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4A175DB-5D33-43C8-AAE4-B1E831D1A234}"/>
                </a:ext>
              </a:extLst>
            </p:cNvPr>
            <p:cNvSpPr/>
            <p:nvPr/>
          </p:nvSpPr>
          <p:spPr>
            <a:xfrm flipV="1">
              <a:off x="1437350" y="1240020"/>
              <a:ext cx="4301630" cy="635091"/>
            </a:xfrm>
            <a:custGeom>
              <a:avLst/>
              <a:gdLst>
                <a:gd name="connsiteX0" fmla="*/ 314185 w 3126929"/>
                <a:gd name="connsiteY0" fmla="*/ 0 h 727424"/>
                <a:gd name="connsiteX1" fmla="*/ 3126929 w 3126929"/>
                <a:gd name="connsiteY1" fmla="*/ 0 h 727424"/>
                <a:gd name="connsiteX2" fmla="*/ 3126929 w 3126929"/>
                <a:gd name="connsiteY2" fmla="*/ 413239 h 727424"/>
                <a:gd name="connsiteX3" fmla="*/ 314185 w 3126929"/>
                <a:gd name="connsiteY3" fmla="*/ 413239 h 727424"/>
                <a:gd name="connsiteX4" fmla="*/ 0 w 3126929"/>
                <a:gd name="connsiteY4" fmla="*/ 727424 h 727424"/>
                <a:gd name="connsiteX5" fmla="*/ 0 w 3126929"/>
                <a:gd name="connsiteY5" fmla="*/ 314185 h 727424"/>
                <a:gd name="connsiteX6" fmla="*/ 314185 w 3126929"/>
                <a:gd name="connsiteY6" fmla="*/ 0 h 72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6929" h="727424">
                  <a:moveTo>
                    <a:pt x="314185" y="0"/>
                  </a:moveTo>
                  <a:lnTo>
                    <a:pt x="3126929" y="0"/>
                  </a:lnTo>
                  <a:lnTo>
                    <a:pt x="3126929" y="413239"/>
                  </a:lnTo>
                  <a:lnTo>
                    <a:pt x="314185" y="413239"/>
                  </a:lnTo>
                  <a:cubicBezTo>
                    <a:pt x="140665" y="413239"/>
                    <a:pt x="0" y="553904"/>
                    <a:pt x="0" y="727424"/>
                  </a:cubicBezTo>
                  <a:lnTo>
                    <a:pt x="0" y="314185"/>
                  </a:lnTo>
                  <a:cubicBezTo>
                    <a:pt x="0" y="140665"/>
                    <a:pt x="140665" y="0"/>
                    <a:pt x="314185" y="0"/>
                  </a:cubicBez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0ECA3F-8570-4FB5-931A-BBA5339DECE3}"/>
                </a:ext>
              </a:extLst>
            </p:cNvPr>
            <p:cNvSpPr txBox="1"/>
            <p:nvPr/>
          </p:nvSpPr>
          <p:spPr>
            <a:xfrm>
              <a:off x="1925742" y="1552614"/>
              <a:ext cx="3656386" cy="271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What are Measures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7A620AF-3788-4F4E-848F-1363C314793B}"/>
              </a:ext>
            </a:extLst>
          </p:cNvPr>
          <p:cNvSpPr txBox="1"/>
          <p:nvPr/>
        </p:nvSpPr>
        <p:spPr>
          <a:xfrm>
            <a:off x="1337029" y="823948"/>
            <a:ext cx="65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AEF2E9-14F9-4365-BFB5-3C0CF7A052E9}"/>
              </a:ext>
            </a:extLst>
          </p:cNvPr>
          <p:cNvGrpSpPr/>
          <p:nvPr/>
        </p:nvGrpSpPr>
        <p:grpSpPr>
          <a:xfrm>
            <a:off x="1437351" y="2583833"/>
            <a:ext cx="7200000" cy="1080000"/>
            <a:chOff x="1437351" y="2358629"/>
            <a:chExt cx="7200000" cy="10800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14AB1F3-023E-48AE-989E-4EA1B96825EF}"/>
                </a:ext>
              </a:extLst>
            </p:cNvPr>
            <p:cNvSpPr/>
            <p:nvPr/>
          </p:nvSpPr>
          <p:spPr>
            <a:xfrm flipV="1">
              <a:off x="1437351" y="2358629"/>
              <a:ext cx="7200000" cy="1080000"/>
            </a:xfrm>
            <a:custGeom>
              <a:avLst/>
              <a:gdLst>
                <a:gd name="connsiteX0" fmla="*/ 314185 w 3126929"/>
                <a:gd name="connsiteY0" fmla="*/ 0 h 727424"/>
                <a:gd name="connsiteX1" fmla="*/ 3126929 w 3126929"/>
                <a:gd name="connsiteY1" fmla="*/ 0 h 727424"/>
                <a:gd name="connsiteX2" fmla="*/ 3126929 w 3126929"/>
                <a:gd name="connsiteY2" fmla="*/ 413239 h 727424"/>
                <a:gd name="connsiteX3" fmla="*/ 314185 w 3126929"/>
                <a:gd name="connsiteY3" fmla="*/ 413239 h 727424"/>
                <a:gd name="connsiteX4" fmla="*/ 0 w 3126929"/>
                <a:gd name="connsiteY4" fmla="*/ 727424 h 727424"/>
                <a:gd name="connsiteX5" fmla="*/ 0 w 3126929"/>
                <a:gd name="connsiteY5" fmla="*/ 314185 h 727424"/>
                <a:gd name="connsiteX6" fmla="*/ 314185 w 3126929"/>
                <a:gd name="connsiteY6" fmla="*/ 0 h 72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6929" h="727424">
                  <a:moveTo>
                    <a:pt x="314185" y="0"/>
                  </a:moveTo>
                  <a:lnTo>
                    <a:pt x="3126929" y="0"/>
                  </a:lnTo>
                  <a:lnTo>
                    <a:pt x="3126929" y="413239"/>
                  </a:lnTo>
                  <a:lnTo>
                    <a:pt x="314185" y="413239"/>
                  </a:lnTo>
                  <a:cubicBezTo>
                    <a:pt x="140665" y="413239"/>
                    <a:pt x="0" y="553904"/>
                    <a:pt x="0" y="727424"/>
                  </a:cubicBezTo>
                  <a:lnTo>
                    <a:pt x="0" y="314185"/>
                  </a:lnTo>
                  <a:cubicBezTo>
                    <a:pt x="0" y="140665"/>
                    <a:pt x="140665" y="0"/>
                    <a:pt x="314185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70A834-DA13-468F-A794-3687E8A14304}"/>
                </a:ext>
              </a:extLst>
            </p:cNvPr>
            <p:cNvSpPr txBox="1"/>
            <p:nvPr/>
          </p:nvSpPr>
          <p:spPr>
            <a:xfrm>
              <a:off x="2254811" y="2914418"/>
              <a:ext cx="612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Benefits of Measures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F01748C-1478-4628-8CDE-6C69DF1916E8}"/>
              </a:ext>
            </a:extLst>
          </p:cNvPr>
          <p:cNvSpPr txBox="1"/>
          <p:nvPr/>
        </p:nvSpPr>
        <p:spPr>
          <a:xfrm>
            <a:off x="1337029" y="2213333"/>
            <a:ext cx="65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6664870-6B63-42D0-8F14-11DB5DD34C01}"/>
              </a:ext>
            </a:extLst>
          </p:cNvPr>
          <p:cNvGrpSpPr/>
          <p:nvPr/>
        </p:nvGrpSpPr>
        <p:grpSpPr>
          <a:xfrm>
            <a:off x="1523614" y="5497646"/>
            <a:ext cx="7351142" cy="1080000"/>
            <a:chOff x="1437351" y="3508484"/>
            <a:chExt cx="7351142" cy="1080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A4F560C-A913-4090-9959-6C383EC2884F}"/>
                </a:ext>
              </a:extLst>
            </p:cNvPr>
            <p:cNvSpPr/>
            <p:nvPr/>
          </p:nvSpPr>
          <p:spPr>
            <a:xfrm flipV="1">
              <a:off x="1437351" y="3508484"/>
              <a:ext cx="7200000" cy="1080000"/>
            </a:xfrm>
            <a:custGeom>
              <a:avLst/>
              <a:gdLst>
                <a:gd name="connsiteX0" fmla="*/ 314185 w 3126929"/>
                <a:gd name="connsiteY0" fmla="*/ 0 h 727424"/>
                <a:gd name="connsiteX1" fmla="*/ 3126929 w 3126929"/>
                <a:gd name="connsiteY1" fmla="*/ 0 h 727424"/>
                <a:gd name="connsiteX2" fmla="*/ 3126929 w 3126929"/>
                <a:gd name="connsiteY2" fmla="*/ 413239 h 727424"/>
                <a:gd name="connsiteX3" fmla="*/ 314185 w 3126929"/>
                <a:gd name="connsiteY3" fmla="*/ 413239 h 727424"/>
                <a:gd name="connsiteX4" fmla="*/ 0 w 3126929"/>
                <a:gd name="connsiteY4" fmla="*/ 727424 h 727424"/>
                <a:gd name="connsiteX5" fmla="*/ 0 w 3126929"/>
                <a:gd name="connsiteY5" fmla="*/ 314185 h 727424"/>
                <a:gd name="connsiteX6" fmla="*/ 314185 w 3126929"/>
                <a:gd name="connsiteY6" fmla="*/ 0 h 72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6929" h="727424">
                  <a:moveTo>
                    <a:pt x="314185" y="0"/>
                  </a:moveTo>
                  <a:lnTo>
                    <a:pt x="3126929" y="0"/>
                  </a:lnTo>
                  <a:lnTo>
                    <a:pt x="3126929" y="413239"/>
                  </a:lnTo>
                  <a:lnTo>
                    <a:pt x="314185" y="413239"/>
                  </a:lnTo>
                  <a:cubicBezTo>
                    <a:pt x="140665" y="413239"/>
                    <a:pt x="0" y="553904"/>
                    <a:pt x="0" y="727424"/>
                  </a:cubicBezTo>
                  <a:lnTo>
                    <a:pt x="0" y="314185"/>
                  </a:lnTo>
                  <a:cubicBezTo>
                    <a:pt x="0" y="140665"/>
                    <a:pt x="140665" y="0"/>
                    <a:pt x="314185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1C56302-C5A7-4907-ABF1-8DD9AEA874F5}"/>
                </a:ext>
              </a:extLst>
            </p:cNvPr>
            <p:cNvSpPr txBox="1"/>
            <p:nvPr/>
          </p:nvSpPr>
          <p:spPr>
            <a:xfrm>
              <a:off x="2004228" y="4048484"/>
              <a:ext cx="67842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Exercise 9: Creating Measures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A7C455A-AC74-479B-AE4B-995389E7560F}"/>
              </a:ext>
            </a:extLst>
          </p:cNvPr>
          <p:cNvSpPr txBox="1"/>
          <p:nvPr/>
        </p:nvSpPr>
        <p:spPr>
          <a:xfrm>
            <a:off x="1366405" y="3602718"/>
            <a:ext cx="65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9F337C-E9DD-5BB7-A57A-A5B98F1D4D90}"/>
              </a:ext>
            </a:extLst>
          </p:cNvPr>
          <p:cNvGrpSpPr/>
          <p:nvPr/>
        </p:nvGrpSpPr>
        <p:grpSpPr>
          <a:xfrm>
            <a:off x="8151095" y="218152"/>
            <a:ext cx="3845427" cy="686723"/>
            <a:chOff x="8151095" y="218152"/>
            <a:chExt cx="3845427" cy="68672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90D02C9-9DA4-FCBE-F68F-A9A1766C1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51095" y="218152"/>
              <a:ext cx="3810478" cy="686723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01717C-465E-2436-D392-D9259C327738}"/>
                </a:ext>
              </a:extLst>
            </p:cNvPr>
            <p:cNvSpPr/>
            <p:nvPr/>
          </p:nvSpPr>
          <p:spPr>
            <a:xfrm>
              <a:off x="11942522" y="733425"/>
              <a:ext cx="54000" cy="171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23064A0-9399-31BA-E87D-4A8FDB095C97}"/>
              </a:ext>
            </a:extLst>
          </p:cNvPr>
          <p:cNvGrpSpPr/>
          <p:nvPr/>
        </p:nvGrpSpPr>
        <p:grpSpPr>
          <a:xfrm>
            <a:off x="1589751" y="4080047"/>
            <a:ext cx="7200000" cy="1080000"/>
            <a:chOff x="1437351" y="3508484"/>
            <a:chExt cx="7200000" cy="1080000"/>
          </a:xfrm>
          <a:solidFill>
            <a:srgbClr val="F58334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592F351-45E3-6630-9D09-609FA926438F}"/>
                </a:ext>
              </a:extLst>
            </p:cNvPr>
            <p:cNvSpPr/>
            <p:nvPr/>
          </p:nvSpPr>
          <p:spPr>
            <a:xfrm flipV="1">
              <a:off x="1437351" y="3508484"/>
              <a:ext cx="7200000" cy="1080000"/>
            </a:xfrm>
            <a:custGeom>
              <a:avLst/>
              <a:gdLst>
                <a:gd name="connsiteX0" fmla="*/ 314185 w 3126929"/>
                <a:gd name="connsiteY0" fmla="*/ 0 h 727424"/>
                <a:gd name="connsiteX1" fmla="*/ 3126929 w 3126929"/>
                <a:gd name="connsiteY1" fmla="*/ 0 h 727424"/>
                <a:gd name="connsiteX2" fmla="*/ 3126929 w 3126929"/>
                <a:gd name="connsiteY2" fmla="*/ 413239 h 727424"/>
                <a:gd name="connsiteX3" fmla="*/ 314185 w 3126929"/>
                <a:gd name="connsiteY3" fmla="*/ 413239 h 727424"/>
                <a:gd name="connsiteX4" fmla="*/ 0 w 3126929"/>
                <a:gd name="connsiteY4" fmla="*/ 727424 h 727424"/>
                <a:gd name="connsiteX5" fmla="*/ 0 w 3126929"/>
                <a:gd name="connsiteY5" fmla="*/ 314185 h 727424"/>
                <a:gd name="connsiteX6" fmla="*/ 314185 w 3126929"/>
                <a:gd name="connsiteY6" fmla="*/ 0 h 72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6929" h="727424">
                  <a:moveTo>
                    <a:pt x="314185" y="0"/>
                  </a:moveTo>
                  <a:lnTo>
                    <a:pt x="3126929" y="0"/>
                  </a:lnTo>
                  <a:lnTo>
                    <a:pt x="3126929" y="413239"/>
                  </a:lnTo>
                  <a:lnTo>
                    <a:pt x="314185" y="413239"/>
                  </a:lnTo>
                  <a:cubicBezTo>
                    <a:pt x="140665" y="413239"/>
                    <a:pt x="0" y="553904"/>
                    <a:pt x="0" y="727424"/>
                  </a:cubicBezTo>
                  <a:lnTo>
                    <a:pt x="0" y="314185"/>
                  </a:lnTo>
                  <a:cubicBezTo>
                    <a:pt x="0" y="140665"/>
                    <a:pt x="140665" y="0"/>
                    <a:pt x="314185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FFFE88A-5C61-623F-6516-D72D05845B2C}"/>
                </a:ext>
              </a:extLst>
            </p:cNvPr>
            <p:cNvSpPr txBox="1"/>
            <p:nvPr/>
          </p:nvSpPr>
          <p:spPr>
            <a:xfrm>
              <a:off x="2254811" y="4062489"/>
              <a:ext cx="61200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Measure Syntax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7CFAA2B-E560-6DDA-B38F-53FC0F0D81AF}"/>
              </a:ext>
            </a:extLst>
          </p:cNvPr>
          <p:cNvSpPr txBox="1"/>
          <p:nvPr/>
        </p:nvSpPr>
        <p:spPr>
          <a:xfrm>
            <a:off x="1437348" y="5172025"/>
            <a:ext cx="65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1276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5" grpId="0"/>
      <p:bldP spid="19" grpId="0"/>
      <p:bldP spid="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Knowledge Check 16">
            <a:extLst>
              <a:ext uri="{FF2B5EF4-FFF2-40B4-BE49-F238E27FC236}">
                <a16:creationId xmlns:a16="http://schemas.microsoft.com/office/drawing/2014/main" id="{14A112C5-DE2E-A5FD-A1A1-21F6C4D23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078" y="94780"/>
            <a:ext cx="4055806" cy="605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78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07274-E90F-B625-0B83-B35973D80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B0A76CF-9609-82E3-D0B5-8FEFEA66858C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B245B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 </a:t>
            </a:r>
            <a:r>
              <a:rPr lang="en-US" sz="2800" b="1" dirty="0">
                <a:solidFill>
                  <a:srgbClr val="7B245B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7B245B"/>
              </a:solidFill>
              <a:effectLst/>
              <a:uLnTx/>
              <a:uFillTx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102937-F75E-0C5C-C78D-103D9F86E589}"/>
              </a:ext>
            </a:extLst>
          </p:cNvPr>
          <p:cNvSpPr txBox="1"/>
          <p:nvPr/>
        </p:nvSpPr>
        <p:spPr>
          <a:xfrm>
            <a:off x="693175" y="1236001"/>
            <a:ext cx="11326761" cy="164429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Which of the following statements about the measures is correct?</a:t>
            </a:r>
          </a:p>
          <a:p>
            <a:pPr marL="1371600" lvl="2"/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Measures can reference columns directly.</a:t>
            </a:r>
          </a:p>
          <a:p>
            <a:pPr marL="1371600" lvl="2"/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Measures store values in the model.</a:t>
            </a:r>
          </a:p>
          <a:p>
            <a:pPr marL="1371600" lvl="2"/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Measures can reference other measures directly.</a:t>
            </a:r>
          </a:p>
        </p:txBody>
      </p:sp>
      <p:pic>
        <p:nvPicPr>
          <p:cNvPr id="7" name="Picture 2" descr="Knowledge Check 16">
            <a:extLst>
              <a:ext uri="{FF2B5EF4-FFF2-40B4-BE49-F238E27FC236}">
                <a16:creationId xmlns:a16="http://schemas.microsoft.com/office/drawing/2014/main" id="{E221058A-B5C4-BFFA-2403-C11D485C2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426" y="-6599"/>
            <a:ext cx="831128" cy="124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18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7B5C8-97E0-0431-32EE-3EB86154B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F40460-0BBA-BC28-8447-7698D9303578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B245B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 </a:t>
            </a:r>
            <a:r>
              <a:rPr lang="en-US" sz="2800" b="1" dirty="0">
                <a:solidFill>
                  <a:srgbClr val="7B245B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7B245B"/>
              </a:solidFill>
              <a:effectLst/>
              <a:uLnTx/>
              <a:uFillTx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A62CDC-6AFA-48CB-230A-852095ED4489}"/>
              </a:ext>
            </a:extLst>
          </p:cNvPr>
          <p:cNvSpPr txBox="1"/>
          <p:nvPr/>
        </p:nvSpPr>
        <p:spPr>
          <a:xfrm>
            <a:off x="693175" y="1236001"/>
            <a:ext cx="11326761" cy="164429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Which of the following statements about the measures is correct?</a:t>
            </a:r>
          </a:p>
          <a:p>
            <a:pPr marL="1371600" lvl="2"/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Measures can reference columns directly.</a:t>
            </a:r>
          </a:p>
          <a:p>
            <a:pPr marL="1371600" lvl="2"/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Measures store values in the model.</a:t>
            </a:r>
          </a:p>
          <a:p>
            <a:pPr marL="1371600" lvl="2"/>
            <a:r>
              <a:rPr lang="en-US" dirty="0">
                <a:effectLst/>
                <a:highlight>
                  <a:srgbClr val="00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Measures can reference other measures directly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7" name="Picture 2" descr="Knowledge Check 16">
            <a:extLst>
              <a:ext uri="{FF2B5EF4-FFF2-40B4-BE49-F238E27FC236}">
                <a16:creationId xmlns:a16="http://schemas.microsoft.com/office/drawing/2014/main" id="{92E292A8-3293-E613-9676-EFEEB232E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426" y="-6599"/>
            <a:ext cx="831128" cy="124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36AAEB-1A03-6F37-31FA-DFE2A4624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764" y="4287933"/>
            <a:ext cx="7602011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4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2501C-2D56-FF56-837A-C7E65A288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451AE9-5416-6103-8ACB-0DDE0D5B66BF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B245B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 </a:t>
            </a:r>
            <a:r>
              <a:rPr lang="en-US" sz="2800" b="1" dirty="0">
                <a:solidFill>
                  <a:srgbClr val="7B245B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7B245B"/>
              </a:solidFill>
              <a:effectLst/>
              <a:uLnTx/>
              <a:uFillTx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B35265-CB6C-E13D-5F14-B36A8FB88216}"/>
              </a:ext>
            </a:extLst>
          </p:cNvPr>
          <p:cNvSpPr txBox="1"/>
          <p:nvPr/>
        </p:nvSpPr>
        <p:spPr>
          <a:xfrm>
            <a:off x="693175" y="1236001"/>
            <a:ext cx="11326761" cy="19132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pPr marL="0" marR="0" lvl="0"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Which DAX function can summarize the number of entries in a table?</a:t>
            </a:r>
          </a:p>
          <a:p>
            <a:pPr marL="1371600" lvl="2"/>
            <a:r>
              <a:rPr lang="en-US" sz="2800" b="1" dirty="0">
                <a:solidFill>
                  <a:srgbClr val="333333"/>
                </a:solidFill>
                <a:effectLst/>
                <a:latin typeface="unset"/>
                <a:ea typeface="Calibri" panose="020F0502020204030204" pitchFamily="34" charset="0"/>
                <a:cs typeface="Helvetica" panose="020B0604020202020204" pitchFamily="34" charset="0"/>
              </a:rPr>
              <a:t>COUNTROWS</a:t>
            </a:r>
            <a:endParaRPr lang="en-US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371600" lvl="2"/>
            <a:r>
              <a:rPr lang="en-US" sz="2800" b="1" dirty="0">
                <a:solidFill>
                  <a:srgbClr val="333333"/>
                </a:solidFill>
                <a:effectLst/>
                <a:latin typeface="unset"/>
                <a:ea typeface="Calibri" panose="020F0502020204030204" pitchFamily="34" charset="0"/>
                <a:cs typeface="Helvetica" panose="020B0604020202020204" pitchFamily="34" charset="0"/>
              </a:rPr>
              <a:t>SUM</a:t>
            </a:r>
            <a:endParaRPr lang="en-US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371600" lvl="2"/>
            <a:r>
              <a:rPr lang="en-US" sz="2800" b="1" dirty="0">
                <a:solidFill>
                  <a:srgbClr val="333333"/>
                </a:solidFill>
                <a:effectLst/>
                <a:latin typeface="unset"/>
                <a:ea typeface="Calibri" panose="020F0502020204030204" pitchFamily="34" charset="0"/>
                <a:cs typeface="Helvetica" panose="020B0604020202020204" pitchFamily="34" charset="0"/>
              </a:rPr>
              <a:t>AVERAGE</a:t>
            </a:r>
            <a:endParaRPr lang="en-US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Knowledge Check 16">
            <a:extLst>
              <a:ext uri="{FF2B5EF4-FFF2-40B4-BE49-F238E27FC236}">
                <a16:creationId xmlns:a16="http://schemas.microsoft.com/office/drawing/2014/main" id="{CBCB5E17-EF29-DEF4-AF49-B46CF5CF1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426" y="-6599"/>
            <a:ext cx="831128" cy="124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78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C9969-0F6A-FBF6-5E51-D25EA5FA5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3D3AB6C-73B4-AA89-BCA3-7C4CAEC7B59C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B245B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 </a:t>
            </a:r>
            <a:r>
              <a:rPr lang="en-US" sz="2800" b="1" dirty="0">
                <a:solidFill>
                  <a:srgbClr val="7B245B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7B245B"/>
              </a:solidFill>
              <a:effectLst/>
              <a:uLnTx/>
              <a:uFillTx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6A0BEC-DC7F-EF90-95D0-DD84C30FAC0F}"/>
              </a:ext>
            </a:extLst>
          </p:cNvPr>
          <p:cNvSpPr txBox="1"/>
          <p:nvPr/>
        </p:nvSpPr>
        <p:spPr>
          <a:xfrm>
            <a:off x="693175" y="1236001"/>
            <a:ext cx="11326761" cy="23742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Which DAX function can summarize the number of entries in a table?</a:t>
            </a:r>
          </a:p>
          <a:p>
            <a:pPr marL="1371600" lvl="2"/>
            <a:r>
              <a:rPr lang="en-US" sz="2800" b="1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unset"/>
                <a:ea typeface="Calibri" panose="020F0502020204030204" pitchFamily="34" charset="0"/>
                <a:cs typeface="Helvetica" panose="020B0604020202020204" pitchFamily="34" charset="0"/>
              </a:rPr>
              <a:t>COUNTROWS</a:t>
            </a:r>
            <a:endParaRPr lang="en-US" sz="2800" dirty="0">
              <a:effectLst/>
              <a:highlight>
                <a:srgbClr val="00FF00"/>
              </a:highlight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371600" lvl="2"/>
            <a:r>
              <a:rPr lang="en-US" sz="2800" b="1" dirty="0">
                <a:solidFill>
                  <a:srgbClr val="333333"/>
                </a:solidFill>
                <a:effectLst/>
                <a:latin typeface="unset"/>
                <a:ea typeface="Calibri" panose="020F0502020204030204" pitchFamily="34" charset="0"/>
                <a:cs typeface="Helvetica" panose="020B0604020202020204" pitchFamily="34" charset="0"/>
              </a:rPr>
              <a:t>SUM</a:t>
            </a:r>
            <a:endParaRPr lang="en-US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371600" lvl="2"/>
            <a:r>
              <a:rPr lang="en-US" sz="2800" b="1" dirty="0">
                <a:solidFill>
                  <a:srgbClr val="333333"/>
                </a:solidFill>
                <a:effectLst/>
                <a:latin typeface="unset"/>
                <a:ea typeface="Calibri" panose="020F0502020204030204" pitchFamily="34" charset="0"/>
                <a:cs typeface="Helvetica" panose="020B0604020202020204" pitchFamily="34" charset="0"/>
              </a:rPr>
              <a:t>AVERAGE</a:t>
            </a:r>
            <a:endParaRPr lang="en-US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Knowledge Check 16">
            <a:extLst>
              <a:ext uri="{FF2B5EF4-FFF2-40B4-BE49-F238E27FC236}">
                <a16:creationId xmlns:a16="http://schemas.microsoft.com/office/drawing/2014/main" id="{8A4B5CEA-A2CE-F3C6-31FF-207671EAF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426" y="-6599"/>
            <a:ext cx="831128" cy="124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B0B881-A1FC-3AC8-3D4D-FBC04344A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787" y="4287032"/>
            <a:ext cx="7830643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25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5485F-EA72-F38E-8CFB-8EE07D37C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9EC0DE5-3588-942A-3286-8EEAF3E1B189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B245B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 </a:t>
            </a:r>
            <a:r>
              <a:rPr lang="en-US" sz="2800" b="1" dirty="0">
                <a:solidFill>
                  <a:srgbClr val="7B245B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7B245B"/>
              </a:solidFill>
              <a:effectLst/>
              <a:uLnTx/>
              <a:uFillTx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BEDA46-D333-B5F7-08F0-D658D5D09BC0}"/>
              </a:ext>
            </a:extLst>
          </p:cNvPr>
          <p:cNvSpPr txBox="1"/>
          <p:nvPr/>
        </p:nvSpPr>
        <p:spPr>
          <a:xfrm>
            <a:off x="555152" y="1382650"/>
            <a:ext cx="11326761" cy="282981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can measures help with data analysis in Power BI?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371600" lvl="2"/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By creating new tables and relationships between data tables in your models.</a:t>
            </a:r>
          </a:p>
          <a:p>
            <a:pPr marL="1371600" lvl="2"/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By combining data from various external data sources.</a:t>
            </a:r>
          </a:p>
          <a:p>
            <a:pPr marL="1371600" lvl="2"/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By performing calculations and aggregations for data visualization and analysis</a:t>
            </a:r>
          </a:p>
        </p:txBody>
      </p:sp>
      <p:pic>
        <p:nvPicPr>
          <p:cNvPr id="7" name="Picture 2" descr="Knowledge Check 16">
            <a:extLst>
              <a:ext uri="{FF2B5EF4-FFF2-40B4-BE49-F238E27FC236}">
                <a16:creationId xmlns:a16="http://schemas.microsoft.com/office/drawing/2014/main" id="{B92DCBD1-022C-56D6-8A65-BDA0CE245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426" y="-6599"/>
            <a:ext cx="831128" cy="124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55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F2DC7-F52D-C1F1-9C29-360B8772D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9FDA596-31E1-2CD4-7F79-0F96C9088102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B245B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 </a:t>
            </a:r>
            <a:r>
              <a:rPr lang="en-US" sz="2800" b="1" dirty="0">
                <a:solidFill>
                  <a:srgbClr val="7B245B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7B245B"/>
              </a:solidFill>
              <a:effectLst/>
              <a:uLnTx/>
              <a:uFillTx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947742-AD6E-3359-22ED-6D197627F017}"/>
              </a:ext>
            </a:extLst>
          </p:cNvPr>
          <p:cNvSpPr txBox="1"/>
          <p:nvPr/>
        </p:nvSpPr>
        <p:spPr>
          <a:xfrm>
            <a:off x="555152" y="1382650"/>
            <a:ext cx="11326761" cy="282981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can measures help with data analysis in Power BI?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371600" lvl="2"/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By creating new tables and relationships between data tables in your models.</a:t>
            </a:r>
          </a:p>
          <a:p>
            <a:pPr marL="1371600" lvl="2"/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By combining data from various external data sources.</a:t>
            </a:r>
          </a:p>
          <a:p>
            <a:pPr marL="1371600" lvl="2"/>
            <a:r>
              <a:rPr lang="en-US" dirty="0">
                <a:effectLst/>
                <a:highlight>
                  <a:srgbClr val="00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By performing calculations and aggregations for data visualization and analysis</a:t>
            </a:r>
          </a:p>
        </p:txBody>
      </p:sp>
      <p:pic>
        <p:nvPicPr>
          <p:cNvPr id="7" name="Picture 2" descr="Knowledge Check 16">
            <a:extLst>
              <a:ext uri="{FF2B5EF4-FFF2-40B4-BE49-F238E27FC236}">
                <a16:creationId xmlns:a16="http://schemas.microsoft.com/office/drawing/2014/main" id="{6378F5D5-6C87-8767-1759-77E60B80D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426" y="-6599"/>
            <a:ext cx="831128" cy="124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422568-67A2-1F26-E298-BE8741D29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478" y="4827560"/>
            <a:ext cx="7516274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9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5CCD2-CC21-E7AF-582C-29EA5E93B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5570016-0DE4-D05D-C77D-719238FA6DAE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B245B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 </a:t>
            </a:r>
            <a:r>
              <a:rPr lang="en-US" sz="2800" b="1" dirty="0">
                <a:solidFill>
                  <a:srgbClr val="7B245B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7B245B"/>
              </a:solidFill>
              <a:effectLst/>
              <a:uLnTx/>
              <a:uFillTx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32351-6C66-7D09-161D-8777004023C6}"/>
              </a:ext>
            </a:extLst>
          </p:cNvPr>
          <p:cNvSpPr txBox="1"/>
          <p:nvPr/>
        </p:nvSpPr>
        <p:spPr>
          <a:xfrm>
            <a:off x="555152" y="1382650"/>
            <a:ext cx="11326761" cy="164429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 or False: Measures in Power BI are calculated columns that store results based on a specific DAX expression.</a:t>
            </a:r>
          </a:p>
          <a:p>
            <a:pPr marL="1371600" lvl="2"/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</a:p>
          <a:p>
            <a:pPr marL="1371600" lvl="2"/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False</a:t>
            </a:r>
          </a:p>
        </p:txBody>
      </p:sp>
      <p:pic>
        <p:nvPicPr>
          <p:cNvPr id="7" name="Picture 2" descr="Knowledge Check 16">
            <a:extLst>
              <a:ext uri="{FF2B5EF4-FFF2-40B4-BE49-F238E27FC236}">
                <a16:creationId xmlns:a16="http://schemas.microsoft.com/office/drawing/2014/main" id="{326BBCC3-A316-BEC7-0FDA-098070985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426" y="-6599"/>
            <a:ext cx="831128" cy="124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49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FDFFBB-A901-F1FA-9C38-0FAF12383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CC0C8D-CF0B-744B-7D94-CEAB163B42EC}"/>
              </a:ext>
            </a:extLst>
          </p:cNvPr>
          <p:cNvSpPr txBox="1"/>
          <p:nvPr/>
        </p:nvSpPr>
        <p:spPr>
          <a:xfrm>
            <a:off x="1037326" y="340662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B245B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 </a:t>
            </a:r>
            <a:r>
              <a:rPr lang="en-US" sz="2800" b="1" dirty="0">
                <a:solidFill>
                  <a:srgbClr val="7B245B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7B245B"/>
              </a:solidFill>
              <a:effectLst/>
              <a:uLnTx/>
              <a:uFillTx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8BB8B8-9DA5-1896-90B8-D478CEF77E61}"/>
              </a:ext>
            </a:extLst>
          </p:cNvPr>
          <p:cNvSpPr txBox="1"/>
          <p:nvPr/>
        </p:nvSpPr>
        <p:spPr>
          <a:xfrm>
            <a:off x="555152" y="1382650"/>
            <a:ext cx="11326761" cy="164429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 or False: Measures in Power BI are calculated columns that store results based on a specific DAX expression.</a:t>
            </a:r>
          </a:p>
          <a:p>
            <a:pPr marL="1371600" lvl="2"/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</a:p>
          <a:p>
            <a:pPr marL="1371600" lvl="2"/>
            <a:r>
              <a:rPr lang="en-US" dirty="0">
                <a:effectLst/>
                <a:highlight>
                  <a:srgbClr val="00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False</a:t>
            </a:r>
          </a:p>
        </p:txBody>
      </p:sp>
      <p:pic>
        <p:nvPicPr>
          <p:cNvPr id="7" name="Picture 2" descr="Knowledge Check 16">
            <a:extLst>
              <a:ext uri="{FF2B5EF4-FFF2-40B4-BE49-F238E27FC236}">
                <a16:creationId xmlns:a16="http://schemas.microsoft.com/office/drawing/2014/main" id="{D7FCB258-C584-FB6B-B989-CA4B58BEE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426" y="-6599"/>
            <a:ext cx="831128" cy="124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4DCCE9-6F6E-747D-4AD9-16356592E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649" y="4128794"/>
            <a:ext cx="9725905" cy="44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27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Question Time - We need your thoughts on this please! - Objective Secured">
            <a:extLst>
              <a:ext uri="{FF2B5EF4-FFF2-40B4-BE49-F238E27FC236}">
                <a16:creationId xmlns:a16="http://schemas.microsoft.com/office/drawing/2014/main" id="{340EBD47-8B73-FC4E-D1DA-634B63434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760" y="846417"/>
            <a:ext cx="7256207" cy="462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46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905A08-3344-CD71-8CCE-46033698F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7B3921C-122E-EB7C-5CA7-4375182A5C85}"/>
              </a:ext>
            </a:extLst>
          </p:cNvPr>
          <p:cNvSpPr/>
          <p:nvPr/>
        </p:nvSpPr>
        <p:spPr>
          <a:xfrm>
            <a:off x="7251" y="-493486"/>
            <a:ext cx="3329256" cy="7984420"/>
          </a:xfrm>
          <a:custGeom>
            <a:avLst/>
            <a:gdLst>
              <a:gd name="connsiteX0" fmla="*/ 0 w 3329256"/>
              <a:gd name="connsiteY0" fmla="*/ 0 h 7984420"/>
              <a:gd name="connsiteX1" fmla="*/ 1 w 3329256"/>
              <a:gd name="connsiteY1" fmla="*/ 0 h 7984420"/>
              <a:gd name="connsiteX2" fmla="*/ 1898776 w 3329256"/>
              <a:gd name="connsiteY2" fmla="*/ 1713483 h 7984420"/>
              <a:gd name="connsiteX3" fmla="*/ 1908630 w 3329256"/>
              <a:gd name="connsiteY3" fmla="*/ 1908628 h 7984420"/>
              <a:gd name="connsiteX4" fmla="*/ 1908630 w 3329256"/>
              <a:gd name="connsiteY4" fmla="*/ 6075792 h 7984420"/>
              <a:gd name="connsiteX5" fmla="*/ 1908626 w 3329256"/>
              <a:gd name="connsiteY5" fmla="*/ 6075792 h 7984420"/>
              <a:gd name="connsiteX6" fmla="*/ 1915960 w 3329256"/>
              <a:gd name="connsiteY6" fmla="*/ 6221042 h 7984420"/>
              <a:gd name="connsiteX7" fmla="*/ 3329256 w 3329256"/>
              <a:gd name="connsiteY7" fmla="*/ 7496421 h 7984420"/>
              <a:gd name="connsiteX8" fmla="*/ 3329256 w 3329256"/>
              <a:gd name="connsiteY8" fmla="*/ 7984420 h 7984420"/>
              <a:gd name="connsiteX9" fmla="*/ 3329255 w 3329256"/>
              <a:gd name="connsiteY9" fmla="*/ 7984420 h 7984420"/>
              <a:gd name="connsiteX10" fmla="*/ 1430480 w 3329256"/>
              <a:gd name="connsiteY10" fmla="*/ 6270937 h 7984420"/>
              <a:gd name="connsiteX11" fmla="*/ 1420626 w 3329256"/>
              <a:gd name="connsiteY11" fmla="*/ 6075792 h 7984420"/>
              <a:gd name="connsiteX12" fmla="*/ 1420626 w 3329256"/>
              <a:gd name="connsiteY12" fmla="*/ 1908628 h 7984420"/>
              <a:gd name="connsiteX13" fmla="*/ 1420630 w 3329256"/>
              <a:gd name="connsiteY13" fmla="*/ 1908628 h 7984420"/>
              <a:gd name="connsiteX14" fmla="*/ 1413296 w 3329256"/>
              <a:gd name="connsiteY14" fmla="*/ 1763378 h 7984420"/>
              <a:gd name="connsiteX15" fmla="*/ 0 w 3329256"/>
              <a:gd name="connsiteY15" fmla="*/ 487999 h 798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29256" h="7984420">
                <a:moveTo>
                  <a:pt x="0" y="0"/>
                </a:moveTo>
                <a:lnTo>
                  <a:pt x="1" y="0"/>
                </a:lnTo>
                <a:cubicBezTo>
                  <a:pt x="988227" y="0"/>
                  <a:pt x="1801035" y="751045"/>
                  <a:pt x="1898776" y="1713483"/>
                </a:cubicBezTo>
                <a:lnTo>
                  <a:pt x="1908630" y="1908628"/>
                </a:lnTo>
                <a:lnTo>
                  <a:pt x="1908630" y="6075792"/>
                </a:lnTo>
                <a:lnTo>
                  <a:pt x="1908626" y="6075792"/>
                </a:lnTo>
                <a:lnTo>
                  <a:pt x="1915960" y="6221042"/>
                </a:lnTo>
                <a:cubicBezTo>
                  <a:pt x="1988711" y="6937403"/>
                  <a:pt x="2593701" y="7496421"/>
                  <a:pt x="3329256" y="7496421"/>
                </a:cubicBezTo>
                <a:lnTo>
                  <a:pt x="3329256" y="7984420"/>
                </a:lnTo>
                <a:lnTo>
                  <a:pt x="3329255" y="7984420"/>
                </a:lnTo>
                <a:cubicBezTo>
                  <a:pt x="2341029" y="7984420"/>
                  <a:pt x="1528221" y="7233375"/>
                  <a:pt x="1430480" y="6270937"/>
                </a:cubicBezTo>
                <a:lnTo>
                  <a:pt x="1420626" y="6075792"/>
                </a:lnTo>
                <a:lnTo>
                  <a:pt x="1420626" y="1908628"/>
                </a:lnTo>
                <a:lnTo>
                  <a:pt x="1420630" y="1908628"/>
                </a:lnTo>
                <a:lnTo>
                  <a:pt x="1413296" y="1763378"/>
                </a:lnTo>
                <a:cubicBezTo>
                  <a:pt x="1340545" y="1047017"/>
                  <a:pt x="735555" y="487999"/>
                  <a:pt x="0" y="487999"/>
                </a:cubicBezTo>
                <a:close/>
              </a:path>
            </a:pathLst>
          </a:custGeom>
          <a:gradFill flip="none" rotWithShape="1">
            <a:gsLst>
              <a:gs pos="61000">
                <a:srgbClr val="00CC99"/>
              </a:gs>
              <a:gs pos="27400">
                <a:srgbClr val="33CCFF"/>
              </a:gs>
              <a:gs pos="0">
                <a:srgbClr val="000099"/>
              </a:gs>
              <a:gs pos="100000">
                <a:srgbClr val="0066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F8E8067-71A2-E26D-D189-6CDE97A0145B}"/>
              </a:ext>
            </a:extLst>
          </p:cNvPr>
          <p:cNvGrpSpPr/>
          <p:nvPr/>
        </p:nvGrpSpPr>
        <p:grpSpPr>
          <a:xfrm>
            <a:off x="1437348" y="1240019"/>
            <a:ext cx="9202943" cy="1080000"/>
            <a:chOff x="1437350" y="1240020"/>
            <a:chExt cx="4927653" cy="635091"/>
          </a:xfrm>
          <a:solidFill>
            <a:srgbClr val="EE275D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B288502-508F-F02E-AEE9-252A84121283}"/>
                </a:ext>
              </a:extLst>
            </p:cNvPr>
            <p:cNvSpPr/>
            <p:nvPr/>
          </p:nvSpPr>
          <p:spPr>
            <a:xfrm flipV="1">
              <a:off x="1437350" y="1240020"/>
              <a:ext cx="4788289" cy="635091"/>
            </a:xfrm>
            <a:custGeom>
              <a:avLst/>
              <a:gdLst>
                <a:gd name="connsiteX0" fmla="*/ 314185 w 3126929"/>
                <a:gd name="connsiteY0" fmla="*/ 0 h 727424"/>
                <a:gd name="connsiteX1" fmla="*/ 3126929 w 3126929"/>
                <a:gd name="connsiteY1" fmla="*/ 0 h 727424"/>
                <a:gd name="connsiteX2" fmla="*/ 3126929 w 3126929"/>
                <a:gd name="connsiteY2" fmla="*/ 413239 h 727424"/>
                <a:gd name="connsiteX3" fmla="*/ 314185 w 3126929"/>
                <a:gd name="connsiteY3" fmla="*/ 413239 h 727424"/>
                <a:gd name="connsiteX4" fmla="*/ 0 w 3126929"/>
                <a:gd name="connsiteY4" fmla="*/ 727424 h 727424"/>
                <a:gd name="connsiteX5" fmla="*/ 0 w 3126929"/>
                <a:gd name="connsiteY5" fmla="*/ 314185 h 727424"/>
                <a:gd name="connsiteX6" fmla="*/ 314185 w 3126929"/>
                <a:gd name="connsiteY6" fmla="*/ 0 h 72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6929" h="727424">
                  <a:moveTo>
                    <a:pt x="314185" y="0"/>
                  </a:moveTo>
                  <a:lnTo>
                    <a:pt x="3126929" y="0"/>
                  </a:lnTo>
                  <a:lnTo>
                    <a:pt x="3126929" y="413239"/>
                  </a:lnTo>
                  <a:lnTo>
                    <a:pt x="314185" y="413239"/>
                  </a:lnTo>
                  <a:cubicBezTo>
                    <a:pt x="140665" y="413239"/>
                    <a:pt x="0" y="553904"/>
                    <a:pt x="0" y="727424"/>
                  </a:cubicBezTo>
                  <a:lnTo>
                    <a:pt x="0" y="314185"/>
                  </a:lnTo>
                  <a:cubicBezTo>
                    <a:pt x="0" y="140665"/>
                    <a:pt x="140665" y="0"/>
                    <a:pt x="314185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2499BB-C7A8-E5FB-D84D-99D779F39A2A}"/>
                </a:ext>
              </a:extLst>
            </p:cNvPr>
            <p:cNvSpPr txBox="1"/>
            <p:nvPr/>
          </p:nvSpPr>
          <p:spPr>
            <a:xfrm>
              <a:off x="1925742" y="1552614"/>
              <a:ext cx="4439261" cy="27148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Exercise 10: IF Function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6F09BC1-A9E4-F6A0-8FCD-4AA958698977}"/>
              </a:ext>
            </a:extLst>
          </p:cNvPr>
          <p:cNvSpPr txBox="1"/>
          <p:nvPr/>
        </p:nvSpPr>
        <p:spPr>
          <a:xfrm>
            <a:off x="1337029" y="823948"/>
            <a:ext cx="65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2943BE-D73D-F7F1-3DE0-72B3C1EDC70D}"/>
              </a:ext>
            </a:extLst>
          </p:cNvPr>
          <p:cNvGrpSpPr/>
          <p:nvPr/>
        </p:nvGrpSpPr>
        <p:grpSpPr>
          <a:xfrm>
            <a:off x="1437351" y="2583833"/>
            <a:ext cx="9036684" cy="1080000"/>
            <a:chOff x="1437351" y="2358629"/>
            <a:chExt cx="7200000" cy="1080000"/>
          </a:xfrm>
          <a:solidFill>
            <a:schemeClr val="accent5">
              <a:lumMod val="50000"/>
            </a:schemeClr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A11B4E7-C465-BE03-1A4B-E6906F115714}"/>
                </a:ext>
              </a:extLst>
            </p:cNvPr>
            <p:cNvSpPr/>
            <p:nvPr/>
          </p:nvSpPr>
          <p:spPr>
            <a:xfrm flipV="1">
              <a:off x="1437351" y="2358629"/>
              <a:ext cx="7200000" cy="1080000"/>
            </a:xfrm>
            <a:custGeom>
              <a:avLst/>
              <a:gdLst>
                <a:gd name="connsiteX0" fmla="*/ 314185 w 3126929"/>
                <a:gd name="connsiteY0" fmla="*/ 0 h 727424"/>
                <a:gd name="connsiteX1" fmla="*/ 3126929 w 3126929"/>
                <a:gd name="connsiteY1" fmla="*/ 0 h 727424"/>
                <a:gd name="connsiteX2" fmla="*/ 3126929 w 3126929"/>
                <a:gd name="connsiteY2" fmla="*/ 413239 h 727424"/>
                <a:gd name="connsiteX3" fmla="*/ 314185 w 3126929"/>
                <a:gd name="connsiteY3" fmla="*/ 413239 h 727424"/>
                <a:gd name="connsiteX4" fmla="*/ 0 w 3126929"/>
                <a:gd name="connsiteY4" fmla="*/ 727424 h 727424"/>
                <a:gd name="connsiteX5" fmla="*/ 0 w 3126929"/>
                <a:gd name="connsiteY5" fmla="*/ 314185 h 727424"/>
                <a:gd name="connsiteX6" fmla="*/ 314185 w 3126929"/>
                <a:gd name="connsiteY6" fmla="*/ 0 h 72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6929" h="727424">
                  <a:moveTo>
                    <a:pt x="314185" y="0"/>
                  </a:moveTo>
                  <a:lnTo>
                    <a:pt x="3126929" y="0"/>
                  </a:lnTo>
                  <a:lnTo>
                    <a:pt x="3126929" y="413239"/>
                  </a:lnTo>
                  <a:lnTo>
                    <a:pt x="314185" y="413239"/>
                  </a:lnTo>
                  <a:cubicBezTo>
                    <a:pt x="140665" y="413239"/>
                    <a:pt x="0" y="553904"/>
                    <a:pt x="0" y="727424"/>
                  </a:cubicBezTo>
                  <a:lnTo>
                    <a:pt x="0" y="314185"/>
                  </a:lnTo>
                  <a:cubicBezTo>
                    <a:pt x="0" y="140665"/>
                    <a:pt x="140665" y="0"/>
                    <a:pt x="314185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193FB1-DA42-B1D5-C4D0-43F858154809}"/>
                </a:ext>
              </a:extLst>
            </p:cNvPr>
            <p:cNvSpPr txBox="1"/>
            <p:nvPr/>
          </p:nvSpPr>
          <p:spPr>
            <a:xfrm>
              <a:off x="2254811" y="2914418"/>
              <a:ext cx="61200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Exercise 11 DISTINCTCOUNT  Function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32826FB-1F95-7621-85C5-13D2DBFB579C}"/>
              </a:ext>
            </a:extLst>
          </p:cNvPr>
          <p:cNvSpPr txBox="1"/>
          <p:nvPr/>
        </p:nvSpPr>
        <p:spPr>
          <a:xfrm>
            <a:off x="1337029" y="2213333"/>
            <a:ext cx="65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07995F-93E4-3CCE-C624-F37EB1A94786}"/>
              </a:ext>
            </a:extLst>
          </p:cNvPr>
          <p:cNvSpPr txBox="1"/>
          <p:nvPr/>
        </p:nvSpPr>
        <p:spPr>
          <a:xfrm>
            <a:off x="1366405" y="3602718"/>
            <a:ext cx="65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6176388-BC22-384C-3DE0-FC9417588D78}"/>
              </a:ext>
            </a:extLst>
          </p:cNvPr>
          <p:cNvGrpSpPr/>
          <p:nvPr/>
        </p:nvGrpSpPr>
        <p:grpSpPr>
          <a:xfrm>
            <a:off x="8151095" y="218152"/>
            <a:ext cx="3845427" cy="686723"/>
            <a:chOff x="8151095" y="218152"/>
            <a:chExt cx="3845427" cy="68672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55B5471-843C-2493-2FFF-7A9F8E967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51095" y="218152"/>
              <a:ext cx="3810478" cy="686723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287F6B1-801A-CA25-840C-70E4B40DD6C2}"/>
                </a:ext>
              </a:extLst>
            </p:cNvPr>
            <p:cNvSpPr/>
            <p:nvPr/>
          </p:nvSpPr>
          <p:spPr>
            <a:xfrm>
              <a:off x="11942522" y="733425"/>
              <a:ext cx="54000" cy="171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0EBE753-3DCF-A9F5-0FC0-6ACBE235C3DC}"/>
              </a:ext>
            </a:extLst>
          </p:cNvPr>
          <p:cNvGrpSpPr/>
          <p:nvPr/>
        </p:nvGrpSpPr>
        <p:grpSpPr>
          <a:xfrm>
            <a:off x="1589750" y="4080047"/>
            <a:ext cx="8884285" cy="1080000"/>
            <a:chOff x="1437350" y="3508484"/>
            <a:chExt cx="8884285" cy="1080000"/>
          </a:xfrm>
          <a:solidFill>
            <a:schemeClr val="accent6">
              <a:lumMod val="50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09CED6E-15CE-76BC-5611-FB17BC6192F8}"/>
                </a:ext>
              </a:extLst>
            </p:cNvPr>
            <p:cNvSpPr/>
            <p:nvPr/>
          </p:nvSpPr>
          <p:spPr>
            <a:xfrm flipV="1">
              <a:off x="1437350" y="3508484"/>
              <a:ext cx="8884285" cy="1080000"/>
            </a:xfrm>
            <a:custGeom>
              <a:avLst/>
              <a:gdLst>
                <a:gd name="connsiteX0" fmla="*/ 314185 w 3126929"/>
                <a:gd name="connsiteY0" fmla="*/ 0 h 727424"/>
                <a:gd name="connsiteX1" fmla="*/ 3126929 w 3126929"/>
                <a:gd name="connsiteY1" fmla="*/ 0 h 727424"/>
                <a:gd name="connsiteX2" fmla="*/ 3126929 w 3126929"/>
                <a:gd name="connsiteY2" fmla="*/ 413239 h 727424"/>
                <a:gd name="connsiteX3" fmla="*/ 314185 w 3126929"/>
                <a:gd name="connsiteY3" fmla="*/ 413239 h 727424"/>
                <a:gd name="connsiteX4" fmla="*/ 0 w 3126929"/>
                <a:gd name="connsiteY4" fmla="*/ 727424 h 727424"/>
                <a:gd name="connsiteX5" fmla="*/ 0 w 3126929"/>
                <a:gd name="connsiteY5" fmla="*/ 314185 h 727424"/>
                <a:gd name="connsiteX6" fmla="*/ 314185 w 3126929"/>
                <a:gd name="connsiteY6" fmla="*/ 0 h 72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6929" h="727424">
                  <a:moveTo>
                    <a:pt x="314185" y="0"/>
                  </a:moveTo>
                  <a:lnTo>
                    <a:pt x="3126929" y="0"/>
                  </a:lnTo>
                  <a:lnTo>
                    <a:pt x="3126929" y="413239"/>
                  </a:lnTo>
                  <a:lnTo>
                    <a:pt x="314185" y="413239"/>
                  </a:lnTo>
                  <a:cubicBezTo>
                    <a:pt x="140665" y="413239"/>
                    <a:pt x="0" y="553904"/>
                    <a:pt x="0" y="727424"/>
                  </a:cubicBezTo>
                  <a:lnTo>
                    <a:pt x="0" y="314185"/>
                  </a:lnTo>
                  <a:cubicBezTo>
                    <a:pt x="0" y="140665"/>
                    <a:pt x="140665" y="0"/>
                    <a:pt x="314185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0AE7C99-816D-CAEA-12E9-ECCCC27ED33D}"/>
                </a:ext>
              </a:extLst>
            </p:cNvPr>
            <p:cNvSpPr txBox="1"/>
            <p:nvPr/>
          </p:nvSpPr>
          <p:spPr>
            <a:xfrm>
              <a:off x="2254811" y="4062489"/>
              <a:ext cx="796504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Exercise 12 Creating Aggregation Function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5FA3E2E-175F-501E-53D5-5BDC2BB4FE8A}"/>
              </a:ext>
            </a:extLst>
          </p:cNvPr>
          <p:cNvSpPr txBox="1"/>
          <p:nvPr/>
        </p:nvSpPr>
        <p:spPr>
          <a:xfrm>
            <a:off x="1363537" y="4980065"/>
            <a:ext cx="65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8DF399B-8970-2FAD-0D78-F1B76927E9AD}"/>
              </a:ext>
            </a:extLst>
          </p:cNvPr>
          <p:cNvGrpSpPr/>
          <p:nvPr/>
        </p:nvGrpSpPr>
        <p:grpSpPr>
          <a:xfrm>
            <a:off x="1586882" y="5457394"/>
            <a:ext cx="8884285" cy="1080000"/>
            <a:chOff x="1437350" y="3508484"/>
            <a:chExt cx="8884285" cy="1080000"/>
          </a:xfrm>
          <a:solidFill>
            <a:schemeClr val="accent4">
              <a:lumMod val="75000"/>
            </a:schemeClr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656275A-DEC1-4D6D-D779-A6221AE1FD52}"/>
                </a:ext>
              </a:extLst>
            </p:cNvPr>
            <p:cNvSpPr/>
            <p:nvPr/>
          </p:nvSpPr>
          <p:spPr>
            <a:xfrm flipV="1">
              <a:off x="1437350" y="3508484"/>
              <a:ext cx="8884285" cy="1080000"/>
            </a:xfrm>
            <a:custGeom>
              <a:avLst/>
              <a:gdLst>
                <a:gd name="connsiteX0" fmla="*/ 314185 w 3126929"/>
                <a:gd name="connsiteY0" fmla="*/ 0 h 727424"/>
                <a:gd name="connsiteX1" fmla="*/ 3126929 w 3126929"/>
                <a:gd name="connsiteY1" fmla="*/ 0 h 727424"/>
                <a:gd name="connsiteX2" fmla="*/ 3126929 w 3126929"/>
                <a:gd name="connsiteY2" fmla="*/ 413239 h 727424"/>
                <a:gd name="connsiteX3" fmla="*/ 314185 w 3126929"/>
                <a:gd name="connsiteY3" fmla="*/ 413239 h 727424"/>
                <a:gd name="connsiteX4" fmla="*/ 0 w 3126929"/>
                <a:gd name="connsiteY4" fmla="*/ 727424 h 727424"/>
                <a:gd name="connsiteX5" fmla="*/ 0 w 3126929"/>
                <a:gd name="connsiteY5" fmla="*/ 314185 h 727424"/>
                <a:gd name="connsiteX6" fmla="*/ 314185 w 3126929"/>
                <a:gd name="connsiteY6" fmla="*/ 0 h 72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6929" h="727424">
                  <a:moveTo>
                    <a:pt x="314185" y="0"/>
                  </a:moveTo>
                  <a:lnTo>
                    <a:pt x="3126929" y="0"/>
                  </a:lnTo>
                  <a:lnTo>
                    <a:pt x="3126929" y="413239"/>
                  </a:lnTo>
                  <a:lnTo>
                    <a:pt x="314185" y="413239"/>
                  </a:lnTo>
                  <a:cubicBezTo>
                    <a:pt x="140665" y="413239"/>
                    <a:pt x="0" y="553904"/>
                    <a:pt x="0" y="727424"/>
                  </a:cubicBezTo>
                  <a:lnTo>
                    <a:pt x="0" y="314185"/>
                  </a:lnTo>
                  <a:cubicBezTo>
                    <a:pt x="0" y="140665"/>
                    <a:pt x="140665" y="0"/>
                    <a:pt x="314185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290DB49-681A-4176-5285-BB8E5802F0B0}"/>
                </a:ext>
              </a:extLst>
            </p:cNvPr>
            <p:cNvSpPr txBox="1"/>
            <p:nvPr/>
          </p:nvSpPr>
          <p:spPr>
            <a:xfrm>
              <a:off x="2254811" y="4062489"/>
              <a:ext cx="796504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Exercise 13: Using CALCULATE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478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5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1938BF-3B4B-2546-AFFC-F498C082D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6BF894C-4BCA-B15E-A9A1-A34F4EFB2FB9}"/>
              </a:ext>
            </a:extLst>
          </p:cNvPr>
          <p:cNvSpPr/>
          <p:nvPr/>
        </p:nvSpPr>
        <p:spPr>
          <a:xfrm>
            <a:off x="7251" y="-493486"/>
            <a:ext cx="3329256" cy="7984420"/>
          </a:xfrm>
          <a:custGeom>
            <a:avLst/>
            <a:gdLst>
              <a:gd name="connsiteX0" fmla="*/ 0 w 3329256"/>
              <a:gd name="connsiteY0" fmla="*/ 0 h 7984420"/>
              <a:gd name="connsiteX1" fmla="*/ 1 w 3329256"/>
              <a:gd name="connsiteY1" fmla="*/ 0 h 7984420"/>
              <a:gd name="connsiteX2" fmla="*/ 1898776 w 3329256"/>
              <a:gd name="connsiteY2" fmla="*/ 1713483 h 7984420"/>
              <a:gd name="connsiteX3" fmla="*/ 1908630 w 3329256"/>
              <a:gd name="connsiteY3" fmla="*/ 1908628 h 7984420"/>
              <a:gd name="connsiteX4" fmla="*/ 1908630 w 3329256"/>
              <a:gd name="connsiteY4" fmla="*/ 6075792 h 7984420"/>
              <a:gd name="connsiteX5" fmla="*/ 1908626 w 3329256"/>
              <a:gd name="connsiteY5" fmla="*/ 6075792 h 7984420"/>
              <a:gd name="connsiteX6" fmla="*/ 1915960 w 3329256"/>
              <a:gd name="connsiteY6" fmla="*/ 6221042 h 7984420"/>
              <a:gd name="connsiteX7" fmla="*/ 3329256 w 3329256"/>
              <a:gd name="connsiteY7" fmla="*/ 7496421 h 7984420"/>
              <a:gd name="connsiteX8" fmla="*/ 3329256 w 3329256"/>
              <a:gd name="connsiteY8" fmla="*/ 7984420 h 7984420"/>
              <a:gd name="connsiteX9" fmla="*/ 3329255 w 3329256"/>
              <a:gd name="connsiteY9" fmla="*/ 7984420 h 7984420"/>
              <a:gd name="connsiteX10" fmla="*/ 1430480 w 3329256"/>
              <a:gd name="connsiteY10" fmla="*/ 6270937 h 7984420"/>
              <a:gd name="connsiteX11" fmla="*/ 1420626 w 3329256"/>
              <a:gd name="connsiteY11" fmla="*/ 6075792 h 7984420"/>
              <a:gd name="connsiteX12" fmla="*/ 1420626 w 3329256"/>
              <a:gd name="connsiteY12" fmla="*/ 1908628 h 7984420"/>
              <a:gd name="connsiteX13" fmla="*/ 1420630 w 3329256"/>
              <a:gd name="connsiteY13" fmla="*/ 1908628 h 7984420"/>
              <a:gd name="connsiteX14" fmla="*/ 1413296 w 3329256"/>
              <a:gd name="connsiteY14" fmla="*/ 1763378 h 7984420"/>
              <a:gd name="connsiteX15" fmla="*/ 0 w 3329256"/>
              <a:gd name="connsiteY15" fmla="*/ 487999 h 798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29256" h="7984420">
                <a:moveTo>
                  <a:pt x="0" y="0"/>
                </a:moveTo>
                <a:lnTo>
                  <a:pt x="1" y="0"/>
                </a:lnTo>
                <a:cubicBezTo>
                  <a:pt x="988227" y="0"/>
                  <a:pt x="1801035" y="751045"/>
                  <a:pt x="1898776" y="1713483"/>
                </a:cubicBezTo>
                <a:lnTo>
                  <a:pt x="1908630" y="1908628"/>
                </a:lnTo>
                <a:lnTo>
                  <a:pt x="1908630" y="6075792"/>
                </a:lnTo>
                <a:lnTo>
                  <a:pt x="1908626" y="6075792"/>
                </a:lnTo>
                <a:lnTo>
                  <a:pt x="1915960" y="6221042"/>
                </a:lnTo>
                <a:cubicBezTo>
                  <a:pt x="1988711" y="6937403"/>
                  <a:pt x="2593701" y="7496421"/>
                  <a:pt x="3329256" y="7496421"/>
                </a:cubicBezTo>
                <a:lnTo>
                  <a:pt x="3329256" y="7984420"/>
                </a:lnTo>
                <a:lnTo>
                  <a:pt x="3329255" y="7984420"/>
                </a:lnTo>
                <a:cubicBezTo>
                  <a:pt x="2341029" y="7984420"/>
                  <a:pt x="1528221" y="7233375"/>
                  <a:pt x="1430480" y="6270937"/>
                </a:cubicBezTo>
                <a:lnTo>
                  <a:pt x="1420626" y="6075792"/>
                </a:lnTo>
                <a:lnTo>
                  <a:pt x="1420626" y="1908628"/>
                </a:lnTo>
                <a:lnTo>
                  <a:pt x="1420630" y="1908628"/>
                </a:lnTo>
                <a:lnTo>
                  <a:pt x="1413296" y="1763378"/>
                </a:lnTo>
                <a:cubicBezTo>
                  <a:pt x="1340545" y="1047017"/>
                  <a:pt x="735555" y="487999"/>
                  <a:pt x="0" y="487999"/>
                </a:cubicBezTo>
                <a:close/>
              </a:path>
            </a:pathLst>
          </a:custGeom>
          <a:gradFill flip="none" rotWithShape="1">
            <a:gsLst>
              <a:gs pos="61000">
                <a:srgbClr val="00CC99"/>
              </a:gs>
              <a:gs pos="27400">
                <a:srgbClr val="33CCFF"/>
              </a:gs>
              <a:gs pos="0">
                <a:srgbClr val="000099"/>
              </a:gs>
              <a:gs pos="100000">
                <a:srgbClr val="0066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CDFF5B-C5ED-990F-C6FB-F86191FB7412}"/>
              </a:ext>
            </a:extLst>
          </p:cNvPr>
          <p:cNvGrpSpPr/>
          <p:nvPr/>
        </p:nvGrpSpPr>
        <p:grpSpPr>
          <a:xfrm>
            <a:off x="1437348" y="1240019"/>
            <a:ext cx="7200000" cy="1080000"/>
            <a:chOff x="1437350" y="1240020"/>
            <a:chExt cx="4301630" cy="635091"/>
          </a:xfrm>
          <a:solidFill>
            <a:srgbClr val="7030A0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29D32EB-518D-BE98-7FB2-75B91C5950D4}"/>
                </a:ext>
              </a:extLst>
            </p:cNvPr>
            <p:cNvSpPr/>
            <p:nvPr/>
          </p:nvSpPr>
          <p:spPr>
            <a:xfrm flipV="1">
              <a:off x="1437350" y="1240020"/>
              <a:ext cx="4301630" cy="635091"/>
            </a:xfrm>
            <a:custGeom>
              <a:avLst/>
              <a:gdLst>
                <a:gd name="connsiteX0" fmla="*/ 314185 w 3126929"/>
                <a:gd name="connsiteY0" fmla="*/ 0 h 727424"/>
                <a:gd name="connsiteX1" fmla="*/ 3126929 w 3126929"/>
                <a:gd name="connsiteY1" fmla="*/ 0 h 727424"/>
                <a:gd name="connsiteX2" fmla="*/ 3126929 w 3126929"/>
                <a:gd name="connsiteY2" fmla="*/ 413239 h 727424"/>
                <a:gd name="connsiteX3" fmla="*/ 314185 w 3126929"/>
                <a:gd name="connsiteY3" fmla="*/ 413239 h 727424"/>
                <a:gd name="connsiteX4" fmla="*/ 0 w 3126929"/>
                <a:gd name="connsiteY4" fmla="*/ 727424 h 727424"/>
                <a:gd name="connsiteX5" fmla="*/ 0 w 3126929"/>
                <a:gd name="connsiteY5" fmla="*/ 314185 h 727424"/>
                <a:gd name="connsiteX6" fmla="*/ 314185 w 3126929"/>
                <a:gd name="connsiteY6" fmla="*/ 0 h 72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6929" h="727424">
                  <a:moveTo>
                    <a:pt x="314185" y="0"/>
                  </a:moveTo>
                  <a:lnTo>
                    <a:pt x="3126929" y="0"/>
                  </a:lnTo>
                  <a:lnTo>
                    <a:pt x="3126929" y="413239"/>
                  </a:lnTo>
                  <a:lnTo>
                    <a:pt x="314185" y="413239"/>
                  </a:lnTo>
                  <a:cubicBezTo>
                    <a:pt x="140665" y="413239"/>
                    <a:pt x="0" y="553904"/>
                    <a:pt x="0" y="727424"/>
                  </a:cubicBezTo>
                  <a:lnTo>
                    <a:pt x="0" y="314185"/>
                  </a:lnTo>
                  <a:cubicBezTo>
                    <a:pt x="0" y="140665"/>
                    <a:pt x="140665" y="0"/>
                    <a:pt x="314185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5F7634-D892-DEE2-DCA7-195A4CE82A75}"/>
                </a:ext>
              </a:extLst>
            </p:cNvPr>
            <p:cNvSpPr txBox="1"/>
            <p:nvPr/>
          </p:nvSpPr>
          <p:spPr>
            <a:xfrm>
              <a:off x="1925742" y="1552614"/>
              <a:ext cx="3656386" cy="27148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400" b="1" dirty="0" err="1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Exercise</a:t>
              </a:r>
              <a:r>
                <a:rPr kumimoji="0" lang="fr-F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14: Variables in DAX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89AF34A-506E-5834-3A30-B5434E56574D}"/>
              </a:ext>
            </a:extLst>
          </p:cNvPr>
          <p:cNvSpPr txBox="1"/>
          <p:nvPr/>
        </p:nvSpPr>
        <p:spPr>
          <a:xfrm>
            <a:off x="1337029" y="823948"/>
            <a:ext cx="65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144B9E-9FFD-53E6-A5E7-87AE20EB22CB}"/>
              </a:ext>
            </a:extLst>
          </p:cNvPr>
          <p:cNvGrpSpPr/>
          <p:nvPr/>
        </p:nvGrpSpPr>
        <p:grpSpPr>
          <a:xfrm>
            <a:off x="1437351" y="2583833"/>
            <a:ext cx="7200000" cy="1080000"/>
            <a:chOff x="1437351" y="2358629"/>
            <a:chExt cx="7200000" cy="10800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1C2F9A1-B237-19DA-3521-08CC6B9B1ED1}"/>
                </a:ext>
              </a:extLst>
            </p:cNvPr>
            <p:cNvSpPr/>
            <p:nvPr/>
          </p:nvSpPr>
          <p:spPr>
            <a:xfrm flipV="1">
              <a:off x="1437351" y="2358629"/>
              <a:ext cx="7200000" cy="1080000"/>
            </a:xfrm>
            <a:custGeom>
              <a:avLst/>
              <a:gdLst>
                <a:gd name="connsiteX0" fmla="*/ 314185 w 3126929"/>
                <a:gd name="connsiteY0" fmla="*/ 0 h 727424"/>
                <a:gd name="connsiteX1" fmla="*/ 3126929 w 3126929"/>
                <a:gd name="connsiteY1" fmla="*/ 0 h 727424"/>
                <a:gd name="connsiteX2" fmla="*/ 3126929 w 3126929"/>
                <a:gd name="connsiteY2" fmla="*/ 413239 h 727424"/>
                <a:gd name="connsiteX3" fmla="*/ 314185 w 3126929"/>
                <a:gd name="connsiteY3" fmla="*/ 413239 h 727424"/>
                <a:gd name="connsiteX4" fmla="*/ 0 w 3126929"/>
                <a:gd name="connsiteY4" fmla="*/ 727424 h 727424"/>
                <a:gd name="connsiteX5" fmla="*/ 0 w 3126929"/>
                <a:gd name="connsiteY5" fmla="*/ 314185 h 727424"/>
                <a:gd name="connsiteX6" fmla="*/ 314185 w 3126929"/>
                <a:gd name="connsiteY6" fmla="*/ 0 h 72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6929" h="727424">
                  <a:moveTo>
                    <a:pt x="314185" y="0"/>
                  </a:moveTo>
                  <a:lnTo>
                    <a:pt x="3126929" y="0"/>
                  </a:lnTo>
                  <a:lnTo>
                    <a:pt x="3126929" y="413239"/>
                  </a:lnTo>
                  <a:lnTo>
                    <a:pt x="314185" y="413239"/>
                  </a:lnTo>
                  <a:cubicBezTo>
                    <a:pt x="140665" y="413239"/>
                    <a:pt x="0" y="553904"/>
                    <a:pt x="0" y="727424"/>
                  </a:cubicBezTo>
                  <a:lnTo>
                    <a:pt x="0" y="314185"/>
                  </a:lnTo>
                  <a:cubicBezTo>
                    <a:pt x="0" y="140665"/>
                    <a:pt x="140665" y="0"/>
                    <a:pt x="314185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02AB78-2797-C8CB-C504-7B22DB27212E}"/>
                </a:ext>
              </a:extLst>
            </p:cNvPr>
            <p:cNvSpPr txBox="1"/>
            <p:nvPr/>
          </p:nvSpPr>
          <p:spPr>
            <a:xfrm>
              <a:off x="2254811" y="2914418"/>
              <a:ext cx="612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Exercise 15: OR Condition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013C18D-CB48-FFB8-1A1B-6B103735D38D}"/>
              </a:ext>
            </a:extLst>
          </p:cNvPr>
          <p:cNvSpPr txBox="1"/>
          <p:nvPr/>
        </p:nvSpPr>
        <p:spPr>
          <a:xfrm>
            <a:off x="1276647" y="2213333"/>
            <a:ext cx="753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37741D2-F557-2B20-909D-647F56C8D1E0}"/>
              </a:ext>
            </a:extLst>
          </p:cNvPr>
          <p:cNvGrpSpPr/>
          <p:nvPr/>
        </p:nvGrpSpPr>
        <p:grpSpPr>
          <a:xfrm>
            <a:off x="1523614" y="5497646"/>
            <a:ext cx="7351142" cy="1080000"/>
            <a:chOff x="1437351" y="3508484"/>
            <a:chExt cx="7351142" cy="1080000"/>
          </a:xfrm>
          <a:solidFill>
            <a:schemeClr val="accent5">
              <a:lumMod val="75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C337913-C3CD-6DC5-A23C-DBE2EFCDCC41}"/>
                </a:ext>
              </a:extLst>
            </p:cNvPr>
            <p:cNvSpPr/>
            <p:nvPr/>
          </p:nvSpPr>
          <p:spPr>
            <a:xfrm flipV="1">
              <a:off x="1437351" y="3508484"/>
              <a:ext cx="7200000" cy="1080000"/>
            </a:xfrm>
            <a:custGeom>
              <a:avLst/>
              <a:gdLst>
                <a:gd name="connsiteX0" fmla="*/ 314185 w 3126929"/>
                <a:gd name="connsiteY0" fmla="*/ 0 h 727424"/>
                <a:gd name="connsiteX1" fmla="*/ 3126929 w 3126929"/>
                <a:gd name="connsiteY1" fmla="*/ 0 h 727424"/>
                <a:gd name="connsiteX2" fmla="*/ 3126929 w 3126929"/>
                <a:gd name="connsiteY2" fmla="*/ 413239 h 727424"/>
                <a:gd name="connsiteX3" fmla="*/ 314185 w 3126929"/>
                <a:gd name="connsiteY3" fmla="*/ 413239 h 727424"/>
                <a:gd name="connsiteX4" fmla="*/ 0 w 3126929"/>
                <a:gd name="connsiteY4" fmla="*/ 727424 h 727424"/>
                <a:gd name="connsiteX5" fmla="*/ 0 w 3126929"/>
                <a:gd name="connsiteY5" fmla="*/ 314185 h 727424"/>
                <a:gd name="connsiteX6" fmla="*/ 314185 w 3126929"/>
                <a:gd name="connsiteY6" fmla="*/ 0 h 72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6929" h="727424">
                  <a:moveTo>
                    <a:pt x="314185" y="0"/>
                  </a:moveTo>
                  <a:lnTo>
                    <a:pt x="3126929" y="0"/>
                  </a:lnTo>
                  <a:lnTo>
                    <a:pt x="3126929" y="413239"/>
                  </a:lnTo>
                  <a:lnTo>
                    <a:pt x="314185" y="413239"/>
                  </a:lnTo>
                  <a:cubicBezTo>
                    <a:pt x="140665" y="413239"/>
                    <a:pt x="0" y="553904"/>
                    <a:pt x="0" y="727424"/>
                  </a:cubicBezTo>
                  <a:lnTo>
                    <a:pt x="0" y="314185"/>
                  </a:lnTo>
                  <a:cubicBezTo>
                    <a:pt x="0" y="140665"/>
                    <a:pt x="140665" y="0"/>
                    <a:pt x="314185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3A3AA97-24C8-8FEE-BBA2-F86DEE15EF56}"/>
                </a:ext>
              </a:extLst>
            </p:cNvPr>
            <p:cNvSpPr txBox="1"/>
            <p:nvPr/>
          </p:nvSpPr>
          <p:spPr>
            <a:xfrm>
              <a:off x="2004228" y="4048484"/>
              <a:ext cx="6784265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400"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Exercise 9: Creating Measures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1A935B8-C3A1-D493-C5FB-2A91406C5BCE}"/>
              </a:ext>
            </a:extLst>
          </p:cNvPr>
          <p:cNvSpPr txBox="1"/>
          <p:nvPr/>
        </p:nvSpPr>
        <p:spPr>
          <a:xfrm>
            <a:off x="1323275" y="3602718"/>
            <a:ext cx="724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11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6B4114-EBE2-A0A6-47E8-B9A901C87352}"/>
              </a:ext>
            </a:extLst>
          </p:cNvPr>
          <p:cNvGrpSpPr/>
          <p:nvPr/>
        </p:nvGrpSpPr>
        <p:grpSpPr>
          <a:xfrm>
            <a:off x="8151095" y="218152"/>
            <a:ext cx="3845427" cy="686723"/>
            <a:chOff x="8151095" y="218152"/>
            <a:chExt cx="3845427" cy="68672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C4C8029-1B52-A23C-CBC4-4ABB91008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51095" y="218152"/>
              <a:ext cx="3810478" cy="686723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03DB575-0BC9-CD37-24A1-D147DB427210}"/>
                </a:ext>
              </a:extLst>
            </p:cNvPr>
            <p:cNvSpPr/>
            <p:nvPr/>
          </p:nvSpPr>
          <p:spPr>
            <a:xfrm>
              <a:off x="11942522" y="733425"/>
              <a:ext cx="54000" cy="171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B2BE4A8-42DC-9D5D-4305-1C1196E5254D}"/>
              </a:ext>
            </a:extLst>
          </p:cNvPr>
          <p:cNvGrpSpPr/>
          <p:nvPr/>
        </p:nvGrpSpPr>
        <p:grpSpPr>
          <a:xfrm>
            <a:off x="1589751" y="4080047"/>
            <a:ext cx="7200000" cy="1080000"/>
            <a:chOff x="1437351" y="3508484"/>
            <a:chExt cx="7200000" cy="1080000"/>
          </a:xfrm>
          <a:solidFill>
            <a:srgbClr val="EF4B57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142236C-8E1B-68A8-C61D-1F3DABE4CDE5}"/>
                </a:ext>
              </a:extLst>
            </p:cNvPr>
            <p:cNvSpPr/>
            <p:nvPr/>
          </p:nvSpPr>
          <p:spPr>
            <a:xfrm flipV="1">
              <a:off x="1437351" y="3508484"/>
              <a:ext cx="7200000" cy="1080000"/>
            </a:xfrm>
            <a:custGeom>
              <a:avLst/>
              <a:gdLst>
                <a:gd name="connsiteX0" fmla="*/ 314185 w 3126929"/>
                <a:gd name="connsiteY0" fmla="*/ 0 h 727424"/>
                <a:gd name="connsiteX1" fmla="*/ 3126929 w 3126929"/>
                <a:gd name="connsiteY1" fmla="*/ 0 h 727424"/>
                <a:gd name="connsiteX2" fmla="*/ 3126929 w 3126929"/>
                <a:gd name="connsiteY2" fmla="*/ 413239 h 727424"/>
                <a:gd name="connsiteX3" fmla="*/ 314185 w 3126929"/>
                <a:gd name="connsiteY3" fmla="*/ 413239 h 727424"/>
                <a:gd name="connsiteX4" fmla="*/ 0 w 3126929"/>
                <a:gd name="connsiteY4" fmla="*/ 727424 h 727424"/>
                <a:gd name="connsiteX5" fmla="*/ 0 w 3126929"/>
                <a:gd name="connsiteY5" fmla="*/ 314185 h 727424"/>
                <a:gd name="connsiteX6" fmla="*/ 314185 w 3126929"/>
                <a:gd name="connsiteY6" fmla="*/ 0 h 72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6929" h="727424">
                  <a:moveTo>
                    <a:pt x="314185" y="0"/>
                  </a:moveTo>
                  <a:lnTo>
                    <a:pt x="3126929" y="0"/>
                  </a:lnTo>
                  <a:lnTo>
                    <a:pt x="3126929" y="413239"/>
                  </a:lnTo>
                  <a:lnTo>
                    <a:pt x="314185" y="413239"/>
                  </a:lnTo>
                  <a:cubicBezTo>
                    <a:pt x="140665" y="413239"/>
                    <a:pt x="0" y="553904"/>
                    <a:pt x="0" y="727424"/>
                  </a:cubicBezTo>
                  <a:lnTo>
                    <a:pt x="0" y="314185"/>
                  </a:lnTo>
                  <a:cubicBezTo>
                    <a:pt x="0" y="140665"/>
                    <a:pt x="140665" y="0"/>
                    <a:pt x="314185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5C6FDB-3CFD-33B3-F95C-169185DCF76A}"/>
                </a:ext>
              </a:extLst>
            </p:cNvPr>
            <p:cNvSpPr txBox="1"/>
            <p:nvPr/>
          </p:nvSpPr>
          <p:spPr>
            <a:xfrm>
              <a:off x="1837772" y="4025618"/>
              <a:ext cx="5977665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Exercise 16: Organize your Measures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B67B639-A5BB-0A14-FEE6-11B96890026D}"/>
              </a:ext>
            </a:extLst>
          </p:cNvPr>
          <p:cNvSpPr txBox="1"/>
          <p:nvPr/>
        </p:nvSpPr>
        <p:spPr>
          <a:xfrm>
            <a:off x="1437348" y="5172025"/>
            <a:ext cx="65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6941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5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5FBDC19-E50F-18B6-2A96-FD019615A7D2}"/>
              </a:ext>
            </a:extLst>
          </p:cNvPr>
          <p:cNvSpPr/>
          <p:nvPr/>
        </p:nvSpPr>
        <p:spPr>
          <a:xfrm rot="-5220000">
            <a:off x="3118153" y="-974217"/>
            <a:ext cx="1791582" cy="8433916"/>
          </a:xfrm>
          <a:custGeom>
            <a:avLst/>
            <a:gdLst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251791 w 1417982"/>
              <a:gd name="connsiteY18" fmla="*/ 3193774 h 4518991"/>
              <a:gd name="connsiteX19" fmla="*/ 265043 w 1417982"/>
              <a:gd name="connsiteY19" fmla="*/ 3339547 h 4518991"/>
              <a:gd name="connsiteX20" fmla="*/ 278295 w 1417982"/>
              <a:gd name="connsiteY20" fmla="*/ 3538330 h 4518991"/>
              <a:gd name="connsiteX21" fmla="*/ 331304 w 1417982"/>
              <a:gd name="connsiteY21" fmla="*/ 3697356 h 4518991"/>
              <a:gd name="connsiteX22" fmla="*/ 331304 w 1417982"/>
              <a:gd name="connsiteY22" fmla="*/ 3829878 h 4518991"/>
              <a:gd name="connsiteX23" fmla="*/ 278295 w 1417982"/>
              <a:gd name="connsiteY23" fmla="*/ 3988904 h 4518991"/>
              <a:gd name="connsiteX24" fmla="*/ 278295 w 1417982"/>
              <a:gd name="connsiteY24" fmla="*/ 4147930 h 4518991"/>
              <a:gd name="connsiteX25" fmla="*/ 291548 w 1417982"/>
              <a:gd name="connsiteY25" fmla="*/ 4373217 h 4518991"/>
              <a:gd name="connsiteX26" fmla="*/ 331304 w 1417982"/>
              <a:gd name="connsiteY26" fmla="*/ 4426226 h 4518991"/>
              <a:gd name="connsiteX27" fmla="*/ 424069 w 1417982"/>
              <a:gd name="connsiteY27" fmla="*/ 4452730 h 4518991"/>
              <a:gd name="connsiteX28" fmla="*/ 834887 w 1417982"/>
              <a:gd name="connsiteY28" fmla="*/ 4492487 h 4518991"/>
              <a:gd name="connsiteX29" fmla="*/ 1086678 w 1417982"/>
              <a:gd name="connsiteY29" fmla="*/ 4479234 h 4518991"/>
              <a:gd name="connsiteX30" fmla="*/ 1325217 w 1417982"/>
              <a:gd name="connsiteY30" fmla="*/ 4505739 h 4518991"/>
              <a:gd name="connsiteX31" fmla="*/ 1364974 w 1417982"/>
              <a:gd name="connsiteY31" fmla="*/ 4518991 h 4518991"/>
              <a:gd name="connsiteX32" fmla="*/ 1417982 w 1417982"/>
              <a:gd name="connsiteY32" fmla="*/ 4161182 h 4518991"/>
              <a:gd name="connsiteX33" fmla="*/ 1378226 w 1417982"/>
              <a:gd name="connsiteY33" fmla="*/ 4055165 h 4518991"/>
              <a:gd name="connsiteX34" fmla="*/ 1417982 w 1417982"/>
              <a:gd name="connsiteY34" fmla="*/ 3962400 h 4518991"/>
              <a:gd name="connsiteX35" fmla="*/ 1338469 w 1417982"/>
              <a:gd name="connsiteY35" fmla="*/ 3843130 h 4518991"/>
              <a:gd name="connsiteX36" fmla="*/ 1311965 w 1417982"/>
              <a:gd name="connsiteY36" fmla="*/ 3617843 h 4518991"/>
              <a:gd name="connsiteX37" fmla="*/ 1325217 w 1417982"/>
              <a:gd name="connsiteY37" fmla="*/ 3511826 h 4518991"/>
              <a:gd name="connsiteX38" fmla="*/ 1325217 w 1417982"/>
              <a:gd name="connsiteY38" fmla="*/ 3286539 h 4518991"/>
              <a:gd name="connsiteX39" fmla="*/ 1325217 w 1417982"/>
              <a:gd name="connsiteY39" fmla="*/ 3048000 h 4518991"/>
              <a:gd name="connsiteX40" fmla="*/ 1166191 w 1417982"/>
              <a:gd name="connsiteY40" fmla="*/ 2769704 h 4518991"/>
              <a:gd name="connsiteX41" fmla="*/ 1311965 w 1417982"/>
              <a:gd name="connsiteY41" fmla="*/ 2517913 h 4518991"/>
              <a:gd name="connsiteX42" fmla="*/ 1258956 w 1417982"/>
              <a:gd name="connsiteY42" fmla="*/ 2305878 h 4518991"/>
              <a:gd name="connsiteX43" fmla="*/ 1245704 w 1417982"/>
              <a:gd name="connsiteY43" fmla="*/ 2146852 h 4518991"/>
              <a:gd name="connsiteX44" fmla="*/ 1272209 w 1417982"/>
              <a:gd name="connsiteY44" fmla="*/ 2040834 h 4518991"/>
              <a:gd name="connsiteX45" fmla="*/ 1258956 w 1417982"/>
              <a:gd name="connsiteY45" fmla="*/ 1881808 h 4518991"/>
              <a:gd name="connsiteX46" fmla="*/ 1205948 w 1417982"/>
              <a:gd name="connsiteY46" fmla="*/ 1722782 h 4518991"/>
              <a:gd name="connsiteX47" fmla="*/ 1205948 w 1417982"/>
              <a:gd name="connsiteY47" fmla="*/ 1457739 h 4518991"/>
              <a:gd name="connsiteX48" fmla="*/ 1179443 w 1417982"/>
              <a:gd name="connsiteY48" fmla="*/ 1258956 h 4518991"/>
              <a:gd name="connsiteX49" fmla="*/ 1152939 w 1417982"/>
              <a:gd name="connsiteY49" fmla="*/ 1086678 h 4518991"/>
              <a:gd name="connsiteX50" fmla="*/ 1166191 w 1417982"/>
              <a:gd name="connsiteY50" fmla="*/ 848139 h 4518991"/>
              <a:gd name="connsiteX51" fmla="*/ 1152939 w 1417982"/>
              <a:gd name="connsiteY51" fmla="*/ 675860 h 4518991"/>
              <a:gd name="connsiteX52" fmla="*/ 1113182 w 1417982"/>
              <a:gd name="connsiteY52" fmla="*/ 437321 h 4518991"/>
              <a:gd name="connsiteX53" fmla="*/ 1099930 w 1417982"/>
              <a:gd name="connsiteY53" fmla="*/ 291547 h 4518991"/>
              <a:gd name="connsiteX54" fmla="*/ 1152939 w 1417982"/>
              <a:gd name="connsiteY54" fmla="*/ 92765 h 4518991"/>
              <a:gd name="connsiteX55" fmla="*/ 1139687 w 1417982"/>
              <a:gd name="connsiteY55" fmla="*/ 0 h 4518991"/>
              <a:gd name="connsiteX56" fmla="*/ 848139 w 1417982"/>
              <a:gd name="connsiteY56" fmla="*/ 53008 h 4518991"/>
              <a:gd name="connsiteX57" fmla="*/ 278295 w 1417982"/>
              <a:gd name="connsiteY57" fmla="*/ 39756 h 4518991"/>
              <a:gd name="connsiteX58" fmla="*/ 53009 w 1417982"/>
              <a:gd name="connsiteY58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262271 w 1417982"/>
              <a:gd name="connsiteY18" fmla="*/ 3034266 h 4518991"/>
              <a:gd name="connsiteX19" fmla="*/ 251791 w 1417982"/>
              <a:gd name="connsiteY19" fmla="*/ 3193774 h 4518991"/>
              <a:gd name="connsiteX20" fmla="*/ 265043 w 1417982"/>
              <a:gd name="connsiteY20" fmla="*/ 3339547 h 4518991"/>
              <a:gd name="connsiteX21" fmla="*/ 278295 w 1417982"/>
              <a:gd name="connsiteY21" fmla="*/ 3538330 h 4518991"/>
              <a:gd name="connsiteX22" fmla="*/ 331304 w 1417982"/>
              <a:gd name="connsiteY22" fmla="*/ 3697356 h 4518991"/>
              <a:gd name="connsiteX23" fmla="*/ 331304 w 1417982"/>
              <a:gd name="connsiteY23" fmla="*/ 3829878 h 4518991"/>
              <a:gd name="connsiteX24" fmla="*/ 278295 w 1417982"/>
              <a:gd name="connsiteY24" fmla="*/ 3988904 h 4518991"/>
              <a:gd name="connsiteX25" fmla="*/ 278295 w 1417982"/>
              <a:gd name="connsiteY25" fmla="*/ 4147930 h 4518991"/>
              <a:gd name="connsiteX26" fmla="*/ 291548 w 1417982"/>
              <a:gd name="connsiteY26" fmla="*/ 4373217 h 4518991"/>
              <a:gd name="connsiteX27" fmla="*/ 331304 w 1417982"/>
              <a:gd name="connsiteY27" fmla="*/ 4426226 h 4518991"/>
              <a:gd name="connsiteX28" fmla="*/ 424069 w 1417982"/>
              <a:gd name="connsiteY28" fmla="*/ 4452730 h 4518991"/>
              <a:gd name="connsiteX29" fmla="*/ 834887 w 1417982"/>
              <a:gd name="connsiteY29" fmla="*/ 4492487 h 4518991"/>
              <a:gd name="connsiteX30" fmla="*/ 1086678 w 1417982"/>
              <a:gd name="connsiteY30" fmla="*/ 4479234 h 4518991"/>
              <a:gd name="connsiteX31" fmla="*/ 1325217 w 1417982"/>
              <a:gd name="connsiteY31" fmla="*/ 4505739 h 4518991"/>
              <a:gd name="connsiteX32" fmla="*/ 1364974 w 1417982"/>
              <a:gd name="connsiteY32" fmla="*/ 4518991 h 4518991"/>
              <a:gd name="connsiteX33" fmla="*/ 1417982 w 1417982"/>
              <a:gd name="connsiteY33" fmla="*/ 4161182 h 4518991"/>
              <a:gd name="connsiteX34" fmla="*/ 1378226 w 1417982"/>
              <a:gd name="connsiteY34" fmla="*/ 4055165 h 4518991"/>
              <a:gd name="connsiteX35" fmla="*/ 1417982 w 1417982"/>
              <a:gd name="connsiteY35" fmla="*/ 3962400 h 4518991"/>
              <a:gd name="connsiteX36" fmla="*/ 1338469 w 1417982"/>
              <a:gd name="connsiteY36" fmla="*/ 3843130 h 4518991"/>
              <a:gd name="connsiteX37" fmla="*/ 1311965 w 1417982"/>
              <a:gd name="connsiteY37" fmla="*/ 3617843 h 4518991"/>
              <a:gd name="connsiteX38" fmla="*/ 1325217 w 1417982"/>
              <a:gd name="connsiteY38" fmla="*/ 3511826 h 4518991"/>
              <a:gd name="connsiteX39" fmla="*/ 1325217 w 1417982"/>
              <a:gd name="connsiteY39" fmla="*/ 3286539 h 4518991"/>
              <a:gd name="connsiteX40" fmla="*/ 1325217 w 1417982"/>
              <a:gd name="connsiteY40" fmla="*/ 3048000 h 4518991"/>
              <a:gd name="connsiteX41" fmla="*/ 1166191 w 1417982"/>
              <a:gd name="connsiteY41" fmla="*/ 2769704 h 4518991"/>
              <a:gd name="connsiteX42" fmla="*/ 1311965 w 1417982"/>
              <a:gd name="connsiteY42" fmla="*/ 2517913 h 4518991"/>
              <a:gd name="connsiteX43" fmla="*/ 1258956 w 1417982"/>
              <a:gd name="connsiteY43" fmla="*/ 2305878 h 4518991"/>
              <a:gd name="connsiteX44" fmla="*/ 1245704 w 1417982"/>
              <a:gd name="connsiteY44" fmla="*/ 2146852 h 4518991"/>
              <a:gd name="connsiteX45" fmla="*/ 1272209 w 1417982"/>
              <a:gd name="connsiteY45" fmla="*/ 2040834 h 4518991"/>
              <a:gd name="connsiteX46" fmla="*/ 1258956 w 1417982"/>
              <a:gd name="connsiteY46" fmla="*/ 1881808 h 4518991"/>
              <a:gd name="connsiteX47" fmla="*/ 1205948 w 1417982"/>
              <a:gd name="connsiteY47" fmla="*/ 1722782 h 4518991"/>
              <a:gd name="connsiteX48" fmla="*/ 1205948 w 1417982"/>
              <a:gd name="connsiteY48" fmla="*/ 1457739 h 4518991"/>
              <a:gd name="connsiteX49" fmla="*/ 1179443 w 1417982"/>
              <a:gd name="connsiteY49" fmla="*/ 1258956 h 4518991"/>
              <a:gd name="connsiteX50" fmla="*/ 1152939 w 1417982"/>
              <a:gd name="connsiteY50" fmla="*/ 1086678 h 4518991"/>
              <a:gd name="connsiteX51" fmla="*/ 1166191 w 1417982"/>
              <a:gd name="connsiteY51" fmla="*/ 848139 h 4518991"/>
              <a:gd name="connsiteX52" fmla="*/ 1152939 w 1417982"/>
              <a:gd name="connsiteY52" fmla="*/ 675860 h 4518991"/>
              <a:gd name="connsiteX53" fmla="*/ 1113182 w 1417982"/>
              <a:gd name="connsiteY53" fmla="*/ 437321 h 4518991"/>
              <a:gd name="connsiteX54" fmla="*/ 1099930 w 1417982"/>
              <a:gd name="connsiteY54" fmla="*/ 291547 h 4518991"/>
              <a:gd name="connsiteX55" fmla="*/ 1152939 w 1417982"/>
              <a:gd name="connsiteY55" fmla="*/ 92765 h 4518991"/>
              <a:gd name="connsiteX56" fmla="*/ 1139687 w 1417982"/>
              <a:gd name="connsiteY56" fmla="*/ 0 h 4518991"/>
              <a:gd name="connsiteX57" fmla="*/ 848139 w 1417982"/>
              <a:gd name="connsiteY57" fmla="*/ 53008 h 4518991"/>
              <a:gd name="connsiteX58" fmla="*/ 278295 w 1417982"/>
              <a:gd name="connsiteY58" fmla="*/ 39756 h 4518991"/>
              <a:gd name="connsiteX59" fmla="*/ 53009 w 1417982"/>
              <a:gd name="connsiteY59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309100 w 1417982"/>
              <a:gd name="connsiteY18" fmla="*/ 3039645 h 4518991"/>
              <a:gd name="connsiteX19" fmla="*/ 251791 w 1417982"/>
              <a:gd name="connsiteY19" fmla="*/ 3193774 h 4518991"/>
              <a:gd name="connsiteX20" fmla="*/ 265043 w 1417982"/>
              <a:gd name="connsiteY20" fmla="*/ 3339547 h 4518991"/>
              <a:gd name="connsiteX21" fmla="*/ 278295 w 1417982"/>
              <a:gd name="connsiteY21" fmla="*/ 3538330 h 4518991"/>
              <a:gd name="connsiteX22" fmla="*/ 331304 w 1417982"/>
              <a:gd name="connsiteY22" fmla="*/ 3697356 h 4518991"/>
              <a:gd name="connsiteX23" fmla="*/ 331304 w 1417982"/>
              <a:gd name="connsiteY23" fmla="*/ 3829878 h 4518991"/>
              <a:gd name="connsiteX24" fmla="*/ 278295 w 1417982"/>
              <a:gd name="connsiteY24" fmla="*/ 3988904 h 4518991"/>
              <a:gd name="connsiteX25" fmla="*/ 278295 w 1417982"/>
              <a:gd name="connsiteY25" fmla="*/ 4147930 h 4518991"/>
              <a:gd name="connsiteX26" fmla="*/ 291548 w 1417982"/>
              <a:gd name="connsiteY26" fmla="*/ 4373217 h 4518991"/>
              <a:gd name="connsiteX27" fmla="*/ 331304 w 1417982"/>
              <a:gd name="connsiteY27" fmla="*/ 4426226 h 4518991"/>
              <a:gd name="connsiteX28" fmla="*/ 424069 w 1417982"/>
              <a:gd name="connsiteY28" fmla="*/ 4452730 h 4518991"/>
              <a:gd name="connsiteX29" fmla="*/ 834887 w 1417982"/>
              <a:gd name="connsiteY29" fmla="*/ 4492487 h 4518991"/>
              <a:gd name="connsiteX30" fmla="*/ 1086678 w 1417982"/>
              <a:gd name="connsiteY30" fmla="*/ 4479234 h 4518991"/>
              <a:gd name="connsiteX31" fmla="*/ 1325217 w 1417982"/>
              <a:gd name="connsiteY31" fmla="*/ 4505739 h 4518991"/>
              <a:gd name="connsiteX32" fmla="*/ 1364974 w 1417982"/>
              <a:gd name="connsiteY32" fmla="*/ 4518991 h 4518991"/>
              <a:gd name="connsiteX33" fmla="*/ 1417982 w 1417982"/>
              <a:gd name="connsiteY33" fmla="*/ 4161182 h 4518991"/>
              <a:gd name="connsiteX34" fmla="*/ 1378226 w 1417982"/>
              <a:gd name="connsiteY34" fmla="*/ 4055165 h 4518991"/>
              <a:gd name="connsiteX35" fmla="*/ 1417982 w 1417982"/>
              <a:gd name="connsiteY35" fmla="*/ 3962400 h 4518991"/>
              <a:gd name="connsiteX36" fmla="*/ 1338469 w 1417982"/>
              <a:gd name="connsiteY36" fmla="*/ 3843130 h 4518991"/>
              <a:gd name="connsiteX37" fmla="*/ 1311965 w 1417982"/>
              <a:gd name="connsiteY37" fmla="*/ 3617843 h 4518991"/>
              <a:gd name="connsiteX38" fmla="*/ 1325217 w 1417982"/>
              <a:gd name="connsiteY38" fmla="*/ 3511826 h 4518991"/>
              <a:gd name="connsiteX39" fmla="*/ 1325217 w 1417982"/>
              <a:gd name="connsiteY39" fmla="*/ 3286539 h 4518991"/>
              <a:gd name="connsiteX40" fmla="*/ 1325217 w 1417982"/>
              <a:gd name="connsiteY40" fmla="*/ 3048000 h 4518991"/>
              <a:gd name="connsiteX41" fmla="*/ 1166191 w 1417982"/>
              <a:gd name="connsiteY41" fmla="*/ 2769704 h 4518991"/>
              <a:gd name="connsiteX42" fmla="*/ 1311965 w 1417982"/>
              <a:gd name="connsiteY42" fmla="*/ 2517913 h 4518991"/>
              <a:gd name="connsiteX43" fmla="*/ 1258956 w 1417982"/>
              <a:gd name="connsiteY43" fmla="*/ 2305878 h 4518991"/>
              <a:gd name="connsiteX44" fmla="*/ 1245704 w 1417982"/>
              <a:gd name="connsiteY44" fmla="*/ 2146852 h 4518991"/>
              <a:gd name="connsiteX45" fmla="*/ 1272209 w 1417982"/>
              <a:gd name="connsiteY45" fmla="*/ 2040834 h 4518991"/>
              <a:gd name="connsiteX46" fmla="*/ 1258956 w 1417982"/>
              <a:gd name="connsiteY46" fmla="*/ 1881808 h 4518991"/>
              <a:gd name="connsiteX47" fmla="*/ 1205948 w 1417982"/>
              <a:gd name="connsiteY47" fmla="*/ 1722782 h 4518991"/>
              <a:gd name="connsiteX48" fmla="*/ 1205948 w 1417982"/>
              <a:gd name="connsiteY48" fmla="*/ 1457739 h 4518991"/>
              <a:gd name="connsiteX49" fmla="*/ 1179443 w 1417982"/>
              <a:gd name="connsiteY49" fmla="*/ 1258956 h 4518991"/>
              <a:gd name="connsiteX50" fmla="*/ 1152939 w 1417982"/>
              <a:gd name="connsiteY50" fmla="*/ 1086678 h 4518991"/>
              <a:gd name="connsiteX51" fmla="*/ 1166191 w 1417982"/>
              <a:gd name="connsiteY51" fmla="*/ 848139 h 4518991"/>
              <a:gd name="connsiteX52" fmla="*/ 1152939 w 1417982"/>
              <a:gd name="connsiteY52" fmla="*/ 675860 h 4518991"/>
              <a:gd name="connsiteX53" fmla="*/ 1113182 w 1417982"/>
              <a:gd name="connsiteY53" fmla="*/ 437321 h 4518991"/>
              <a:gd name="connsiteX54" fmla="*/ 1099930 w 1417982"/>
              <a:gd name="connsiteY54" fmla="*/ 291547 h 4518991"/>
              <a:gd name="connsiteX55" fmla="*/ 1152939 w 1417982"/>
              <a:gd name="connsiteY55" fmla="*/ 92765 h 4518991"/>
              <a:gd name="connsiteX56" fmla="*/ 1139687 w 1417982"/>
              <a:gd name="connsiteY56" fmla="*/ 0 h 4518991"/>
              <a:gd name="connsiteX57" fmla="*/ 848139 w 1417982"/>
              <a:gd name="connsiteY57" fmla="*/ 53008 h 4518991"/>
              <a:gd name="connsiteX58" fmla="*/ 278295 w 1417982"/>
              <a:gd name="connsiteY58" fmla="*/ 39756 h 4518991"/>
              <a:gd name="connsiteX59" fmla="*/ 53009 w 1417982"/>
              <a:gd name="connsiteY59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227585 w 1417982"/>
              <a:gd name="connsiteY43" fmla="*/ 2656553 h 4518991"/>
              <a:gd name="connsiteX44" fmla="*/ 1311965 w 1417982"/>
              <a:gd name="connsiteY44" fmla="*/ 2517913 h 4518991"/>
              <a:gd name="connsiteX45" fmla="*/ 1258956 w 1417982"/>
              <a:gd name="connsiteY45" fmla="*/ 2305878 h 4518991"/>
              <a:gd name="connsiteX46" fmla="*/ 1245704 w 1417982"/>
              <a:gd name="connsiteY46" fmla="*/ 2146852 h 4518991"/>
              <a:gd name="connsiteX47" fmla="*/ 1272209 w 1417982"/>
              <a:gd name="connsiteY47" fmla="*/ 2040834 h 4518991"/>
              <a:gd name="connsiteX48" fmla="*/ 1258956 w 1417982"/>
              <a:gd name="connsiteY48" fmla="*/ 1881808 h 4518991"/>
              <a:gd name="connsiteX49" fmla="*/ 1205948 w 1417982"/>
              <a:gd name="connsiteY49" fmla="*/ 1722782 h 4518991"/>
              <a:gd name="connsiteX50" fmla="*/ 1205948 w 1417982"/>
              <a:gd name="connsiteY50" fmla="*/ 1457739 h 4518991"/>
              <a:gd name="connsiteX51" fmla="*/ 1179443 w 1417982"/>
              <a:gd name="connsiteY51" fmla="*/ 1258956 h 4518991"/>
              <a:gd name="connsiteX52" fmla="*/ 1152939 w 1417982"/>
              <a:gd name="connsiteY52" fmla="*/ 1086678 h 4518991"/>
              <a:gd name="connsiteX53" fmla="*/ 1166191 w 1417982"/>
              <a:gd name="connsiteY53" fmla="*/ 848139 h 4518991"/>
              <a:gd name="connsiteX54" fmla="*/ 1152939 w 1417982"/>
              <a:gd name="connsiteY54" fmla="*/ 675860 h 4518991"/>
              <a:gd name="connsiteX55" fmla="*/ 1113182 w 1417982"/>
              <a:gd name="connsiteY55" fmla="*/ 437321 h 4518991"/>
              <a:gd name="connsiteX56" fmla="*/ 1099930 w 1417982"/>
              <a:gd name="connsiteY56" fmla="*/ 291547 h 4518991"/>
              <a:gd name="connsiteX57" fmla="*/ 1152939 w 1417982"/>
              <a:gd name="connsiteY57" fmla="*/ 92765 h 4518991"/>
              <a:gd name="connsiteX58" fmla="*/ 1139687 w 1417982"/>
              <a:gd name="connsiteY58" fmla="*/ 0 h 4518991"/>
              <a:gd name="connsiteX59" fmla="*/ 848139 w 1417982"/>
              <a:gd name="connsiteY59" fmla="*/ 53008 h 4518991"/>
              <a:gd name="connsiteX60" fmla="*/ 278295 w 1417982"/>
              <a:gd name="connsiteY60" fmla="*/ 39756 h 4518991"/>
              <a:gd name="connsiteX61" fmla="*/ 53009 w 1417982"/>
              <a:gd name="connsiteY61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06398 w 1417982"/>
              <a:gd name="connsiteY43" fmla="*/ 27570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417982" h="4518991">
                <a:moveTo>
                  <a:pt x="53009" y="106017"/>
                </a:moveTo>
                <a:lnTo>
                  <a:pt x="0" y="357808"/>
                </a:lnTo>
                <a:lnTo>
                  <a:pt x="159026" y="516834"/>
                </a:lnTo>
                <a:lnTo>
                  <a:pt x="66261" y="583095"/>
                </a:lnTo>
                <a:lnTo>
                  <a:pt x="79513" y="622852"/>
                </a:lnTo>
                <a:lnTo>
                  <a:pt x="185530" y="728869"/>
                </a:lnTo>
                <a:lnTo>
                  <a:pt x="212035" y="861391"/>
                </a:lnTo>
                <a:lnTo>
                  <a:pt x="159026" y="1020417"/>
                </a:lnTo>
                <a:lnTo>
                  <a:pt x="225287" y="1139687"/>
                </a:lnTo>
                <a:lnTo>
                  <a:pt x="238539" y="1338469"/>
                </a:lnTo>
                <a:cubicBezTo>
                  <a:pt x="210783" y="1465274"/>
                  <a:pt x="220870" y="1568174"/>
                  <a:pt x="212035" y="1683026"/>
                </a:cubicBezTo>
                <a:lnTo>
                  <a:pt x="212035" y="1828800"/>
                </a:lnTo>
                <a:lnTo>
                  <a:pt x="278295" y="1987826"/>
                </a:lnTo>
                <a:lnTo>
                  <a:pt x="278295" y="2120347"/>
                </a:lnTo>
                <a:lnTo>
                  <a:pt x="251791" y="2252869"/>
                </a:lnTo>
                <a:lnTo>
                  <a:pt x="251791" y="2398643"/>
                </a:lnTo>
                <a:lnTo>
                  <a:pt x="251791" y="2597426"/>
                </a:lnTo>
                <a:lnTo>
                  <a:pt x="279299" y="2759946"/>
                </a:lnTo>
                <a:cubicBezTo>
                  <a:pt x="245067" y="2801033"/>
                  <a:pt x="287465" y="2863634"/>
                  <a:pt x="291548" y="2915478"/>
                </a:cubicBezTo>
                <a:lnTo>
                  <a:pt x="309100" y="3039645"/>
                </a:lnTo>
                <a:cubicBezTo>
                  <a:pt x="264454" y="3085642"/>
                  <a:pt x="270894" y="3142398"/>
                  <a:pt x="251791" y="3193774"/>
                </a:cubicBezTo>
                <a:cubicBezTo>
                  <a:pt x="294522" y="3231607"/>
                  <a:pt x="260626" y="3290956"/>
                  <a:pt x="265043" y="3339547"/>
                </a:cubicBezTo>
                <a:cubicBezTo>
                  <a:pt x="231145" y="3400429"/>
                  <a:pt x="273878" y="3472069"/>
                  <a:pt x="278295" y="3538330"/>
                </a:cubicBezTo>
                <a:cubicBezTo>
                  <a:pt x="253394" y="3596717"/>
                  <a:pt x="360464" y="3649726"/>
                  <a:pt x="331304" y="3697356"/>
                </a:cubicBezTo>
                <a:cubicBezTo>
                  <a:pt x="314276" y="3730772"/>
                  <a:pt x="331304" y="3785704"/>
                  <a:pt x="331304" y="3829878"/>
                </a:cubicBezTo>
                <a:lnTo>
                  <a:pt x="278295" y="3988904"/>
                </a:lnTo>
                <a:lnTo>
                  <a:pt x="278295" y="4147930"/>
                </a:lnTo>
                <a:lnTo>
                  <a:pt x="291548" y="4373217"/>
                </a:lnTo>
                <a:lnTo>
                  <a:pt x="331304" y="4426226"/>
                </a:lnTo>
                <a:lnTo>
                  <a:pt x="424069" y="4452730"/>
                </a:lnTo>
                <a:lnTo>
                  <a:pt x="834887" y="4492487"/>
                </a:lnTo>
                <a:lnTo>
                  <a:pt x="1086678" y="4479234"/>
                </a:lnTo>
                <a:lnTo>
                  <a:pt x="1325217" y="4505739"/>
                </a:lnTo>
                <a:lnTo>
                  <a:pt x="1364974" y="4518991"/>
                </a:lnTo>
                <a:lnTo>
                  <a:pt x="1417982" y="4161182"/>
                </a:lnTo>
                <a:lnTo>
                  <a:pt x="1378226" y="4055165"/>
                </a:lnTo>
                <a:lnTo>
                  <a:pt x="1417982" y="3962400"/>
                </a:lnTo>
                <a:lnTo>
                  <a:pt x="1338469" y="3843130"/>
                </a:lnTo>
                <a:lnTo>
                  <a:pt x="1311965" y="3617843"/>
                </a:lnTo>
                <a:lnTo>
                  <a:pt x="1325217" y="3511826"/>
                </a:lnTo>
                <a:lnTo>
                  <a:pt x="1325217" y="3286539"/>
                </a:lnTo>
                <a:cubicBezTo>
                  <a:pt x="1325217" y="3207026"/>
                  <a:pt x="1278310" y="3123280"/>
                  <a:pt x="1325217" y="3048000"/>
                </a:cubicBezTo>
                <a:cubicBezTo>
                  <a:pt x="1322828" y="2982428"/>
                  <a:pt x="1250077" y="2933791"/>
                  <a:pt x="1227585" y="2876686"/>
                </a:cubicBezTo>
                <a:cubicBezTo>
                  <a:pt x="1277482" y="2819858"/>
                  <a:pt x="1245783" y="2786689"/>
                  <a:pt x="1225318" y="2751028"/>
                </a:cubicBezTo>
                <a:cubicBezTo>
                  <a:pt x="1296041" y="2734478"/>
                  <a:pt x="1230772" y="2706223"/>
                  <a:pt x="1251237" y="2668506"/>
                </a:cubicBezTo>
                <a:cubicBezTo>
                  <a:pt x="1279364" y="2622293"/>
                  <a:pt x="1283641" y="2604716"/>
                  <a:pt x="1288314" y="2511937"/>
                </a:cubicBezTo>
                <a:cubicBezTo>
                  <a:pt x="1243839" y="2441259"/>
                  <a:pt x="1276626" y="2376556"/>
                  <a:pt x="1258956" y="2305878"/>
                </a:cubicBezTo>
                <a:lnTo>
                  <a:pt x="1245704" y="2146852"/>
                </a:lnTo>
                <a:lnTo>
                  <a:pt x="1272209" y="2040834"/>
                </a:lnTo>
                <a:lnTo>
                  <a:pt x="1258956" y="1881808"/>
                </a:lnTo>
                <a:lnTo>
                  <a:pt x="1205948" y="1722782"/>
                </a:lnTo>
                <a:lnTo>
                  <a:pt x="1205948" y="1457739"/>
                </a:lnTo>
                <a:lnTo>
                  <a:pt x="1179443" y="1258956"/>
                </a:lnTo>
                <a:lnTo>
                  <a:pt x="1152939" y="1086678"/>
                </a:lnTo>
                <a:lnTo>
                  <a:pt x="1166191" y="848139"/>
                </a:lnTo>
                <a:lnTo>
                  <a:pt x="1152939" y="675860"/>
                </a:lnTo>
                <a:lnTo>
                  <a:pt x="1113182" y="437321"/>
                </a:lnTo>
                <a:lnTo>
                  <a:pt x="1099930" y="291547"/>
                </a:lnTo>
                <a:lnTo>
                  <a:pt x="1152939" y="92765"/>
                </a:lnTo>
                <a:lnTo>
                  <a:pt x="1139687" y="0"/>
                </a:lnTo>
                <a:lnTo>
                  <a:pt x="848139" y="53008"/>
                </a:lnTo>
                <a:lnTo>
                  <a:pt x="278295" y="39756"/>
                </a:lnTo>
                <a:lnTo>
                  <a:pt x="53009" y="106017"/>
                </a:lnTo>
                <a:close/>
              </a:path>
            </a:pathLst>
          </a:custGeom>
          <a:solidFill>
            <a:srgbClr val="EE275D"/>
          </a:solidFill>
          <a:ln w="28575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238095-94E6-7031-080B-F81DC94F02B8}"/>
              </a:ext>
            </a:extLst>
          </p:cNvPr>
          <p:cNvGrpSpPr/>
          <p:nvPr/>
        </p:nvGrpSpPr>
        <p:grpSpPr>
          <a:xfrm rot="-5220000">
            <a:off x="7460761" y="2563210"/>
            <a:ext cx="1932746" cy="1117099"/>
            <a:chOff x="1657932" y="4247536"/>
            <a:chExt cx="1561987" cy="63418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F7EAF95-EBAF-225F-DCAD-946FB66C441E}"/>
                </a:ext>
              </a:extLst>
            </p:cNvPr>
            <p:cNvSpPr/>
            <p:nvPr/>
          </p:nvSpPr>
          <p:spPr>
            <a:xfrm>
              <a:off x="2236623" y="4486415"/>
              <a:ext cx="983296" cy="385204"/>
            </a:xfrm>
            <a:custGeom>
              <a:avLst/>
              <a:gdLst>
                <a:gd name="connsiteX0" fmla="*/ 162232 w 1297858"/>
                <a:gd name="connsiteY0" fmla="*/ 0 h 634181"/>
                <a:gd name="connsiteX1" fmla="*/ 88490 w 1297858"/>
                <a:gd name="connsiteY1" fmla="*/ 147484 h 634181"/>
                <a:gd name="connsiteX2" fmla="*/ 88490 w 1297858"/>
                <a:gd name="connsiteY2" fmla="*/ 147484 h 634181"/>
                <a:gd name="connsiteX3" fmla="*/ 44245 w 1297858"/>
                <a:gd name="connsiteY3" fmla="*/ 353962 h 634181"/>
                <a:gd name="connsiteX4" fmla="*/ 0 w 1297858"/>
                <a:gd name="connsiteY4" fmla="*/ 575187 h 634181"/>
                <a:gd name="connsiteX5" fmla="*/ 973393 w 1297858"/>
                <a:gd name="connsiteY5" fmla="*/ 619433 h 634181"/>
                <a:gd name="connsiteX6" fmla="*/ 1297858 w 1297858"/>
                <a:gd name="connsiteY6" fmla="*/ 634181 h 634181"/>
                <a:gd name="connsiteX7" fmla="*/ 1165122 w 1297858"/>
                <a:gd name="connsiteY7" fmla="*/ 575187 h 634181"/>
                <a:gd name="connsiteX8" fmla="*/ 1165122 w 1297858"/>
                <a:gd name="connsiteY8" fmla="*/ 412955 h 634181"/>
                <a:gd name="connsiteX9" fmla="*/ 1165122 w 1297858"/>
                <a:gd name="connsiteY9" fmla="*/ 221226 h 634181"/>
                <a:gd name="connsiteX10" fmla="*/ 1194619 w 1297858"/>
                <a:gd name="connsiteY10" fmla="*/ 147484 h 634181"/>
                <a:gd name="connsiteX11" fmla="*/ 1047135 w 1297858"/>
                <a:gd name="connsiteY11" fmla="*/ 117987 h 634181"/>
                <a:gd name="connsiteX12" fmla="*/ 796412 w 1297858"/>
                <a:gd name="connsiteY12" fmla="*/ 73742 h 634181"/>
                <a:gd name="connsiteX13" fmla="*/ 457200 w 1297858"/>
                <a:gd name="connsiteY13" fmla="*/ 88491 h 634181"/>
                <a:gd name="connsiteX14" fmla="*/ 191729 w 1297858"/>
                <a:gd name="connsiteY14" fmla="*/ 44245 h 634181"/>
                <a:gd name="connsiteX15" fmla="*/ 162232 w 1297858"/>
                <a:gd name="connsiteY15" fmla="*/ 0 h 634181"/>
                <a:gd name="connsiteX0" fmla="*/ 162232 w 1212717"/>
                <a:gd name="connsiteY0" fmla="*/ 0 h 689564"/>
                <a:gd name="connsiteX1" fmla="*/ 88490 w 1212717"/>
                <a:gd name="connsiteY1" fmla="*/ 147484 h 689564"/>
                <a:gd name="connsiteX2" fmla="*/ 88490 w 1212717"/>
                <a:gd name="connsiteY2" fmla="*/ 147484 h 689564"/>
                <a:gd name="connsiteX3" fmla="*/ 44245 w 1212717"/>
                <a:gd name="connsiteY3" fmla="*/ 353962 h 689564"/>
                <a:gd name="connsiteX4" fmla="*/ 0 w 1212717"/>
                <a:gd name="connsiteY4" fmla="*/ 575187 h 689564"/>
                <a:gd name="connsiteX5" fmla="*/ 973393 w 1212717"/>
                <a:gd name="connsiteY5" fmla="*/ 619433 h 689564"/>
                <a:gd name="connsiteX6" fmla="*/ 1212717 w 1212717"/>
                <a:gd name="connsiteY6" fmla="*/ 689564 h 689564"/>
                <a:gd name="connsiteX7" fmla="*/ 1165122 w 1212717"/>
                <a:gd name="connsiteY7" fmla="*/ 575187 h 689564"/>
                <a:gd name="connsiteX8" fmla="*/ 1165122 w 1212717"/>
                <a:gd name="connsiteY8" fmla="*/ 412955 h 689564"/>
                <a:gd name="connsiteX9" fmla="*/ 1165122 w 1212717"/>
                <a:gd name="connsiteY9" fmla="*/ 221226 h 689564"/>
                <a:gd name="connsiteX10" fmla="*/ 1194619 w 1212717"/>
                <a:gd name="connsiteY10" fmla="*/ 147484 h 689564"/>
                <a:gd name="connsiteX11" fmla="*/ 1047135 w 1212717"/>
                <a:gd name="connsiteY11" fmla="*/ 117987 h 689564"/>
                <a:gd name="connsiteX12" fmla="*/ 796412 w 1212717"/>
                <a:gd name="connsiteY12" fmla="*/ 73742 h 689564"/>
                <a:gd name="connsiteX13" fmla="*/ 457200 w 1212717"/>
                <a:gd name="connsiteY13" fmla="*/ 88491 h 689564"/>
                <a:gd name="connsiteX14" fmla="*/ 191729 w 1212717"/>
                <a:gd name="connsiteY14" fmla="*/ 44245 h 689564"/>
                <a:gd name="connsiteX15" fmla="*/ 162232 w 1212717"/>
                <a:gd name="connsiteY15" fmla="*/ 0 h 689564"/>
                <a:gd name="connsiteX0" fmla="*/ 162232 w 1207396"/>
                <a:gd name="connsiteY0" fmla="*/ 0 h 619844"/>
                <a:gd name="connsiteX1" fmla="*/ 88490 w 1207396"/>
                <a:gd name="connsiteY1" fmla="*/ 147484 h 619844"/>
                <a:gd name="connsiteX2" fmla="*/ 88490 w 1207396"/>
                <a:gd name="connsiteY2" fmla="*/ 147484 h 619844"/>
                <a:gd name="connsiteX3" fmla="*/ 44245 w 1207396"/>
                <a:gd name="connsiteY3" fmla="*/ 353962 h 619844"/>
                <a:gd name="connsiteX4" fmla="*/ 0 w 1207396"/>
                <a:gd name="connsiteY4" fmla="*/ 575187 h 619844"/>
                <a:gd name="connsiteX5" fmla="*/ 973393 w 1207396"/>
                <a:gd name="connsiteY5" fmla="*/ 619433 h 619844"/>
                <a:gd name="connsiteX6" fmla="*/ 1207396 w 1207396"/>
                <a:gd name="connsiteY6" fmla="*/ 548031 h 619844"/>
                <a:gd name="connsiteX7" fmla="*/ 1165122 w 1207396"/>
                <a:gd name="connsiteY7" fmla="*/ 575187 h 619844"/>
                <a:gd name="connsiteX8" fmla="*/ 1165122 w 1207396"/>
                <a:gd name="connsiteY8" fmla="*/ 412955 h 619844"/>
                <a:gd name="connsiteX9" fmla="*/ 1165122 w 1207396"/>
                <a:gd name="connsiteY9" fmla="*/ 221226 h 619844"/>
                <a:gd name="connsiteX10" fmla="*/ 1194619 w 1207396"/>
                <a:gd name="connsiteY10" fmla="*/ 147484 h 619844"/>
                <a:gd name="connsiteX11" fmla="*/ 1047135 w 1207396"/>
                <a:gd name="connsiteY11" fmla="*/ 117987 h 619844"/>
                <a:gd name="connsiteX12" fmla="*/ 796412 w 1207396"/>
                <a:gd name="connsiteY12" fmla="*/ 73742 h 619844"/>
                <a:gd name="connsiteX13" fmla="*/ 457200 w 1207396"/>
                <a:gd name="connsiteY13" fmla="*/ 88491 h 619844"/>
                <a:gd name="connsiteX14" fmla="*/ 191729 w 1207396"/>
                <a:gd name="connsiteY14" fmla="*/ 44245 h 619844"/>
                <a:gd name="connsiteX15" fmla="*/ 162232 w 1207396"/>
                <a:gd name="connsiteY15" fmla="*/ 0 h 61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07396" h="619844">
                  <a:moveTo>
                    <a:pt x="162232" y="0"/>
                  </a:moveTo>
                  <a:lnTo>
                    <a:pt x="88490" y="147484"/>
                  </a:lnTo>
                  <a:lnTo>
                    <a:pt x="88490" y="147484"/>
                  </a:lnTo>
                  <a:lnTo>
                    <a:pt x="44245" y="353962"/>
                  </a:lnTo>
                  <a:lnTo>
                    <a:pt x="0" y="575187"/>
                  </a:lnTo>
                  <a:cubicBezTo>
                    <a:pt x="324464" y="589936"/>
                    <a:pt x="772160" y="623959"/>
                    <a:pt x="973393" y="619433"/>
                  </a:cubicBezTo>
                  <a:cubicBezTo>
                    <a:pt x="1174626" y="614907"/>
                    <a:pt x="1127621" y="524654"/>
                    <a:pt x="1207396" y="548031"/>
                  </a:cubicBezTo>
                  <a:lnTo>
                    <a:pt x="1165122" y="575187"/>
                  </a:lnTo>
                  <a:lnTo>
                    <a:pt x="1165122" y="412955"/>
                  </a:lnTo>
                  <a:lnTo>
                    <a:pt x="1165122" y="221226"/>
                  </a:lnTo>
                  <a:lnTo>
                    <a:pt x="1194619" y="147484"/>
                  </a:lnTo>
                  <a:lnTo>
                    <a:pt x="1047135" y="117987"/>
                  </a:lnTo>
                  <a:lnTo>
                    <a:pt x="796412" y="73742"/>
                  </a:lnTo>
                  <a:lnTo>
                    <a:pt x="457200" y="88491"/>
                  </a:lnTo>
                  <a:lnTo>
                    <a:pt x="191729" y="44245"/>
                  </a:lnTo>
                  <a:lnTo>
                    <a:pt x="162232" y="0"/>
                  </a:lnTo>
                  <a:close/>
                </a:path>
              </a:pathLst>
            </a:custGeom>
            <a:gradFill>
              <a:gsLst>
                <a:gs pos="8000">
                  <a:srgbClr val="F3F3F3"/>
                </a:gs>
                <a:gs pos="62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3D545F0-E4C7-4A40-B1D6-0070C0FF7325}"/>
                </a:ext>
              </a:extLst>
            </p:cNvPr>
            <p:cNvSpPr/>
            <p:nvPr/>
          </p:nvSpPr>
          <p:spPr>
            <a:xfrm>
              <a:off x="1657932" y="4247536"/>
              <a:ext cx="1297858" cy="634181"/>
            </a:xfrm>
            <a:custGeom>
              <a:avLst/>
              <a:gdLst>
                <a:gd name="connsiteX0" fmla="*/ 162232 w 1297858"/>
                <a:gd name="connsiteY0" fmla="*/ 0 h 634181"/>
                <a:gd name="connsiteX1" fmla="*/ 88490 w 1297858"/>
                <a:gd name="connsiteY1" fmla="*/ 147484 h 634181"/>
                <a:gd name="connsiteX2" fmla="*/ 88490 w 1297858"/>
                <a:gd name="connsiteY2" fmla="*/ 147484 h 634181"/>
                <a:gd name="connsiteX3" fmla="*/ 44245 w 1297858"/>
                <a:gd name="connsiteY3" fmla="*/ 353962 h 634181"/>
                <a:gd name="connsiteX4" fmla="*/ 0 w 1297858"/>
                <a:gd name="connsiteY4" fmla="*/ 575187 h 634181"/>
                <a:gd name="connsiteX5" fmla="*/ 973393 w 1297858"/>
                <a:gd name="connsiteY5" fmla="*/ 619433 h 634181"/>
                <a:gd name="connsiteX6" fmla="*/ 1297858 w 1297858"/>
                <a:gd name="connsiteY6" fmla="*/ 634181 h 634181"/>
                <a:gd name="connsiteX7" fmla="*/ 1165122 w 1297858"/>
                <a:gd name="connsiteY7" fmla="*/ 575187 h 634181"/>
                <a:gd name="connsiteX8" fmla="*/ 1165122 w 1297858"/>
                <a:gd name="connsiteY8" fmla="*/ 412955 h 634181"/>
                <a:gd name="connsiteX9" fmla="*/ 1165122 w 1297858"/>
                <a:gd name="connsiteY9" fmla="*/ 221226 h 634181"/>
                <a:gd name="connsiteX10" fmla="*/ 1194619 w 1297858"/>
                <a:gd name="connsiteY10" fmla="*/ 147484 h 634181"/>
                <a:gd name="connsiteX11" fmla="*/ 1047135 w 1297858"/>
                <a:gd name="connsiteY11" fmla="*/ 117987 h 634181"/>
                <a:gd name="connsiteX12" fmla="*/ 796412 w 1297858"/>
                <a:gd name="connsiteY12" fmla="*/ 73742 h 634181"/>
                <a:gd name="connsiteX13" fmla="*/ 457200 w 1297858"/>
                <a:gd name="connsiteY13" fmla="*/ 88491 h 634181"/>
                <a:gd name="connsiteX14" fmla="*/ 191729 w 1297858"/>
                <a:gd name="connsiteY14" fmla="*/ 44245 h 634181"/>
                <a:gd name="connsiteX15" fmla="*/ 162232 w 1297858"/>
                <a:gd name="connsiteY15" fmla="*/ 0 h 634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97858" h="634181">
                  <a:moveTo>
                    <a:pt x="162232" y="0"/>
                  </a:moveTo>
                  <a:lnTo>
                    <a:pt x="88490" y="147484"/>
                  </a:lnTo>
                  <a:lnTo>
                    <a:pt x="88490" y="147484"/>
                  </a:lnTo>
                  <a:lnTo>
                    <a:pt x="44245" y="353962"/>
                  </a:lnTo>
                  <a:lnTo>
                    <a:pt x="0" y="575187"/>
                  </a:lnTo>
                  <a:lnTo>
                    <a:pt x="973393" y="619433"/>
                  </a:lnTo>
                  <a:lnTo>
                    <a:pt x="1297858" y="634181"/>
                  </a:lnTo>
                  <a:lnTo>
                    <a:pt x="1165122" y="575187"/>
                  </a:lnTo>
                  <a:lnTo>
                    <a:pt x="1165122" y="412955"/>
                  </a:lnTo>
                  <a:lnTo>
                    <a:pt x="1165122" y="221226"/>
                  </a:lnTo>
                  <a:lnTo>
                    <a:pt x="1194619" y="147484"/>
                  </a:lnTo>
                  <a:lnTo>
                    <a:pt x="1047135" y="117987"/>
                  </a:lnTo>
                  <a:lnTo>
                    <a:pt x="796412" y="73742"/>
                  </a:lnTo>
                  <a:lnTo>
                    <a:pt x="457200" y="88491"/>
                  </a:lnTo>
                  <a:lnTo>
                    <a:pt x="191729" y="44245"/>
                  </a:lnTo>
                  <a:lnTo>
                    <a:pt x="162232" y="0"/>
                  </a:lnTo>
                  <a:close/>
                </a:path>
              </a:pathLst>
            </a:custGeom>
            <a:gradFill>
              <a:gsLst>
                <a:gs pos="8000">
                  <a:schemeClr val="bg1">
                    <a:lumMod val="50000"/>
                  </a:schemeClr>
                </a:gs>
                <a:gs pos="25000">
                  <a:srgbClr val="F3F3F3"/>
                </a:gs>
                <a:gs pos="62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4A2AEA3-BCE5-AC4A-8009-A51F4E3E94BD}"/>
              </a:ext>
            </a:extLst>
          </p:cNvPr>
          <p:cNvSpPr txBox="1"/>
          <p:nvPr/>
        </p:nvSpPr>
        <p:spPr>
          <a:xfrm>
            <a:off x="0" y="2673467"/>
            <a:ext cx="653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400" b="1">
                <a:solidFill>
                  <a:schemeClr val="bg1"/>
                </a:solidFill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FEE52A-BC0E-32CD-8512-B5508AABF1DD}"/>
              </a:ext>
            </a:extLst>
          </p:cNvPr>
          <p:cNvSpPr txBox="1"/>
          <p:nvPr/>
        </p:nvSpPr>
        <p:spPr>
          <a:xfrm rot="60000">
            <a:off x="331079" y="2842745"/>
            <a:ext cx="7794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200" b="1" dirty="0">
                <a:solidFill>
                  <a:prstClr val="white"/>
                </a:solidFill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rPr>
              <a:t>What are Measures?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V Boli" panose="02000500030200090000" pitchFamily="2" charset="0"/>
              <a:ea typeface="Open Sans" panose="020B0606030504020204" pitchFamily="34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24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DE106FE-BF00-4F71-C1D0-BF4D7B11BE38}"/>
              </a:ext>
            </a:extLst>
          </p:cNvPr>
          <p:cNvGrpSpPr/>
          <p:nvPr/>
        </p:nvGrpSpPr>
        <p:grpSpPr>
          <a:xfrm>
            <a:off x="-595746" y="0"/>
            <a:ext cx="12787746" cy="1163782"/>
            <a:chOff x="-595746" y="0"/>
            <a:chExt cx="12787746" cy="116378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1FBFBE-759F-0BC0-E50B-2C1A86E1721F}"/>
                </a:ext>
              </a:extLst>
            </p:cNvPr>
            <p:cNvSpPr/>
            <p:nvPr/>
          </p:nvSpPr>
          <p:spPr>
            <a:xfrm>
              <a:off x="0" y="0"/>
              <a:ext cx="12192000" cy="675249"/>
            </a:xfrm>
            <a:prstGeom prst="rect">
              <a:avLst/>
            </a:prstGeom>
            <a:solidFill>
              <a:srgbClr val="EE275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What is Measures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19F37ED-EDDD-4DA0-8C82-1FB5C2EEC61C}"/>
                </a:ext>
              </a:extLst>
            </p:cNvPr>
            <p:cNvSpPr/>
            <p:nvPr/>
          </p:nvSpPr>
          <p:spPr>
            <a:xfrm>
              <a:off x="-595746" y="0"/>
              <a:ext cx="1191491" cy="11637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82E8438-54A1-4A92-5FCC-EBDA8C714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25" y="1071488"/>
            <a:ext cx="10078857" cy="10574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E2B92E-7CE6-2E13-CF06-DBDAC4DAF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61" y="2316928"/>
            <a:ext cx="9812119" cy="6287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40957C-EB29-5D48-DCF6-E17531B46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36" y="3133684"/>
            <a:ext cx="7411484" cy="5906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8D1BF6-2CD9-623E-6A19-384C582AFD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328" y="4118258"/>
            <a:ext cx="9097645" cy="6573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DBCC19-D454-B676-5611-9D55A9B334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636" y="5059174"/>
            <a:ext cx="9335803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4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44535-0D2B-E41B-3991-182357997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8064109-F91C-005A-6FDA-A5C5C9F86320}"/>
              </a:ext>
            </a:extLst>
          </p:cNvPr>
          <p:cNvGrpSpPr/>
          <p:nvPr/>
        </p:nvGrpSpPr>
        <p:grpSpPr>
          <a:xfrm>
            <a:off x="-595746" y="0"/>
            <a:ext cx="12787746" cy="1163782"/>
            <a:chOff x="-595746" y="0"/>
            <a:chExt cx="12787746" cy="116378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8DD0248-13C0-0604-B3A8-9E9A627E68C0}"/>
                </a:ext>
              </a:extLst>
            </p:cNvPr>
            <p:cNvSpPr/>
            <p:nvPr/>
          </p:nvSpPr>
          <p:spPr>
            <a:xfrm>
              <a:off x="0" y="0"/>
              <a:ext cx="12192000" cy="675249"/>
            </a:xfrm>
            <a:prstGeom prst="rect">
              <a:avLst/>
            </a:prstGeom>
            <a:solidFill>
              <a:srgbClr val="EE275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What is Measures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479A3AA-AD13-3168-F046-C806A9225655}"/>
                </a:ext>
              </a:extLst>
            </p:cNvPr>
            <p:cNvSpPr/>
            <p:nvPr/>
          </p:nvSpPr>
          <p:spPr>
            <a:xfrm>
              <a:off x="-595746" y="0"/>
              <a:ext cx="1191491" cy="11637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DE9778C-7080-1696-FD14-3A643233B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348" y="675249"/>
            <a:ext cx="9845652" cy="553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2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67EF4-6583-3488-4A2A-08473360E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097DCD-C7CD-1187-FF26-382D5C1EDE13}"/>
              </a:ext>
            </a:extLst>
          </p:cNvPr>
          <p:cNvGrpSpPr/>
          <p:nvPr/>
        </p:nvGrpSpPr>
        <p:grpSpPr>
          <a:xfrm>
            <a:off x="-595746" y="0"/>
            <a:ext cx="12787746" cy="1163782"/>
            <a:chOff x="-595746" y="0"/>
            <a:chExt cx="12787746" cy="116378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3F6CE1-FC49-D840-5A4F-C9F77FD19983}"/>
                </a:ext>
              </a:extLst>
            </p:cNvPr>
            <p:cNvSpPr/>
            <p:nvPr/>
          </p:nvSpPr>
          <p:spPr>
            <a:xfrm>
              <a:off x="0" y="0"/>
              <a:ext cx="12192000" cy="675249"/>
            </a:xfrm>
            <a:prstGeom prst="rect">
              <a:avLst/>
            </a:prstGeom>
            <a:solidFill>
              <a:srgbClr val="EE275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What is Measures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5C11177-3087-BCA3-EE8E-16CF99EBCFFB}"/>
                </a:ext>
              </a:extLst>
            </p:cNvPr>
            <p:cNvSpPr/>
            <p:nvPr/>
          </p:nvSpPr>
          <p:spPr>
            <a:xfrm>
              <a:off x="-595746" y="0"/>
              <a:ext cx="1191491" cy="11637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673BB1A-2BCD-6A40-2E2A-5FF7ACCB7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13" y="823085"/>
            <a:ext cx="11279174" cy="412490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F3F38EB-19EF-5BE6-1629-E8CC5416C651}"/>
              </a:ext>
            </a:extLst>
          </p:cNvPr>
          <p:cNvGrpSpPr/>
          <p:nvPr/>
        </p:nvGrpSpPr>
        <p:grpSpPr>
          <a:xfrm>
            <a:off x="1095555" y="5100134"/>
            <a:ext cx="6543136" cy="934781"/>
            <a:chOff x="1095555" y="5100134"/>
            <a:chExt cx="6543136" cy="93478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EFF74D3-10DC-E2E9-3E98-A6A1B5A4D6B9}"/>
                </a:ext>
              </a:extLst>
            </p:cNvPr>
            <p:cNvSpPr txBox="1"/>
            <p:nvPr/>
          </p:nvSpPr>
          <p:spPr>
            <a:xfrm>
              <a:off x="1246517" y="5100134"/>
              <a:ext cx="6392174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rgbClr val="333333"/>
                  </a:solidFill>
                  <a:effectLst/>
                  <a:latin typeface="Helvetica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Measures are used in Power BI to perform aggregations, calculations or evaluations on data that provide meaningful insights</a:t>
              </a:r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604811E-BE97-F4D9-D9F2-B67DE6F370BD}"/>
                </a:ext>
              </a:extLst>
            </p:cNvPr>
            <p:cNvCxnSpPr>
              <a:cxnSpLocks/>
            </p:cNvCxnSpPr>
            <p:nvPr/>
          </p:nvCxnSpPr>
          <p:spPr>
            <a:xfrm>
              <a:off x="1095555" y="5100134"/>
              <a:ext cx="0" cy="934781"/>
            </a:xfrm>
            <a:prstGeom prst="line">
              <a:avLst/>
            </a:prstGeom>
            <a:ln w="57150">
              <a:solidFill>
                <a:srgbClr val="EE26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365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3273</TotalTime>
  <Words>534</Words>
  <Application>Microsoft Office PowerPoint</Application>
  <PresentationFormat>Widescreen</PresentationFormat>
  <Paragraphs>128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Arial</vt:lpstr>
      <vt:lpstr>Arial Black</vt:lpstr>
      <vt:lpstr>Calibri</vt:lpstr>
      <vt:lpstr>Calibri Light</vt:lpstr>
      <vt:lpstr>Helvetica</vt:lpstr>
      <vt:lpstr>MV Boli</vt:lpstr>
      <vt:lpstr>Open Sans</vt:lpstr>
      <vt:lpstr>unset</vt:lpstr>
      <vt:lpstr>Verdana</vt:lpstr>
      <vt:lpstr>Office Theme</vt:lpstr>
      <vt:lpstr>1_Office Theme</vt:lpstr>
      <vt:lpstr>1_Retrospect</vt:lpstr>
      <vt:lpstr>5  Measures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Said F. Huda</dc:creator>
  <cp:lastModifiedBy>Said Fawzy</cp:lastModifiedBy>
  <cp:revision>208</cp:revision>
  <dcterms:created xsi:type="dcterms:W3CDTF">2016-11-14T07:59:55Z</dcterms:created>
  <dcterms:modified xsi:type="dcterms:W3CDTF">2024-04-18T10:46:03Z</dcterms:modified>
</cp:coreProperties>
</file>