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  <p:sldMasterId id="2147483742" r:id="rId3"/>
  </p:sldMasterIdLst>
  <p:notesMasterIdLst>
    <p:notesMasterId r:id="rId26"/>
  </p:notesMasterIdLst>
  <p:sldIdLst>
    <p:sldId id="524" r:id="rId4"/>
    <p:sldId id="256" r:id="rId5"/>
    <p:sldId id="261" r:id="rId6"/>
    <p:sldId id="639" r:id="rId7"/>
    <p:sldId id="523" r:id="rId8"/>
    <p:sldId id="690" r:id="rId9"/>
    <p:sldId id="703" r:id="rId10"/>
    <p:sldId id="691" r:id="rId11"/>
    <p:sldId id="622" r:id="rId12"/>
    <p:sldId id="704" r:id="rId13"/>
    <p:sldId id="692" r:id="rId14"/>
    <p:sldId id="693" r:id="rId15"/>
    <p:sldId id="694" r:id="rId16"/>
    <p:sldId id="695" r:id="rId17"/>
    <p:sldId id="696" r:id="rId18"/>
    <p:sldId id="697" r:id="rId19"/>
    <p:sldId id="698" r:id="rId20"/>
    <p:sldId id="705" r:id="rId21"/>
    <p:sldId id="700" r:id="rId22"/>
    <p:sldId id="701" r:id="rId23"/>
    <p:sldId id="702" r:id="rId24"/>
    <p:sldId id="4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B57"/>
    <a:srgbClr val="EE265D"/>
    <a:srgbClr val="F2F2F1"/>
    <a:srgbClr val="5E5E5D"/>
    <a:srgbClr val="767675"/>
    <a:srgbClr val="EE275D"/>
    <a:srgbClr val="061E2A"/>
    <a:srgbClr val="C9BCBB"/>
    <a:srgbClr val="F58334"/>
    <a:srgbClr val="642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00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8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62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6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5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34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6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3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79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812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328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9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6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39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E20D47-8950-4345-B591-B1A084BE3FF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6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93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77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0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20D47-8950-4345-B591-B1A084BE3FF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8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xformatter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186749-A8E0-172A-45BB-17756CF522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840498" y="-232444"/>
            <a:ext cx="13758449" cy="7228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15199C-C6EF-CBD5-C409-2A5CE69518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74484" y="179353"/>
            <a:ext cx="1529626" cy="1106170"/>
          </a:xfrm>
          <a:prstGeom prst="rect">
            <a:avLst/>
          </a:prstGeom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302073" y="1125915"/>
            <a:ext cx="10280962" cy="30530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6 </a:t>
            </a:r>
            <a:b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More About DAX</a:t>
            </a:r>
            <a:endParaRPr lang="ar-EG" altLang="en-US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D10C6-F608-C653-0DC6-5F169B82610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CCDAB2-A11A-8AC5-4AA4-E109FDA8F897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6205E55C-283D-4981-6648-092B7C6D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BAF71B-0C2E-1834-06DE-71B4F0F84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0" name="Picture 9" descr="Logo, icon&#10;&#10;Description automatically generated">
              <a:extLst>
                <a:ext uri="{FF2B5EF4-FFF2-40B4-BE49-F238E27FC236}">
                  <a16:creationId xmlns:a16="http://schemas.microsoft.com/office/drawing/2014/main" id="{F0016F1C-6DF0-5941-3579-AB080D2A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A54C328-1168-104D-23FC-9A9B1699EC6A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Prepared By 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Said Fawzy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Manager of Information Center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Tendering Department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Arab Contractors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516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BFACD-591F-CCB6-1E1A-52A49FEF3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88FC67-DB08-76C4-8A4F-1608938442E0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0070C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EDAB39-5EC1-B598-C9C7-30B2CBFC457A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4C92C45-8891-B10B-6031-0AF72ACB342A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EE612FB-DE9A-70E7-1247-C59E8DB28B52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E4CD65-C99F-7138-7CE0-B07D33D1C3DA}"/>
              </a:ext>
            </a:extLst>
          </p:cNvPr>
          <p:cNvSpPr txBox="1"/>
          <p:nvPr/>
        </p:nvSpPr>
        <p:spPr>
          <a:xfrm>
            <a:off x="0" y="2673467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010CA-7505-9906-616D-DD48BC848F48}"/>
              </a:ext>
            </a:extLst>
          </p:cNvPr>
          <p:cNvSpPr txBox="1"/>
          <p:nvPr/>
        </p:nvSpPr>
        <p:spPr>
          <a:xfrm rot="60000">
            <a:off x="331079" y="2842745"/>
            <a:ext cx="77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Iterators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V Boli" panose="02000500030200090000" pitchFamily="2" charset="0"/>
              <a:ea typeface="Open Sans" panose="020B0606030504020204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76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94828-2FBE-D96B-91DA-1242FCFEC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5A46A10-CE16-20ED-A549-EA4A3582E912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Iterators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2D56D8-1CAF-0A95-335A-EB6B3D1D0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80" y="1120523"/>
            <a:ext cx="11211605" cy="40056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7591F8-409F-9633-6BF0-428756F60FA6}"/>
              </a:ext>
            </a:extLst>
          </p:cNvPr>
          <p:cNvGrpSpPr/>
          <p:nvPr/>
        </p:nvGrpSpPr>
        <p:grpSpPr>
          <a:xfrm>
            <a:off x="3140364" y="1551709"/>
            <a:ext cx="4562763" cy="424873"/>
            <a:chOff x="3140364" y="1551709"/>
            <a:chExt cx="4562763" cy="42487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292AB7-B0D9-8969-80BF-70BBBE0B9EDB}"/>
                </a:ext>
              </a:extLst>
            </p:cNvPr>
            <p:cNvSpPr/>
            <p:nvPr/>
          </p:nvSpPr>
          <p:spPr>
            <a:xfrm>
              <a:off x="3140364" y="1551709"/>
              <a:ext cx="1265381" cy="42487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488CC5-5FC6-3B1C-0FBB-C7765FB14471}"/>
                </a:ext>
              </a:extLst>
            </p:cNvPr>
            <p:cNvSpPr/>
            <p:nvPr/>
          </p:nvSpPr>
          <p:spPr>
            <a:xfrm>
              <a:off x="5620328" y="1551709"/>
              <a:ext cx="2082799" cy="42487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550082-AD99-68AA-2630-183C9C88A3E7}"/>
              </a:ext>
            </a:extLst>
          </p:cNvPr>
          <p:cNvGrpSpPr/>
          <p:nvPr/>
        </p:nvGrpSpPr>
        <p:grpSpPr>
          <a:xfrm>
            <a:off x="4883729" y="2030019"/>
            <a:ext cx="5728853" cy="424874"/>
            <a:chOff x="4883729" y="2030019"/>
            <a:chExt cx="5728853" cy="4248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81B1D0-217A-D58D-009A-20FD3BC798AF}"/>
                </a:ext>
              </a:extLst>
            </p:cNvPr>
            <p:cNvSpPr/>
            <p:nvPr/>
          </p:nvSpPr>
          <p:spPr>
            <a:xfrm>
              <a:off x="4883729" y="2030020"/>
              <a:ext cx="736600" cy="42487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D5FD99-12C2-3597-EE32-D97BF344D07D}"/>
                </a:ext>
              </a:extLst>
            </p:cNvPr>
            <p:cNvSpPr/>
            <p:nvPr/>
          </p:nvSpPr>
          <p:spPr>
            <a:xfrm>
              <a:off x="8462820" y="2030019"/>
              <a:ext cx="2149762" cy="42487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3890F5-2F6A-820E-95E2-97B30DCD47A9}"/>
              </a:ext>
            </a:extLst>
          </p:cNvPr>
          <p:cNvGrpSpPr/>
          <p:nvPr/>
        </p:nvGrpSpPr>
        <p:grpSpPr>
          <a:xfrm>
            <a:off x="1251526" y="2900218"/>
            <a:ext cx="5105402" cy="886690"/>
            <a:chOff x="1251526" y="2900218"/>
            <a:chExt cx="5105402" cy="8866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79162F-EEC9-9CC4-4FA4-B265BE9484A5}"/>
                </a:ext>
              </a:extLst>
            </p:cNvPr>
            <p:cNvCxnSpPr/>
            <p:nvPr/>
          </p:nvCxnSpPr>
          <p:spPr>
            <a:xfrm>
              <a:off x="5015345" y="2900218"/>
              <a:ext cx="134158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4F63ED-28A8-B6B8-8C49-AFE43A86318B}"/>
                </a:ext>
              </a:extLst>
            </p:cNvPr>
            <p:cNvCxnSpPr>
              <a:cxnSpLocks/>
            </p:cNvCxnSpPr>
            <p:nvPr/>
          </p:nvCxnSpPr>
          <p:spPr>
            <a:xfrm>
              <a:off x="1798781" y="3338945"/>
              <a:ext cx="174798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F94C03-2929-1E4F-264C-BA69165D17EC}"/>
                </a:ext>
              </a:extLst>
            </p:cNvPr>
            <p:cNvCxnSpPr>
              <a:cxnSpLocks/>
            </p:cNvCxnSpPr>
            <p:nvPr/>
          </p:nvCxnSpPr>
          <p:spPr>
            <a:xfrm>
              <a:off x="1251526" y="3786908"/>
              <a:ext cx="174798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8C1950-CD3D-CE49-B8D5-2DD9ACD8330A}"/>
              </a:ext>
            </a:extLst>
          </p:cNvPr>
          <p:cNvGrpSpPr/>
          <p:nvPr/>
        </p:nvGrpSpPr>
        <p:grpSpPr>
          <a:xfrm>
            <a:off x="840508" y="3828472"/>
            <a:ext cx="6363856" cy="494144"/>
            <a:chOff x="840508" y="3828472"/>
            <a:chExt cx="6363856" cy="4941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DA3F8F-D4AE-B208-CBEA-1638CF601073}"/>
                </a:ext>
              </a:extLst>
            </p:cNvPr>
            <p:cNvSpPr/>
            <p:nvPr/>
          </p:nvSpPr>
          <p:spPr>
            <a:xfrm>
              <a:off x="5015345" y="3828472"/>
              <a:ext cx="2189019" cy="49414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7ECAC6E-E818-491B-CA1C-E3D3C11AF3F9}"/>
                </a:ext>
              </a:extLst>
            </p:cNvPr>
            <p:cNvCxnSpPr>
              <a:cxnSpLocks/>
            </p:cNvCxnSpPr>
            <p:nvPr/>
          </p:nvCxnSpPr>
          <p:spPr>
            <a:xfrm>
              <a:off x="840508" y="4234872"/>
              <a:ext cx="174798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A6465CC5-8D29-EA3C-E78C-74268A102755}"/>
              </a:ext>
            </a:extLst>
          </p:cNvPr>
          <p:cNvSpPr/>
          <p:nvPr/>
        </p:nvSpPr>
        <p:spPr>
          <a:xfrm>
            <a:off x="6918036" y="4572000"/>
            <a:ext cx="544946" cy="554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AB0FF-F4F1-6DBC-D583-C2796B43ADC3}"/>
              </a:ext>
            </a:extLst>
          </p:cNvPr>
          <p:cNvSpPr txBox="1"/>
          <p:nvPr/>
        </p:nvSpPr>
        <p:spPr>
          <a:xfrm>
            <a:off x="565726" y="5118057"/>
            <a:ext cx="11211605" cy="400110"/>
          </a:xfrm>
          <a:prstGeom prst="rect">
            <a:avLst/>
          </a:prstGeom>
          <a:solidFill>
            <a:srgbClr val="F2F2F1"/>
          </a:solidFill>
        </p:spPr>
        <p:txBody>
          <a:bodyPr wrap="square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5E5E5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Iterators has row context (They iterate row by row)</a:t>
            </a:r>
          </a:p>
        </p:txBody>
      </p:sp>
    </p:spTree>
    <p:extLst>
      <p:ext uri="{BB962C8B-B14F-4D97-AF65-F5344CB8AC3E}">
        <p14:creationId xmlns:p14="http://schemas.microsoft.com/office/powerpoint/2010/main" val="129665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B1B53-209B-7766-527B-3879A064F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DC8206-A43D-A753-CBAF-565351EBB9F9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Iterators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BAAB2-6237-B6D9-42B2-A6C4D849F6DF}"/>
              </a:ext>
            </a:extLst>
          </p:cNvPr>
          <p:cNvSpPr txBox="1"/>
          <p:nvPr/>
        </p:nvSpPr>
        <p:spPr>
          <a:xfrm>
            <a:off x="1200726" y="751344"/>
            <a:ext cx="1077883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Iterators has row context (They iterate row by row)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Temp/Virtual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tables are the one generated in a measure for temporary use. They only exist when the measure needs them to calculate, then removed and never exist in model.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iterator can return a scaler means one value.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Also, Iterator can return a Virtual/Temp table.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Iterator needs two arguments at least: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table to iterate through.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expression that will be evaluated row by row.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the iterator use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table has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 Context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also Iterator has Row Context.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consider the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expression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a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virtual column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it exists until the calculation finished then removed.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iterator functions end with the X letter (SUMX, MINX,MAXX……).</a:t>
            </a:r>
          </a:p>
        </p:txBody>
      </p:sp>
    </p:spTree>
    <p:extLst>
      <p:ext uri="{BB962C8B-B14F-4D97-AF65-F5344CB8AC3E}">
        <p14:creationId xmlns:p14="http://schemas.microsoft.com/office/powerpoint/2010/main" val="11971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DA2CA-853C-57D3-3A12-E90BA905F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E539E6-570A-C127-4244-6FA527029E3C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Iterators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6111D-2319-2BA3-635C-F569EA939608}"/>
              </a:ext>
            </a:extLst>
          </p:cNvPr>
          <p:cNvSpPr txBox="1"/>
          <p:nvPr/>
        </p:nvSpPr>
        <p:spPr>
          <a:xfrm>
            <a:off x="1200726" y="751344"/>
            <a:ext cx="1077883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Iterators has row context (They iterate row by row)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Temp/Virtual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tables are the one generated in a measure for temporary use. They only exist when the measure needs them to calculate, then removed and never exist in model.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iterator can return a scaler means one value.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Also, Iterator can return a Virtual/Temp table.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Iterator needs two arguments at least: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table to iterate through.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expression that will be evaluated row by row.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the iterator use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table has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 Context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also Iterator has Row Context.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consider the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expression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a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virtual column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it exists until the calculation finished then removed.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iterator functions end with the X letter (SUMX, MINX,MAXX……).</a:t>
            </a:r>
          </a:p>
        </p:txBody>
      </p:sp>
    </p:spTree>
    <p:extLst>
      <p:ext uri="{BB962C8B-B14F-4D97-AF65-F5344CB8AC3E}">
        <p14:creationId xmlns:p14="http://schemas.microsoft.com/office/powerpoint/2010/main" val="141360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64D43-FD99-F594-0D1B-14039F22F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8493875-08AA-4103-4A98-A50C04090BF0}"/>
              </a:ext>
            </a:extLst>
          </p:cNvPr>
          <p:cNvSpPr/>
          <p:nvPr/>
        </p:nvSpPr>
        <p:spPr>
          <a:xfrm>
            <a:off x="865963" y="790833"/>
            <a:ext cx="9736489" cy="5180176"/>
          </a:xfrm>
          <a:prstGeom prst="rect">
            <a:avLst/>
          </a:prstGeom>
          <a:solidFill>
            <a:srgbClr val="F2F2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7CDD0F9-C4E6-5CB4-3A37-C29C6D141B72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Iterators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5D7AA-635B-7117-456C-33E31D95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63" y="790833"/>
            <a:ext cx="9754961" cy="2505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9F581-CAFB-35F8-E669-33CBD910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64" y="3702657"/>
            <a:ext cx="9754961" cy="876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77AB6-4A03-C55B-C5CE-5DC41E9A0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91" y="5303353"/>
            <a:ext cx="9754961" cy="66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CD015-15A5-632B-3C33-486F13297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820E4-DCFE-CF1A-D33C-9FC94C6B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CA3444A-CFB9-B825-FA38-F31129142504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Exercise 18: </a:t>
            </a:r>
          </a:p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Iterators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946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9D42A-A686-384F-0103-2A719699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07C30E1-9B05-FEE7-9999-917127D0B163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Combine Iterators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2B7B4-AD32-7E3A-0984-A76F9B43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99" y="1934645"/>
            <a:ext cx="10436201" cy="199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9B5C6-3943-40E3-768E-C44A783C4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E50F8D-C6FE-0CF8-5B99-A705FD292293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DAX Formatter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5349D-B140-8881-D74C-F175D667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78" y="1135683"/>
            <a:ext cx="8554644" cy="3515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0BAF3A-0FF2-0382-BBE5-233D3102431F}"/>
              </a:ext>
            </a:extLst>
          </p:cNvPr>
          <p:cNvSpPr txBox="1"/>
          <p:nvPr/>
        </p:nvSpPr>
        <p:spPr>
          <a:xfrm>
            <a:off x="2576946" y="526478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</a:t>
            </a:r>
            <a:r>
              <a:rPr lang="en-US" sz="2400" dirty="0">
                <a:hlinkClick r:id="rId3"/>
              </a:rPr>
              <a:t>daxformatter</a:t>
            </a:r>
            <a:r>
              <a:rPr lang="en-US" dirty="0">
                <a:hlinkClick r:id="rId3"/>
              </a:rPr>
              <a:t>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BA238-8753-4A61-B759-C6FDE37F1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F773237-0AD4-1648-B601-AE0DA2B542F5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EF4B57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C8C2B3-0248-8362-1B7D-8922CD9D4070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9CD118C-4D6D-D1A0-39A1-3EF12562C44C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BF8BF2-4328-EA5B-AAFE-B4E40BA6867E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568D4C-EBBF-A450-2992-B4AD187549C5}"/>
              </a:ext>
            </a:extLst>
          </p:cNvPr>
          <p:cNvSpPr txBox="1"/>
          <p:nvPr/>
        </p:nvSpPr>
        <p:spPr>
          <a:xfrm>
            <a:off x="0" y="2673467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986C3-CD9B-95EB-B9FF-151BD6D41D76}"/>
              </a:ext>
            </a:extLst>
          </p:cNvPr>
          <p:cNvSpPr txBox="1"/>
          <p:nvPr/>
        </p:nvSpPr>
        <p:spPr>
          <a:xfrm rot="60000">
            <a:off x="331079" y="2842745"/>
            <a:ext cx="77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Filter Context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V Boli" panose="02000500030200090000" pitchFamily="2" charset="0"/>
              <a:ea typeface="Open Sans" panose="020B0606030504020204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3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56C41-D057-9D6A-80D0-DBA23C794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14ACF1C-5DCC-9A12-61F7-8A4F4BFB57A6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Filter Context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E3C6E-44BB-9786-197F-28ED51EA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87" y="894996"/>
            <a:ext cx="10031225" cy="50680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1A936B-1376-A3C8-6F84-F5EFEB8B1D6A}"/>
              </a:ext>
            </a:extLst>
          </p:cNvPr>
          <p:cNvSpPr/>
          <p:nvPr/>
        </p:nvSpPr>
        <p:spPr>
          <a:xfrm>
            <a:off x="1274618" y="4308763"/>
            <a:ext cx="3398982" cy="4941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A4A228-0346-9482-75EF-A3C10E79982E}"/>
              </a:ext>
            </a:extLst>
          </p:cNvPr>
          <p:cNvSpPr/>
          <p:nvPr/>
        </p:nvSpPr>
        <p:spPr>
          <a:xfrm>
            <a:off x="1274617" y="2654522"/>
            <a:ext cx="4692073" cy="8460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8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483" y="3376371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 More About DAX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460DAD-E25F-0D2C-9648-53A0EE3EB79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EA6131-FE65-356B-FF03-521C9B58846A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FF2A8C1B-5012-4CF3-8730-3FF34D33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FF4B71-593E-EB74-D02B-407DBF1F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E415D590-099E-BC61-7B8D-4C6F11E96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C17C374-BCD3-8E5D-E58B-2E8806A7F72B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1370793-C488-CC24-44E2-FD80C9A47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83" y="179352"/>
            <a:ext cx="2076933" cy="15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496B5-AF95-4B0A-DC81-26ECADD19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CA30AE-D496-B18F-5241-AF65CBD30D2A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Filter Context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D3FC2-4993-2363-0F42-604A60FC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77" y="792053"/>
            <a:ext cx="7977787" cy="50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60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1FA6A-3866-011D-1F3D-B8CDC3270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821E8-EDB8-98FC-8289-DBA46985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925AEA3-81A0-4CA5-F6BC-104C360763DC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b="1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Exercise 19: </a:t>
            </a:r>
          </a:p>
          <a:p>
            <a:pPr lvl="0">
              <a:defRPr/>
            </a:pPr>
            <a:r>
              <a:rPr lang="en-US" altLang="en-US" b="1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Filter Context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302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Question Time - We need your thoughts on this please! - Objective Secured">
            <a:extLst>
              <a:ext uri="{FF2B5EF4-FFF2-40B4-BE49-F238E27FC236}">
                <a16:creationId xmlns:a16="http://schemas.microsoft.com/office/drawing/2014/main" id="{340EBD47-8B73-FC4E-D1DA-634B63434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60" y="846417"/>
            <a:ext cx="7256207" cy="46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80E0B0-2069-4CBE-93AD-77AEA890AE2A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93AC6-FE87-4FA9-BBD4-F140C94A9C2A}"/>
              </a:ext>
            </a:extLst>
          </p:cNvPr>
          <p:cNvGrpSpPr/>
          <p:nvPr/>
        </p:nvGrpSpPr>
        <p:grpSpPr>
          <a:xfrm>
            <a:off x="1437348" y="1240019"/>
            <a:ext cx="7200000" cy="1080000"/>
            <a:chOff x="1437350" y="1240020"/>
            <a:chExt cx="4301630" cy="6350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A175DB-5D33-43C8-AAE4-B1E831D1A234}"/>
                </a:ext>
              </a:extLst>
            </p:cNvPr>
            <p:cNvSpPr/>
            <p:nvPr/>
          </p:nvSpPr>
          <p:spPr>
            <a:xfrm flipV="1">
              <a:off x="1437350" y="1240020"/>
              <a:ext cx="4301630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0ECA3F-8570-4FB5-931A-BBA5339DECE3}"/>
                </a:ext>
              </a:extLst>
            </p:cNvPr>
            <p:cNvSpPr txBox="1"/>
            <p:nvPr/>
          </p:nvSpPr>
          <p:spPr>
            <a:xfrm>
              <a:off x="1925742" y="1552614"/>
              <a:ext cx="3656386" cy="27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DAX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A620AF-3788-4F4E-848F-1363C314793B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EF2E9-14F9-4365-BFB5-3C0CF7A052E9}"/>
              </a:ext>
            </a:extLst>
          </p:cNvPr>
          <p:cNvGrpSpPr/>
          <p:nvPr/>
        </p:nvGrpSpPr>
        <p:grpSpPr>
          <a:xfrm>
            <a:off x="1437351" y="2583833"/>
            <a:ext cx="7200000" cy="1080000"/>
            <a:chOff x="1437351" y="2358629"/>
            <a:chExt cx="7200000" cy="108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4AB1F3-023E-48AE-989E-4EA1B96825EF}"/>
                </a:ext>
              </a:extLst>
            </p:cNvPr>
            <p:cNvSpPr/>
            <p:nvPr/>
          </p:nvSpPr>
          <p:spPr>
            <a:xfrm flipV="1">
              <a:off x="1437351" y="2358629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70A834-DA13-468F-A794-3687E8A14304}"/>
                </a:ext>
              </a:extLst>
            </p:cNvPr>
            <p:cNvSpPr txBox="1"/>
            <p:nvPr/>
          </p:nvSpPr>
          <p:spPr>
            <a:xfrm>
              <a:off x="2254811" y="2914418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Row context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01748C-1478-4628-8CDE-6C69DF1916E8}"/>
              </a:ext>
            </a:extLst>
          </p:cNvPr>
          <p:cNvSpPr txBox="1"/>
          <p:nvPr/>
        </p:nvSpPr>
        <p:spPr>
          <a:xfrm>
            <a:off x="1337029" y="2213333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664870-6B63-42D0-8F14-11DB5DD34C01}"/>
              </a:ext>
            </a:extLst>
          </p:cNvPr>
          <p:cNvGrpSpPr/>
          <p:nvPr/>
        </p:nvGrpSpPr>
        <p:grpSpPr>
          <a:xfrm>
            <a:off x="1523614" y="5497646"/>
            <a:ext cx="7351142" cy="1080000"/>
            <a:chOff x="1437351" y="3508484"/>
            <a:chExt cx="7351142" cy="108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4F560C-A913-4090-9959-6C383EC2884F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C56302-C5A7-4907-ABF1-8DD9AEA874F5}"/>
                </a:ext>
              </a:extLst>
            </p:cNvPr>
            <p:cNvSpPr txBox="1"/>
            <p:nvPr/>
          </p:nvSpPr>
          <p:spPr>
            <a:xfrm>
              <a:off x="2004228" y="4048484"/>
              <a:ext cx="6784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Iterators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7C455A-AC74-479B-AE4B-995389E7560F}"/>
              </a:ext>
            </a:extLst>
          </p:cNvPr>
          <p:cNvSpPr txBox="1"/>
          <p:nvPr/>
        </p:nvSpPr>
        <p:spPr>
          <a:xfrm>
            <a:off x="1366405" y="360271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9F337C-E9DD-5BB7-A57A-A5B98F1D4D90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0D02C9-9DA4-FCBE-F68F-A9A1766C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01717C-465E-2436-D392-D9259C327738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3064A0-9399-31BA-E87D-4A8FDB095C97}"/>
              </a:ext>
            </a:extLst>
          </p:cNvPr>
          <p:cNvGrpSpPr/>
          <p:nvPr/>
        </p:nvGrpSpPr>
        <p:grpSpPr>
          <a:xfrm>
            <a:off x="1589751" y="4080047"/>
            <a:ext cx="7200000" cy="1080000"/>
            <a:chOff x="1437351" y="3508484"/>
            <a:chExt cx="7200000" cy="1080000"/>
          </a:xfrm>
          <a:solidFill>
            <a:srgbClr val="F58334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92F351-45E3-6630-9D09-609FA926438F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FFE88A-5C61-623F-6516-D72D05845B2C}"/>
                </a:ext>
              </a:extLst>
            </p:cNvPr>
            <p:cNvSpPr txBox="1"/>
            <p:nvPr/>
          </p:nvSpPr>
          <p:spPr>
            <a:xfrm>
              <a:off x="2254811" y="4062489"/>
              <a:ext cx="61200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17: Row Context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7CFAA2B-E560-6DDA-B38F-53FC0F0D81AF}"/>
              </a:ext>
            </a:extLst>
          </p:cNvPr>
          <p:cNvSpPr txBox="1"/>
          <p:nvPr/>
        </p:nvSpPr>
        <p:spPr>
          <a:xfrm>
            <a:off x="1437348" y="5172025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127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05A08-3344-CD71-8CCE-46033698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B3921C-122E-EB7C-5CA7-4375182A5C85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E8067-71A2-E26D-D189-6CDE97A0145B}"/>
              </a:ext>
            </a:extLst>
          </p:cNvPr>
          <p:cNvGrpSpPr/>
          <p:nvPr/>
        </p:nvGrpSpPr>
        <p:grpSpPr>
          <a:xfrm>
            <a:off x="1437348" y="1240019"/>
            <a:ext cx="9202943" cy="1080000"/>
            <a:chOff x="1437350" y="1240020"/>
            <a:chExt cx="4927653" cy="6350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B288502-508F-F02E-AEE9-252A84121283}"/>
                </a:ext>
              </a:extLst>
            </p:cNvPr>
            <p:cNvSpPr/>
            <p:nvPr/>
          </p:nvSpPr>
          <p:spPr>
            <a:xfrm flipV="1">
              <a:off x="1437350" y="1240020"/>
              <a:ext cx="4788289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2499BB-C7A8-E5FB-D84D-99D779F39A2A}"/>
                </a:ext>
              </a:extLst>
            </p:cNvPr>
            <p:cNvSpPr txBox="1"/>
            <p:nvPr/>
          </p:nvSpPr>
          <p:spPr>
            <a:xfrm>
              <a:off x="1925742" y="1552614"/>
              <a:ext cx="4439261" cy="27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18: Iterators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F09BC1-A9E4-F6A0-8FCD-4AA958698977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2943BE-D73D-F7F1-3DE0-72B3C1EDC70D}"/>
              </a:ext>
            </a:extLst>
          </p:cNvPr>
          <p:cNvGrpSpPr/>
          <p:nvPr/>
        </p:nvGrpSpPr>
        <p:grpSpPr>
          <a:xfrm>
            <a:off x="1437351" y="2583833"/>
            <a:ext cx="9036684" cy="1080000"/>
            <a:chOff x="1437351" y="2358629"/>
            <a:chExt cx="7200000" cy="1080000"/>
          </a:xfrm>
          <a:solidFill>
            <a:srgbClr val="0070C0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11B4E7-C465-BE03-1A4B-E6906F115714}"/>
                </a:ext>
              </a:extLst>
            </p:cNvPr>
            <p:cNvSpPr/>
            <p:nvPr/>
          </p:nvSpPr>
          <p:spPr>
            <a:xfrm flipV="1">
              <a:off x="1437351" y="2358629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193FB1-DA42-B1D5-C4D0-43F858154809}"/>
                </a:ext>
              </a:extLst>
            </p:cNvPr>
            <p:cNvSpPr txBox="1"/>
            <p:nvPr/>
          </p:nvSpPr>
          <p:spPr>
            <a:xfrm>
              <a:off x="2254811" y="2914418"/>
              <a:ext cx="61200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Filter Context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32826FB-1F95-7621-85C5-13D2DBFB579C}"/>
              </a:ext>
            </a:extLst>
          </p:cNvPr>
          <p:cNvSpPr txBox="1"/>
          <p:nvPr/>
        </p:nvSpPr>
        <p:spPr>
          <a:xfrm>
            <a:off x="1337029" y="2213333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7995F-93E4-3CCE-C624-F37EB1A94786}"/>
              </a:ext>
            </a:extLst>
          </p:cNvPr>
          <p:cNvSpPr txBox="1"/>
          <p:nvPr/>
        </p:nvSpPr>
        <p:spPr>
          <a:xfrm>
            <a:off x="1366405" y="360271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176388-BC22-384C-3DE0-FC9417588D78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5B5471-843C-2493-2FFF-7A9F8E967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87F6B1-801A-CA25-840C-70E4B40DD6C2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0EBE753-3DCF-A9F5-0FC0-6ACBE235C3DC}"/>
              </a:ext>
            </a:extLst>
          </p:cNvPr>
          <p:cNvGrpSpPr/>
          <p:nvPr/>
        </p:nvGrpSpPr>
        <p:grpSpPr>
          <a:xfrm>
            <a:off x="1589750" y="4080047"/>
            <a:ext cx="8884285" cy="1080000"/>
            <a:chOff x="1437350" y="3508484"/>
            <a:chExt cx="8884285" cy="1080000"/>
          </a:xfrm>
          <a:solidFill>
            <a:srgbClr val="F58334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9CED6E-15CE-76BC-5611-FB17BC6192F8}"/>
                </a:ext>
              </a:extLst>
            </p:cNvPr>
            <p:cNvSpPr/>
            <p:nvPr/>
          </p:nvSpPr>
          <p:spPr>
            <a:xfrm flipV="1">
              <a:off x="1437350" y="3508484"/>
              <a:ext cx="8884285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AE7C99-816D-CAEA-12E9-ECCCC27ED33D}"/>
                </a:ext>
              </a:extLst>
            </p:cNvPr>
            <p:cNvSpPr txBox="1"/>
            <p:nvPr/>
          </p:nvSpPr>
          <p:spPr>
            <a:xfrm>
              <a:off x="2254811" y="4062489"/>
              <a:ext cx="7965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19: Filter Context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78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00206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0" y="2673467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331079" y="2842745"/>
            <a:ext cx="77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About DAX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V Boli" panose="02000500030200090000" pitchFamily="2" charset="0"/>
              <a:ea typeface="Open Sans" panose="020B0606030504020204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9FED725-A2CD-1E9E-8714-9B4EFD7A66D5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About DAX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1134C-F607-361A-777D-013685789E0B}"/>
              </a:ext>
            </a:extLst>
          </p:cNvPr>
          <p:cNvSpPr txBox="1"/>
          <p:nvPr/>
        </p:nvSpPr>
        <p:spPr>
          <a:xfrm>
            <a:off x="923636" y="1487345"/>
            <a:ext cx="1049250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•	DAX seems to be easy to understand but takes whole life to master.</a:t>
            </a:r>
          </a:p>
          <a:p>
            <a:endParaRPr lang="en-US" sz="2800" dirty="0"/>
          </a:p>
          <a:p>
            <a:r>
              <a:rPr lang="en-US" sz="2800" dirty="0"/>
              <a:t>•	Repetition is the key </a:t>
            </a:r>
          </a:p>
          <a:p>
            <a:r>
              <a:rPr lang="en-US" sz="2800" dirty="0"/>
              <a:t>(How to become a great photographer? Take thousands of Pictures).</a:t>
            </a:r>
          </a:p>
          <a:p>
            <a:endParaRPr lang="en-US" sz="2800" dirty="0"/>
          </a:p>
          <a:p>
            <a:r>
              <a:rPr lang="en-US" sz="2800" dirty="0"/>
              <a:t>•	Always keep fundamentals of DAX in your mind while working with code.</a:t>
            </a:r>
          </a:p>
        </p:txBody>
      </p:sp>
    </p:spTree>
    <p:extLst>
      <p:ext uri="{BB962C8B-B14F-4D97-AF65-F5344CB8AC3E}">
        <p14:creationId xmlns:p14="http://schemas.microsoft.com/office/powerpoint/2010/main" val="356774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2B398-0F74-82D4-AC3A-268593C37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6F3E430-36C0-7C42-EDEE-495A7885D937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EE265D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62537E-43A4-5C2F-C9F2-674B96F29126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D2085F8-5B40-03A7-96DE-06B48B0702B3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75117EB-45D7-4D38-1560-9864C07BB10D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7DC106D-41E8-3F56-FBE7-DCD8DDEE96BC}"/>
              </a:ext>
            </a:extLst>
          </p:cNvPr>
          <p:cNvSpPr txBox="1"/>
          <p:nvPr/>
        </p:nvSpPr>
        <p:spPr>
          <a:xfrm>
            <a:off x="0" y="2673467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F3333-6E4F-0ED6-CE64-4C333CD4A884}"/>
              </a:ext>
            </a:extLst>
          </p:cNvPr>
          <p:cNvSpPr txBox="1"/>
          <p:nvPr/>
        </p:nvSpPr>
        <p:spPr>
          <a:xfrm rot="60000">
            <a:off x="331079" y="2842745"/>
            <a:ext cx="77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Row Context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V Boli" panose="02000500030200090000" pitchFamily="2" charset="0"/>
              <a:ea typeface="Open Sans" panose="020B0606030504020204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659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77268-ACD9-D4E6-AEB5-34522558D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6F43F80-EC2B-898F-5530-8813B9A3408A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Row Context</a:t>
            </a:r>
            <a:endParaRPr lang="en-US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62DD67-6DFC-9C9B-67C6-AEF9E125C609}"/>
              </a:ext>
            </a:extLst>
          </p:cNvPr>
          <p:cNvGrpSpPr/>
          <p:nvPr/>
        </p:nvGrpSpPr>
        <p:grpSpPr>
          <a:xfrm>
            <a:off x="1154545" y="895869"/>
            <a:ext cx="10584873" cy="4959985"/>
            <a:chOff x="1477817" y="1376161"/>
            <a:chExt cx="9476509" cy="437270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DDD558-4D02-A45B-5A31-A287AA9D5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0945" y="1376161"/>
              <a:ext cx="9393381" cy="437270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D9DF936-900F-5719-3C0E-5E4F54F747AB}"/>
                </a:ext>
              </a:extLst>
            </p:cNvPr>
            <p:cNvSpPr/>
            <p:nvPr/>
          </p:nvSpPr>
          <p:spPr>
            <a:xfrm>
              <a:off x="1477817" y="1376162"/>
              <a:ext cx="120072" cy="4350384"/>
            </a:xfrm>
            <a:prstGeom prst="rect">
              <a:avLst/>
            </a:prstGeom>
            <a:solidFill>
              <a:srgbClr val="F2F2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394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5476D-7D3B-387C-5F35-4D39B216B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DB40C9-64AF-F81B-8298-507E730C622E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Exercise 17: </a:t>
            </a:r>
          </a:p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Row Context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568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3459</TotalTime>
  <Words>461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Courier New</vt:lpstr>
      <vt:lpstr>MV Boli</vt:lpstr>
      <vt:lpstr>Open Sans</vt:lpstr>
      <vt:lpstr>Symbol</vt:lpstr>
      <vt:lpstr>Office Theme</vt:lpstr>
      <vt:lpstr>1_Office Theme</vt:lpstr>
      <vt:lpstr>1_Retrospect</vt:lpstr>
      <vt:lpstr>6  More About DAX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214</cp:revision>
  <dcterms:created xsi:type="dcterms:W3CDTF">2016-11-14T07:59:55Z</dcterms:created>
  <dcterms:modified xsi:type="dcterms:W3CDTF">2024-02-27T08:03:03Z</dcterms:modified>
</cp:coreProperties>
</file>