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  <p:sldMasterId id="2147483742" r:id="rId3"/>
  </p:sldMasterIdLst>
  <p:notesMasterIdLst>
    <p:notesMasterId r:id="rId52"/>
  </p:notesMasterIdLst>
  <p:sldIdLst>
    <p:sldId id="524" r:id="rId4"/>
    <p:sldId id="256" r:id="rId5"/>
    <p:sldId id="261" r:id="rId6"/>
    <p:sldId id="639" r:id="rId7"/>
    <p:sldId id="711" r:id="rId8"/>
    <p:sldId id="523" r:id="rId9"/>
    <p:sldId id="690" r:id="rId10"/>
    <p:sldId id="712" r:id="rId11"/>
    <p:sldId id="713" r:id="rId12"/>
    <p:sldId id="714" r:id="rId13"/>
    <p:sldId id="715" r:id="rId14"/>
    <p:sldId id="716" r:id="rId15"/>
    <p:sldId id="717" r:id="rId16"/>
    <p:sldId id="718" r:id="rId17"/>
    <p:sldId id="719" r:id="rId18"/>
    <p:sldId id="720" r:id="rId19"/>
    <p:sldId id="721" r:id="rId20"/>
    <p:sldId id="722" r:id="rId21"/>
    <p:sldId id="723" r:id="rId22"/>
    <p:sldId id="659" r:id="rId23"/>
    <p:sldId id="725" r:id="rId24"/>
    <p:sldId id="726" r:id="rId25"/>
    <p:sldId id="724" r:id="rId26"/>
    <p:sldId id="727" r:id="rId27"/>
    <p:sldId id="728" r:id="rId28"/>
    <p:sldId id="729" r:id="rId29"/>
    <p:sldId id="730" r:id="rId30"/>
    <p:sldId id="732" r:id="rId31"/>
    <p:sldId id="733" r:id="rId32"/>
    <p:sldId id="731" r:id="rId33"/>
    <p:sldId id="734" r:id="rId34"/>
    <p:sldId id="735" r:id="rId35"/>
    <p:sldId id="736" r:id="rId36"/>
    <p:sldId id="737" r:id="rId37"/>
    <p:sldId id="622" r:id="rId38"/>
    <p:sldId id="738" r:id="rId39"/>
    <p:sldId id="739" r:id="rId40"/>
    <p:sldId id="740" r:id="rId41"/>
    <p:sldId id="741" r:id="rId42"/>
    <p:sldId id="742" r:id="rId43"/>
    <p:sldId id="598" r:id="rId44"/>
    <p:sldId id="626" r:id="rId45"/>
    <p:sldId id="743" r:id="rId46"/>
    <p:sldId id="744" r:id="rId47"/>
    <p:sldId id="745" r:id="rId48"/>
    <p:sldId id="746" r:id="rId49"/>
    <p:sldId id="747" r:id="rId50"/>
    <p:sldId id="48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65D"/>
    <a:srgbClr val="09212D"/>
    <a:srgbClr val="EF4B57"/>
    <a:srgbClr val="EE275D"/>
    <a:srgbClr val="061E2A"/>
    <a:srgbClr val="C9BCBB"/>
    <a:srgbClr val="F58334"/>
    <a:srgbClr val="64276C"/>
    <a:srgbClr val="F58532"/>
    <a:srgbClr val="F37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69" d="100"/>
          <a:sy n="69" d="100"/>
        </p:scale>
        <p:origin x="75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23A7-5E52-E893-9AD3-007967CE6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E066-0F4D-C32A-DE7A-00A13AA0E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AE78-6DAE-8C3F-F4DD-F42469D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768A-87F5-9902-D828-40DD456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E3C-318A-3BC7-254C-FCA2B78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0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DD0E-0804-9FD4-64BB-A471628F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F4-086E-1F7A-9447-574541E4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841F-8BAA-E4CC-61CF-386CBFC5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3E26-C62D-F308-57E6-6945F61F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66B8-D2B0-1A88-2802-9CC5AAF9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13C0-D328-BDBC-D0BE-8C6B1BEA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93D3-E307-613D-FA86-6F1D9423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B59E-20D8-3B42-4723-9D5AE1B8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B663-D459-D404-0EF1-3A862CC5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E9BD-0E65-4510-730A-7E8C2821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2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4A6C-44A6-C47D-112D-105AFBF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0CA6-DAEA-7E9D-2DC7-10A23558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4ED9-BDDE-C4B1-1D0E-B5485B3C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E4F36-0B64-5740-13CE-687A291B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16E6E-998E-0896-C085-40A3D43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2C-CB7C-EB1C-A48B-6A6CA310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38AC-9EF4-BAA0-C998-F76667FC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BE6D-1A64-5EB9-8E9B-5421A4464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2CC98-D8A1-1284-9EC4-D3498987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DC796-8760-51A4-69CA-EB1A07A3D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BC62-37C7-21B6-3F2B-92519440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6E4A8-84B6-6A6D-88D6-122D566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9DB9-7C62-638F-C56F-99C71F0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AB2F1-2599-C0A4-CE09-800614A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08E8-5D7C-0A56-37D2-1DB7C9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991CC-1AA2-0733-B149-A6C10CBB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08F6E-B844-9300-7370-71A5EB2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99F77-364A-5417-0A8E-4B74CDAC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34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7715D-249E-0242-B2C7-979C73A6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3CB45-88BE-BFD3-F73A-A6384BC2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FDA9-274C-E699-A456-9EC91A9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6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3553-943E-91C2-B8DF-EF05C8E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3DE9-6D66-82D7-1D58-E43ED5936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1F3DE-0BD6-C935-C408-D7C5A5FBA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2C91-735D-A3D4-97A3-23A7919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403B3-DF03-2E96-9979-34DE0E94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79285-85CD-A616-C90D-C1D818E8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B6B-192E-8762-DD31-C16B6161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78BED-F944-7CA2-4394-F5D505DF4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36B88-BC0C-09DB-F288-F833DE212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8DF5-747D-B106-3F3F-5860402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98FA-6A7F-5412-42DC-8FE5A992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95D7-7F80-8C96-DC6F-AD20770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2029-5AF6-E7B8-05CE-535A32CE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04447-11CC-8878-38FB-225C7F9C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52D-AD2A-4614-30A0-220E3F85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8AF2-52C3-ADCC-F369-4686C286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7FF2-ED62-525A-FED4-9EFB414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3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430B7-3E89-6158-B7B2-3E98FA642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D7D-F839-3829-C7C1-2066A69C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B372-102F-3CF9-E542-3954EADB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298-1BDF-B168-D1B8-1567EE04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091F-075B-53FB-C208-941FB98F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9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81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28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63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3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777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2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B0F0F-B815-E535-9A75-9B3EA715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921A-832D-C527-4BA2-CBE61BD8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067F-945B-E481-C18B-D01803C37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987B-B086-4975-AF98-81806256813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F682-4931-6A1B-220A-1A4564B8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1A6F-F8DB-D674-1325-396C3BA2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862B-D317-4794-9DCA-0F7958F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186749-A8E0-172A-45BB-17756CF5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840498" y="-232444"/>
            <a:ext cx="13758449" cy="7228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15199C-C6EF-CBD5-C409-2A5CE69518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74484" y="179353"/>
            <a:ext cx="1529626" cy="1106170"/>
          </a:xfrm>
          <a:prstGeom prst="rect">
            <a:avLst/>
          </a:prstGeom>
        </p:spPr>
      </p:pic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302073" y="1125915"/>
            <a:ext cx="10280962" cy="305300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7 </a:t>
            </a:r>
            <a:b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Time Intelligence Functions</a:t>
            </a:r>
            <a:endParaRPr lang="ar-EG" altLang="en-US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D10C6-F608-C653-0DC6-5F169B82610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1CCDAB2-A11A-8AC5-4AA4-E109FDA8F897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6205E55C-283D-4981-6648-092B7C6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AF71B-0C2E-1834-06DE-71B4F0F8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0" name="Picture 9" descr="Logo, icon&#10;&#10;Description automatically generated">
              <a:extLst>
                <a:ext uri="{FF2B5EF4-FFF2-40B4-BE49-F238E27FC236}">
                  <a16:creationId xmlns:a16="http://schemas.microsoft.com/office/drawing/2014/main" id="{F0016F1C-6DF0-5941-3579-AB080D2A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BA54C328-1168-104D-23FC-9A9B1699EC6A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Prepared By 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Said Fawzy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Manager of Information Center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Tendering Department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Arab Contractors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16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42F59-4F5C-04C3-C20D-0B2466B93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DFCFB7-08F8-C908-56D2-FB5BF8F7BDA0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Time Intelligence Functions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E3BF7-6246-DDC6-A46F-C668D045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618733"/>
            <a:ext cx="983117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6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8D41-E010-A2D4-9816-0B669AD63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C39AAA2-47C9-93D1-2CE5-B0E51AAE129E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Benefits of Time Intelligence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9E0F8-0CDA-9CD8-07E2-DBF5809E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333"/>
            <a:ext cx="2772162" cy="2715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91E2B-A675-6CB2-0FD0-53F78DC1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58" y="1442549"/>
            <a:ext cx="884996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F4615-B123-4072-5ECF-DCE2AA45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AD2653-76E1-2E17-C9C3-B382C0432A0A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Benefits of Time Intelligence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94A04-368E-2BA6-7392-4B546719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7328"/>
            <a:ext cx="5029902" cy="2486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470201-EAAE-534D-A53D-24B5BDE1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053" y="1713384"/>
            <a:ext cx="8640381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1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468C8-6E50-6534-7700-657F144BC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2752785-6399-D54A-14E0-7E98D575C402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Benefits of Time Intelligence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B4A8F-4478-2715-6C0B-B3D00062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5542"/>
            <a:ext cx="4658375" cy="2629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7162AE-263E-59E7-8C3C-9F033249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02" y="1677276"/>
            <a:ext cx="865943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4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A48C1-DC03-A179-D581-90C141D1E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0D8A6D2-EC69-18D8-5DF0-1624783D72A5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Benefits of Time Intelligence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C2CF2-4110-0430-81DF-5A8860CD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832"/>
            <a:ext cx="3286584" cy="260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81230-99F1-7CBC-C582-78C07915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77" y="1168948"/>
            <a:ext cx="876422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1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0663-694E-357D-D6BF-3210CAB69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A758A2-6C47-E65F-C542-5E6E2313BDD4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Benefits of Time Intelligence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4E952-6304-0634-DBD5-33A9C8F3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5155"/>
            <a:ext cx="4420217" cy="2562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C6200-5733-23B9-FE39-DA98E8F0B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640" y="1783951"/>
            <a:ext cx="847843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6E6DA-6C68-8868-9A36-6A12BE668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42ED17-8EBC-1101-1BF3-2139AA5D385F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Implementing Time Intelligence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86303-704E-4AE8-199D-551994FF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25" y="1268365"/>
            <a:ext cx="823074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AD428-4FA8-140A-A31B-686B22819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9043C8-40CC-01F2-F25B-9B5F9BC1B92B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Implementing Time Intelligence 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2E7CA-9F43-5392-A174-B670B525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28" y="667657"/>
            <a:ext cx="983117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4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2D69A-8E5D-A5E7-9E39-3D1CFD5DF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C09AB95-27C9-2518-BB17-04892251D9C0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Implementing Time Intelligence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B616C-D9D5-CCD2-1AF0-F63F1B5B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65" y="1135383"/>
            <a:ext cx="7001852" cy="3096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4A66E-DC4D-8F53-AF6F-B2E1D50AD39E}"/>
              </a:ext>
            </a:extLst>
          </p:cNvPr>
          <p:cNvSpPr txBox="1"/>
          <p:nvPr/>
        </p:nvSpPr>
        <p:spPr>
          <a:xfrm>
            <a:off x="1543173" y="4699166"/>
            <a:ext cx="7282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Power BI automatically creates a one </a:t>
            </a:r>
            <a:r>
              <a:rPr lang="en-US" sz="2400" b="1" u="sng" dirty="0"/>
              <a:t>date table </a:t>
            </a:r>
            <a:r>
              <a:rPr lang="en-US" sz="2400" dirty="0"/>
              <a:t>for each </a:t>
            </a:r>
            <a:r>
              <a:rPr lang="en-US" sz="2400" b="1" u="sng" dirty="0"/>
              <a:t>date column </a:t>
            </a:r>
            <a:r>
              <a:rPr lang="en-US" sz="2400" dirty="0"/>
              <a:t>in the data model to analyze data, but different data attributes.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CBE307-470F-E31D-9CAC-B11455D84028}"/>
              </a:ext>
            </a:extLst>
          </p:cNvPr>
          <p:cNvCxnSpPr/>
          <p:nvPr/>
        </p:nvCxnSpPr>
        <p:spPr>
          <a:xfrm>
            <a:off x="1122218" y="4699166"/>
            <a:ext cx="0" cy="1200329"/>
          </a:xfrm>
          <a:prstGeom prst="line">
            <a:avLst/>
          </a:prstGeom>
          <a:ln w="57150">
            <a:solidFill>
              <a:srgbClr val="EE26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90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1312F-954E-F19A-A96E-76421485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CBD5FE-40E0-6BA7-CAF3-5275900DC629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Implementing Time Intelligence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F7134-3ECF-FC75-2D04-8C978B27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54" y="637785"/>
            <a:ext cx="9821646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483" y="3376371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Time Intelligence Functions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460DAD-E25F-0D2C-9648-53A0EE3EB797}"/>
              </a:ext>
            </a:extLst>
          </p:cNvPr>
          <p:cNvGrpSpPr/>
          <p:nvPr/>
        </p:nvGrpSpPr>
        <p:grpSpPr>
          <a:xfrm>
            <a:off x="301077" y="4630524"/>
            <a:ext cx="11372492" cy="2133600"/>
            <a:chOff x="301077" y="4630524"/>
            <a:chExt cx="11372492" cy="213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EA6131-FE65-356B-FF03-521C9B58846A}"/>
                </a:ext>
              </a:extLst>
            </p:cNvPr>
            <p:cNvSpPr/>
            <p:nvPr/>
          </p:nvSpPr>
          <p:spPr>
            <a:xfrm>
              <a:off x="605876" y="4630524"/>
              <a:ext cx="11067693" cy="2133600"/>
            </a:xfrm>
            <a:prstGeom prst="roundRect">
              <a:avLst/>
            </a:prstGeom>
            <a:gradFill flip="none" rotWithShape="1">
              <a:gsLst>
                <a:gs pos="0">
                  <a:schemeClr val="bg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rgbClr val="0D3039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FF2A8C1B-5012-4CF3-8730-3FF34D333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552" y="5596970"/>
              <a:ext cx="2084032" cy="7155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FF4B71-593E-EB74-D02B-407DBF1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302" y="5465600"/>
              <a:ext cx="1484300" cy="978289"/>
            </a:xfrm>
            <a:prstGeom prst="rect">
              <a:avLst/>
            </a:prstGeom>
          </p:spPr>
        </p:pic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E415D590-099E-BC61-7B8D-4C6F11E96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976" y="5802850"/>
              <a:ext cx="420827" cy="365694"/>
            </a:xfrm>
            <a:prstGeom prst="rect">
              <a:avLst/>
            </a:prstGeom>
          </p:spPr>
        </p:pic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C17C374-BCD3-8E5D-E58B-2E8806A7F72B}"/>
                </a:ext>
              </a:extLst>
            </p:cNvPr>
            <p:cNvSpPr txBox="1">
              <a:spLocks/>
            </p:cNvSpPr>
            <p:nvPr/>
          </p:nvSpPr>
          <p:spPr>
            <a:xfrm>
              <a:off x="301077" y="4782924"/>
              <a:ext cx="4544490" cy="18288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Prepared By :</a:t>
              </a:r>
            </a:p>
            <a:p>
              <a:pPr marL="0" indent="0" algn="ctr">
                <a:buNone/>
              </a:pPr>
              <a:r>
                <a:rPr lang="en-US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Said Fawzy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Manager of Information Center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Tendering Department</a:t>
              </a:r>
            </a:p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Arab Contractors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370793-C488-CC24-44E2-FD80C9A47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3" y="179352"/>
            <a:ext cx="2076933" cy="15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2CEB-44C6-85F6-C82A-35584ACC8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B582F2-5387-C229-6B8B-D51F8076B0F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7A58A-C8DD-A165-DAE4-9B9C76A6A5F0}"/>
              </a:ext>
            </a:extLst>
          </p:cNvPr>
          <p:cNvSpPr txBox="1"/>
          <p:nvPr/>
        </p:nvSpPr>
        <p:spPr>
          <a:xfrm>
            <a:off x="443793" y="1286939"/>
            <a:ext cx="11498825" cy="21420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advantage of time intelligence in Power BI for businesses?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enables businesses to analyze data based on time-related dimensions.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enables businesses to analyze data through real-time data processing.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enables businesses to create hierarchies based on date data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00867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43AF8-CC4B-0185-0221-9B11897B9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55DDB6-ABC5-A25E-F0FB-95B2E0CA27CE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5D29F-E6E9-0C9E-77FB-DA66265B5CD8}"/>
              </a:ext>
            </a:extLst>
          </p:cNvPr>
          <p:cNvSpPr txBox="1"/>
          <p:nvPr/>
        </p:nvSpPr>
        <p:spPr>
          <a:xfrm>
            <a:off x="443793" y="1286939"/>
            <a:ext cx="11498825" cy="21420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the advantage of time intelligence in Power BI for businesses?</a:t>
            </a:r>
          </a:p>
          <a:p>
            <a:pPr marL="1371600" lvl="2"/>
            <a:r>
              <a:rPr lang="en-US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enables businesses to analyze data based on time-related dimensions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enables businesses to analyze data through real-time data processing.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enables businesses to create hierarchies based on date data for visualization.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B8E9B6-3A5E-72C4-1E3E-5D7D75AC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13" y="3841931"/>
            <a:ext cx="9693013" cy="33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C1C33-59E8-DAA6-AC40-51760C396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7320BE-4C94-6284-9564-7D8A8F0458A3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EE275D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6E83D1-517B-A7BA-EA62-6D10AF83400B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FD486C7-034E-A346-394E-D4FC6CA470C1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6360994-119C-DE6C-8436-AD0789370D1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D3BBD14-00DB-0220-5B05-19779C2104F6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2ECD5-B4D2-8841-082D-0751912FC041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Setting up a common date table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5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C9842-C145-ACF7-D545-1189AB022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27AA50-3A79-B048-4CD0-6C2437128DF7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Common Date Table (Date Dimension Table)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27CC3-3AEC-048D-3136-5E9695A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81" y="637785"/>
            <a:ext cx="9812119" cy="5582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663C0-8864-F7D6-8F50-7BBC3F96074F}"/>
              </a:ext>
            </a:extLst>
          </p:cNvPr>
          <p:cNvSpPr txBox="1"/>
          <p:nvPr/>
        </p:nvSpPr>
        <p:spPr>
          <a:xfrm>
            <a:off x="1314630" y="5103283"/>
            <a:ext cx="7441443" cy="85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 a prerequisite for time intelligence calculations. 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can't execute them without a date dimension. </a:t>
            </a:r>
            <a:endParaRPr lang="en-US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28547-45CC-5AF8-1F02-0D419573B6E4}"/>
              </a:ext>
            </a:extLst>
          </p:cNvPr>
          <p:cNvCxnSpPr>
            <a:cxnSpLocks/>
          </p:cNvCxnSpPr>
          <p:nvPr/>
        </p:nvCxnSpPr>
        <p:spPr>
          <a:xfrm>
            <a:off x="1122218" y="5131576"/>
            <a:ext cx="0" cy="796212"/>
          </a:xfrm>
          <a:prstGeom prst="line">
            <a:avLst/>
          </a:prstGeom>
          <a:ln w="57150">
            <a:solidFill>
              <a:srgbClr val="EE26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4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9804C-1DF0-59C9-5F0D-B55348CD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58B6C2-E7BD-8C5A-2C6A-34C983985BAA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The Date Dimension Requirements</a:t>
            </a:r>
            <a:endParaRPr lang="en-US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E30E0-0706-65CF-5C85-6AD6BCF4ADD9}"/>
              </a:ext>
            </a:extLst>
          </p:cNvPr>
          <p:cNvGrpSpPr/>
          <p:nvPr/>
        </p:nvGrpSpPr>
        <p:grpSpPr>
          <a:xfrm>
            <a:off x="0" y="647312"/>
            <a:ext cx="12191999" cy="5563376"/>
            <a:chOff x="0" y="647312"/>
            <a:chExt cx="12191999" cy="55633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A47530-081B-EB47-76EA-BA1B9C4C1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7312"/>
              <a:ext cx="9869277" cy="556337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3F2007-9B5F-8B81-4834-A874C45AB5BE}"/>
                </a:ext>
              </a:extLst>
            </p:cNvPr>
            <p:cNvSpPr/>
            <p:nvPr/>
          </p:nvSpPr>
          <p:spPr>
            <a:xfrm>
              <a:off x="9869276" y="655545"/>
              <a:ext cx="2322723" cy="5534797"/>
            </a:xfrm>
            <a:prstGeom prst="rect">
              <a:avLst/>
            </a:prstGeom>
            <a:solidFill>
              <a:srgbClr val="09212D"/>
            </a:solidFill>
            <a:ln>
              <a:solidFill>
                <a:srgbClr val="0921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45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F35D3-DA70-E43F-3B6F-2308C1DF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7CF3A50-A255-DBB7-4544-36F4D448493F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200" dirty="0"/>
              <a:t>                                 </a:t>
            </a:r>
            <a:r>
              <a:rPr lang="en-US" sz="3600" dirty="0"/>
              <a:t>What if your data model is missing a date dimension? 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162CB-6D90-B4C2-6A9D-8ED2C8693E61}"/>
              </a:ext>
            </a:extLst>
          </p:cNvPr>
          <p:cNvSpPr txBox="1"/>
          <p:nvPr/>
        </p:nvSpPr>
        <p:spPr>
          <a:xfrm>
            <a:off x="1787235" y="2496188"/>
            <a:ext cx="9310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Y</a:t>
            </a:r>
            <a:r>
              <a:rPr lang="en-US" sz="2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ou can use Power BI’s</a:t>
            </a:r>
            <a:r>
              <a:rPr lang="en-US" sz="28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auto date/time intelligence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06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DC03F-E260-1D8F-6AAD-17790824C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1267A27-5758-928C-1DB1-7ACFFEF5B23D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200" dirty="0"/>
              <a:t>                                </a:t>
            </a:r>
            <a:r>
              <a:rPr lang="en-US" sz="3600" dirty="0"/>
              <a:t>What if your data model is missing a date dimension? 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5BBD5-345D-3F70-29BC-33CA8E5BEDF1}"/>
              </a:ext>
            </a:extLst>
          </p:cNvPr>
          <p:cNvSpPr txBox="1"/>
          <p:nvPr/>
        </p:nvSpPr>
        <p:spPr>
          <a:xfrm>
            <a:off x="651164" y="5398715"/>
            <a:ext cx="7259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You can also create a date dimension in Power Bi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DA1DA-BF82-77C6-893D-3B1AB769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53" y="1589569"/>
            <a:ext cx="3458058" cy="3429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0B735-A9E4-82F7-B6B7-96BAEE7C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855" y="1532410"/>
            <a:ext cx="330563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4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B43A-5AC4-4217-B9D4-5C232713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1FEE6B-C478-F3C0-313E-4148E0A5E860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CALENDER and CALENDERAUTO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8F9A5F-D1FF-4FAD-F6CB-A3EC45E08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54" y="642548"/>
            <a:ext cx="9821646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3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E76B8-E794-969B-881F-513EF4CF2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07D285-E209-7CCD-506B-91E67B0E67B5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CALENDER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36F8B-A779-9787-CD22-45E954CF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01" y="960909"/>
            <a:ext cx="6586924" cy="50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14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55AF-ED0D-D0D3-EF2D-E4DC3591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3578AB7-B854-2F61-24F0-378ABEEA63E6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CALENDERAUTO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34BC5-F9A7-A687-C970-3F5018A3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07" y="1027161"/>
            <a:ext cx="7201905" cy="31436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D4ABE50-DBCE-91EF-C66C-D46816FC9BF6}"/>
              </a:ext>
            </a:extLst>
          </p:cNvPr>
          <p:cNvGrpSpPr/>
          <p:nvPr/>
        </p:nvGrpSpPr>
        <p:grpSpPr>
          <a:xfrm>
            <a:off x="1122218" y="5131576"/>
            <a:ext cx="9288890" cy="796212"/>
            <a:chOff x="1122218" y="5131576"/>
            <a:chExt cx="9288890" cy="7962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365A07-58EF-F708-E74C-9CD22D0F82B9}"/>
                </a:ext>
              </a:extLst>
            </p:cNvPr>
            <p:cNvSpPr txBox="1"/>
            <p:nvPr/>
          </p:nvSpPr>
          <p:spPr>
            <a:xfrm>
              <a:off x="1439970" y="5268072"/>
              <a:ext cx="89711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CALENDERAUTO scans the data model for the Date column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ECFCED-5150-BB70-5887-6BD584B8CE57}"/>
                </a:ext>
              </a:extLst>
            </p:cNvPr>
            <p:cNvCxnSpPr>
              <a:cxnSpLocks/>
            </p:cNvCxnSpPr>
            <p:nvPr/>
          </p:nvCxnSpPr>
          <p:spPr>
            <a:xfrm>
              <a:off x="1122218" y="5131576"/>
              <a:ext cx="0" cy="796212"/>
            </a:xfrm>
            <a:prstGeom prst="line">
              <a:avLst/>
            </a:prstGeom>
            <a:ln w="57150">
              <a:solidFill>
                <a:srgbClr val="EE26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26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A80E0B0-2069-4CBE-93AD-77AEA890AE2A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93AC6-FE87-4FA9-BBD4-F140C94A9C2A}"/>
              </a:ext>
            </a:extLst>
          </p:cNvPr>
          <p:cNvGrpSpPr/>
          <p:nvPr/>
        </p:nvGrpSpPr>
        <p:grpSpPr>
          <a:xfrm>
            <a:off x="1437347" y="1240019"/>
            <a:ext cx="9673993" cy="1080000"/>
            <a:chOff x="1437350" y="1240020"/>
            <a:chExt cx="4301630" cy="6350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A175DB-5D33-43C8-AAE4-B1E831D1A23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0ECA3F-8570-4FB5-931A-BBA5339DECE3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What is Time Intelligence Functions?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A620AF-3788-4F4E-848F-1363C314793B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EF2E9-14F9-4365-BFB5-3C0CF7A052E9}"/>
              </a:ext>
            </a:extLst>
          </p:cNvPr>
          <p:cNvGrpSpPr/>
          <p:nvPr/>
        </p:nvGrpSpPr>
        <p:grpSpPr>
          <a:xfrm>
            <a:off x="1437350" y="2583833"/>
            <a:ext cx="9673993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4AB1F3-023E-48AE-989E-4EA1B96825EF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70A834-DA13-468F-A794-3687E8A14304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Setting up a common date table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01748C-1478-4628-8CDE-6C69DF1916E8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664870-6B63-42D0-8F14-11DB5DD34C01}"/>
              </a:ext>
            </a:extLst>
          </p:cNvPr>
          <p:cNvGrpSpPr/>
          <p:nvPr/>
        </p:nvGrpSpPr>
        <p:grpSpPr>
          <a:xfrm>
            <a:off x="1523613" y="5497646"/>
            <a:ext cx="9989514" cy="1080000"/>
            <a:chOff x="1437350" y="3508484"/>
            <a:chExt cx="9989514" cy="1080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4F560C-A913-4090-9959-6C383EC2884F}"/>
                </a:ext>
              </a:extLst>
            </p:cNvPr>
            <p:cNvSpPr/>
            <p:nvPr/>
          </p:nvSpPr>
          <p:spPr>
            <a:xfrm flipV="1">
              <a:off x="1437350" y="3508484"/>
              <a:ext cx="9587731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C56302-C5A7-4907-ABF1-8DD9AEA874F5}"/>
                </a:ext>
              </a:extLst>
            </p:cNvPr>
            <p:cNvSpPr txBox="1"/>
            <p:nvPr/>
          </p:nvSpPr>
          <p:spPr>
            <a:xfrm>
              <a:off x="2004228" y="4048484"/>
              <a:ext cx="9422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21: Set up a common date table Using M Language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A7C455A-AC74-479B-AE4B-995389E7560F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9F337C-E9DD-5BB7-A57A-A5B98F1D4D90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0D02C9-9DA4-FCBE-F68F-A9A1766C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01717C-465E-2436-D392-D9259C327738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064A0-9399-31BA-E87D-4A8FDB095C97}"/>
              </a:ext>
            </a:extLst>
          </p:cNvPr>
          <p:cNvGrpSpPr/>
          <p:nvPr/>
        </p:nvGrpSpPr>
        <p:grpSpPr>
          <a:xfrm>
            <a:off x="1589750" y="4080047"/>
            <a:ext cx="9521593" cy="1080000"/>
            <a:chOff x="1437351" y="3508484"/>
            <a:chExt cx="9235844" cy="1080000"/>
          </a:xfrm>
          <a:solidFill>
            <a:srgbClr val="F58334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92F351-45E3-6630-9D09-609FA926438F}"/>
                </a:ext>
              </a:extLst>
            </p:cNvPr>
            <p:cNvSpPr/>
            <p:nvPr/>
          </p:nvSpPr>
          <p:spPr>
            <a:xfrm flipV="1">
              <a:off x="1437351" y="3508484"/>
              <a:ext cx="9235844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FFE88A-5C61-623F-6516-D72D05845B2C}"/>
                </a:ext>
              </a:extLst>
            </p:cNvPr>
            <p:cNvSpPr txBox="1"/>
            <p:nvPr/>
          </p:nvSpPr>
          <p:spPr>
            <a:xfrm>
              <a:off x="2102411" y="4064786"/>
              <a:ext cx="819503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20: Set up a common date table Using DAX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7CFAA2B-E560-6DDA-B38F-53FC0F0D81AF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276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1C6A7-49FF-6785-5949-5F49F4E97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CE9784-2C7C-6136-5897-24162890A5BD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CALENDERAUTO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78739-38BD-5519-EDB2-3E7BDBAF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723787"/>
            <a:ext cx="862132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9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A226C-44CA-345E-DD53-08300BCE5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2CD5DAA-C866-B916-F093-9B07245BF818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CALENDERAUTO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BFEEB-5A1E-5393-D211-0B532CF2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1247470"/>
            <a:ext cx="7611537" cy="436305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8879904-628F-D776-BBE4-230A5795D38E}"/>
              </a:ext>
            </a:extLst>
          </p:cNvPr>
          <p:cNvGrpSpPr/>
          <p:nvPr/>
        </p:nvGrpSpPr>
        <p:grpSpPr>
          <a:xfrm>
            <a:off x="1122218" y="5131576"/>
            <a:ext cx="9288890" cy="796212"/>
            <a:chOff x="1122218" y="5131576"/>
            <a:chExt cx="9288890" cy="7962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563C09-5067-F276-7D16-9CAC347D41F8}"/>
                </a:ext>
              </a:extLst>
            </p:cNvPr>
            <p:cNvSpPr txBox="1"/>
            <p:nvPr/>
          </p:nvSpPr>
          <p:spPr>
            <a:xfrm>
              <a:off x="1439970" y="5268072"/>
              <a:ext cx="89711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You can specify start and end of the year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FB9B99-5C31-E7CE-4F2C-3A78D092E51D}"/>
                </a:ext>
              </a:extLst>
            </p:cNvPr>
            <p:cNvCxnSpPr>
              <a:cxnSpLocks/>
            </p:cNvCxnSpPr>
            <p:nvPr/>
          </p:nvCxnSpPr>
          <p:spPr>
            <a:xfrm>
              <a:off x="1122218" y="5131576"/>
              <a:ext cx="0" cy="796212"/>
            </a:xfrm>
            <a:prstGeom prst="line">
              <a:avLst/>
            </a:prstGeom>
            <a:ln w="57150">
              <a:solidFill>
                <a:srgbClr val="EE26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726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F0F6F-6398-2076-FD3C-A7181AAA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550534-5856-68AB-B698-CF2FFFF40C2B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CALENDERAUTO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61235-ACE7-5ADA-734A-621EFA56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1333207"/>
            <a:ext cx="3772426" cy="419158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8AE38BE-B6C2-31C8-90AF-EC38DCD84487}"/>
              </a:ext>
            </a:extLst>
          </p:cNvPr>
          <p:cNvGrpSpPr/>
          <p:nvPr/>
        </p:nvGrpSpPr>
        <p:grpSpPr>
          <a:xfrm>
            <a:off x="1122218" y="5131576"/>
            <a:ext cx="9288890" cy="796212"/>
            <a:chOff x="1122218" y="5131576"/>
            <a:chExt cx="9288890" cy="7962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0C13BB-B3BD-5FA9-C633-5ED566B5F383}"/>
                </a:ext>
              </a:extLst>
            </p:cNvPr>
            <p:cNvSpPr txBox="1"/>
            <p:nvPr/>
          </p:nvSpPr>
          <p:spPr>
            <a:xfrm>
              <a:off x="1439970" y="5268072"/>
              <a:ext cx="89711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Default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3101A0-C999-E9BF-050E-F3E6695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1122218" y="5131576"/>
              <a:ext cx="0" cy="796212"/>
            </a:xfrm>
            <a:prstGeom prst="line">
              <a:avLst/>
            </a:prstGeom>
            <a:ln w="57150">
              <a:solidFill>
                <a:srgbClr val="EE26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304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58061-D5F0-9186-ADA3-8362C9D10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9B4973-0F2A-EFD1-0AA3-AF7FB6D5F06C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7B8CF-3441-B0FE-6C0A-A82A4DEC3C29}"/>
              </a:ext>
            </a:extLst>
          </p:cNvPr>
          <p:cNvSpPr txBox="1"/>
          <p:nvPr/>
        </p:nvSpPr>
        <p:spPr>
          <a:xfrm>
            <a:off x="443793" y="1286939"/>
            <a:ext cx="11498825" cy="18494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or False: The CALENDARAUTO function takes both the start and the end date from a dataset.</a:t>
            </a:r>
          </a:p>
          <a:p>
            <a:pPr marL="685800" indent="-457200">
              <a:buFont typeface="+mj-lt"/>
              <a:buAutoNum type="alphaU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685800" indent="-457200">
              <a:buFont typeface="+mj-lt"/>
              <a:buAutoNum type="alphaUcPeriod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786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BDBE8-87AA-A20D-FEC5-A86377901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67F8E4-9EB8-6F96-F570-AB20FA982E91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A4AF3-8876-2457-31A4-804F6A6F1223}"/>
              </a:ext>
            </a:extLst>
          </p:cNvPr>
          <p:cNvSpPr txBox="1"/>
          <p:nvPr/>
        </p:nvSpPr>
        <p:spPr>
          <a:xfrm>
            <a:off x="443793" y="1286939"/>
            <a:ext cx="11498825" cy="200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True or False: The </a:t>
            </a:r>
            <a:r>
              <a:rPr lang="en-US" sz="2800" b="1" dirty="0">
                <a:effectLst/>
                <a:latin typeface="unset"/>
                <a:ea typeface="Times New Roman" panose="02020603050405020304" pitchFamily="18" charset="0"/>
                <a:cs typeface="Times New Roman" panose="02020603050405020304" pitchFamily="18" charset="0"/>
              </a:rPr>
              <a:t>CALENDARAUTO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function takes both the start and the end date from a dataset.</a:t>
            </a:r>
            <a:endParaRPr lang="en-US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sz="28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2800" dirty="0">
              <a:effectLst/>
              <a:highlight>
                <a:srgbClr val="00FF00"/>
              </a:highlight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False</a:t>
            </a:r>
            <a:endParaRPr lang="en-US" sz="28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52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5476D-7D3B-387C-5F35-4D39B216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DDB40C9-64AF-F81B-8298-507E730C622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</a:t>
            </a: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Set up a common date table Using DAX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568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2E0C4-360D-A94A-B361-C2BC9F5BB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9A581-D8F9-4DB3-B3FA-16B464C2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EB6E5B-5256-013A-2D1D-E8C918063BCA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Exercise </a:t>
            </a: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21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Set up a common date table Using </a:t>
            </a:r>
            <a:r>
              <a:rPr lang="en-US" altLang="en-US" b="1">
                <a:solidFill>
                  <a:srgbClr val="FF0000"/>
                </a:solidFill>
                <a:latin typeface="Arial Black" panose="020B0A04020102020204" pitchFamily="34" charset="0"/>
              </a:rPr>
              <a:t>M Language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572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51D60-E4F4-B026-244B-04CD53F9E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05A04-E2F0-6C89-B0F8-523B97EC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5A92D7-92A0-54E4-D2D5-37F8EDBDC886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22: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Calculating MTD ,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QTD , and YTD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455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0435B-5BCC-4D28-AB94-2AEBF324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2A17C-56C2-715E-8F86-452CFB3D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0E3F8B-F40F-4822-F334-3159E6A378AE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23: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Comparing same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period last year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864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2E749-1DF4-90B2-0B00-DB6499804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35C1C-8ACC-92F3-C0AD-DA130FFB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6F5E0B-B9AD-2E90-09F0-98181717671F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24: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Compare to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previous period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907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05A08-3344-CD71-8CCE-46033698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B3921C-122E-EB7C-5CA7-4375182A5C85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8E8067-71A2-E26D-D189-6CDE97A0145B}"/>
              </a:ext>
            </a:extLst>
          </p:cNvPr>
          <p:cNvGrpSpPr/>
          <p:nvPr/>
        </p:nvGrpSpPr>
        <p:grpSpPr>
          <a:xfrm>
            <a:off x="1437348" y="1240020"/>
            <a:ext cx="9202943" cy="1080000"/>
            <a:chOff x="1437350" y="1240020"/>
            <a:chExt cx="4927653" cy="635091"/>
          </a:xfrm>
          <a:solidFill>
            <a:srgbClr val="EE275D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288502-508F-F02E-AEE9-252A84121283}"/>
                </a:ext>
              </a:extLst>
            </p:cNvPr>
            <p:cNvSpPr/>
            <p:nvPr/>
          </p:nvSpPr>
          <p:spPr>
            <a:xfrm flipV="1">
              <a:off x="1437350" y="1240020"/>
              <a:ext cx="4788289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2499BB-C7A8-E5FB-D84D-99D779F39A2A}"/>
                </a:ext>
              </a:extLst>
            </p:cNvPr>
            <p:cNvSpPr txBox="1"/>
            <p:nvPr/>
          </p:nvSpPr>
          <p:spPr>
            <a:xfrm>
              <a:off x="1925742" y="1552614"/>
              <a:ext cx="4439261" cy="2714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22:  Calculating MTD , QTD , and YTD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F09BC1-A9E4-F6A0-8FCD-4AA958698977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943BE-D73D-F7F1-3DE0-72B3C1EDC70D}"/>
              </a:ext>
            </a:extLst>
          </p:cNvPr>
          <p:cNvGrpSpPr/>
          <p:nvPr/>
        </p:nvGrpSpPr>
        <p:grpSpPr>
          <a:xfrm>
            <a:off x="1437351" y="2583833"/>
            <a:ext cx="9036684" cy="1080000"/>
            <a:chOff x="1437351" y="2358629"/>
            <a:chExt cx="7200000" cy="1080000"/>
          </a:xfrm>
          <a:solidFill>
            <a:schemeClr val="accent5">
              <a:lumMod val="50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11B4E7-C465-BE03-1A4B-E6906F115714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193FB1-DA42-B1D5-C4D0-43F858154809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23:  Comparing same period last year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2826FB-1F95-7621-85C5-13D2DBFB579C}"/>
              </a:ext>
            </a:extLst>
          </p:cNvPr>
          <p:cNvSpPr txBox="1"/>
          <p:nvPr/>
        </p:nvSpPr>
        <p:spPr>
          <a:xfrm>
            <a:off x="1337029" y="2213333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995F-93E4-3CCE-C624-F37EB1A94786}"/>
              </a:ext>
            </a:extLst>
          </p:cNvPr>
          <p:cNvSpPr txBox="1"/>
          <p:nvPr/>
        </p:nvSpPr>
        <p:spPr>
          <a:xfrm>
            <a:off x="1366405" y="360271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176388-BC22-384C-3DE0-FC9417588D78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5B5471-843C-2493-2FFF-7A9F8E967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87F6B1-801A-CA25-840C-70E4B40DD6C2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EBE753-3DCF-A9F5-0FC0-6ACBE235C3DC}"/>
              </a:ext>
            </a:extLst>
          </p:cNvPr>
          <p:cNvGrpSpPr/>
          <p:nvPr/>
        </p:nvGrpSpPr>
        <p:grpSpPr>
          <a:xfrm>
            <a:off x="1589750" y="4080047"/>
            <a:ext cx="8884285" cy="1080000"/>
            <a:chOff x="1437350" y="3508484"/>
            <a:chExt cx="8884285" cy="1080000"/>
          </a:xfrm>
          <a:solidFill>
            <a:schemeClr val="accent6">
              <a:lumMod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9CED6E-15CE-76BC-5611-FB17BC6192F8}"/>
                </a:ext>
              </a:extLst>
            </p:cNvPr>
            <p:cNvSpPr/>
            <p:nvPr/>
          </p:nvSpPr>
          <p:spPr>
            <a:xfrm flipV="1">
              <a:off x="1437350" y="3508484"/>
              <a:ext cx="8884285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AE7C99-816D-CAEA-12E9-ECCCC27ED33D}"/>
                </a:ext>
              </a:extLst>
            </p:cNvPr>
            <p:cNvSpPr txBox="1"/>
            <p:nvPr/>
          </p:nvSpPr>
          <p:spPr>
            <a:xfrm>
              <a:off x="2254811" y="4062489"/>
              <a:ext cx="796504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24: Compare to previous period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5FA3E2E-175F-501E-53D5-5BDC2BB4FE8A}"/>
              </a:ext>
            </a:extLst>
          </p:cNvPr>
          <p:cNvSpPr txBox="1"/>
          <p:nvPr/>
        </p:nvSpPr>
        <p:spPr>
          <a:xfrm>
            <a:off x="1363537" y="498006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DF399B-8970-2FAD-0D78-F1B76927E9AD}"/>
              </a:ext>
            </a:extLst>
          </p:cNvPr>
          <p:cNvGrpSpPr/>
          <p:nvPr/>
        </p:nvGrpSpPr>
        <p:grpSpPr>
          <a:xfrm>
            <a:off x="1586882" y="5457394"/>
            <a:ext cx="8884285" cy="1080000"/>
            <a:chOff x="1437350" y="3508484"/>
            <a:chExt cx="8884285" cy="1080000"/>
          </a:xfrm>
          <a:solidFill>
            <a:schemeClr val="accent4">
              <a:lumMod val="75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56275A-DEC1-4D6D-D779-A6221AE1FD52}"/>
                </a:ext>
              </a:extLst>
            </p:cNvPr>
            <p:cNvSpPr/>
            <p:nvPr/>
          </p:nvSpPr>
          <p:spPr>
            <a:xfrm flipV="1">
              <a:off x="1437350" y="3508484"/>
              <a:ext cx="8884285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90DB49-681A-4176-5285-BB8E5802F0B0}"/>
                </a:ext>
              </a:extLst>
            </p:cNvPr>
            <p:cNvSpPr txBox="1"/>
            <p:nvPr/>
          </p:nvSpPr>
          <p:spPr>
            <a:xfrm>
              <a:off x="2254811" y="4062489"/>
              <a:ext cx="796504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25:  DATEADD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78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0A47-BAD8-8474-4B3F-42E973A8A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69D2A5-5209-E1F2-1311-AA1F529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91" y="2663178"/>
            <a:ext cx="4788730" cy="31378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8E06375-197B-0F4F-2736-665D587E6F21}"/>
              </a:ext>
            </a:extLst>
          </p:cNvPr>
          <p:cNvSpPr txBox="1">
            <a:spLocks/>
          </p:cNvSpPr>
          <p:nvPr/>
        </p:nvSpPr>
        <p:spPr>
          <a:xfrm>
            <a:off x="955519" y="661529"/>
            <a:ext cx="10280962" cy="21111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Exercise 25:  </a:t>
            </a:r>
          </a:p>
          <a:p>
            <a:pPr lvl="0">
              <a:defRPr/>
            </a:pPr>
            <a:r>
              <a:rPr lang="en-US" altLang="en-US" b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DATEADD Function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388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nowledge Check 16">
            <a:extLst>
              <a:ext uri="{FF2B5EF4-FFF2-40B4-BE49-F238E27FC236}">
                <a16:creationId xmlns:a16="http://schemas.microsoft.com/office/drawing/2014/main" id="{14A112C5-DE2E-A5FD-A1A1-21F6C4D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078" y="94780"/>
            <a:ext cx="4055806" cy="605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8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07274-E90F-B625-0B83-B35973D8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0A76CF-9609-82E3-D0B5-8FEFEA66858C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02937-F75E-0C5C-C78D-103D9F86E589}"/>
              </a:ext>
            </a:extLst>
          </p:cNvPr>
          <p:cNvSpPr txBox="1"/>
          <p:nvPr/>
        </p:nvSpPr>
        <p:spPr>
          <a:xfrm>
            <a:off x="693175" y="1236001"/>
            <a:ext cx="11326761" cy="21409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is it important to have a properly defined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Helvetica" panose="020B0604020202020204" pitchFamily="34" charset="0"/>
              </a:rPr>
              <a:t>date</a:t>
            </a: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column in the data model to execute time intelligence functions?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enable the use of advanced data visualization techniques.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create calculated columns and measures in the data model.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ensure data accuracy and consistency in time-based calculations.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E221058A-B5C4-BFFA-2403-C11D485C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8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BB34E-B9A4-78DF-4FD2-53105D650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196C1B-DDE6-F09A-A5B7-A478A82EBF27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4D563-0B19-5599-489C-03067EFE11CE}"/>
              </a:ext>
            </a:extLst>
          </p:cNvPr>
          <p:cNvSpPr txBox="1"/>
          <p:nvPr/>
        </p:nvSpPr>
        <p:spPr>
          <a:xfrm>
            <a:off x="693175" y="1236001"/>
            <a:ext cx="11326761" cy="21409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is it important to have a properly defined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Helvetica" panose="020B0604020202020204" pitchFamily="34" charset="0"/>
              </a:rPr>
              <a:t>date</a:t>
            </a: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column in the data model to execute time intelligence functions?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enable the use of advanced data visualization techniques.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create calculated columns and measures in the data model.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ensure data accuracy and consistency in time-based calculations</a:t>
            </a: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D52615C2-5394-5EA6-8D18-54BEBB1C7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96F007-8980-E573-F14D-D5FA8A0B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63" y="4781939"/>
            <a:ext cx="769727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4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7E43-2978-1FBD-197D-7359758C9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CF5F97-CE22-F902-3C7F-C2C1C8B94277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2E17E-C57B-26DB-0884-DAA54F5C6750}"/>
              </a:ext>
            </a:extLst>
          </p:cNvPr>
          <p:cNvSpPr txBox="1"/>
          <p:nvPr/>
        </p:nvSpPr>
        <p:spPr>
          <a:xfrm>
            <a:off x="693175" y="1236001"/>
            <a:ext cx="11326761" cy="25360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of the following features of Power BI can you use to add a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Helvetica" panose="020B0604020202020204" pitchFamily="34" charset="0"/>
              </a:rPr>
              <a:t>date</a:t>
            </a: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 common-dimension table to the data model? Select all that apply.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Analysis Expressions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Helvetica" panose="020B0604020202020204" pitchFamily="34" charset="0"/>
              </a:rPr>
              <a:t>Data modeling</a:t>
            </a: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tab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 Query and M language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Manual data entry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84F61DB0-F266-02A3-7995-1FB15AD9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3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C3D2E-2FF5-0523-F106-730994EB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EBD182-1E42-8BED-AE01-95F8BAFDDCD6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ACA84-6B93-75AF-EFF8-289E537F1244}"/>
              </a:ext>
            </a:extLst>
          </p:cNvPr>
          <p:cNvSpPr txBox="1"/>
          <p:nvPr/>
        </p:nvSpPr>
        <p:spPr>
          <a:xfrm>
            <a:off x="693175" y="1236001"/>
            <a:ext cx="11326761" cy="25360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of the following features of Power BI can you use to add a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Helvetica" panose="020B0604020202020204" pitchFamily="34" charset="0"/>
              </a:rPr>
              <a:t>date</a:t>
            </a: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 common-dimension table to the data model? Select all that apply.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Analysis Expressions</a:t>
            </a:r>
            <a:endParaRPr lang="en-US" dirty="0">
              <a:effectLst/>
              <a:highlight>
                <a:srgbClr val="00FF00"/>
              </a:highlight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rgbClr val="333333"/>
                </a:solidFill>
                <a:effectLst/>
                <a:latin typeface="unset"/>
                <a:ea typeface="Times New Roman" panose="02020603050405020304" pitchFamily="18" charset="0"/>
                <a:cs typeface="Helvetica" panose="020B0604020202020204" pitchFamily="34" charset="0"/>
              </a:rPr>
              <a:t>Data modeling</a:t>
            </a: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tab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/>
            <a:r>
              <a:rPr lang="en-US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Power Query and M language</a:t>
            </a:r>
            <a:endParaRPr lang="en-US" dirty="0">
              <a:effectLst/>
              <a:highlight>
                <a:srgbClr val="00FF00"/>
              </a:highlight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lvl="2"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Manual data entry</a:t>
            </a:r>
            <a:endParaRPr lang="en-US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37BE389B-5477-AABF-9D58-DCDC1F4C6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6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30417-2B34-FB38-A8CF-800D6892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09210-6147-951F-656F-D243462EB85F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07B98-0255-DCF6-AFDE-F034F2DBB548}"/>
              </a:ext>
            </a:extLst>
          </p:cNvPr>
          <p:cNvSpPr txBox="1"/>
          <p:nvPr/>
        </p:nvSpPr>
        <p:spPr>
          <a:xfrm>
            <a:off x="693175" y="1236001"/>
            <a:ext cx="11326761" cy="17468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or False: DAX time intelligence functions can be used with Power BI’s autogenerated date/time dimension.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87BA781F-6C10-1DA9-5886-4D7A81334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1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8DEBE-85B6-50CC-D821-534959D4A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0B0CCC-E76F-54FD-E14D-AEF6913E7942}"/>
              </a:ext>
            </a:extLst>
          </p:cNvPr>
          <p:cNvSpPr txBox="1"/>
          <p:nvPr/>
        </p:nvSpPr>
        <p:spPr>
          <a:xfrm>
            <a:off x="994194" y="357915"/>
            <a:ext cx="6094562" cy="512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B245B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  <a:r>
              <a:rPr lang="en-US" sz="2800" b="1" dirty="0">
                <a:solidFill>
                  <a:srgbClr val="7B245B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7B245B"/>
              </a:solidFill>
              <a:effectLst/>
              <a:uLnTx/>
              <a:uFillTx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47879-29E9-FDFA-48AD-F8AC5444353F}"/>
              </a:ext>
            </a:extLst>
          </p:cNvPr>
          <p:cNvSpPr txBox="1"/>
          <p:nvPr/>
        </p:nvSpPr>
        <p:spPr>
          <a:xfrm>
            <a:off x="693175" y="1236001"/>
            <a:ext cx="11326761" cy="17468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3pPr marL="1257300" lvl="2" indent="-342900">
              <a:lnSpc>
                <a:spcPct val="107000"/>
              </a:lnSpc>
              <a:buFont typeface="+mj-lt"/>
              <a:buAutoNum type="alphaUcPeriod"/>
              <a:defRPr sz="240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3pPr>
          </a:lstStyle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or False: DAX time intelligence functions can be used with Power BI’s autogenerated date/time dimension.</a:t>
            </a:r>
          </a:p>
          <a:p>
            <a:pPr marL="1371600" lvl="2"/>
            <a:r>
              <a:rPr lang="en-US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</a:p>
          <a:p>
            <a:pPr marL="1371600" lvl="2"/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</a:p>
        </p:txBody>
      </p:sp>
      <p:pic>
        <p:nvPicPr>
          <p:cNvPr id="7" name="Picture 2" descr="Knowledge Check 16">
            <a:extLst>
              <a:ext uri="{FF2B5EF4-FFF2-40B4-BE49-F238E27FC236}">
                <a16:creationId xmlns:a16="http://schemas.microsoft.com/office/drawing/2014/main" id="{132ECBAA-DD02-8841-268B-038DDE9AA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26" y="-6599"/>
            <a:ext cx="831128" cy="124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C433E0-931E-7BF4-CB4F-046FAB72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415" y="3875112"/>
            <a:ext cx="765916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0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uestion Time - We need your thoughts on this please! - Objective Secured">
            <a:extLst>
              <a:ext uri="{FF2B5EF4-FFF2-40B4-BE49-F238E27FC236}">
                <a16:creationId xmlns:a16="http://schemas.microsoft.com/office/drawing/2014/main" id="{340EBD47-8B73-FC4E-D1DA-634B6343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60" y="846417"/>
            <a:ext cx="7256207" cy="46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938BF-3B4B-2546-AFFC-F498C082D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BF894C-4BCA-B15E-A9A1-A34F4EFB2FB9}"/>
              </a:ext>
            </a:extLst>
          </p:cNvPr>
          <p:cNvSpPr/>
          <p:nvPr/>
        </p:nvSpPr>
        <p:spPr>
          <a:xfrm>
            <a:off x="7251" y="-493486"/>
            <a:ext cx="3329256" cy="7984420"/>
          </a:xfrm>
          <a:custGeom>
            <a:avLst/>
            <a:gdLst>
              <a:gd name="connsiteX0" fmla="*/ 0 w 3329256"/>
              <a:gd name="connsiteY0" fmla="*/ 0 h 7984420"/>
              <a:gd name="connsiteX1" fmla="*/ 1 w 3329256"/>
              <a:gd name="connsiteY1" fmla="*/ 0 h 7984420"/>
              <a:gd name="connsiteX2" fmla="*/ 1898776 w 3329256"/>
              <a:gd name="connsiteY2" fmla="*/ 1713483 h 7984420"/>
              <a:gd name="connsiteX3" fmla="*/ 1908630 w 3329256"/>
              <a:gd name="connsiteY3" fmla="*/ 1908628 h 7984420"/>
              <a:gd name="connsiteX4" fmla="*/ 1908630 w 3329256"/>
              <a:gd name="connsiteY4" fmla="*/ 6075792 h 7984420"/>
              <a:gd name="connsiteX5" fmla="*/ 1908626 w 3329256"/>
              <a:gd name="connsiteY5" fmla="*/ 6075792 h 7984420"/>
              <a:gd name="connsiteX6" fmla="*/ 1915960 w 3329256"/>
              <a:gd name="connsiteY6" fmla="*/ 6221042 h 7984420"/>
              <a:gd name="connsiteX7" fmla="*/ 3329256 w 3329256"/>
              <a:gd name="connsiteY7" fmla="*/ 7496421 h 7984420"/>
              <a:gd name="connsiteX8" fmla="*/ 3329256 w 3329256"/>
              <a:gd name="connsiteY8" fmla="*/ 7984420 h 7984420"/>
              <a:gd name="connsiteX9" fmla="*/ 3329255 w 3329256"/>
              <a:gd name="connsiteY9" fmla="*/ 7984420 h 7984420"/>
              <a:gd name="connsiteX10" fmla="*/ 1430480 w 3329256"/>
              <a:gd name="connsiteY10" fmla="*/ 6270937 h 7984420"/>
              <a:gd name="connsiteX11" fmla="*/ 1420626 w 3329256"/>
              <a:gd name="connsiteY11" fmla="*/ 6075792 h 7984420"/>
              <a:gd name="connsiteX12" fmla="*/ 1420626 w 3329256"/>
              <a:gd name="connsiteY12" fmla="*/ 1908628 h 7984420"/>
              <a:gd name="connsiteX13" fmla="*/ 1420630 w 3329256"/>
              <a:gd name="connsiteY13" fmla="*/ 1908628 h 7984420"/>
              <a:gd name="connsiteX14" fmla="*/ 1413296 w 3329256"/>
              <a:gd name="connsiteY14" fmla="*/ 1763378 h 7984420"/>
              <a:gd name="connsiteX15" fmla="*/ 0 w 3329256"/>
              <a:gd name="connsiteY15" fmla="*/ 487999 h 79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29256" h="7984420">
                <a:moveTo>
                  <a:pt x="0" y="0"/>
                </a:moveTo>
                <a:lnTo>
                  <a:pt x="1" y="0"/>
                </a:lnTo>
                <a:cubicBezTo>
                  <a:pt x="988227" y="0"/>
                  <a:pt x="1801035" y="751045"/>
                  <a:pt x="1898776" y="1713483"/>
                </a:cubicBezTo>
                <a:lnTo>
                  <a:pt x="1908630" y="1908628"/>
                </a:lnTo>
                <a:lnTo>
                  <a:pt x="1908630" y="6075792"/>
                </a:lnTo>
                <a:lnTo>
                  <a:pt x="1908626" y="6075792"/>
                </a:lnTo>
                <a:lnTo>
                  <a:pt x="1915960" y="6221042"/>
                </a:lnTo>
                <a:cubicBezTo>
                  <a:pt x="1988711" y="6937403"/>
                  <a:pt x="2593701" y="7496421"/>
                  <a:pt x="3329256" y="7496421"/>
                </a:cubicBezTo>
                <a:lnTo>
                  <a:pt x="3329256" y="7984420"/>
                </a:lnTo>
                <a:lnTo>
                  <a:pt x="3329255" y="7984420"/>
                </a:lnTo>
                <a:cubicBezTo>
                  <a:pt x="2341029" y="7984420"/>
                  <a:pt x="1528221" y="7233375"/>
                  <a:pt x="1430480" y="6270937"/>
                </a:cubicBezTo>
                <a:lnTo>
                  <a:pt x="1420626" y="6075792"/>
                </a:lnTo>
                <a:lnTo>
                  <a:pt x="1420626" y="1908628"/>
                </a:lnTo>
                <a:lnTo>
                  <a:pt x="1420630" y="1908628"/>
                </a:lnTo>
                <a:lnTo>
                  <a:pt x="1413296" y="1763378"/>
                </a:lnTo>
                <a:cubicBezTo>
                  <a:pt x="1340545" y="1047017"/>
                  <a:pt x="735555" y="487999"/>
                  <a:pt x="0" y="487999"/>
                </a:cubicBezTo>
                <a:close/>
              </a:path>
            </a:pathLst>
          </a:custGeom>
          <a:gradFill flip="none" rotWithShape="1">
            <a:gsLst>
              <a:gs pos="61000">
                <a:srgbClr val="00CC99"/>
              </a:gs>
              <a:gs pos="27400">
                <a:srgbClr val="33CCFF"/>
              </a:gs>
              <a:gs pos="0">
                <a:srgbClr val="000099"/>
              </a:gs>
              <a:gs pos="100000">
                <a:srgbClr val="0066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CDFF5B-C5ED-990F-C6FB-F86191FB7412}"/>
              </a:ext>
            </a:extLst>
          </p:cNvPr>
          <p:cNvGrpSpPr/>
          <p:nvPr/>
        </p:nvGrpSpPr>
        <p:grpSpPr>
          <a:xfrm>
            <a:off x="1437348" y="1240019"/>
            <a:ext cx="7200000" cy="1080000"/>
            <a:chOff x="1437350" y="1240020"/>
            <a:chExt cx="4301630" cy="635091"/>
          </a:xfrm>
          <a:solidFill>
            <a:srgbClr val="7030A0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9D32EB-518D-BE98-7FB2-75B91C5950D4}"/>
                </a:ext>
              </a:extLst>
            </p:cNvPr>
            <p:cNvSpPr/>
            <p:nvPr/>
          </p:nvSpPr>
          <p:spPr>
            <a:xfrm flipV="1">
              <a:off x="1437350" y="1240020"/>
              <a:ext cx="4301630" cy="635091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5F7634-D892-DEE2-DCA7-195A4CE82A75}"/>
                </a:ext>
              </a:extLst>
            </p:cNvPr>
            <p:cNvSpPr txBox="1"/>
            <p:nvPr/>
          </p:nvSpPr>
          <p:spPr>
            <a:xfrm>
              <a:off x="1925742" y="1552614"/>
              <a:ext cx="3656386" cy="2714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400" b="1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</a:t>
              </a:r>
              <a:r>
                <a:rPr kumimoji="0" lang="fr-F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14: Variables in DAX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9AF34A-506E-5834-3A30-B5434E56574D}"/>
              </a:ext>
            </a:extLst>
          </p:cNvPr>
          <p:cNvSpPr txBox="1"/>
          <p:nvPr/>
        </p:nvSpPr>
        <p:spPr>
          <a:xfrm>
            <a:off x="1337029" y="823948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144B9E-9FFD-53E6-A5E7-87AE20EB22CB}"/>
              </a:ext>
            </a:extLst>
          </p:cNvPr>
          <p:cNvGrpSpPr/>
          <p:nvPr/>
        </p:nvGrpSpPr>
        <p:grpSpPr>
          <a:xfrm>
            <a:off x="1437351" y="2583833"/>
            <a:ext cx="7200000" cy="1080000"/>
            <a:chOff x="1437351" y="2358629"/>
            <a:chExt cx="7200000" cy="108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1C2F9A1-B237-19DA-3521-08CC6B9B1ED1}"/>
                </a:ext>
              </a:extLst>
            </p:cNvPr>
            <p:cNvSpPr/>
            <p:nvPr/>
          </p:nvSpPr>
          <p:spPr>
            <a:xfrm flipV="1">
              <a:off x="1437351" y="2358629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02AB78-2797-C8CB-C504-7B22DB27212E}"/>
                </a:ext>
              </a:extLst>
            </p:cNvPr>
            <p:cNvSpPr txBox="1"/>
            <p:nvPr/>
          </p:nvSpPr>
          <p:spPr>
            <a:xfrm>
              <a:off x="2254811" y="2914418"/>
              <a:ext cx="61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15: OR Condition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13C18D-CB48-FFB8-1A1B-6B103735D38D}"/>
              </a:ext>
            </a:extLst>
          </p:cNvPr>
          <p:cNvSpPr txBox="1"/>
          <p:nvPr/>
        </p:nvSpPr>
        <p:spPr>
          <a:xfrm>
            <a:off x="1276647" y="2213333"/>
            <a:ext cx="75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7741D2-F557-2B20-909D-647F56C8D1E0}"/>
              </a:ext>
            </a:extLst>
          </p:cNvPr>
          <p:cNvGrpSpPr/>
          <p:nvPr/>
        </p:nvGrpSpPr>
        <p:grpSpPr>
          <a:xfrm>
            <a:off x="1523614" y="5497646"/>
            <a:ext cx="7351142" cy="1080000"/>
            <a:chOff x="1437351" y="3508484"/>
            <a:chExt cx="7351142" cy="1080000"/>
          </a:xfrm>
          <a:solidFill>
            <a:schemeClr val="accent5">
              <a:lumMod val="7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337913-C3CD-6DC5-A23C-DBE2EFCDCC41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A3AA97-24C8-8FEE-BBA2-F86DEE15EF56}"/>
                </a:ext>
              </a:extLst>
            </p:cNvPr>
            <p:cNvSpPr txBox="1"/>
            <p:nvPr/>
          </p:nvSpPr>
          <p:spPr>
            <a:xfrm>
              <a:off x="2004228" y="4048484"/>
              <a:ext cx="678426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9: Creating Measures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A935B8-C3A1-D493-C5FB-2A91406C5BCE}"/>
              </a:ext>
            </a:extLst>
          </p:cNvPr>
          <p:cNvSpPr txBox="1"/>
          <p:nvPr/>
        </p:nvSpPr>
        <p:spPr>
          <a:xfrm>
            <a:off x="1323275" y="3602718"/>
            <a:ext cx="72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6B4114-EBE2-A0A6-47E8-B9A901C87352}"/>
              </a:ext>
            </a:extLst>
          </p:cNvPr>
          <p:cNvGrpSpPr/>
          <p:nvPr/>
        </p:nvGrpSpPr>
        <p:grpSpPr>
          <a:xfrm>
            <a:off x="8151095" y="218152"/>
            <a:ext cx="3845427" cy="686723"/>
            <a:chOff x="8151095" y="218152"/>
            <a:chExt cx="3845427" cy="6867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4C8029-1B52-A23C-CBC4-4ABB91008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095" y="218152"/>
              <a:ext cx="3810478" cy="68672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3DB575-0BC9-CD37-24A1-D147DB427210}"/>
                </a:ext>
              </a:extLst>
            </p:cNvPr>
            <p:cNvSpPr/>
            <p:nvPr/>
          </p:nvSpPr>
          <p:spPr>
            <a:xfrm>
              <a:off x="11942522" y="733425"/>
              <a:ext cx="54000" cy="17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2BE4A8-42DC-9D5D-4305-1C1196E5254D}"/>
              </a:ext>
            </a:extLst>
          </p:cNvPr>
          <p:cNvGrpSpPr/>
          <p:nvPr/>
        </p:nvGrpSpPr>
        <p:grpSpPr>
          <a:xfrm>
            <a:off x="1589751" y="4080047"/>
            <a:ext cx="7200000" cy="1080000"/>
            <a:chOff x="1437351" y="3508484"/>
            <a:chExt cx="7200000" cy="1080000"/>
          </a:xfrm>
          <a:solidFill>
            <a:srgbClr val="EF4B57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142236C-8E1B-68A8-C61D-1F3DABE4CDE5}"/>
                </a:ext>
              </a:extLst>
            </p:cNvPr>
            <p:cNvSpPr/>
            <p:nvPr/>
          </p:nvSpPr>
          <p:spPr>
            <a:xfrm flipV="1">
              <a:off x="1437351" y="3508484"/>
              <a:ext cx="7200000" cy="1080000"/>
            </a:xfrm>
            <a:custGeom>
              <a:avLst/>
              <a:gdLst>
                <a:gd name="connsiteX0" fmla="*/ 314185 w 3126929"/>
                <a:gd name="connsiteY0" fmla="*/ 0 h 727424"/>
                <a:gd name="connsiteX1" fmla="*/ 3126929 w 3126929"/>
                <a:gd name="connsiteY1" fmla="*/ 0 h 727424"/>
                <a:gd name="connsiteX2" fmla="*/ 3126929 w 3126929"/>
                <a:gd name="connsiteY2" fmla="*/ 413239 h 727424"/>
                <a:gd name="connsiteX3" fmla="*/ 314185 w 3126929"/>
                <a:gd name="connsiteY3" fmla="*/ 413239 h 727424"/>
                <a:gd name="connsiteX4" fmla="*/ 0 w 3126929"/>
                <a:gd name="connsiteY4" fmla="*/ 727424 h 727424"/>
                <a:gd name="connsiteX5" fmla="*/ 0 w 3126929"/>
                <a:gd name="connsiteY5" fmla="*/ 314185 h 727424"/>
                <a:gd name="connsiteX6" fmla="*/ 314185 w 3126929"/>
                <a:gd name="connsiteY6" fmla="*/ 0 h 72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6929" h="727424">
                  <a:moveTo>
                    <a:pt x="314185" y="0"/>
                  </a:moveTo>
                  <a:lnTo>
                    <a:pt x="3126929" y="0"/>
                  </a:lnTo>
                  <a:lnTo>
                    <a:pt x="3126929" y="413239"/>
                  </a:lnTo>
                  <a:lnTo>
                    <a:pt x="314185" y="413239"/>
                  </a:lnTo>
                  <a:cubicBezTo>
                    <a:pt x="140665" y="413239"/>
                    <a:pt x="0" y="553904"/>
                    <a:pt x="0" y="727424"/>
                  </a:cubicBezTo>
                  <a:lnTo>
                    <a:pt x="0" y="314185"/>
                  </a:lnTo>
                  <a:cubicBezTo>
                    <a:pt x="0" y="140665"/>
                    <a:pt x="140665" y="0"/>
                    <a:pt x="314185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5C6FDB-3CFD-33B3-F95C-169185DCF76A}"/>
                </a:ext>
              </a:extLst>
            </p:cNvPr>
            <p:cNvSpPr txBox="1"/>
            <p:nvPr/>
          </p:nvSpPr>
          <p:spPr>
            <a:xfrm>
              <a:off x="1837772" y="4025618"/>
              <a:ext cx="597766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Exercise 16: Organize your Measures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B67B639-A5BB-0A14-FEE6-11B96890026D}"/>
              </a:ext>
            </a:extLst>
          </p:cNvPr>
          <p:cNvSpPr txBox="1"/>
          <p:nvPr/>
        </p:nvSpPr>
        <p:spPr>
          <a:xfrm>
            <a:off x="1437348" y="5172025"/>
            <a:ext cx="65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941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5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FBDC19-E50F-18B6-2A96-FD019615A7D2}"/>
              </a:ext>
            </a:extLst>
          </p:cNvPr>
          <p:cNvSpPr/>
          <p:nvPr/>
        </p:nvSpPr>
        <p:spPr>
          <a:xfrm rot="-5220000">
            <a:off x="3118153" y="-974217"/>
            <a:ext cx="1791582" cy="8433916"/>
          </a:xfrm>
          <a:custGeom>
            <a:avLst/>
            <a:gdLst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51791 w 1417982"/>
              <a:gd name="connsiteY18" fmla="*/ 3193774 h 4518991"/>
              <a:gd name="connsiteX19" fmla="*/ 265043 w 1417982"/>
              <a:gd name="connsiteY19" fmla="*/ 3339547 h 4518991"/>
              <a:gd name="connsiteX20" fmla="*/ 278295 w 1417982"/>
              <a:gd name="connsiteY20" fmla="*/ 3538330 h 4518991"/>
              <a:gd name="connsiteX21" fmla="*/ 331304 w 1417982"/>
              <a:gd name="connsiteY21" fmla="*/ 3697356 h 4518991"/>
              <a:gd name="connsiteX22" fmla="*/ 331304 w 1417982"/>
              <a:gd name="connsiteY22" fmla="*/ 3829878 h 4518991"/>
              <a:gd name="connsiteX23" fmla="*/ 278295 w 1417982"/>
              <a:gd name="connsiteY23" fmla="*/ 3988904 h 4518991"/>
              <a:gd name="connsiteX24" fmla="*/ 278295 w 1417982"/>
              <a:gd name="connsiteY24" fmla="*/ 4147930 h 4518991"/>
              <a:gd name="connsiteX25" fmla="*/ 291548 w 1417982"/>
              <a:gd name="connsiteY25" fmla="*/ 4373217 h 4518991"/>
              <a:gd name="connsiteX26" fmla="*/ 331304 w 1417982"/>
              <a:gd name="connsiteY26" fmla="*/ 4426226 h 4518991"/>
              <a:gd name="connsiteX27" fmla="*/ 424069 w 1417982"/>
              <a:gd name="connsiteY27" fmla="*/ 4452730 h 4518991"/>
              <a:gd name="connsiteX28" fmla="*/ 834887 w 1417982"/>
              <a:gd name="connsiteY28" fmla="*/ 4492487 h 4518991"/>
              <a:gd name="connsiteX29" fmla="*/ 1086678 w 1417982"/>
              <a:gd name="connsiteY29" fmla="*/ 4479234 h 4518991"/>
              <a:gd name="connsiteX30" fmla="*/ 1325217 w 1417982"/>
              <a:gd name="connsiteY30" fmla="*/ 4505739 h 4518991"/>
              <a:gd name="connsiteX31" fmla="*/ 1364974 w 1417982"/>
              <a:gd name="connsiteY31" fmla="*/ 4518991 h 4518991"/>
              <a:gd name="connsiteX32" fmla="*/ 1417982 w 1417982"/>
              <a:gd name="connsiteY32" fmla="*/ 4161182 h 4518991"/>
              <a:gd name="connsiteX33" fmla="*/ 1378226 w 1417982"/>
              <a:gd name="connsiteY33" fmla="*/ 4055165 h 4518991"/>
              <a:gd name="connsiteX34" fmla="*/ 1417982 w 1417982"/>
              <a:gd name="connsiteY34" fmla="*/ 3962400 h 4518991"/>
              <a:gd name="connsiteX35" fmla="*/ 1338469 w 1417982"/>
              <a:gd name="connsiteY35" fmla="*/ 3843130 h 4518991"/>
              <a:gd name="connsiteX36" fmla="*/ 1311965 w 1417982"/>
              <a:gd name="connsiteY36" fmla="*/ 3617843 h 4518991"/>
              <a:gd name="connsiteX37" fmla="*/ 1325217 w 1417982"/>
              <a:gd name="connsiteY37" fmla="*/ 3511826 h 4518991"/>
              <a:gd name="connsiteX38" fmla="*/ 1325217 w 1417982"/>
              <a:gd name="connsiteY38" fmla="*/ 3286539 h 4518991"/>
              <a:gd name="connsiteX39" fmla="*/ 1325217 w 1417982"/>
              <a:gd name="connsiteY39" fmla="*/ 3048000 h 4518991"/>
              <a:gd name="connsiteX40" fmla="*/ 1166191 w 1417982"/>
              <a:gd name="connsiteY40" fmla="*/ 2769704 h 4518991"/>
              <a:gd name="connsiteX41" fmla="*/ 1311965 w 1417982"/>
              <a:gd name="connsiteY41" fmla="*/ 2517913 h 4518991"/>
              <a:gd name="connsiteX42" fmla="*/ 1258956 w 1417982"/>
              <a:gd name="connsiteY42" fmla="*/ 2305878 h 4518991"/>
              <a:gd name="connsiteX43" fmla="*/ 1245704 w 1417982"/>
              <a:gd name="connsiteY43" fmla="*/ 2146852 h 4518991"/>
              <a:gd name="connsiteX44" fmla="*/ 1272209 w 1417982"/>
              <a:gd name="connsiteY44" fmla="*/ 2040834 h 4518991"/>
              <a:gd name="connsiteX45" fmla="*/ 1258956 w 1417982"/>
              <a:gd name="connsiteY45" fmla="*/ 1881808 h 4518991"/>
              <a:gd name="connsiteX46" fmla="*/ 1205948 w 1417982"/>
              <a:gd name="connsiteY46" fmla="*/ 1722782 h 4518991"/>
              <a:gd name="connsiteX47" fmla="*/ 1205948 w 1417982"/>
              <a:gd name="connsiteY47" fmla="*/ 1457739 h 4518991"/>
              <a:gd name="connsiteX48" fmla="*/ 1179443 w 1417982"/>
              <a:gd name="connsiteY48" fmla="*/ 1258956 h 4518991"/>
              <a:gd name="connsiteX49" fmla="*/ 1152939 w 1417982"/>
              <a:gd name="connsiteY49" fmla="*/ 1086678 h 4518991"/>
              <a:gd name="connsiteX50" fmla="*/ 1166191 w 1417982"/>
              <a:gd name="connsiteY50" fmla="*/ 848139 h 4518991"/>
              <a:gd name="connsiteX51" fmla="*/ 1152939 w 1417982"/>
              <a:gd name="connsiteY51" fmla="*/ 675860 h 4518991"/>
              <a:gd name="connsiteX52" fmla="*/ 1113182 w 1417982"/>
              <a:gd name="connsiteY52" fmla="*/ 437321 h 4518991"/>
              <a:gd name="connsiteX53" fmla="*/ 1099930 w 1417982"/>
              <a:gd name="connsiteY53" fmla="*/ 291547 h 4518991"/>
              <a:gd name="connsiteX54" fmla="*/ 1152939 w 1417982"/>
              <a:gd name="connsiteY54" fmla="*/ 92765 h 4518991"/>
              <a:gd name="connsiteX55" fmla="*/ 1139687 w 1417982"/>
              <a:gd name="connsiteY55" fmla="*/ 0 h 4518991"/>
              <a:gd name="connsiteX56" fmla="*/ 848139 w 1417982"/>
              <a:gd name="connsiteY56" fmla="*/ 53008 h 4518991"/>
              <a:gd name="connsiteX57" fmla="*/ 278295 w 1417982"/>
              <a:gd name="connsiteY57" fmla="*/ 39756 h 4518991"/>
              <a:gd name="connsiteX58" fmla="*/ 53009 w 1417982"/>
              <a:gd name="connsiteY58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262271 w 1417982"/>
              <a:gd name="connsiteY18" fmla="*/ 3034266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91548 w 1417982"/>
              <a:gd name="connsiteY17" fmla="*/ 2915478 h 4518991"/>
              <a:gd name="connsiteX18" fmla="*/ 309100 w 1417982"/>
              <a:gd name="connsiteY18" fmla="*/ 3039645 h 4518991"/>
              <a:gd name="connsiteX19" fmla="*/ 251791 w 1417982"/>
              <a:gd name="connsiteY19" fmla="*/ 3193774 h 4518991"/>
              <a:gd name="connsiteX20" fmla="*/ 265043 w 1417982"/>
              <a:gd name="connsiteY20" fmla="*/ 3339547 h 4518991"/>
              <a:gd name="connsiteX21" fmla="*/ 278295 w 1417982"/>
              <a:gd name="connsiteY21" fmla="*/ 3538330 h 4518991"/>
              <a:gd name="connsiteX22" fmla="*/ 331304 w 1417982"/>
              <a:gd name="connsiteY22" fmla="*/ 3697356 h 4518991"/>
              <a:gd name="connsiteX23" fmla="*/ 331304 w 1417982"/>
              <a:gd name="connsiteY23" fmla="*/ 3829878 h 4518991"/>
              <a:gd name="connsiteX24" fmla="*/ 278295 w 1417982"/>
              <a:gd name="connsiteY24" fmla="*/ 3988904 h 4518991"/>
              <a:gd name="connsiteX25" fmla="*/ 278295 w 1417982"/>
              <a:gd name="connsiteY25" fmla="*/ 4147930 h 4518991"/>
              <a:gd name="connsiteX26" fmla="*/ 291548 w 1417982"/>
              <a:gd name="connsiteY26" fmla="*/ 4373217 h 4518991"/>
              <a:gd name="connsiteX27" fmla="*/ 331304 w 1417982"/>
              <a:gd name="connsiteY27" fmla="*/ 4426226 h 4518991"/>
              <a:gd name="connsiteX28" fmla="*/ 424069 w 1417982"/>
              <a:gd name="connsiteY28" fmla="*/ 4452730 h 4518991"/>
              <a:gd name="connsiteX29" fmla="*/ 834887 w 1417982"/>
              <a:gd name="connsiteY29" fmla="*/ 4492487 h 4518991"/>
              <a:gd name="connsiteX30" fmla="*/ 1086678 w 1417982"/>
              <a:gd name="connsiteY30" fmla="*/ 4479234 h 4518991"/>
              <a:gd name="connsiteX31" fmla="*/ 1325217 w 1417982"/>
              <a:gd name="connsiteY31" fmla="*/ 4505739 h 4518991"/>
              <a:gd name="connsiteX32" fmla="*/ 1364974 w 1417982"/>
              <a:gd name="connsiteY32" fmla="*/ 4518991 h 4518991"/>
              <a:gd name="connsiteX33" fmla="*/ 1417982 w 1417982"/>
              <a:gd name="connsiteY33" fmla="*/ 4161182 h 4518991"/>
              <a:gd name="connsiteX34" fmla="*/ 1378226 w 1417982"/>
              <a:gd name="connsiteY34" fmla="*/ 4055165 h 4518991"/>
              <a:gd name="connsiteX35" fmla="*/ 1417982 w 1417982"/>
              <a:gd name="connsiteY35" fmla="*/ 3962400 h 4518991"/>
              <a:gd name="connsiteX36" fmla="*/ 1338469 w 1417982"/>
              <a:gd name="connsiteY36" fmla="*/ 3843130 h 4518991"/>
              <a:gd name="connsiteX37" fmla="*/ 1311965 w 1417982"/>
              <a:gd name="connsiteY37" fmla="*/ 3617843 h 4518991"/>
              <a:gd name="connsiteX38" fmla="*/ 1325217 w 1417982"/>
              <a:gd name="connsiteY38" fmla="*/ 3511826 h 4518991"/>
              <a:gd name="connsiteX39" fmla="*/ 1325217 w 1417982"/>
              <a:gd name="connsiteY39" fmla="*/ 3286539 h 4518991"/>
              <a:gd name="connsiteX40" fmla="*/ 1325217 w 1417982"/>
              <a:gd name="connsiteY40" fmla="*/ 3048000 h 4518991"/>
              <a:gd name="connsiteX41" fmla="*/ 1166191 w 1417982"/>
              <a:gd name="connsiteY41" fmla="*/ 2769704 h 4518991"/>
              <a:gd name="connsiteX42" fmla="*/ 1311965 w 1417982"/>
              <a:gd name="connsiteY42" fmla="*/ 2517913 h 4518991"/>
              <a:gd name="connsiteX43" fmla="*/ 1258956 w 1417982"/>
              <a:gd name="connsiteY43" fmla="*/ 2305878 h 4518991"/>
              <a:gd name="connsiteX44" fmla="*/ 1245704 w 1417982"/>
              <a:gd name="connsiteY44" fmla="*/ 2146852 h 4518991"/>
              <a:gd name="connsiteX45" fmla="*/ 1272209 w 1417982"/>
              <a:gd name="connsiteY45" fmla="*/ 2040834 h 4518991"/>
              <a:gd name="connsiteX46" fmla="*/ 1258956 w 1417982"/>
              <a:gd name="connsiteY46" fmla="*/ 1881808 h 4518991"/>
              <a:gd name="connsiteX47" fmla="*/ 1205948 w 1417982"/>
              <a:gd name="connsiteY47" fmla="*/ 1722782 h 4518991"/>
              <a:gd name="connsiteX48" fmla="*/ 1205948 w 1417982"/>
              <a:gd name="connsiteY48" fmla="*/ 1457739 h 4518991"/>
              <a:gd name="connsiteX49" fmla="*/ 1179443 w 1417982"/>
              <a:gd name="connsiteY49" fmla="*/ 1258956 h 4518991"/>
              <a:gd name="connsiteX50" fmla="*/ 1152939 w 1417982"/>
              <a:gd name="connsiteY50" fmla="*/ 1086678 h 4518991"/>
              <a:gd name="connsiteX51" fmla="*/ 1166191 w 1417982"/>
              <a:gd name="connsiteY51" fmla="*/ 848139 h 4518991"/>
              <a:gd name="connsiteX52" fmla="*/ 1152939 w 1417982"/>
              <a:gd name="connsiteY52" fmla="*/ 675860 h 4518991"/>
              <a:gd name="connsiteX53" fmla="*/ 1113182 w 1417982"/>
              <a:gd name="connsiteY53" fmla="*/ 437321 h 4518991"/>
              <a:gd name="connsiteX54" fmla="*/ 1099930 w 1417982"/>
              <a:gd name="connsiteY54" fmla="*/ 291547 h 4518991"/>
              <a:gd name="connsiteX55" fmla="*/ 1152939 w 1417982"/>
              <a:gd name="connsiteY55" fmla="*/ 92765 h 4518991"/>
              <a:gd name="connsiteX56" fmla="*/ 1139687 w 1417982"/>
              <a:gd name="connsiteY56" fmla="*/ 0 h 4518991"/>
              <a:gd name="connsiteX57" fmla="*/ 848139 w 1417982"/>
              <a:gd name="connsiteY57" fmla="*/ 53008 h 4518991"/>
              <a:gd name="connsiteX58" fmla="*/ 278295 w 1417982"/>
              <a:gd name="connsiteY58" fmla="*/ 39756 h 4518991"/>
              <a:gd name="connsiteX59" fmla="*/ 53009 w 1417982"/>
              <a:gd name="connsiteY59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311965 w 1417982"/>
              <a:gd name="connsiteY43" fmla="*/ 2517913 h 4518991"/>
              <a:gd name="connsiteX44" fmla="*/ 1258956 w 1417982"/>
              <a:gd name="connsiteY44" fmla="*/ 2305878 h 4518991"/>
              <a:gd name="connsiteX45" fmla="*/ 1245704 w 1417982"/>
              <a:gd name="connsiteY45" fmla="*/ 2146852 h 4518991"/>
              <a:gd name="connsiteX46" fmla="*/ 1272209 w 1417982"/>
              <a:gd name="connsiteY46" fmla="*/ 2040834 h 4518991"/>
              <a:gd name="connsiteX47" fmla="*/ 1258956 w 1417982"/>
              <a:gd name="connsiteY47" fmla="*/ 1881808 h 4518991"/>
              <a:gd name="connsiteX48" fmla="*/ 1205948 w 1417982"/>
              <a:gd name="connsiteY48" fmla="*/ 1722782 h 4518991"/>
              <a:gd name="connsiteX49" fmla="*/ 1205948 w 1417982"/>
              <a:gd name="connsiteY49" fmla="*/ 1457739 h 4518991"/>
              <a:gd name="connsiteX50" fmla="*/ 1179443 w 1417982"/>
              <a:gd name="connsiteY50" fmla="*/ 1258956 h 4518991"/>
              <a:gd name="connsiteX51" fmla="*/ 1152939 w 1417982"/>
              <a:gd name="connsiteY51" fmla="*/ 1086678 h 4518991"/>
              <a:gd name="connsiteX52" fmla="*/ 1166191 w 1417982"/>
              <a:gd name="connsiteY52" fmla="*/ 848139 h 4518991"/>
              <a:gd name="connsiteX53" fmla="*/ 1152939 w 1417982"/>
              <a:gd name="connsiteY53" fmla="*/ 675860 h 4518991"/>
              <a:gd name="connsiteX54" fmla="*/ 1113182 w 1417982"/>
              <a:gd name="connsiteY54" fmla="*/ 437321 h 4518991"/>
              <a:gd name="connsiteX55" fmla="*/ 1099930 w 1417982"/>
              <a:gd name="connsiteY55" fmla="*/ 291547 h 4518991"/>
              <a:gd name="connsiteX56" fmla="*/ 1152939 w 1417982"/>
              <a:gd name="connsiteY56" fmla="*/ 92765 h 4518991"/>
              <a:gd name="connsiteX57" fmla="*/ 1139687 w 1417982"/>
              <a:gd name="connsiteY57" fmla="*/ 0 h 4518991"/>
              <a:gd name="connsiteX58" fmla="*/ 848139 w 1417982"/>
              <a:gd name="connsiteY58" fmla="*/ 53008 h 4518991"/>
              <a:gd name="connsiteX59" fmla="*/ 278295 w 1417982"/>
              <a:gd name="connsiteY59" fmla="*/ 39756 h 4518991"/>
              <a:gd name="connsiteX60" fmla="*/ 53009 w 1417982"/>
              <a:gd name="connsiteY60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166191 w 1417982"/>
              <a:gd name="connsiteY42" fmla="*/ 2769704 h 4518991"/>
              <a:gd name="connsiteX43" fmla="*/ 1227585 w 1417982"/>
              <a:gd name="connsiteY43" fmla="*/ 2656553 h 4518991"/>
              <a:gd name="connsiteX44" fmla="*/ 1311965 w 1417982"/>
              <a:gd name="connsiteY44" fmla="*/ 2517913 h 4518991"/>
              <a:gd name="connsiteX45" fmla="*/ 1258956 w 1417982"/>
              <a:gd name="connsiteY45" fmla="*/ 2305878 h 4518991"/>
              <a:gd name="connsiteX46" fmla="*/ 1245704 w 1417982"/>
              <a:gd name="connsiteY46" fmla="*/ 2146852 h 4518991"/>
              <a:gd name="connsiteX47" fmla="*/ 1272209 w 1417982"/>
              <a:gd name="connsiteY47" fmla="*/ 2040834 h 4518991"/>
              <a:gd name="connsiteX48" fmla="*/ 1258956 w 1417982"/>
              <a:gd name="connsiteY48" fmla="*/ 1881808 h 4518991"/>
              <a:gd name="connsiteX49" fmla="*/ 1205948 w 1417982"/>
              <a:gd name="connsiteY49" fmla="*/ 1722782 h 4518991"/>
              <a:gd name="connsiteX50" fmla="*/ 1205948 w 1417982"/>
              <a:gd name="connsiteY50" fmla="*/ 1457739 h 4518991"/>
              <a:gd name="connsiteX51" fmla="*/ 1179443 w 1417982"/>
              <a:gd name="connsiteY51" fmla="*/ 1258956 h 4518991"/>
              <a:gd name="connsiteX52" fmla="*/ 1152939 w 1417982"/>
              <a:gd name="connsiteY52" fmla="*/ 1086678 h 4518991"/>
              <a:gd name="connsiteX53" fmla="*/ 1166191 w 1417982"/>
              <a:gd name="connsiteY53" fmla="*/ 848139 h 4518991"/>
              <a:gd name="connsiteX54" fmla="*/ 1152939 w 1417982"/>
              <a:gd name="connsiteY54" fmla="*/ 675860 h 4518991"/>
              <a:gd name="connsiteX55" fmla="*/ 1113182 w 1417982"/>
              <a:gd name="connsiteY55" fmla="*/ 437321 h 4518991"/>
              <a:gd name="connsiteX56" fmla="*/ 1099930 w 1417982"/>
              <a:gd name="connsiteY56" fmla="*/ 291547 h 4518991"/>
              <a:gd name="connsiteX57" fmla="*/ 1152939 w 1417982"/>
              <a:gd name="connsiteY57" fmla="*/ 92765 h 4518991"/>
              <a:gd name="connsiteX58" fmla="*/ 1139687 w 1417982"/>
              <a:gd name="connsiteY58" fmla="*/ 0 h 4518991"/>
              <a:gd name="connsiteX59" fmla="*/ 848139 w 1417982"/>
              <a:gd name="connsiteY59" fmla="*/ 53008 h 4518991"/>
              <a:gd name="connsiteX60" fmla="*/ 278295 w 1417982"/>
              <a:gd name="connsiteY60" fmla="*/ 39756 h 4518991"/>
              <a:gd name="connsiteX61" fmla="*/ 53009 w 1417982"/>
              <a:gd name="connsiteY61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166191 w 1417982"/>
              <a:gd name="connsiteY43" fmla="*/ 27697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06398 w 1417982"/>
              <a:gd name="connsiteY43" fmla="*/ 2757004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27585 w 1417982"/>
              <a:gd name="connsiteY44" fmla="*/ 2656553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311965 w 1417982"/>
              <a:gd name="connsiteY45" fmla="*/ 2517913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  <a:gd name="connsiteX0" fmla="*/ 53009 w 1417982"/>
              <a:gd name="connsiteY0" fmla="*/ 106017 h 4518991"/>
              <a:gd name="connsiteX1" fmla="*/ 0 w 1417982"/>
              <a:gd name="connsiteY1" fmla="*/ 357808 h 4518991"/>
              <a:gd name="connsiteX2" fmla="*/ 159026 w 1417982"/>
              <a:gd name="connsiteY2" fmla="*/ 516834 h 4518991"/>
              <a:gd name="connsiteX3" fmla="*/ 66261 w 1417982"/>
              <a:gd name="connsiteY3" fmla="*/ 583095 h 4518991"/>
              <a:gd name="connsiteX4" fmla="*/ 79513 w 1417982"/>
              <a:gd name="connsiteY4" fmla="*/ 622852 h 4518991"/>
              <a:gd name="connsiteX5" fmla="*/ 185530 w 1417982"/>
              <a:gd name="connsiteY5" fmla="*/ 728869 h 4518991"/>
              <a:gd name="connsiteX6" fmla="*/ 212035 w 1417982"/>
              <a:gd name="connsiteY6" fmla="*/ 861391 h 4518991"/>
              <a:gd name="connsiteX7" fmla="*/ 159026 w 1417982"/>
              <a:gd name="connsiteY7" fmla="*/ 1020417 h 4518991"/>
              <a:gd name="connsiteX8" fmla="*/ 225287 w 1417982"/>
              <a:gd name="connsiteY8" fmla="*/ 1139687 h 4518991"/>
              <a:gd name="connsiteX9" fmla="*/ 238539 w 1417982"/>
              <a:gd name="connsiteY9" fmla="*/ 1338469 h 4518991"/>
              <a:gd name="connsiteX10" fmla="*/ 212035 w 1417982"/>
              <a:gd name="connsiteY10" fmla="*/ 1683026 h 4518991"/>
              <a:gd name="connsiteX11" fmla="*/ 212035 w 1417982"/>
              <a:gd name="connsiteY11" fmla="*/ 1828800 h 4518991"/>
              <a:gd name="connsiteX12" fmla="*/ 278295 w 1417982"/>
              <a:gd name="connsiteY12" fmla="*/ 1987826 h 4518991"/>
              <a:gd name="connsiteX13" fmla="*/ 278295 w 1417982"/>
              <a:gd name="connsiteY13" fmla="*/ 2120347 h 4518991"/>
              <a:gd name="connsiteX14" fmla="*/ 251791 w 1417982"/>
              <a:gd name="connsiteY14" fmla="*/ 2252869 h 4518991"/>
              <a:gd name="connsiteX15" fmla="*/ 251791 w 1417982"/>
              <a:gd name="connsiteY15" fmla="*/ 2398643 h 4518991"/>
              <a:gd name="connsiteX16" fmla="*/ 251791 w 1417982"/>
              <a:gd name="connsiteY16" fmla="*/ 2597426 h 4518991"/>
              <a:gd name="connsiteX17" fmla="*/ 279299 w 1417982"/>
              <a:gd name="connsiteY17" fmla="*/ 2759946 h 4518991"/>
              <a:gd name="connsiteX18" fmla="*/ 291548 w 1417982"/>
              <a:gd name="connsiteY18" fmla="*/ 2915478 h 4518991"/>
              <a:gd name="connsiteX19" fmla="*/ 309100 w 1417982"/>
              <a:gd name="connsiteY19" fmla="*/ 3039645 h 4518991"/>
              <a:gd name="connsiteX20" fmla="*/ 251791 w 1417982"/>
              <a:gd name="connsiteY20" fmla="*/ 3193774 h 4518991"/>
              <a:gd name="connsiteX21" fmla="*/ 265043 w 1417982"/>
              <a:gd name="connsiteY21" fmla="*/ 3339547 h 4518991"/>
              <a:gd name="connsiteX22" fmla="*/ 278295 w 1417982"/>
              <a:gd name="connsiteY22" fmla="*/ 3538330 h 4518991"/>
              <a:gd name="connsiteX23" fmla="*/ 331304 w 1417982"/>
              <a:gd name="connsiteY23" fmla="*/ 3697356 h 4518991"/>
              <a:gd name="connsiteX24" fmla="*/ 331304 w 1417982"/>
              <a:gd name="connsiteY24" fmla="*/ 3829878 h 4518991"/>
              <a:gd name="connsiteX25" fmla="*/ 278295 w 1417982"/>
              <a:gd name="connsiteY25" fmla="*/ 3988904 h 4518991"/>
              <a:gd name="connsiteX26" fmla="*/ 278295 w 1417982"/>
              <a:gd name="connsiteY26" fmla="*/ 4147930 h 4518991"/>
              <a:gd name="connsiteX27" fmla="*/ 291548 w 1417982"/>
              <a:gd name="connsiteY27" fmla="*/ 4373217 h 4518991"/>
              <a:gd name="connsiteX28" fmla="*/ 331304 w 1417982"/>
              <a:gd name="connsiteY28" fmla="*/ 4426226 h 4518991"/>
              <a:gd name="connsiteX29" fmla="*/ 424069 w 1417982"/>
              <a:gd name="connsiteY29" fmla="*/ 4452730 h 4518991"/>
              <a:gd name="connsiteX30" fmla="*/ 834887 w 1417982"/>
              <a:gd name="connsiteY30" fmla="*/ 4492487 h 4518991"/>
              <a:gd name="connsiteX31" fmla="*/ 1086678 w 1417982"/>
              <a:gd name="connsiteY31" fmla="*/ 4479234 h 4518991"/>
              <a:gd name="connsiteX32" fmla="*/ 1325217 w 1417982"/>
              <a:gd name="connsiteY32" fmla="*/ 4505739 h 4518991"/>
              <a:gd name="connsiteX33" fmla="*/ 1364974 w 1417982"/>
              <a:gd name="connsiteY33" fmla="*/ 4518991 h 4518991"/>
              <a:gd name="connsiteX34" fmla="*/ 1417982 w 1417982"/>
              <a:gd name="connsiteY34" fmla="*/ 4161182 h 4518991"/>
              <a:gd name="connsiteX35" fmla="*/ 1378226 w 1417982"/>
              <a:gd name="connsiteY35" fmla="*/ 4055165 h 4518991"/>
              <a:gd name="connsiteX36" fmla="*/ 1417982 w 1417982"/>
              <a:gd name="connsiteY36" fmla="*/ 3962400 h 4518991"/>
              <a:gd name="connsiteX37" fmla="*/ 1338469 w 1417982"/>
              <a:gd name="connsiteY37" fmla="*/ 3843130 h 4518991"/>
              <a:gd name="connsiteX38" fmla="*/ 1311965 w 1417982"/>
              <a:gd name="connsiteY38" fmla="*/ 3617843 h 4518991"/>
              <a:gd name="connsiteX39" fmla="*/ 1325217 w 1417982"/>
              <a:gd name="connsiteY39" fmla="*/ 3511826 h 4518991"/>
              <a:gd name="connsiteX40" fmla="*/ 1325217 w 1417982"/>
              <a:gd name="connsiteY40" fmla="*/ 3286539 h 4518991"/>
              <a:gd name="connsiteX41" fmla="*/ 1325217 w 1417982"/>
              <a:gd name="connsiteY41" fmla="*/ 3048000 h 4518991"/>
              <a:gd name="connsiteX42" fmla="*/ 1227585 w 1417982"/>
              <a:gd name="connsiteY42" fmla="*/ 2876686 h 4518991"/>
              <a:gd name="connsiteX43" fmla="*/ 1225318 w 1417982"/>
              <a:gd name="connsiteY43" fmla="*/ 2751028 h 4518991"/>
              <a:gd name="connsiteX44" fmla="*/ 1251237 w 1417982"/>
              <a:gd name="connsiteY44" fmla="*/ 2668506 h 4518991"/>
              <a:gd name="connsiteX45" fmla="*/ 1288314 w 1417982"/>
              <a:gd name="connsiteY45" fmla="*/ 2511937 h 4518991"/>
              <a:gd name="connsiteX46" fmla="*/ 1258956 w 1417982"/>
              <a:gd name="connsiteY46" fmla="*/ 2305878 h 4518991"/>
              <a:gd name="connsiteX47" fmla="*/ 1245704 w 1417982"/>
              <a:gd name="connsiteY47" fmla="*/ 2146852 h 4518991"/>
              <a:gd name="connsiteX48" fmla="*/ 1272209 w 1417982"/>
              <a:gd name="connsiteY48" fmla="*/ 2040834 h 4518991"/>
              <a:gd name="connsiteX49" fmla="*/ 1258956 w 1417982"/>
              <a:gd name="connsiteY49" fmla="*/ 1881808 h 4518991"/>
              <a:gd name="connsiteX50" fmla="*/ 1205948 w 1417982"/>
              <a:gd name="connsiteY50" fmla="*/ 1722782 h 4518991"/>
              <a:gd name="connsiteX51" fmla="*/ 1205948 w 1417982"/>
              <a:gd name="connsiteY51" fmla="*/ 1457739 h 4518991"/>
              <a:gd name="connsiteX52" fmla="*/ 1179443 w 1417982"/>
              <a:gd name="connsiteY52" fmla="*/ 1258956 h 4518991"/>
              <a:gd name="connsiteX53" fmla="*/ 1152939 w 1417982"/>
              <a:gd name="connsiteY53" fmla="*/ 1086678 h 4518991"/>
              <a:gd name="connsiteX54" fmla="*/ 1166191 w 1417982"/>
              <a:gd name="connsiteY54" fmla="*/ 848139 h 4518991"/>
              <a:gd name="connsiteX55" fmla="*/ 1152939 w 1417982"/>
              <a:gd name="connsiteY55" fmla="*/ 675860 h 4518991"/>
              <a:gd name="connsiteX56" fmla="*/ 1113182 w 1417982"/>
              <a:gd name="connsiteY56" fmla="*/ 437321 h 4518991"/>
              <a:gd name="connsiteX57" fmla="*/ 1099930 w 1417982"/>
              <a:gd name="connsiteY57" fmla="*/ 291547 h 4518991"/>
              <a:gd name="connsiteX58" fmla="*/ 1152939 w 1417982"/>
              <a:gd name="connsiteY58" fmla="*/ 92765 h 4518991"/>
              <a:gd name="connsiteX59" fmla="*/ 1139687 w 1417982"/>
              <a:gd name="connsiteY59" fmla="*/ 0 h 4518991"/>
              <a:gd name="connsiteX60" fmla="*/ 848139 w 1417982"/>
              <a:gd name="connsiteY60" fmla="*/ 53008 h 4518991"/>
              <a:gd name="connsiteX61" fmla="*/ 278295 w 1417982"/>
              <a:gd name="connsiteY61" fmla="*/ 39756 h 4518991"/>
              <a:gd name="connsiteX62" fmla="*/ 53009 w 1417982"/>
              <a:gd name="connsiteY62" fmla="*/ 106017 h 451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17982" h="4518991">
                <a:moveTo>
                  <a:pt x="53009" y="106017"/>
                </a:moveTo>
                <a:lnTo>
                  <a:pt x="0" y="357808"/>
                </a:lnTo>
                <a:lnTo>
                  <a:pt x="159026" y="516834"/>
                </a:lnTo>
                <a:lnTo>
                  <a:pt x="66261" y="583095"/>
                </a:lnTo>
                <a:lnTo>
                  <a:pt x="79513" y="622852"/>
                </a:lnTo>
                <a:lnTo>
                  <a:pt x="185530" y="728869"/>
                </a:lnTo>
                <a:lnTo>
                  <a:pt x="212035" y="861391"/>
                </a:lnTo>
                <a:lnTo>
                  <a:pt x="159026" y="1020417"/>
                </a:lnTo>
                <a:lnTo>
                  <a:pt x="225287" y="1139687"/>
                </a:lnTo>
                <a:lnTo>
                  <a:pt x="238539" y="1338469"/>
                </a:lnTo>
                <a:cubicBezTo>
                  <a:pt x="210783" y="1465274"/>
                  <a:pt x="220870" y="1568174"/>
                  <a:pt x="212035" y="1683026"/>
                </a:cubicBezTo>
                <a:lnTo>
                  <a:pt x="212035" y="1828800"/>
                </a:lnTo>
                <a:lnTo>
                  <a:pt x="278295" y="1987826"/>
                </a:lnTo>
                <a:lnTo>
                  <a:pt x="278295" y="2120347"/>
                </a:lnTo>
                <a:lnTo>
                  <a:pt x="251791" y="2252869"/>
                </a:lnTo>
                <a:lnTo>
                  <a:pt x="251791" y="2398643"/>
                </a:lnTo>
                <a:lnTo>
                  <a:pt x="251791" y="2597426"/>
                </a:lnTo>
                <a:lnTo>
                  <a:pt x="279299" y="2759946"/>
                </a:lnTo>
                <a:cubicBezTo>
                  <a:pt x="245067" y="2801033"/>
                  <a:pt x="287465" y="2863634"/>
                  <a:pt x="291548" y="2915478"/>
                </a:cubicBezTo>
                <a:lnTo>
                  <a:pt x="309100" y="3039645"/>
                </a:lnTo>
                <a:cubicBezTo>
                  <a:pt x="264454" y="3085642"/>
                  <a:pt x="270894" y="3142398"/>
                  <a:pt x="251791" y="3193774"/>
                </a:cubicBezTo>
                <a:cubicBezTo>
                  <a:pt x="294522" y="3231607"/>
                  <a:pt x="260626" y="3290956"/>
                  <a:pt x="265043" y="3339547"/>
                </a:cubicBezTo>
                <a:cubicBezTo>
                  <a:pt x="231145" y="3400429"/>
                  <a:pt x="273878" y="3472069"/>
                  <a:pt x="278295" y="3538330"/>
                </a:cubicBezTo>
                <a:cubicBezTo>
                  <a:pt x="253394" y="3596717"/>
                  <a:pt x="360464" y="3649726"/>
                  <a:pt x="331304" y="3697356"/>
                </a:cubicBezTo>
                <a:cubicBezTo>
                  <a:pt x="314276" y="3730772"/>
                  <a:pt x="331304" y="3785704"/>
                  <a:pt x="331304" y="3829878"/>
                </a:cubicBezTo>
                <a:lnTo>
                  <a:pt x="278295" y="3988904"/>
                </a:lnTo>
                <a:lnTo>
                  <a:pt x="278295" y="4147930"/>
                </a:lnTo>
                <a:lnTo>
                  <a:pt x="291548" y="4373217"/>
                </a:lnTo>
                <a:lnTo>
                  <a:pt x="331304" y="4426226"/>
                </a:lnTo>
                <a:lnTo>
                  <a:pt x="424069" y="4452730"/>
                </a:lnTo>
                <a:lnTo>
                  <a:pt x="834887" y="4492487"/>
                </a:lnTo>
                <a:lnTo>
                  <a:pt x="1086678" y="4479234"/>
                </a:lnTo>
                <a:lnTo>
                  <a:pt x="1325217" y="4505739"/>
                </a:lnTo>
                <a:lnTo>
                  <a:pt x="1364974" y="4518991"/>
                </a:lnTo>
                <a:lnTo>
                  <a:pt x="1417982" y="4161182"/>
                </a:lnTo>
                <a:lnTo>
                  <a:pt x="1378226" y="4055165"/>
                </a:lnTo>
                <a:lnTo>
                  <a:pt x="1417982" y="3962400"/>
                </a:lnTo>
                <a:lnTo>
                  <a:pt x="1338469" y="3843130"/>
                </a:lnTo>
                <a:lnTo>
                  <a:pt x="1311965" y="3617843"/>
                </a:lnTo>
                <a:lnTo>
                  <a:pt x="1325217" y="3511826"/>
                </a:lnTo>
                <a:lnTo>
                  <a:pt x="1325217" y="3286539"/>
                </a:lnTo>
                <a:cubicBezTo>
                  <a:pt x="1325217" y="3207026"/>
                  <a:pt x="1278310" y="3123280"/>
                  <a:pt x="1325217" y="3048000"/>
                </a:cubicBezTo>
                <a:cubicBezTo>
                  <a:pt x="1322828" y="2982428"/>
                  <a:pt x="1250077" y="2933791"/>
                  <a:pt x="1227585" y="2876686"/>
                </a:cubicBezTo>
                <a:cubicBezTo>
                  <a:pt x="1277482" y="2819858"/>
                  <a:pt x="1245783" y="2786689"/>
                  <a:pt x="1225318" y="2751028"/>
                </a:cubicBezTo>
                <a:cubicBezTo>
                  <a:pt x="1296041" y="2734478"/>
                  <a:pt x="1230772" y="2706223"/>
                  <a:pt x="1251237" y="2668506"/>
                </a:cubicBezTo>
                <a:cubicBezTo>
                  <a:pt x="1279364" y="2622293"/>
                  <a:pt x="1283641" y="2604716"/>
                  <a:pt x="1288314" y="2511937"/>
                </a:cubicBezTo>
                <a:cubicBezTo>
                  <a:pt x="1243839" y="2441259"/>
                  <a:pt x="1276626" y="2376556"/>
                  <a:pt x="1258956" y="2305878"/>
                </a:cubicBezTo>
                <a:lnTo>
                  <a:pt x="1245704" y="2146852"/>
                </a:lnTo>
                <a:lnTo>
                  <a:pt x="1272209" y="2040834"/>
                </a:lnTo>
                <a:lnTo>
                  <a:pt x="1258956" y="1881808"/>
                </a:lnTo>
                <a:lnTo>
                  <a:pt x="1205948" y="1722782"/>
                </a:lnTo>
                <a:lnTo>
                  <a:pt x="1205948" y="1457739"/>
                </a:lnTo>
                <a:lnTo>
                  <a:pt x="1179443" y="1258956"/>
                </a:lnTo>
                <a:lnTo>
                  <a:pt x="1152939" y="1086678"/>
                </a:lnTo>
                <a:lnTo>
                  <a:pt x="1166191" y="848139"/>
                </a:lnTo>
                <a:lnTo>
                  <a:pt x="1152939" y="675860"/>
                </a:lnTo>
                <a:lnTo>
                  <a:pt x="1113182" y="437321"/>
                </a:lnTo>
                <a:lnTo>
                  <a:pt x="1099930" y="291547"/>
                </a:lnTo>
                <a:lnTo>
                  <a:pt x="1152939" y="92765"/>
                </a:lnTo>
                <a:lnTo>
                  <a:pt x="1139687" y="0"/>
                </a:lnTo>
                <a:lnTo>
                  <a:pt x="848139" y="53008"/>
                </a:lnTo>
                <a:lnTo>
                  <a:pt x="278295" y="39756"/>
                </a:lnTo>
                <a:lnTo>
                  <a:pt x="53009" y="106017"/>
                </a:lnTo>
                <a:close/>
              </a:path>
            </a:pathLst>
          </a:custGeom>
          <a:solidFill>
            <a:srgbClr val="EE275D"/>
          </a:solidFill>
          <a:ln w="28575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38095-94E6-7031-080B-F81DC94F02B8}"/>
              </a:ext>
            </a:extLst>
          </p:cNvPr>
          <p:cNvGrpSpPr/>
          <p:nvPr/>
        </p:nvGrpSpPr>
        <p:grpSpPr>
          <a:xfrm rot="-5220000">
            <a:off x="7460761" y="2563210"/>
            <a:ext cx="1932746" cy="1117099"/>
            <a:chOff x="1657932" y="4247536"/>
            <a:chExt cx="1561987" cy="63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7EAF95-EBAF-225F-DCAD-946FB66C441E}"/>
                </a:ext>
              </a:extLst>
            </p:cNvPr>
            <p:cNvSpPr/>
            <p:nvPr/>
          </p:nvSpPr>
          <p:spPr>
            <a:xfrm>
              <a:off x="2236623" y="4486415"/>
              <a:ext cx="983296" cy="385204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  <a:gd name="connsiteX0" fmla="*/ 162232 w 1212717"/>
                <a:gd name="connsiteY0" fmla="*/ 0 h 689564"/>
                <a:gd name="connsiteX1" fmla="*/ 88490 w 1212717"/>
                <a:gd name="connsiteY1" fmla="*/ 147484 h 689564"/>
                <a:gd name="connsiteX2" fmla="*/ 88490 w 1212717"/>
                <a:gd name="connsiteY2" fmla="*/ 147484 h 689564"/>
                <a:gd name="connsiteX3" fmla="*/ 44245 w 1212717"/>
                <a:gd name="connsiteY3" fmla="*/ 353962 h 689564"/>
                <a:gd name="connsiteX4" fmla="*/ 0 w 1212717"/>
                <a:gd name="connsiteY4" fmla="*/ 575187 h 689564"/>
                <a:gd name="connsiteX5" fmla="*/ 973393 w 1212717"/>
                <a:gd name="connsiteY5" fmla="*/ 619433 h 689564"/>
                <a:gd name="connsiteX6" fmla="*/ 1212717 w 1212717"/>
                <a:gd name="connsiteY6" fmla="*/ 689564 h 689564"/>
                <a:gd name="connsiteX7" fmla="*/ 1165122 w 1212717"/>
                <a:gd name="connsiteY7" fmla="*/ 575187 h 689564"/>
                <a:gd name="connsiteX8" fmla="*/ 1165122 w 1212717"/>
                <a:gd name="connsiteY8" fmla="*/ 412955 h 689564"/>
                <a:gd name="connsiteX9" fmla="*/ 1165122 w 1212717"/>
                <a:gd name="connsiteY9" fmla="*/ 221226 h 689564"/>
                <a:gd name="connsiteX10" fmla="*/ 1194619 w 1212717"/>
                <a:gd name="connsiteY10" fmla="*/ 147484 h 689564"/>
                <a:gd name="connsiteX11" fmla="*/ 1047135 w 1212717"/>
                <a:gd name="connsiteY11" fmla="*/ 117987 h 689564"/>
                <a:gd name="connsiteX12" fmla="*/ 796412 w 1212717"/>
                <a:gd name="connsiteY12" fmla="*/ 73742 h 689564"/>
                <a:gd name="connsiteX13" fmla="*/ 457200 w 1212717"/>
                <a:gd name="connsiteY13" fmla="*/ 88491 h 689564"/>
                <a:gd name="connsiteX14" fmla="*/ 191729 w 1212717"/>
                <a:gd name="connsiteY14" fmla="*/ 44245 h 689564"/>
                <a:gd name="connsiteX15" fmla="*/ 162232 w 1212717"/>
                <a:gd name="connsiteY15" fmla="*/ 0 h 689564"/>
                <a:gd name="connsiteX0" fmla="*/ 162232 w 1207396"/>
                <a:gd name="connsiteY0" fmla="*/ 0 h 619844"/>
                <a:gd name="connsiteX1" fmla="*/ 88490 w 1207396"/>
                <a:gd name="connsiteY1" fmla="*/ 147484 h 619844"/>
                <a:gd name="connsiteX2" fmla="*/ 88490 w 1207396"/>
                <a:gd name="connsiteY2" fmla="*/ 147484 h 619844"/>
                <a:gd name="connsiteX3" fmla="*/ 44245 w 1207396"/>
                <a:gd name="connsiteY3" fmla="*/ 353962 h 619844"/>
                <a:gd name="connsiteX4" fmla="*/ 0 w 1207396"/>
                <a:gd name="connsiteY4" fmla="*/ 575187 h 619844"/>
                <a:gd name="connsiteX5" fmla="*/ 973393 w 1207396"/>
                <a:gd name="connsiteY5" fmla="*/ 619433 h 619844"/>
                <a:gd name="connsiteX6" fmla="*/ 1207396 w 1207396"/>
                <a:gd name="connsiteY6" fmla="*/ 548031 h 619844"/>
                <a:gd name="connsiteX7" fmla="*/ 1165122 w 1207396"/>
                <a:gd name="connsiteY7" fmla="*/ 575187 h 619844"/>
                <a:gd name="connsiteX8" fmla="*/ 1165122 w 1207396"/>
                <a:gd name="connsiteY8" fmla="*/ 412955 h 619844"/>
                <a:gd name="connsiteX9" fmla="*/ 1165122 w 1207396"/>
                <a:gd name="connsiteY9" fmla="*/ 221226 h 619844"/>
                <a:gd name="connsiteX10" fmla="*/ 1194619 w 1207396"/>
                <a:gd name="connsiteY10" fmla="*/ 147484 h 619844"/>
                <a:gd name="connsiteX11" fmla="*/ 1047135 w 1207396"/>
                <a:gd name="connsiteY11" fmla="*/ 117987 h 619844"/>
                <a:gd name="connsiteX12" fmla="*/ 796412 w 1207396"/>
                <a:gd name="connsiteY12" fmla="*/ 73742 h 619844"/>
                <a:gd name="connsiteX13" fmla="*/ 457200 w 1207396"/>
                <a:gd name="connsiteY13" fmla="*/ 88491 h 619844"/>
                <a:gd name="connsiteX14" fmla="*/ 191729 w 1207396"/>
                <a:gd name="connsiteY14" fmla="*/ 44245 h 619844"/>
                <a:gd name="connsiteX15" fmla="*/ 162232 w 1207396"/>
                <a:gd name="connsiteY15" fmla="*/ 0 h 61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7396" h="619844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cubicBezTo>
                    <a:pt x="324464" y="589936"/>
                    <a:pt x="772160" y="623959"/>
                    <a:pt x="973393" y="619433"/>
                  </a:cubicBezTo>
                  <a:cubicBezTo>
                    <a:pt x="1174626" y="614907"/>
                    <a:pt x="1127621" y="524654"/>
                    <a:pt x="1207396" y="548031"/>
                  </a:cubicBez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3D545F0-E4C7-4A40-B1D6-0070C0FF7325}"/>
                </a:ext>
              </a:extLst>
            </p:cNvPr>
            <p:cNvSpPr/>
            <p:nvPr/>
          </p:nvSpPr>
          <p:spPr>
            <a:xfrm>
              <a:off x="1657932" y="4247536"/>
              <a:ext cx="1297858" cy="634181"/>
            </a:xfrm>
            <a:custGeom>
              <a:avLst/>
              <a:gdLst>
                <a:gd name="connsiteX0" fmla="*/ 162232 w 1297858"/>
                <a:gd name="connsiteY0" fmla="*/ 0 h 634181"/>
                <a:gd name="connsiteX1" fmla="*/ 88490 w 1297858"/>
                <a:gd name="connsiteY1" fmla="*/ 147484 h 634181"/>
                <a:gd name="connsiteX2" fmla="*/ 88490 w 1297858"/>
                <a:gd name="connsiteY2" fmla="*/ 147484 h 634181"/>
                <a:gd name="connsiteX3" fmla="*/ 44245 w 1297858"/>
                <a:gd name="connsiteY3" fmla="*/ 353962 h 634181"/>
                <a:gd name="connsiteX4" fmla="*/ 0 w 1297858"/>
                <a:gd name="connsiteY4" fmla="*/ 575187 h 634181"/>
                <a:gd name="connsiteX5" fmla="*/ 973393 w 1297858"/>
                <a:gd name="connsiteY5" fmla="*/ 619433 h 634181"/>
                <a:gd name="connsiteX6" fmla="*/ 1297858 w 1297858"/>
                <a:gd name="connsiteY6" fmla="*/ 634181 h 634181"/>
                <a:gd name="connsiteX7" fmla="*/ 1165122 w 1297858"/>
                <a:gd name="connsiteY7" fmla="*/ 575187 h 634181"/>
                <a:gd name="connsiteX8" fmla="*/ 1165122 w 1297858"/>
                <a:gd name="connsiteY8" fmla="*/ 412955 h 634181"/>
                <a:gd name="connsiteX9" fmla="*/ 1165122 w 1297858"/>
                <a:gd name="connsiteY9" fmla="*/ 221226 h 634181"/>
                <a:gd name="connsiteX10" fmla="*/ 1194619 w 1297858"/>
                <a:gd name="connsiteY10" fmla="*/ 147484 h 634181"/>
                <a:gd name="connsiteX11" fmla="*/ 1047135 w 1297858"/>
                <a:gd name="connsiteY11" fmla="*/ 117987 h 634181"/>
                <a:gd name="connsiteX12" fmla="*/ 796412 w 1297858"/>
                <a:gd name="connsiteY12" fmla="*/ 73742 h 634181"/>
                <a:gd name="connsiteX13" fmla="*/ 457200 w 1297858"/>
                <a:gd name="connsiteY13" fmla="*/ 88491 h 634181"/>
                <a:gd name="connsiteX14" fmla="*/ 191729 w 1297858"/>
                <a:gd name="connsiteY14" fmla="*/ 44245 h 634181"/>
                <a:gd name="connsiteX15" fmla="*/ 162232 w 1297858"/>
                <a:gd name="connsiteY15" fmla="*/ 0 h 63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7858" h="634181">
                  <a:moveTo>
                    <a:pt x="162232" y="0"/>
                  </a:moveTo>
                  <a:lnTo>
                    <a:pt x="88490" y="147484"/>
                  </a:lnTo>
                  <a:lnTo>
                    <a:pt x="88490" y="147484"/>
                  </a:lnTo>
                  <a:lnTo>
                    <a:pt x="44245" y="353962"/>
                  </a:lnTo>
                  <a:lnTo>
                    <a:pt x="0" y="575187"/>
                  </a:lnTo>
                  <a:lnTo>
                    <a:pt x="973393" y="619433"/>
                  </a:lnTo>
                  <a:lnTo>
                    <a:pt x="1297858" y="634181"/>
                  </a:lnTo>
                  <a:lnTo>
                    <a:pt x="1165122" y="575187"/>
                  </a:lnTo>
                  <a:lnTo>
                    <a:pt x="1165122" y="412955"/>
                  </a:lnTo>
                  <a:lnTo>
                    <a:pt x="1165122" y="221226"/>
                  </a:lnTo>
                  <a:lnTo>
                    <a:pt x="1194619" y="147484"/>
                  </a:lnTo>
                  <a:lnTo>
                    <a:pt x="1047135" y="117987"/>
                  </a:lnTo>
                  <a:lnTo>
                    <a:pt x="796412" y="73742"/>
                  </a:lnTo>
                  <a:lnTo>
                    <a:pt x="457200" y="88491"/>
                  </a:lnTo>
                  <a:lnTo>
                    <a:pt x="191729" y="44245"/>
                  </a:lnTo>
                  <a:lnTo>
                    <a:pt x="162232" y="0"/>
                  </a:lnTo>
                  <a:close/>
                </a:path>
              </a:pathLst>
            </a:custGeom>
            <a:gradFill>
              <a:gsLst>
                <a:gs pos="8000">
                  <a:schemeClr val="bg1">
                    <a:lumMod val="50000"/>
                  </a:schemeClr>
                </a:gs>
                <a:gs pos="25000">
                  <a:srgbClr val="F3F3F3"/>
                </a:gs>
                <a:gs pos="6200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4A2AEA3-BCE5-AC4A-8009-A51F4E3E94BD}"/>
              </a:ext>
            </a:extLst>
          </p:cNvPr>
          <p:cNvSpPr txBox="1"/>
          <p:nvPr/>
        </p:nvSpPr>
        <p:spPr>
          <a:xfrm>
            <a:off x="0" y="2673467"/>
            <a:ext cx="65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EE52A-BC0E-32CD-8512-B5508AABF1DD}"/>
              </a:ext>
            </a:extLst>
          </p:cNvPr>
          <p:cNvSpPr txBox="1"/>
          <p:nvPr/>
        </p:nvSpPr>
        <p:spPr>
          <a:xfrm rot="60000">
            <a:off x="331079" y="2842745"/>
            <a:ext cx="7794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solidFill>
                  <a:prstClr val="white"/>
                </a:solidFill>
                <a:latin typeface="MV Boli" panose="02000500030200090000" pitchFamily="2" charset="0"/>
                <a:ea typeface="Open Sans" panose="020B0606030504020204" pitchFamily="34" charset="0"/>
                <a:cs typeface="MV Boli" panose="02000500030200090000" pitchFamily="2" charset="0"/>
              </a:rPr>
              <a:t>What is Time Intelligence Functions?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V Boli" panose="02000500030200090000" pitchFamily="2" charset="0"/>
              <a:ea typeface="Open Sans" panose="020B0606030504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4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FED725-A2CD-1E9E-8714-9B4EFD7A66D5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Time Intelligence Functions</a:t>
            </a: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EF9548-6E2E-1673-E747-FEE489BE0F43}"/>
              </a:ext>
            </a:extLst>
          </p:cNvPr>
          <p:cNvGrpSpPr/>
          <p:nvPr/>
        </p:nvGrpSpPr>
        <p:grpSpPr>
          <a:xfrm>
            <a:off x="0" y="667657"/>
            <a:ext cx="12192000" cy="5536540"/>
            <a:chOff x="0" y="667657"/>
            <a:chExt cx="12192000" cy="55365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7439AB-A54F-A400-3F5D-74876AA340FD}"/>
                </a:ext>
              </a:extLst>
            </p:cNvPr>
            <p:cNvGrpSpPr/>
            <p:nvPr/>
          </p:nvGrpSpPr>
          <p:grpSpPr>
            <a:xfrm>
              <a:off x="0" y="667657"/>
              <a:ext cx="9859751" cy="5534797"/>
              <a:chOff x="0" y="667657"/>
              <a:chExt cx="9859751" cy="553479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CAE6B82-0E65-90BE-858A-8F89EB280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67657"/>
                <a:ext cx="9859751" cy="553479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42B86EE-8C3F-03A3-0C67-0D4E2683981E}"/>
                  </a:ext>
                </a:extLst>
              </p:cNvPr>
              <p:cNvSpPr/>
              <p:nvPr/>
            </p:nvSpPr>
            <p:spPr>
              <a:xfrm>
                <a:off x="4807527" y="1316182"/>
                <a:ext cx="3283528" cy="360218"/>
              </a:xfrm>
              <a:prstGeom prst="rect">
                <a:avLst/>
              </a:prstGeom>
              <a:solidFill>
                <a:srgbClr val="09212D"/>
              </a:solidFill>
              <a:ln>
                <a:solidFill>
                  <a:srgbClr val="0921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6DDF6-BBE7-3FDC-3147-65182F30E001}"/>
                </a:ext>
              </a:extLst>
            </p:cNvPr>
            <p:cNvSpPr/>
            <p:nvPr/>
          </p:nvSpPr>
          <p:spPr>
            <a:xfrm>
              <a:off x="8908472" y="669400"/>
              <a:ext cx="3283528" cy="5534797"/>
            </a:xfrm>
            <a:prstGeom prst="rect">
              <a:avLst/>
            </a:prstGeom>
            <a:solidFill>
              <a:srgbClr val="09212D"/>
            </a:solidFill>
            <a:ln>
              <a:solidFill>
                <a:srgbClr val="0921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774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59EF9-0F71-B7BF-69E2-0F741789F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9870AC-C7B4-59D5-FF4C-09F27AA33009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Time Intelligence Functions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6B80E-9C03-CA1E-2861-7AE52508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23" y="667657"/>
            <a:ext cx="9869277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C709-F92C-5CA1-8915-A4555D1EC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A102873-6CB9-B788-388E-029FF398B18E}"/>
              </a:ext>
            </a:extLst>
          </p:cNvPr>
          <p:cNvSpPr/>
          <p:nvPr/>
        </p:nvSpPr>
        <p:spPr>
          <a:xfrm>
            <a:off x="0" y="0"/>
            <a:ext cx="12192000" cy="667657"/>
          </a:xfrm>
          <a:custGeom>
            <a:avLst/>
            <a:gdLst>
              <a:gd name="connsiteX0" fmla="*/ 0 w 12122328"/>
              <a:gd name="connsiteY0" fmla="*/ 0 h 667331"/>
              <a:gd name="connsiteX1" fmla="*/ 12122328 w 12122328"/>
              <a:gd name="connsiteY1" fmla="*/ 0 h 667331"/>
              <a:gd name="connsiteX2" fmla="*/ 12122328 w 12122328"/>
              <a:gd name="connsiteY2" fmla="*/ 667331 h 667331"/>
              <a:gd name="connsiteX3" fmla="*/ 1228603 w 12122328"/>
              <a:gd name="connsiteY3" fmla="*/ 667331 h 667331"/>
              <a:gd name="connsiteX4" fmla="*/ 1201574 w 12122328"/>
              <a:gd name="connsiteY4" fmla="*/ 550485 h 667331"/>
              <a:gd name="connsiteX5" fmla="*/ 267466 w 12122328"/>
              <a:gd name="connsiteY5" fmla="*/ 54179 h 667331"/>
              <a:gd name="connsiteX6" fmla="*/ 0 w 12122328"/>
              <a:gd name="connsiteY6" fmla="*/ 17998 h 66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22328" h="667331">
                <a:moveTo>
                  <a:pt x="0" y="0"/>
                </a:moveTo>
                <a:lnTo>
                  <a:pt x="12122328" y="0"/>
                </a:lnTo>
                <a:lnTo>
                  <a:pt x="12122328" y="667331"/>
                </a:lnTo>
                <a:lnTo>
                  <a:pt x="1228603" y="667331"/>
                </a:lnTo>
                <a:lnTo>
                  <a:pt x="1201574" y="550485"/>
                </a:lnTo>
                <a:cubicBezTo>
                  <a:pt x="1096201" y="326084"/>
                  <a:pt x="740653" y="141396"/>
                  <a:pt x="267466" y="54179"/>
                </a:cubicBezTo>
                <a:lnTo>
                  <a:pt x="0" y="17998"/>
                </a:lnTo>
                <a:close/>
              </a:path>
            </a:pathLst>
          </a:custGeom>
          <a:solidFill>
            <a:srgbClr val="EE26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1600" dirty="0"/>
              <a:t>                          </a:t>
            </a:r>
            <a:r>
              <a:rPr lang="en-US" sz="4400" dirty="0"/>
              <a:t>Time Intelligence Functions</a:t>
            </a: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37459E-BA28-7056-C738-2870D8D9BD6C}"/>
              </a:ext>
            </a:extLst>
          </p:cNvPr>
          <p:cNvGrpSpPr/>
          <p:nvPr/>
        </p:nvGrpSpPr>
        <p:grpSpPr>
          <a:xfrm>
            <a:off x="0" y="655545"/>
            <a:ext cx="12192000" cy="5545617"/>
            <a:chOff x="0" y="655545"/>
            <a:chExt cx="12192000" cy="55456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6D8ED58-980C-8D38-C332-31D04A55D642}"/>
                </a:ext>
              </a:extLst>
            </p:cNvPr>
            <p:cNvGrpSpPr/>
            <p:nvPr/>
          </p:nvGrpSpPr>
          <p:grpSpPr>
            <a:xfrm>
              <a:off x="0" y="655545"/>
              <a:ext cx="12192000" cy="5545617"/>
              <a:chOff x="0" y="655545"/>
              <a:chExt cx="12192000" cy="554561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77C1BC8-4CDF-A5F1-D67F-92BDE82B6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56838"/>
                <a:ext cx="9859751" cy="5544324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19DBC8-4065-13F6-A0DA-AD89B01C59C6}"/>
                  </a:ext>
                </a:extLst>
              </p:cNvPr>
              <p:cNvSpPr/>
              <p:nvPr/>
            </p:nvSpPr>
            <p:spPr>
              <a:xfrm>
                <a:off x="8908472" y="655545"/>
                <a:ext cx="3283528" cy="5534797"/>
              </a:xfrm>
              <a:prstGeom prst="rect">
                <a:avLst/>
              </a:prstGeom>
              <a:solidFill>
                <a:srgbClr val="09212D"/>
              </a:solidFill>
              <a:ln>
                <a:solidFill>
                  <a:srgbClr val="0921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65CBA-86C8-C334-9746-53A8E46CB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3753" y="4079686"/>
              <a:ext cx="3839111" cy="638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64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3289</TotalTime>
  <Words>779</Words>
  <Application>Microsoft Office PowerPoint</Application>
  <PresentationFormat>Widescreen</PresentationFormat>
  <Paragraphs>134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Arial Black</vt:lpstr>
      <vt:lpstr>Calibri</vt:lpstr>
      <vt:lpstr>Calibri Light</vt:lpstr>
      <vt:lpstr>Helvetica</vt:lpstr>
      <vt:lpstr>MV Boli</vt:lpstr>
      <vt:lpstr>Open Sans</vt:lpstr>
      <vt:lpstr>Symbol</vt:lpstr>
      <vt:lpstr>Times New Roman</vt:lpstr>
      <vt:lpstr>unset</vt:lpstr>
      <vt:lpstr>Verdana</vt:lpstr>
      <vt:lpstr>Office Theme</vt:lpstr>
      <vt:lpstr>1_Office Theme</vt:lpstr>
      <vt:lpstr>1_Retrospect</vt:lpstr>
      <vt:lpstr>7  Time Intelligence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229</cp:revision>
  <dcterms:created xsi:type="dcterms:W3CDTF">2016-11-14T07:59:55Z</dcterms:created>
  <dcterms:modified xsi:type="dcterms:W3CDTF">2024-03-02T15:45:54Z</dcterms:modified>
</cp:coreProperties>
</file>