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70"/>
  </p:notesMasterIdLst>
  <p:sldIdLst>
    <p:sldId id="446" r:id="rId2"/>
    <p:sldId id="261" r:id="rId3"/>
    <p:sldId id="721" r:id="rId4"/>
    <p:sldId id="523" r:id="rId5"/>
    <p:sldId id="691" r:id="rId6"/>
    <p:sldId id="771" r:id="rId7"/>
    <p:sldId id="424" r:id="rId8"/>
    <p:sldId id="772" r:id="rId9"/>
    <p:sldId id="773" r:id="rId10"/>
    <p:sldId id="774" r:id="rId11"/>
    <p:sldId id="777" r:id="rId12"/>
    <p:sldId id="775" r:id="rId13"/>
    <p:sldId id="776" r:id="rId14"/>
    <p:sldId id="778" r:id="rId15"/>
    <p:sldId id="779" r:id="rId16"/>
    <p:sldId id="780" r:id="rId17"/>
    <p:sldId id="622" r:id="rId18"/>
    <p:sldId id="781" r:id="rId19"/>
    <p:sldId id="667" r:id="rId20"/>
    <p:sldId id="784" r:id="rId21"/>
    <p:sldId id="782" r:id="rId22"/>
    <p:sldId id="783" r:id="rId23"/>
    <p:sldId id="786" r:id="rId24"/>
    <p:sldId id="785" r:id="rId25"/>
    <p:sldId id="787" r:id="rId26"/>
    <p:sldId id="788" r:id="rId27"/>
    <p:sldId id="789" r:id="rId28"/>
    <p:sldId id="814" r:id="rId29"/>
    <p:sldId id="815" r:id="rId30"/>
    <p:sldId id="816" r:id="rId31"/>
    <p:sldId id="817" r:id="rId32"/>
    <p:sldId id="818" r:id="rId33"/>
    <p:sldId id="819" r:id="rId34"/>
    <p:sldId id="820" r:id="rId35"/>
    <p:sldId id="821" r:id="rId36"/>
    <p:sldId id="790" r:id="rId37"/>
    <p:sldId id="791" r:id="rId38"/>
    <p:sldId id="792" r:id="rId39"/>
    <p:sldId id="793" r:id="rId40"/>
    <p:sldId id="794" r:id="rId41"/>
    <p:sldId id="795" r:id="rId42"/>
    <p:sldId id="796" r:id="rId43"/>
    <p:sldId id="798" r:id="rId44"/>
    <p:sldId id="799" r:id="rId45"/>
    <p:sldId id="822" r:id="rId46"/>
    <p:sldId id="797" r:id="rId47"/>
    <p:sldId id="800" r:id="rId48"/>
    <p:sldId id="801" r:id="rId49"/>
    <p:sldId id="802" r:id="rId50"/>
    <p:sldId id="803" r:id="rId51"/>
    <p:sldId id="823" r:id="rId52"/>
    <p:sldId id="824" r:id="rId53"/>
    <p:sldId id="825" r:id="rId54"/>
    <p:sldId id="826" r:id="rId55"/>
    <p:sldId id="827" r:id="rId56"/>
    <p:sldId id="805" r:id="rId57"/>
    <p:sldId id="804" r:id="rId58"/>
    <p:sldId id="806" r:id="rId59"/>
    <p:sldId id="598" r:id="rId60"/>
    <p:sldId id="770" r:id="rId61"/>
    <p:sldId id="807" r:id="rId62"/>
    <p:sldId id="808" r:id="rId63"/>
    <p:sldId id="809" r:id="rId64"/>
    <p:sldId id="810" r:id="rId65"/>
    <p:sldId id="811" r:id="rId66"/>
    <p:sldId id="812" r:id="rId67"/>
    <p:sldId id="813" r:id="rId68"/>
    <p:sldId id="482" r:id="rId69"/>
  </p:sldIdLst>
  <p:sldSz cx="12192000" cy="6858000"/>
  <p:notesSz cx="6670675" cy="97774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532"/>
    <a:srgbClr val="FFDC99"/>
    <a:srgbClr val="FF3399"/>
    <a:srgbClr val="185194"/>
    <a:srgbClr val="E7F2EE"/>
    <a:srgbClr val="F37045"/>
    <a:srgbClr val="A8BDE4"/>
    <a:srgbClr val="DCE5F4"/>
    <a:srgbClr val="C5E0F5"/>
    <a:srgbClr val="DE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7" autoAdjust="0"/>
    <p:restoredTop sz="92996" autoAdjust="0"/>
  </p:normalViewPr>
  <p:slideViewPr>
    <p:cSldViewPr snapToGrid="0">
      <p:cViewPr varScale="1">
        <p:scale>
          <a:sx n="109" d="100"/>
          <a:sy n="109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05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505" y="0"/>
            <a:ext cx="2890626" cy="4905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1638" y="1222375"/>
            <a:ext cx="5867400" cy="3300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7068" y="4705380"/>
            <a:ext cx="5336540" cy="384985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6846"/>
            <a:ext cx="2890626" cy="4905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505" y="9286846"/>
            <a:ext cx="2890626" cy="4905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EFEC87-627D-0135-8A38-5E4C65C2880A}"/>
              </a:ext>
            </a:extLst>
          </p:cNvPr>
          <p:cNvGrpSpPr/>
          <p:nvPr/>
        </p:nvGrpSpPr>
        <p:grpSpPr>
          <a:xfrm>
            <a:off x="139785" y="145473"/>
            <a:ext cx="5279940" cy="1121352"/>
            <a:chOff x="139785" y="145473"/>
            <a:chExt cx="4494304" cy="925945"/>
          </a:xfrm>
        </p:grpSpPr>
        <p:sp>
          <p:nvSpPr>
            <p:cNvPr id="2" name="Text Box 1">
              <a:extLst>
                <a:ext uri="{FF2B5EF4-FFF2-40B4-BE49-F238E27FC236}">
                  <a16:creationId xmlns:a16="http://schemas.microsoft.com/office/drawing/2014/main" id="{5EE6A3AC-BFEE-7F94-B4AA-3205C6FCD735}"/>
                </a:ext>
              </a:extLst>
            </p:cNvPr>
            <p:cNvSpPr txBox="1"/>
            <p:nvPr/>
          </p:nvSpPr>
          <p:spPr>
            <a:xfrm>
              <a:off x="1681103" y="322666"/>
              <a:ext cx="2952986" cy="686188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Data Visualization </a:t>
              </a:r>
            </a:p>
            <a:p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in </a:t>
              </a:r>
              <a:r>
                <a:rPr lang="en-US" sz="2400" b="1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Power BI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B1F97BF-72B2-9E3F-2C41-0E07BA37E311}"/>
                </a:ext>
              </a:extLst>
            </p:cNvPr>
            <p:cNvGrpSpPr/>
            <p:nvPr/>
          </p:nvGrpSpPr>
          <p:grpSpPr>
            <a:xfrm>
              <a:off x="139785" y="145473"/>
              <a:ext cx="1587415" cy="925945"/>
              <a:chOff x="5421884" y="3048000"/>
              <a:chExt cx="5996817" cy="354676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499B83C-EC1F-DC18-F69D-5BE9E0225DDA}"/>
                  </a:ext>
                </a:extLst>
              </p:cNvPr>
              <p:cNvGrpSpPr/>
              <p:nvPr/>
            </p:nvGrpSpPr>
            <p:grpSpPr>
              <a:xfrm>
                <a:off x="5421884" y="3048000"/>
                <a:ext cx="5828147" cy="3546761"/>
                <a:chOff x="2660071" y="1366982"/>
                <a:chExt cx="6871856" cy="4110179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2B6D9048-1711-1941-9524-9C93EF8E2B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66521" y="1380839"/>
                  <a:ext cx="6858957" cy="4096322"/>
                </a:xfrm>
                <a:prstGeom prst="rect">
                  <a:avLst/>
                </a:prstGeom>
              </p:spPr>
            </p:pic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EB705DF-C543-BB46-FFA6-BA983E7F1CAA}"/>
                    </a:ext>
                  </a:extLst>
                </p:cNvPr>
                <p:cNvSpPr/>
                <p:nvPr/>
              </p:nvSpPr>
              <p:spPr>
                <a:xfrm>
                  <a:off x="8460509" y="1366982"/>
                  <a:ext cx="1071418" cy="3325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640B5B7-1B46-857D-70C1-BEC8126D5FCD}"/>
                    </a:ext>
                  </a:extLst>
                </p:cNvPr>
                <p:cNvSpPr/>
                <p:nvPr/>
              </p:nvSpPr>
              <p:spPr>
                <a:xfrm>
                  <a:off x="2660071" y="5019964"/>
                  <a:ext cx="406401" cy="35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F399CF6-7390-F2E1-F9D1-4A3ED4BEC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26292" y="3753263"/>
                <a:ext cx="1292409" cy="1359421"/>
              </a:xfrm>
              <a:prstGeom prst="rect">
                <a:avLst/>
              </a:prstGeom>
            </p:spPr>
          </p:pic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1DF82F-0400-6A8C-B2BC-7670AC18C33E}"/>
              </a:ext>
            </a:extLst>
          </p:cNvPr>
          <p:cNvGrpSpPr/>
          <p:nvPr/>
        </p:nvGrpSpPr>
        <p:grpSpPr>
          <a:xfrm>
            <a:off x="1207485" y="4242688"/>
            <a:ext cx="4888515" cy="1828800"/>
            <a:chOff x="235328" y="4799756"/>
            <a:chExt cx="4888515" cy="1828800"/>
          </a:xfrm>
        </p:grpSpPr>
        <p:pic>
          <p:nvPicPr>
            <p:cNvPr id="11" name="Picture 10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C6036B64-44ED-1279-F94E-701F6D1FF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811" y="5913008"/>
              <a:ext cx="2084032" cy="7155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A499E67-65A5-B181-DDFC-54C21C28D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2324" y="4934719"/>
              <a:ext cx="1484300" cy="978289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E0D024C-1CE5-F67D-A76F-4E336FE8F641}"/>
                </a:ext>
              </a:extLst>
            </p:cNvPr>
            <p:cNvGrpSpPr/>
            <p:nvPr/>
          </p:nvGrpSpPr>
          <p:grpSpPr>
            <a:xfrm>
              <a:off x="235328" y="4799756"/>
              <a:ext cx="2804483" cy="1828800"/>
              <a:chOff x="400535" y="4434996"/>
              <a:chExt cx="2842360" cy="1828800"/>
            </a:xfrm>
          </p:grpSpPr>
          <p:pic>
            <p:nvPicPr>
              <p:cNvPr id="14" name="Picture 13" descr="Logo, icon&#10;&#10;Description automatically generated">
                <a:extLst>
                  <a:ext uri="{FF2B5EF4-FFF2-40B4-BE49-F238E27FC236}">
                    <a16:creationId xmlns:a16="http://schemas.microsoft.com/office/drawing/2014/main" id="{4269AD61-616D-F176-415B-C359994127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6808" y="5735267"/>
                <a:ext cx="420827" cy="365694"/>
              </a:xfrm>
              <a:prstGeom prst="rect">
                <a:avLst/>
              </a:prstGeom>
            </p:spPr>
          </p:pic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C7B3E9FF-4289-B12C-22BF-FD6968E5A9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535" y="4434996"/>
                <a:ext cx="2842360" cy="18288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Prepared By :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Said Fawzy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Manager of Information Center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Tendering Department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Arab Contractors </a:t>
                </a:r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1233B80-5632-FC8E-54D6-6CCD8C462765}"/>
              </a:ext>
            </a:extLst>
          </p:cNvPr>
          <p:cNvSpPr/>
          <p:nvPr/>
        </p:nvSpPr>
        <p:spPr>
          <a:xfrm>
            <a:off x="0" y="2232276"/>
            <a:ext cx="12192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05 Power BI Service</a:t>
            </a:r>
          </a:p>
        </p:txBody>
      </p:sp>
    </p:spTree>
    <p:extLst>
      <p:ext uri="{BB962C8B-B14F-4D97-AF65-F5344CB8AC3E}">
        <p14:creationId xmlns:p14="http://schemas.microsoft.com/office/powerpoint/2010/main" val="249262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7030A0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1136466" y="2816193"/>
            <a:ext cx="6683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r>
              <a:rPr lang="en-US" sz="4000" dirty="0"/>
              <a:t>Create a Power BI Account</a:t>
            </a:r>
          </a:p>
        </p:txBody>
      </p:sp>
    </p:spTree>
    <p:extLst>
      <p:ext uri="{BB962C8B-B14F-4D97-AF65-F5344CB8AC3E}">
        <p14:creationId xmlns:p14="http://schemas.microsoft.com/office/powerpoint/2010/main" val="265185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4D8DD0-DDE5-A2F4-4FE2-E5ED1903D498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Create Power BI Account</a:t>
            </a:r>
            <a:endParaRPr lang="en-US" sz="1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E82689-D531-CC7F-8D91-10E5F16062B6}"/>
              </a:ext>
            </a:extLst>
          </p:cNvPr>
          <p:cNvGrpSpPr/>
          <p:nvPr/>
        </p:nvGrpSpPr>
        <p:grpSpPr>
          <a:xfrm>
            <a:off x="3174402" y="1231125"/>
            <a:ext cx="5504030" cy="1362265"/>
            <a:chOff x="3060102" y="2286202"/>
            <a:chExt cx="5504030" cy="13622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5CDAFE-8C99-BBC5-9E75-A481F81B6C60}"/>
                </a:ext>
              </a:extLst>
            </p:cNvPr>
            <p:cNvSpPr/>
            <p:nvPr/>
          </p:nvSpPr>
          <p:spPr>
            <a:xfrm>
              <a:off x="4524693" y="2505670"/>
              <a:ext cx="403943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Free Account 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7ACF12-A3A8-0106-0ABD-056F69196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0102" y="2286202"/>
              <a:ext cx="1400370" cy="136226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6218F1-81CC-8ED6-F91F-118E88A470D9}"/>
              </a:ext>
            </a:extLst>
          </p:cNvPr>
          <p:cNvGrpSpPr/>
          <p:nvPr/>
        </p:nvGrpSpPr>
        <p:grpSpPr>
          <a:xfrm>
            <a:off x="3273359" y="3210327"/>
            <a:ext cx="5262181" cy="2286359"/>
            <a:chOff x="3273359" y="3210327"/>
            <a:chExt cx="5262181" cy="22863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CEF1E9-16C5-20EB-6178-80904866B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3359" y="3210327"/>
              <a:ext cx="1202455" cy="228635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CF48D1-89DE-6769-3380-F8770562EABD}"/>
                </a:ext>
              </a:extLst>
            </p:cNvPr>
            <p:cNvSpPr/>
            <p:nvPr/>
          </p:nvSpPr>
          <p:spPr>
            <a:xfrm>
              <a:off x="4781884" y="3739524"/>
              <a:ext cx="37536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Pro Account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291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4D8DD0-DDE5-A2F4-4FE2-E5ED1903D498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Create Power BI Account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EF1E9-16C5-20EB-6178-80904866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06" y="1293603"/>
            <a:ext cx="1202455" cy="2286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40FCA9-2B19-0789-D503-F262D7D8F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410" y="758488"/>
            <a:ext cx="6519097" cy="47456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A8F21D-BCD2-EC49-0402-8A5448E72800}"/>
              </a:ext>
            </a:extLst>
          </p:cNvPr>
          <p:cNvSpPr/>
          <p:nvPr/>
        </p:nvSpPr>
        <p:spPr>
          <a:xfrm>
            <a:off x="1181819" y="2329132"/>
            <a:ext cx="1362973" cy="13802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5CDAFE-8C99-BBC5-9E75-A481F81B6C60}"/>
              </a:ext>
            </a:extLst>
          </p:cNvPr>
          <p:cNvSpPr/>
          <p:nvPr/>
        </p:nvSpPr>
        <p:spPr>
          <a:xfrm>
            <a:off x="5010059" y="1975117"/>
            <a:ext cx="2593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Personal</a:t>
            </a:r>
          </a:p>
        </p:txBody>
      </p:sp>
    </p:spTree>
    <p:extLst>
      <p:ext uri="{BB962C8B-B14F-4D97-AF65-F5344CB8AC3E}">
        <p14:creationId xmlns:p14="http://schemas.microsoft.com/office/powerpoint/2010/main" val="166571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4D8DD0-DDE5-A2F4-4FE2-E5ED1903D498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Create Power BI Account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EF1E9-16C5-20EB-6178-80904866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06" y="1293603"/>
            <a:ext cx="1202455" cy="22863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A8F21D-BCD2-EC49-0402-8A5448E72800}"/>
              </a:ext>
            </a:extLst>
          </p:cNvPr>
          <p:cNvSpPr/>
          <p:nvPr/>
        </p:nvSpPr>
        <p:spPr>
          <a:xfrm>
            <a:off x="1200446" y="1056556"/>
            <a:ext cx="1362973" cy="13802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84691-819A-B4FE-9EE3-3223C7CEB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388" y="841712"/>
            <a:ext cx="2008795" cy="5257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889A3E-C050-8BCD-AEBC-77165BA52847}"/>
              </a:ext>
            </a:extLst>
          </p:cNvPr>
          <p:cNvSpPr/>
          <p:nvPr/>
        </p:nvSpPr>
        <p:spPr>
          <a:xfrm>
            <a:off x="6060646" y="2118946"/>
            <a:ext cx="1928537" cy="7649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Workspace</a:t>
            </a:r>
            <a:endParaRPr lang="en-US" sz="1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CB4CAE-4443-69B0-22A1-5FAAC1EBF1FA}"/>
              </a:ext>
            </a:extLst>
          </p:cNvPr>
          <p:cNvGrpSpPr/>
          <p:nvPr/>
        </p:nvGrpSpPr>
        <p:grpSpPr>
          <a:xfrm>
            <a:off x="0" y="1263610"/>
            <a:ext cx="12192000" cy="2762736"/>
            <a:chOff x="0" y="1263610"/>
            <a:chExt cx="12192000" cy="27627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A339AA1-D647-6DCC-9A2C-A2571EC65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63610"/>
              <a:ext cx="12192000" cy="24492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EF112A-8839-7BE6-D2F5-52963E2AD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659567"/>
              <a:ext cx="12192000" cy="366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19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Workspace</a:t>
            </a:r>
            <a:endParaRPr lang="en-US" sz="1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CB4CAE-4443-69B0-22A1-5FAAC1EBF1FA}"/>
              </a:ext>
            </a:extLst>
          </p:cNvPr>
          <p:cNvGrpSpPr/>
          <p:nvPr/>
        </p:nvGrpSpPr>
        <p:grpSpPr>
          <a:xfrm>
            <a:off x="923276" y="142043"/>
            <a:ext cx="17799729" cy="4438835"/>
            <a:chOff x="0" y="1263610"/>
            <a:chExt cx="12192000" cy="27627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A339AA1-D647-6DCC-9A2C-A2571EC65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63610"/>
              <a:ext cx="12192000" cy="24492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EF112A-8839-7BE6-D2F5-52963E2AD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659567"/>
              <a:ext cx="12192000" cy="366779"/>
            </a:xfrm>
            <a:prstGeom prst="rect">
              <a:avLst/>
            </a:prstGeom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056993-FC47-A029-3D73-17CF4427F3B0}"/>
              </a:ext>
            </a:extLst>
          </p:cNvPr>
          <p:cNvSpPr/>
          <p:nvPr/>
        </p:nvSpPr>
        <p:spPr>
          <a:xfrm>
            <a:off x="1455938" y="3071674"/>
            <a:ext cx="523782" cy="49714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8AB4E3-FBC7-C9F4-A85E-9863EAB01487}"/>
              </a:ext>
            </a:extLst>
          </p:cNvPr>
          <p:cNvSpPr/>
          <p:nvPr/>
        </p:nvSpPr>
        <p:spPr>
          <a:xfrm>
            <a:off x="2052222" y="3071674"/>
            <a:ext cx="2031506" cy="49714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29EA1F-7921-0288-C901-94A5228C5EE7}"/>
              </a:ext>
            </a:extLst>
          </p:cNvPr>
          <p:cNvSpPr/>
          <p:nvPr/>
        </p:nvSpPr>
        <p:spPr>
          <a:xfrm>
            <a:off x="5930283" y="3090908"/>
            <a:ext cx="614050" cy="49714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48E6A1-820A-A651-E42E-ED2B1A8861D1}"/>
              </a:ext>
            </a:extLst>
          </p:cNvPr>
          <p:cNvSpPr/>
          <p:nvPr/>
        </p:nvSpPr>
        <p:spPr>
          <a:xfrm>
            <a:off x="1430784" y="3579182"/>
            <a:ext cx="523782" cy="497149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E636D6-D305-6DC2-0E3D-01CE1B0A19DC}"/>
              </a:ext>
            </a:extLst>
          </p:cNvPr>
          <p:cNvSpPr/>
          <p:nvPr/>
        </p:nvSpPr>
        <p:spPr>
          <a:xfrm>
            <a:off x="2027068" y="3579182"/>
            <a:ext cx="2031506" cy="497149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B203CD-3169-DF05-31E9-6407E7AF4C91}"/>
              </a:ext>
            </a:extLst>
          </p:cNvPr>
          <p:cNvSpPr/>
          <p:nvPr/>
        </p:nvSpPr>
        <p:spPr>
          <a:xfrm>
            <a:off x="5905128" y="3598416"/>
            <a:ext cx="1134863" cy="497149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F8B605-9BE5-5FDC-767B-8169F86ACF1C}"/>
              </a:ext>
            </a:extLst>
          </p:cNvPr>
          <p:cNvSpPr/>
          <p:nvPr/>
        </p:nvSpPr>
        <p:spPr>
          <a:xfrm>
            <a:off x="1421908" y="4110877"/>
            <a:ext cx="523782" cy="497149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19241C-E4FB-7F43-8FAF-B83BF61986FD}"/>
              </a:ext>
            </a:extLst>
          </p:cNvPr>
          <p:cNvSpPr/>
          <p:nvPr/>
        </p:nvSpPr>
        <p:spPr>
          <a:xfrm>
            <a:off x="2018192" y="4110877"/>
            <a:ext cx="2031506" cy="497149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1B95198-63AE-42B0-A414-87E0A359EF73}"/>
              </a:ext>
            </a:extLst>
          </p:cNvPr>
          <p:cNvSpPr/>
          <p:nvPr/>
        </p:nvSpPr>
        <p:spPr>
          <a:xfrm>
            <a:off x="5896252" y="4130111"/>
            <a:ext cx="983941" cy="497149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5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Workspace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24E9B-8A6B-CDCA-F6BB-EECD57E2B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83" y="903933"/>
            <a:ext cx="5255580" cy="471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CC040B-E4B9-9953-AC31-87AD0784B54E}"/>
              </a:ext>
            </a:extLst>
          </p:cNvPr>
          <p:cNvSpPr/>
          <p:nvPr/>
        </p:nvSpPr>
        <p:spPr>
          <a:xfrm>
            <a:off x="6868971" y="4694128"/>
            <a:ext cx="38848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Lineage View</a:t>
            </a:r>
          </a:p>
        </p:txBody>
      </p:sp>
    </p:spTree>
    <p:extLst>
      <p:ext uri="{BB962C8B-B14F-4D97-AF65-F5344CB8AC3E}">
        <p14:creationId xmlns:p14="http://schemas.microsoft.com/office/powerpoint/2010/main" val="242986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5476D-7D3B-387C-5F35-4D39B216B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C4447-EFBF-874E-20F4-76913827C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DB40C9-64AF-F81B-8298-507E730C622E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Exercise 30 :</a:t>
            </a:r>
          </a:p>
          <a:p>
            <a:pPr lvl="0"/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Publish a Report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568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5476D-7D3B-387C-5F35-4D39B216B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C4447-EFBF-874E-20F4-76913827C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DB40C9-64AF-F81B-8298-507E730C622E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Exercise 31 :</a:t>
            </a:r>
          </a:p>
          <a:p>
            <a:pPr lvl="0"/>
            <a:r>
              <a:rPr lang="en-US" altLang="en-US" b="1">
                <a:solidFill>
                  <a:srgbClr val="FF0000"/>
                </a:solidFill>
                <a:latin typeface="Arial Black" panose="020B0A04020102020204" pitchFamily="34" charset="0"/>
              </a:rPr>
              <a:t>Creating </a:t>
            </a: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Reports Using the Same Semantic Model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68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4FA-F40F-38D0-346A-A2CD90BE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9661A-5F08-1DC2-E789-EF834612679A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AB630-2D68-2E1F-AC2D-F417B5F26FC0}"/>
              </a:ext>
            </a:extLst>
          </p:cNvPr>
          <p:cNvSpPr txBox="1"/>
          <p:nvPr/>
        </p:nvSpPr>
        <p:spPr>
          <a:xfrm>
            <a:off x="1383288" y="1201495"/>
            <a:ext cx="9166817" cy="23702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  What is the primary function of publishing reports in Microsoft Power BI?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	To connect your Power BI report with other data visualization tools.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B.	To move your report from Power BI Desktop to Power BI Service.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C.	To create a report using Power BI Desktop.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D.	To analyze data in your report using Power BI tools. </a:t>
            </a:r>
          </a:p>
          <a:p>
            <a:pPr lvl="1"/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6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A80E0B0-2069-4CBE-93AD-77AEA890AE2A}"/>
              </a:ext>
            </a:extLst>
          </p:cNvPr>
          <p:cNvSpPr/>
          <p:nvPr/>
        </p:nvSpPr>
        <p:spPr>
          <a:xfrm>
            <a:off x="7251" y="-493486"/>
            <a:ext cx="3329256" cy="7984420"/>
          </a:xfrm>
          <a:custGeom>
            <a:avLst/>
            <a:gdLst>
              <a:gd name="connsiteX0" fmla="*/ 0 w 3329256"/>
              <a:gd name="connsiteY0" fmla="*/ 0 h 7984420"/>
              <a:gd name="connsiteX1" fmla="*/ 1 w 3329256"/>
              <a:gd name="connsiteY1" fmla="*/ 0 h 7984420"/>
              <a:gd name="connsiteX2" fmla="*/ 1898776 w 3329256"/>
              <a:gd name="connsiteY2" fmla="*/ 1713483 h 7984420"/>
              <a:gd name="connsiteX3" fmla="*/ 1908630 w 3329256"/>
              <a:gd name="connsiteY3" fmla="*/ 1908628 h 7984420"/>
              <a:gd name="connsiteX4" fmla="*/ 1908630 w 3329256"/>
              <a:gd name="connsiteY4" fmla="*/ 6075792 h 7984420"/>
              <a:gd name="connsiteX5" fmla="*/ 1908626 w 3329256"/>
              <a:gd name="connsiteY5" fmla="*/ 6075792 h 7984420"/>
              <a:gd name="connsiteX6" fmla="*/ 1915960 w 3329256"/>
              <a:gd name="connsiteY6" fmla="*/ 6221042 h 7984420"/>
              <a:gd name="connsiteX7" fmla="*/ 3329256 w 3329256"/>
              <a:gd name="connsiteY7" fmla="*/ 7496421 h 7984420"/>
              <a:gd name="connsiteX8" fmla="*/ 3329256 w 3329256"/>
              <a:gd name="connsiteY8" fmla="*/ 7984420 h 7984420"/>
              <a:gd name="connsiteX9" fmla="*/ 3329255 w 3329256"/>
              <a:gd name="connsiteY9" fmla="*/ 7984420 h 7984420"/>
              <a:gd name="connsiteX10" fmla="*/ 1430480 w 3329256"/>
              <a:gd name="connsiteY10" fmla="*/ 6270937 h 7984420"/>
              <a:gd name="connsiteX11" fmla="*/ 1420626 w 3329256"/>
              <a:gd name="connsiteY11" fmla="*/ 6075792 h 7984420"/>
              <a:gd name="connsiteX12" fmla="*/ 1420626 w 3329256"/>
              <a:gd name="connsiteY12" fmla="*/ 1908628 h 7984420"/>
              <a:gd name="connsiteX13" fmla="*/ 1420630 w 3329256"/>
              <a:gd name="connsiteY13" fmla="*/ 1908628 h 7984420"/>
              <a:gd name="connsiteX14" fmla="*/ 1413296 w 3329256"/>
              <a:gd name="connsiteY14" fmla="*/ 1763378 h 7984420"/>
              <a:gd name="connsiteX15" fmla="*/ 0 w 3329256"/>
              <a:gd name="connsiteY15" fmla="*/ 487999 h 79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29256" h="7984420">
                <a:moveTo>
                  <a:pt x="0" y="0"/>
                </a:moveTo>
                <a:lnTo>
                  <a:pt x="1" y="0"/>
                </a:lnTo>
                <a:cubicBezTo>
                  <a:pt x="988227" y="0"/>
                  <a:pt x="1801035" y="751045"/>
                  <a:pt x="1898776" y="1713483"/>
                </a:cubicBezTo>
                <a:lnTo>
                  <a:pt x="1908630" y="1908628"/>
                </a:lnTo>
                <a:lnTo>
                  <a:pt x="1908630" y="6075792"/>
                </a:lnTo>
                <a:lnTo>
                  <a:pt x="1908626" y="6075792"/>
                </a:lnTo>
                <a:lnTo>
                  <a:pt x="1915960" y="6221042"/>
                </a:lnTo>
                <a:cubicBezTo>
                  <a:pt x="1988711" y="6937403"/>
                  <a:pt x="2593701" y="7496421"/>
                  <a:pt x="3329256" y="7496421"/>
                </a:cubicBezTo>
                <a:lnTo>
                  <a:pt x="3329256" y="7984420"/>
                </a:lnTo>
                <a:lnTo>
                  <a:pt x="3329255" y="7984420"/>
                </a:lnTo>
                <a:cubicBezTo>
                  <a:pt x="2341029" y="7984420"/>
                  <a:pt x="1528221" y="7233375"/>
                  <a:pt x="1430480" y="6270937"/>
                </a:cubicBezTo>
                <a:lnTo>
                  <a:pt x="1420626" y="6075792"/>
                </a:lnTo>
                <a:lnTo>
                  <a:pt x="1420626" y="1908628"/>
                </a:lnTo>
                <a:lnTo>
                  <a:pt x="1420630" y="1908628"/>
                </a:lnTo>
                <a:lnTo>
                  <a:pt x="1413296" y="1763378"/>
                </a:lnTo>
                <a:cubicBezTo>
                  <a:pt x="1340545" y="1047017"/>
                  <a:pt x="735555" y="487999"/>
                  <a:pt x="0" y="487999"/>
                </a:cubicBezTo>
                <a:close/>
              </a:path>
            </a:pathLst>
          </a:custGeom>
          <a:gradFill flip="none" rotWithShape="1">
            <a:gsLst>
              <a:gs pos="61000">
                <a:srgbClr val="00CC99"/>
              </a:gs>
              <a:gs pos="27400">
                <a:srgbClr val="33CCFF"/>
              </a:gs>
              <a:gs pos="0">
                <a:srgbClr val="000099"/>
              </a:gs>
              <a:gs pos="100000">
                <a:srgbClr val="0066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93AC6-FE87-4FA9-BBD4-F140C94A9C2A}"/>
              </a:ext>
            </a:extLst>
          </p:cNvPr>
          <p:cNvGrpSpPr/>
          <p:nvPr/>
        </p:nvGrpSpPr>
        <p:grpSpPr>
          <a:xfrm>
            <a:off x="1437348" y="1240019"/>
            <a:ext cx="7200000" cy="1080000"/>
            <a:chOff x="1437350" y="1240020"/>
            <a:chExt cx="4301630" cy="6350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A175DB-5D33-43C8-AAE4-B1E831D1A234}"/>
                </a:ext>
              </a:extLst>
            </p:cNvPr>
            <p:cNvSpPr/>
            <p:nvPr/>
          </p:nvSpPr>
          <p:spPr>
            <a:xfrm flipV="1">
              <a:off x="1437350" y="1240020"/>
              <a:ext cx="4301630" cy="635091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0ECA3F-8570-4FB5-931A-BBA5339DECE3}"/>
                </a:ext>
              </a:extLst>
            </p:cNvPr>
            <p:cNvSpPr txBox="1"/>
            <p:nvPr/>
          </p:nvSpPr>
          <p:spPr>
            <a:xfrm>
              <a:off x="1925742" y="1552614"/>
              <a:ext cx="3656386" cy="27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Structure of .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pbix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file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7A620AF-3788-4F4E-848F-1363C314793B}"/>
              </a:ext>
            </a:extLst>
          </p:cNvPr>
          <p:cNvSpPr txBox="1"/>
          <p:nvPr/>
        </p:nvSpPr>
        <p:spPr>
          <a:xfrm>
            <a:off x="1337029" y="82394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AEF2E9-14F9-4365-BFB5-3C0CF7A052E9}"/>
              </a:ext>
            </a:extLst>
          </p:cNvPr>
          <p:cNvGrpSpPr/>
          <p:nvPr/>
        </p:nvGrpSpPr>
        <p:grpSpPr>
          <a:xfrm>
            <a:off x="1437351" y="2583833"/>
            <a:ext cx="7200000" cy="1080000"/>
            <a:chOff x="1437351" y="2358629"/>
            <a:chExt cx="7200000" cy="108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14AB1F3-023E-48AE-989E-4EA1B96825EF}"/>
                </a:ext>
              </a:extLst>
            </p:cNvPr>
            <p:cNvSpPr/>
            <p:nvPr/>
          </p:nvSpPr>
          <p:spPr>
            <a:xfrm flipV="1">
              <a:off x="1437351" y="2358629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70A834-DA13-468F-A794-3687E8A14304}"/>
                </a:ext>
              </a:extLst>
            </p:cNvPr>
            <p:cNvSpPr txBox="1"/>
            <p:nvPr/>
          </p:nvSpPr>
          <p:spPr>
            <a:xfrm>
              <a:off x="2254811" y="2914418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Publish Your Report Power BI Service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01748C-1478-4628-8CDE-6C69DF1916E8}"/>
              </a:ext>
            </a:extLst>
          </p:cNvPr>
          <p:cNvSpPr txBox="1"/>
          <p:nvPr/>
        </p:nvSpPr>
        <p:spPr>
          <a:xfrm>
            <a:off x="1337029" y="2213333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664870-6B63-42D0-8F14-11DB5DD34C01}"/>
              </a:ext>
            </a:extLst>
          </p:cNvPr>
          <p:cNvGrpSpPr/>
          <p:nvPr/>
        </p:nvGrpSpPr>
        <p:grpSpPr>
          <a:xfrm>
            <a:off x="1523614" y="5497646"/>
            <a:ext cx="7200000" cy="1080000"/>
            <a:chOff x="1437351" y="3508484"/>
            <a:chExt cx="7200000" cy="1080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A4F560C-A913-4090-9959-6C383EC2884F}"/>
                </a:ext>
              </a:extLst>
            </p:cNvPr>
            <p:cNvSpPr/>
            <p:nvPr/>
          </p:nvSpPr>
          <p:spPr>
            <a:xfrm flipV="1">
              <a:off x="1437351" y="3508484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605033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C56302-C5A7-4907-ABF1-8DD9AEA874F5}"/>
                </a:ext>
              </a:extLst>
            </p:cNvPr>
            <p:cNvSpPr txBox="1"/>
            <p:nvPr/>
          </p:nvSpPr>
          <p:spPr>
            <a:xfrm>
              <a:off x="2254811" y="4062489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Dashboard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A7C455A-AC74-479B-AE4B-995389E7560F}"/>
              </a:ext>
            </a:extLst>
          </p:cNvPr>
          <p:cNvSpPr txBox="1"/>
          <p:nvPr/>
        </p:nvSpPr>
        <p:spPr>
          <a:xfrm>
            <a:off x="1366405" y="360271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9F337C-E9DD-5BB7-A57A-A5B98F1D4D90}"/>
              </a:ext>
            </a:extLst>
          </p:cNvPr>
          <p:cNvGrpSpPr/>
          <p:nvPr/>
        </p:nvGrpSpPr>
        <p:grpSpPr>
          <a:xfrm>
            <a:off x="8151095" y="218152"/>
            <a:ext cx="3845427" cy="686723"/>
            <a:chOff x="8151095" y="218152"/>
            <a:chExt cx="3845427" cy="6867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0D02C9-9DA4-FCBE-F68F-A9A1766C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095" y="218152"/>
              <a:ext cx="3810478" cy="68672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01717C-465E-2436-D392-D9259C327738}"/>
                </a:ext>
              </a:extLst>
            </p:cNvPr>
            <p:cNvSpPr/>
            <p:nvPr/>
          </p:nvSpPr>
          <p:spPr>
            <a:xfrm>
              <a:off x="11942522" y="733425"/>
              <a:ext cx="5400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3064A0-9399-31BA-E87D-4A8FDB095C97}"/>
              </a:ext>
            </a:extLst>
          </p:cNvPr>
          <p:cNvGrpSpPr/>
          <p:nvPr/>
        </p:nvGrpSpPr>
        <p:grpSpPr>
          <a:xfrm>
            <a:off x="1589751" y="4080047"/>
            <a:ext cx="7200000" cy="1080000"/>
            <a:chOff x="1437351" y="3508484"/>
            <a:chExt cx="7200000" cy="108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92F351-45E3-6630-9D09-609FA926438F}"/>
                </a:ext>
              </a:extLst>
            </p:cNvPr>
            <p:cNvSpPr/>
            <p:nvPr/>
          </p:nvSpPr>
          <p:spPr>
            <a:xfrm flipV="1">
              <a:off x="1437351" y="3508484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FFE88A-5C61-623F-6516-D72D05845B2C}"/>
                </a:ext>
              </a:extLst>
            </p:cNvPr>
            <p:cNvSpPr txBox="1"/>
            <p:nvPr/>
          </p:nvSpPr>
          <p:spPr>
            <a:xfrm>
              <a:off x="2254811" y="4062489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Create a Power BI Account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7CFAA2B-E560-6DDA-B38F-53FC0F0D81AF}"/>
              </a:ext>
            </a:extLst>
          </p:cNvPr>
          <p:cNvSpPr txBox="1"/>
          <p:nvPr/>
        </p:nvSpPr>
        <p:spPr>
          <a:xfrm>
            <a:off x="1437348" y="5172025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1276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5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4FA-F40F-38D0-346A-A2CD90BE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9661A-5F08-1DC2-E789-EF834612679A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AB630-2D68-2E1F-AC2D-F417B5F26FC0}"/>
              </a:ext>
            </a:extLst>
          </p:cNvPr>
          <p:cNvSpPr txBox="1"/>
          <p:nvPr/>
        </p:nvSpPr>
        <p:spPr>
          <a:xfrm>
            <a:off x="1383288" y="1201495"/>
            <a:ext cx="9166817" cy="23702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  What is the primary function of publishing reports in Microsoft Power BI?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	To connect your Power BI report with other data visualization tools.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B.	</a:t>
            </a:r>
            <a:r>
              <a:rPr lang="en-US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To move your report from Power BI Desktop to Power BI Service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C.	To create a report using Power BI Desktop.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D.	To analyze data in your report using Power BI tools. </a:t>
            </a:r>
          </a:p>
          <a:p>
            <a:pPr lvl="1"/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5883D-9FAA-8B18-27FD-2902F1BA7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47" y="4786355"/>
            <a:ext cx="7563906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7030A0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1136466" y="2785417"/>
            <a:ext cx="6683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r>
              <a:rPr lang="en-US" sz="4400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93235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What is a Dashboard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4D0FC-A726-C0D0-287C-5BD4699C0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96" y="2319182"/>
            <a:ext cx="5068007" cy="2219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6E40D3-D923-3B77-93B9-64BC1AD12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849" y="1092868"/>
            <a:ext cx="1047896" cy="1152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F6EA67-9759-5D97-4794-C22709FF7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753" y="1092868"/>
            <a:ext cx="1371791" cy="10193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0F9B59-5D9F-24C3-D3AD-FBECA9D8D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049" y="1045235"/>
            <a:ext cx="120031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What is a Dashboard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4D0FC-A726-C0D0-287C-5BD4699C0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37" y="1339920"/>
            <a:ext cx="2416110" cy="1058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6E40D3-D923-3B77-93B9-64BC1AD12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87" y="845816"/>
            <a:ext cx="449185" cy="494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F6EA67-9759-5D97-4794-C22709FF7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062" y="845816"/>
            <a:ext cx="560867" cy="4167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0F9B59-5D9F-24C3-D3AD-FBECA9D8D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919" y="907213"/>
            <a:ext cx="532112" cy="494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762B19-7517-84EE-680E-AD6874106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2991" y="1323681"/>
            <a:ext cx="7001852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14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What is a Dashboard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62595D-7DA0-6AB4-F763-B0335479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34" y="1008630"/>
            <a:ext cx="724001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3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Difference between Report and Dashboard</a:t>
            </a:r>
            <a:endParaRPr lang="en-US" sz="1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BFECB5-2E3C-983B-8542-6B059D3071D1}"/>
              </a:ext>
            </a:extLst>
          </p:cNvPr>
          <p:cNvGrpSpPr/>
          <p:nvPr/>
        </p:nvGrpSpPr>
        <p:grpSpPr>
          <a:xfrm>
            <a:off x="2306167" y="1400254"/>
            <a:ext cx="7182852" cy="3845993"/>
            <a:chOff x="2306167" y="1400254"/>
            <a:chExt cx="7182852" cy="38459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BE1674-DC10-97F6-CE5C-7640CFD63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167" y="2112085"/>
              <a:ext cx="7182852" cy="313416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542282-9DD7-12AF-21A9-C014C1AF7F73}"/>
                </a:ext>
              </a:extLst>
            </p:cNvPr>
            <p:cNvSpPr/>
            <p:nvPr/>
          </p:nvSpPr>
          <p:spPr>
            <a:xfrm>
              <a:off x="2481908" y="1400254"/>
              <a:ext cx="21430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660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Difference between Report and Dashboard</a:t>
            </a:r>
            <a:endParaRPr lang="en-US" sz="1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BFECB5-2E3C-983B-8542-6B059D3071D1}"/>
              </a:ext>
            </a:extLst>
          </p:cNvPr>
          <p:cNvGrpSpPr/>
          <p:nvPr/>
        </p:nvGrpSpPr>
        <p:grpSpPr>
          <a:xfrm>
            <a:off x="734749" y="1048709"/>
            <a:ext cx="2974609" cy="1711744"/>
            <a:chOff x="2306167" y="1400254"/>
            <a:chExt cx="7182852" cy="38459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BE1674-DC10-97F6-CE5C-7640CFD63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167" y="2112085"/>
              <a:ext cx="7182852" cy="313416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542282-9DD7-12AF-21A9-C014C1AF7F73}"/>
                </a:ext>
              </a:extLst>
            </p:cNvPr>
            <p:cNvSpPr/>
            <p:nvPr/>
          </p:nvSpPr>
          <p:spPr>
            <a:xfrm>
              <a:off x="2454422" y="1400254"/>
              <a:ext cx="2197998" cy="8989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990029A-BE66-83E2-B07A-F1DBD0CE7A6B}"/>
              </a:ext>
            </a:extLst>
          </p:cNvPr>
          <p:cNvGrpSpPr/>
          <p:nvPr/>
        </p:nvGrpSpPr>
        <p:grpSpPr>
          <a:xfrm>
            <a:off x="3577303" y="1961535"/>
            <a:ext cx="8487960" cy="3664989"/>
            <a:chOff x="3577303" y="1961535"/>
            <a:chExt cx="8487960" cy="36649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D1A312-5A0A-C531-AF62-80425FF3F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7303" y="2568572"/>
              <a:ext cx="8487960" cy="305795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CB3913-E7B4-68B2-2A80-96E14A322E5A}"/>
                </a:ext>
              </a:extLst>
            </p:cNvPr>
            <p:cNvSpPr/>
            <p:nvPr/>
          </p:nvSpPr>
          <p:spPr>
            <a:xfrm>
              <a:off x="9189514" y="1961535"/>
              <a:ext cx="226773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0510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Difference between Report and Dashboard</a:t>
            </a:r>
            <a:endParaRPr lang="en-US" sz="1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BFECB5-2E3C-983B-8542-6B059D3071D1}"/>
              </a:ext>
            </a:extLst>
          </p:cNvPr>
          <p:cNvGrpSpPr/>
          <p:nvPr/>
        </p:nvGrpSpPr>
        <p:grpSpPr>
          <a:xfrm>
            <a:off x="734749" y="1048708"/>
            <a:ext cx="3854504" cy="2272461"/>
            <a:chOff x="2306167" y="1400254"/>
            <a:chExt cx="7182852" cy="38459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BE1674-DC10-97F6-CE5C-7640CFD63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167" y="2112085"/>
              <a:ext cx="7182852" cy="313416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542282-9DD7-12AF-21A9-C014C1AF7F73}"/>
                </a:ext>
              </a:extLst>
            </p:cNvPr>
            <p:cNvSpPr/>
            <p:nvPr/>
          </p:nvSpPr>
          <p:spPr>
            <a:xfrm>
              <a:off x="2454422" y="1400254"/>
              <a:ext cx="2197998" cy="8989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990029A-BE66-83E2-B07A-F1DBD0CE7A6B}"/>
              </a:ext>
            </a:extLst>
          </p:cNvPr>
          <p:cNvGrpSpPr/>
          <p:nvPr/>
        </p:nvGrpSpPr>
        <p:grpSpPr>
          <a:xfrm>
            <a:off x="7401464" y="1239243"/>
            <a:ext cx="4292863" cy="2081926"/>
            <a:chOff x="3577303" y="1294953"/>
            <a:chExt cx="8487960" cy="433157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D1A312-5A0A-C531-AF62-80425FF3F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7303" y="2568572"/>
              <a:ext cx="8487960" cy="305795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CB3913-E7B4-68B2-2A80-96E14A322E5A}"/>
                </a:ext>
              </a:extLst>
            </p:cNvPr>
            <p:cNvSpPr/>
            <p:nvPr/>
          </p:nvSpPr>
          <p:spPr>
            <a:xfrm>
              <a:off x="9514700" y="1294953"/>
              <a:ext cx="1912977" cy="8408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Dashboard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9154C57-ABD8-724B-2F5A-0E1B129A1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198" y="2004813"/>
            <a:ext cx="428685" cy="28483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1CEB99-3308-1BD8-3ADF-256B1A5B2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750" y="3321169"/>
            <a:ext cx="2238687" cy="2686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461767-3D6F-5585-984B-89109A113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6999" y="3378327"/>
            <a:ext cx="181000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Create Dashboard</a:t>
            </a:r>
            <a:endParaRPr lang="en-US" sz="1600" dirty="0"/>
          </a:p>
        </p:txBody>
      </p:sp>
      <p:pic>
        <p:nvPicPr>
          <p:cNvPr id="2" name="Picture 1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EC6A58B2-210D-B165-DF8C-2E0D49C65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893" y="2888525"/>
            <a:ext cx="3622831" cy="215402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AB67204-E28D-D563-A840-688C5F1FF70F}"/>
              </a:ext>
            </a:extLst>
          </p:cNvPr>
          <p:cNvGrpSpPr/>
          <p:nvPr/>
        </p:nvGrpSpPr>
        <p:grpSpPr>
          <a:xfrm>
            <a:off x="2096267" y="1572895"/>
            <a:ext cx="4684095" cy="3792735"/>
            <a:chOff x="0" y="0"/>
            <a:chExt cx="2282825" cy="1856105"/>
          </a:xfrm>
        </p:grpSpPr>
        <p:pic>
          <p:nvPicPr>
            <p:cNvPr id="13" name="Picture 1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C9FE307-E61E-D4AA-045E-AAD24BE7A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282825" cy="185610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F237B0-4974-C8CE-78E1-5407F94E7CBA}"/>
                </a:ext>
              </a:extLst>
            </p:cNvPr>
            <p:cNvSpPr/>
            <p:nvPr/>
          </p:nvSpPr>
          <p:spPr>
            <a:xfrm>
              <a:off x="86400" y="979200"/>
              <a:ext cx="1166400" cy="151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8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Pin a Visual to Dashboard</a:t>
            </a:r>
            <a:endParaRPr lang="en-US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618BC4-5483-7D33-34BE-234D28E425D6}"/>
              </a:ext>
            </a:extLst>
          </p:cNvPr>
          <p:cNvGrpSpPr/>
          <p:nvPr/>
        </p:nvGrpSpPr>
        <p:grpSpPr>
          <a:xfrm>
            <a:off x="760095" y="1136242"/>
            <a:ext cx="4260479" cy="1667343"/>
            <a:chOff x="0" y="0"/>
            <a:chExt cx="3356610" cy="120396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05F9D77-EA88-EA97-4827-6F251EAE0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356610" cy="12039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379A74-BEF3-0F64-01FD-56CDE93F5CD6}"/>
                </a:ext>
              </a:extLst>
            </p:cNvPr>
            <p:cNvSpPr/>
            <p:nvPr/>
          </p:nvSpPr>
          <p:spPr>
            <a:xfrm>
              <a:off x="2088000" y="93600"/>
              <a:ext cx="237600" cy="2592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5A8DC87-96B1-9902-5AD6-47AA9AFD62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500" y="2279531"/>
            <a:ext cx="5648840" cy="333626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C55AB1C-6093-535E-B37A-E70305016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81" y="806462"/>
            <a:ext cx="3436382" cy="13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32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A80E0B0-2069-4CBE-93AD-77AEA890AE2A}"/>
              </a:ext>
            </a:extLst>
          </p:cNvPr>
          <p:cNvSpPr/>
          <p:nvPr/>
        </p:nvSpPr>
        <p:spPr>
          <a:xfrm>
            <a:off x="7251" y="-493486"/>
            <a:ext cx="3329256" cy="7984420"/>
          </a:xfrm>
          <a:custGeom>
            <a:avLst/>
            <a:gdLst>
              <a:gd name="connsiteX0" fmla="*/ 0 w 3329256"/>
              <a:gd name="connsiteY0" fmla="*/ 0 h 7984420"/>
              <a:gd name="connsiteX1" fmla="*/ 1 w 3329256"/>
              <a:gd name="connsiteY1" fmla="*/ 0 h 7984420"/>
              <a:gd name="connsiteX2" fmla="*/ 1898776 w 3329256"/>
              <a:gd name="connsiteY2" fmla="*/ 1713483 h 7984420"/>
              <a:gd name="connsiteX3" fmla="*/ 1908630 w 3329256"/>
              <a:gd name="connsiteY3" fmla="*/ 1908628 h 7984420"/>
              <a:gd name="connsiteX4" fmla="*/ 1908630 w 3329256"/>
              <a:gd name="connsiteY4" fmla="*/ 6075792 h 7984420"/>
              <a:gd name="connsiteX5" fmla="*/ 1908626 w 3329256"/>
              <a:gd name="connsiteY5" fmla="*/ 6075792 h 7984420"/>
              <a:gd name="connsiteX6" fmla="*/ 1915960 w 3329256"/>
              <a:gd name="connsiteY6" fmla="*/ 6221042 h 7984420"/>
              <a:gd name="connsiteX7" fmla="*/ 3329256 w 3329256"/>
              <a:gd name="connsiteY7" fmla="*/ 7496421 h 7984420"/>
              <a:gd name="connsiteX8" fmla="*/ 3329256 w 3329256"/>
              <a:gd name="connsiteY8" fmla="*/ 7984420 h 7984420"/>
              <a:gd name="connsiteX9" fmla="*/ 3329255 w 3329256"/>
              <a:gd name="connsiteY9" fmla="*/ 7984420 h 7984420"/>
              <a:gd name="connsiteX10" fmla="*/ 1430480 w 3329256"/>
              <a:gd name="connsiteY10" fmla="*/ 6270937 h 7984420"/>
              <a:gd name="connsiteX11" fmla="*/ 1420626 w 3329256"/>
              <a:gd name="connsiteY11" fmla="*/ 6075792 h 7984420"/>
              <a:gd name="connsiteX12" fmla="*/ 1420626 w 3329256"/>
              <a:gd name="connsiteY12" fmla="*/ 1908628 h 7984420"/>
              <a:gd name="connsiteX13" fmla="*/ 1420630 w 3329256"/>
              <a:gd name="connsiteY13" fmla="*/ 1908628 h 7984420"/>
              <a:gd name="connsiteX14" fmla="*/ 1413296 w 3329256"/>
              <a:gd name="connsiteY14" fmla="*/ 1763378 h 7984420"/>
              <a:gd name="connsiteX15" fmla="*/ 0 w 3329256"/>
              <a:gd name="connsiteY15" fmla="*/ 487999 h 79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29256" h="7984420">
                <a:moveTo>
                  <a:pt x="0" y="0"/>
                </a:moveTo>
                <a:lnTo>
                  <a:pt x="1" y="0"/>
                </a:lnTo>
                <a:cubicBezTo>
                  <a:pt x="988227" y="0"/>
                  <a:pt x="1801035" y="751045"/>
                  <a:pt x="1898776" y="1713483"/>
                </a:cubicBezTo>
                <a:lnTo>
                  <a:pt x="1908630" y="1908628"/>
                </a:lnTo>
                <a:lnTo>
                  <a:pt x="1908630" y="6075792"/>
                </a:lnTo>
                <a:lnTo>
                  <a:pt x="1908626" y="6075792"/>
                </a:lnTo>
                <a:lnTo>
                  <a:pt x="1915960" y="6221042"/>
                </a:lnTo>
                <a:cubicBezTo>
                  <a:pt x="1988711" y="6937403"/>
                  <a:pt x="2593701" y="7496421"/>
                  <a:pt x="3329256" y="7496421"/>
                </a:cubicBezTo>
                <a:lnTo>
                  <a:pt x="3329256" y="7984420"/>
                </a:lnTo>
                <a:lnTo>
                  <a:pt x="3329255" y="7984420"/>
                </a:lnTo>
                <a:cubicBezTo>
                  <a:pt x="2341029" y="7984420"/>
                  <a:pt x="1528221" y="7233375"/>
                  <a:pt x="1430480" y="6270937"/>
                </a:cubicBezTo>
                <a:lnTo>
                  <a:pt x="1420626" y="6075792"/>
                </a:lnTo>
                <a:lnTo>
                  <a:pt x="1420626" y="1908628"/>
                </a:lnTo>
                <a:lnTo>
                  <a:pt x="1420630" y="1908628"/>
                </a:lnTo>
                <a:lnTo>
                  <a:pt x="1413296" y="1763378"/>
                </a:lnTo>
                <a:cubicBezTo>
                  <a:pt x="1340545" y="1047017"/>
                  <a:pt x="735555" y="487999"/>
                  <a:pt x="0" y="487999"/>
                </a:cubicBezTo>
                <a:close/>
              </a:path>
            </a:pathLst>
          </a:custGeom>
          <a:gradFill flip="none" rotWithShape="1">
            <a:gsLst>
              <a:gs pos="61000">
                <a:srgbClr val="00CC99"/>
              </a:gs>
              <a:gs pos="27400">
                <a:srgbClr val="33CCFF"/>
              </a:gs>
              <a:gs pos="0">
                <a:srgbClr val="000099"/>
              </a:gs>
              <a:gs pos="100000">
                <a:srgbClr val="0066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93AC6-FE87-4FA9-BBD4-F140C94A9C2A}"/>
              </a:ext>
            </a:extLst>
          </p:cNvPr>
          <p:cNvGrpSpPr/>
          <p:nvPr/>
        </p:nvGrpSpPr>
        <p:grpSpPr>
          <a:xfrm>
            <a:off x="1437348" y="1240019"/>
            <a:ext cx="7200000" cy="1080000"/>
            <a:chOff x="1437350" y="1240020"/>
            <a:chExt cx="4301630" cy="6350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A175DB-5D33-43C8-AAE4-B1E831D1A234}"/>
                </a:ext>
              </a:extLst>
            </p:cNvPr>
            <p:cNvSpPr/>
            <p:nvPr/>
          </p:nvSpPr>
          <p:spPr>
            <a:xfrm flipV="1">
              <a:off x="1437350" y="1240020"/>
              <a:ext cx="4301630" cy="635091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0ECA3F-8570-4FB5-931A-BBA5339DECE3}"/>
                </a:ext>
              </a:extLst>
            </p:cNvPr>
            <p:cNvSpPr txBox="1"/>
            <p:nvPr/>
          </p:nvSpPr>
          <p:spPr>
            <a:xfrm>
              <a:off x="1925742" y="1552614"/>
              <a:ext cx="3656386" cy="27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Quick Insights 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7A620AF-3788-4F4E-848F-1363C314793B}"/>
              </a:ext>
            </a:extLst>
          </p:cNvPr>
          <p:cNvSpPr txBox="1"/>
          <p:nvPr/>
        </p:nvSpPr>
        <p:spPr>
          <a:xfrm>
            <a:off x="1337029" y="82394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AEF2E9-14F9-4365-BFB5-3C0CF7A052E9}"/>
              </a:ext>
            </a:extLst>
          </p:cNvPr>
          <p:cNvGrpSpPr/>
          <p:nvPr/>
        </p:nvGrpSpPr>
        <p:grpSpPr>
          <a:xfrm>
            <a:off x="1437351" y="2583833"/>
            <a:ext cx="7200000" cy="1080000"/>
            <a:chOff x="1437351" y="2358629"/>
            <a:chExt cx="7200000" cy="108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14AB1F3-023E-48AE-989E-4EA1B96825EF}"/>
                </a:ext>
              </a:extLst>
            </p:cNvPr>
            <p:cNvSpPr/>
            <p:nvPr/>
          </p:nvSpPr>
          <p:spPr>
            <a:xfrm flipV="1">
              <a:off x="1437351" y="2358629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70A834-DA13-468F-A794-3687E8A14304}"/>
                </a:ext>
              </a:extLst>
            </p:cNvPr>
            <p:cNvSpPr txBox="1"/>
            <p:nvPr/>
          </p:nvSpPr>
          <p:spPr>
            <a:xfrm>
              <a:off x="2254811" y="2914418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Q&amp;A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01748C-1478-4628-8CDE-6C69DF1916E8}"/>
              </a:ext>
            </a:extLst>
          </p:cNvPr>
          <p:cNvSpPr txBox="1"/>
          <p:nvPr/>
        </p:nvSpPr>
        <p:spPr>
          <a:xfrm>
            <a:off x="1337029" y="2213333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9F337C-E9DD-5BB7-A57A-A5B98F1D4D90}"/>
              </a:ext>
            </a:extLst>
          </p:cNvPr>
          <p:cNvGrpSpPr/>
          <p:nvPr/>
        </p:nvGrpSpPr>
        <p:grpSpPr>
          <a:xfrm>
            <a:off x="8151095" y="218152"/>
            <a:ext cx="3845427" cy="686723"/>
            <a:chOff x="8151095" y="218152"/>
            <a:chExt cx="3845427" cy="6867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0D02C9-9DA4-FCBE-F68F-A9A1766C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095" y="218152"/>
              <a:ext cx="3810478" cy="68672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01717C-465E-2436-D392-D9259C327738}"/>
                </a:ext>
              </a:extLst>
            </p:cNvPr>
            <p:cNvSpPr/>
            <p:nvPr/>
          </p:nvSpPr>
          <p:spPr>
            <a:xfrm>
              <a:off x="11942522" y="733425"/>
              <a:ext cx="5400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69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Dashboard Mobile View</a:t>
            </a:r>
            <a:endParaRPr lang="en-US" sz="1600" dirty="0"/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9D594896-AB5E-3047-1BB1-B5B763E7E1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02" y="1308234"/>
            <a:ext cx="6232947" cy="2845994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3AB24D8-AF71-048D-7456-C644AB663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620" y="1989827"/>
            <a:ext cx="3295806" cy="27480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F39386-5B31-03BA-7C79-6C211161E28E}"/>
              </a:ext>
            </a:extLst>
          </p:cNvPr>
          <p:cNvSpPr/>
          <p:nvPr/>
        </p:nvSpPr>
        <p:spPr>
          <a:xfrm>
            <a:off x="8047258" y="4072277"/>
            <a:ext cx="2572529" cy="471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0B9806-948E-94BE-919B-4571A588EF36}"/>
              </a:ext>
            </a:extLst>
          </p:cNvPr>
          <p:cNvSpPr/>
          <p:nvPr/>
        </p:nvSpPr>
        <p:spPr>
          <a:xfrm>
            <a:off x="4045033" y="1563791"/>
            <a:ext cx="734001" cy="273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08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Dashboard Mobile View</a:t>
            </a:r>
            <a:endParaRPr lang="en-US" sz="1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0F629F-C72C-9E05-A06C-25A6925EADAF}"/>
              </a:ext>
            </a:extLst>
          </p:cNvPr>
          <p:cNvGrpSpPr/>
          <p:nvPr/>
        </p:nvGrpSpPr>
        <p:grpSpPr>
          <a:xfrm>
            <a:off x="2001328" y="897148"/>
            <a:ext cx="8505645" cy="4744528"/>
            <a:chOff x="0" y="0"/>
            <a:chExt cx="3819525" cy="255270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2DA18FC-1BA4-5107-FB5C-1638B5340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819525" cy="25527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79D524-4486-3566-0ACE-42A892DAF988}"/>
                </a:ext>
              </a:extLst>
            </p:cNvPr>
            <p:cNvSpPr/>
            <p:nvPr/>
          </p:nvSpPr>
          <p:spPr>
            <a:xfrm>
              <a:off x="3031200" y="165600"/>
              <a:ext cx="302400" cy="93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099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Dashboard Mobile View</a:t>
            </a:r>
            <a:endParaRPr lang="en-US" sz="1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0F629F-C72C-9E05-A06C-25A6925EADAF}"/>
              </a:ext>
            </a:extLst>
          </p:cNvPr>
          <p:cNvGrpSpPr/>
          <p:nvPr/>
        </p:nvGrpSpPr>
        <p:grpSpPr>
          <a:xfrm>
            <a:off x="2001328" y="897148"/>
            <a:ext cx="8505645" cy="4744528"/>
            <a:chOff x="0" y="0"/>
            <a:chExt cx="3819525" cy="255270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2DA18FC-1BA4-5107-FB5C-1638B5340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819525" cy="25527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79D524-4486-3566-0ACE-42A892DAF988}"/>
                </a:ext>
              </a:extLst>
            </p:cNvPr>
            <p:cNvSpPr/>
            <p:nvPr/>
          </p:nvSpPr>
          <p:spPr>
            <a:xfrm>
              <a:off x="3031200" y="165600"/>
              <a:ext cx="302400" cy="93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6557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Change the theme of a Dashboard</a:t>
            </a:r>
            <a:endParaRPr lang="en-US" sz="1600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BA4FFBC-689D-8C24-2294-6A2E2FB3E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6" y="1377782"/>
            <a:ext cx="3013547" cy="27456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221184-E29A-274C-1BC7-078CC17315DE}"/>
              </a:ext>
            </a:extLst>
          </p:cNvPr>
          <p:cNvSpPr/>
          <p:nvPr/>
        </p:nvSpPr>
        <p:spPr>
          <a:xfrm>
            <a:off x="2432649" y="2639683"/>
            <a:ext cx="2605177" cy="681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0596000-D61F-FC2D-5665-97436B344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45" y="1890860"/>
            <a:ext cx="5296795" cy="274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75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Pinning a Live Report</a:t>
            </a:r>
            <a:endParaRPr lang="en-US" sz="1600" dirty="0"/>
          </a:p>
        </p:txBody>
      </p:sp>
      <p:pic>
        <p:nvPicPr>
          <p:cNvPr id="2" name="Picture 1" descr="A screenshot of a pin to dashboard&#10;&#10;Description automatically generated">
            <a:extLst>
              <a:ext uri="{FF2B5EF4-FFF2-40B4-BE49-F238E27FC236}">
                <a16:creationId xmlns:a16="http://schemas.microsoft.com/office/drawing/2014/main" id="{89D76467-96EB-CA8F-E5FF-82D3E6ACEB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85" y="2166890"/>
            <a:ext cx="5070329" cy="3602173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3B21847-EF11-DC6D-B035-5502B6282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" y="1131131"/>
            <a:ext cx="5345800" cy="26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31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Pinning a Live Report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842C91-F59D-B845-0F2F-0E85F33F5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61" y="961606"/>
            <a:ext cx="9576876" cy="493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07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4FA-F40F-38D0-346A-A2CD90BE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9661A-5F08-1DC2-E789-EF834612679A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AB630-2D68-2E1F-AC2D-F417B5F26FC0}"/>
              </a:ext>
            </a:extLst>
          </p:cNvPr>
          <p:cNvSpPr txBox="1"/>
          <p:nvPr/>
        </p:nvSpPr>
        <p:spPr>
          <a:xfrm>
            <a:off x="1383288" y="1201495"/>
            <a:ext cx="9166817" cy="25290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How does a report in Power BI differ from a dashboard?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	There is no difference between a report and a dashboard in Power BI.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B.	A report is an in-depth, interactive view of a specific dataset, while a dashboard provides a summary of the most important metrics.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C.	A report provides a summary of the most important metrics, while a dashboard is an in-depth, interactive view of a specific dataset.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D.	A dashboard in Power BI allows for interactive analysis, while a report does not. </a:t>
            </a:r>
          </a:p>
          <a:p>
            <a:pPr lvl="1"/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3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4FA-F40F-38D0-346A-A2CD90BE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9661A-5F08-1DC2-E789-EF834612679A}"/>
              </a:ext>
            </a:extLst>
          </p:cNvPr>
          <p:cNvSpPr txBox="1"/>
          <p:nvPr/>
        </p:nvSpPr>
        <p:spPr>
          <a:xfrm>
            <a:off x="994194" y="357915"/>
            <a:ext cx="6094562" cy="520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AB630-2D68-2E1F-AC2D-F417B5F26FC0}"/>
              </a:ext>
            </a:extLst>
          </p:cNvPr>
          <p:cNvSpPr txBox="1"/>
          <p:nvPr/>
        </p:nvSpPr>
        <p:spPr>
          <a:xfrm>
            <a:off x="1383288" y="1201495"/>
            <a:ext cx="9166817" cy="25290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How does a report in Power BI differ from a dashboard?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	There is no difference between a report and a dashboard in Power BI.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B.	</a:t>
            </a:r>
            <a:r>
              <a:rPr lang="en-US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A report is an in-depth, interactive view of a specific dataset, while a dashboard 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provides a summary of the most important metrics.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C.	A report provides a summary of the most important metrics, while a dashboard is an in-depth, interactive view of a specific dataset.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D.	A dashboard in Power BI allows for interactive analysis, while a report does not. </a:t>
            </a:r>
          </a:p>
          <a:p>
            <a:pPr lvl="1"/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F43AE-9DA2-B6FC-9559-2D8B7CF43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090" y="4474295"/>
            <a:ext cx="9654915" cy="58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4FA-F40F-38D0-346A-A2CD90BE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9661A-5F08-1DC2-E789-EF834612679A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AB630-2D68-2E1F-AC2D-F417B5F26FC0}"/>
              </a:ext>
            </a:extLst>
          </p:cNvPr>
          <p:cNvSpPr txBox="1"/>
          <p:nvPr/>
        </p:nvSpPr>
        <p:spPr>
          <a:xfrm>
            <a:off x="1383288" y="1201495"/>
            <a:ext cx="9166817" cy="30424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 configuring the mobile layout for a Microsoft Power BI dashboard, how do you select which visuals to show on the mobile layout?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	The visuals that fit best within the mobile screen size are automatically selected.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B.	By selecting the pin icons next to the desired visualizations.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C.	The visuals are chosen based on their alignment with the dashboard's theme.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D.	The visuals are automatically chosen by Power BI based on their related data.</a:t>
            </a:r>
          </a:p>
          <a:p>
            <a:pPr lvl="1"/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3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4FA-F40F-38D0-346A-A2CD90BE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9661A-5F08-1DC2-E789-EF834612679A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AB630-2D68-2E1F-AC2D-F417B5F26FC0}"/>
              </a:ext>
            </a:extLst>
          </p:cNvPr>
          <p:cNvSpPr txBox="1"/>
          <p:nvPr/>
        </p:nvSpPr>
        <p:spPr>
          <a:xfrm>
            <a:off x="1383288" y="1201495"/>
            <a:ext cx="9166817" cy="30424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 configuring the mobile layout for a Microsoft Power BI dashboard, how do you select which visuals to show on the mobile layout?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	The visuals that fit best within the mobile screen size are automatically selected.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B.	</a:t>
            </a:r>
            <a:r>
              <a:rPr lang="en-US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By selecting the pin icons next to the desired visualizations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C.	The visuals are chosen based on their alignment with the dashboard's theme.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D.	The visuals are automatically chosen by Power BI based on their related data.</a:t>
            </a:r>
          </a:p>
          <a:p>
            <a:pPr lvl="1"/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DE54C7-6619-02A5-23DC-FEFA3F29B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80" y="4574935"/>
            <a:ext cx="766869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1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002060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1136466" y="2816193"/>
            <a:ext cx="6683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r>
              <a:rPr lang="en-US" sz="4000" dirty="0"/>
              <a:t>The Structure of .</a:t>
            </a:r>
            <a:r>
              <a:rPr lang="en-US" sz="4000" dirty="0" err="1"/>
              <a:t>pbix</a:t>
            </a:r>
            <a:r>
              <a:rPr lang="en-US" sz="4000" dirty="0"/>
              <a:t> file </a:t>
            </a:r>
          </a:p>
        </p:txBody>
      </p:sp>
    </p:spTree>
    <p:extLst>
      <p:ext uri="{BB962C8B-B14F-4D97-AF65-F5344CB8AC3E}">
        <p14:creationId xmlns:p14="http://schemas.microsoft.com/office/powerpoint/2010/main" val="8362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4FA-F40F-38D0-346A-A2CD90BE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9661A-5F08-1DC2-E789-EF834612679A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AB630-2D68-2E1F-AC2D-F417B5F26FC0}"/>
              </a:ext>
            </a:extLst>
          </p:cNvPr>
          <p:cNvSpPr txBox="1"/>
          <p:nvPr/>
        </p:nvSpPr>
        <p:spPr>
          <a:xfrm>
            <a:off x="1383288" y="1201495"/>
            <a:ext cx="9166817" cy="23702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What is the primary limitation of pinned visuals in Power BI Dashboard.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	They are challenging to create.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B.	They can only show limited data.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C.	They are not visually appealing.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D.	They lack interactivity.</a:t>
            </a:r>
          </a:p>
          <a:p>
            <a:pPr lvl="1"/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4FA-F40F-38D0-346A-A2CD90BE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9661A-5F08-1DC2-E789-EF834612679A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AB630-2D68-2E1F-AC2D-F417B5F26FC0}"/>
              </a:ext>
            </a:extLst>
          </p:cNvPr>
          <p:cNvSpPr txBox="1"/>
          <p:nvPr/>
        </p:nvSpPr>
        <p:spPr>
          <a:xfrm>
            <a:off x="1383288" y="1201495"/>
            <a:ext cx="9166817" cy="23702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What is the primary limitation of pinned visuals in Power BI Dashboard.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	They are challenging to create.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B.	They can only show limited data.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C.	They are not visually appealing.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D.	</a:t>
            </a:r>
            <a:r>
              <a:rPr lang="en-US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They lack interactivity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B82F14-3C91-0495-85F2-D5C270037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196" y="3902763"/>
            <a:ext cx="7468642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F58532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1136466" y="2816193"/>
            <a:ext cx="6683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r>
              <a:rPr lang="en-US" sz="4000" dirty="0"/>
              <a:t>Quick Insights </a:t>
            </a:r>
          </a:p>
        </p:txBody>
      </p:sp>
    </p:spTree>
    <p:extLst>
      <p:ext uri="{BB962C8B-B14F-4D97-AF65-F5344CB8AC3E}">
        <p14:creationId xmlns:p14="http://schemas.microsoft.com/office/powerpoint/2010/main" val="39344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Quick Insights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DC6128-91C7-0502-0D03-0B32BEBF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3" y="1119192"/>
            <a:ext cx="9955014" cy="37914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7A60AF-D836-5A29-C0D9-CB42384E5665}"/>
              </a:ext>
            </a:extLst>
          </p:cNvPr>
          <p:cNvSpPr txBox="1"/>
          <p:nvPr/>
        </p:nvSpPr>
        <p:spPr>
          <a:xfrm>
            <a:off x="5410919" y="4587505"/>
            <a:ext cx="60945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•Quick insights is a feature in Power BI that automatically </a:t>
            </a:r>
            <a:r>
              <a:rPr lang="en-US" sz="2000" b="1" u="sng" dirty="0"/>
              <a:t>searches</a:t>
            </a:r>
            <a:r>
              <a:rPr lang="en-US" sz="2000" dirty="0"/>
              <a:t> datasets to </a:t>
            </a:r>
            <a:r>
              <a:rPr lang="en-US" sz="2000" b="1" u="sng" dirty="0"/>
              <a:t>discover</a:t>
            </a:r>
            <a:r>
              <a:rPr lang="en-US" sz="2000" dirty="0"/>
              <a:t> and visualize potential insights</a:t>
            </a:r>
          </a:p>
        </p:txBody>
      </p:sp>
    </p:spTree>
    <p:extLst>
      <p:ext uri="{BB962C8B-B14F-4D97-AF65-F5344CB8AC3E}">
        <p14:creationId xmlns:p14="http://schemas.microsoft.com/office/powerpoint/2010/main" val="136646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Quick Insights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DC6128-91C7-0502-0D03-0B32BEBF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3" y="1119192"/>
            <a:ext cx="3557024" cy="13547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6A3505-0C24-CF36-777E-A75E506C2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13" y="2829085"/>
            <a:ext cx="9718941" cy="259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32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Quick Insights</a:t>
            </a:r>
            <a:endParaRPr lang="en-US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021671-8E04-3669-8A3C-0210DF096C88}"/>
              </a:ext>
            </a:extLst>
          </p:cNvPr>
          <p:cNvGrpSpPr/>
          <p:nvPr/>
        </p:nvGrpSpPr>
        <p:grpSpPr>
          <a:xfrm>
            <a:off x="3374634" y="1450963"/>
            <a:ext cx="5690235" cy="3956074"/>
            <a:chOff x="0" y="0"/>
            <a:chExt cx="2998470" cy="2144395"/>
          </a:xfrm>
        </p:grpSpPr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58B8ECE-D70B-883C-B4A3-7E24E11A8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98470" cy="214439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E10DCC-9184-1868-509F-0D120579A2A5}"/>
                </a:ext>
              </a:extLst>
            </p:cNvPr>
            <p:cNvSpPr/>
            <p:nvPr/>
          </p:nvSpPr>
          <p:spPr>
            <a:xfrm>
              <a:off x="2037600" y="1252800"/>
              <a:ext cx="900000" cy="12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25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5476D-7D3B-387C-5F35-4D39B216B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C4447-EFBF-874E-20F4-76913827C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DB40C9-64AF-F81B-8298-507E730C622E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Exercise 32 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Quick Insights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Times New Roman" panose="02020603050405020304" pitchFamily="18" charset="0"/>
            </a:endParaRPr>
          </a:p>
          <a:p>
            <a:pPr lvl="0"/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171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00B050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1136466" y="2816193"/>
            <a:ext cx="6683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r>
              <a:rPr lang="en-US" sz="4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919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Q&amp;A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328EF0-7363-37B9-A643-A25FDEE1D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950746"/>
            <a:ext cx="10250330" cy="3248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33E5E-8A3B-7542-D6EE-C522A4D58EFC}"/>
              </a:ext>
            </a:extLst>
          </p:cNvPr>
          <p:cNvSpPr txBox="1"/>
          <p:nvPr/>
        </p:nvSpPr>
        <p:spPr>
          <a:xfrm>
            <a:off x="3678446" y="4494999"/>
            <a:ext cx="77515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Q&amp;A feature is a natural language processing tool in Power BI.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allows you to ask questions about your data in plain English and provides answers in the form of charts, graphs, or simple numeric results. </a:t>
            </a:r>
          </a:p>
        </p:txBody>
      </p:sp>
    </p:spTree>
    <p:extLst>
      <p:ext uri="{BB962C8B-B14F-4D97-AF65-F5344CB8AC3E}">
        <p14:creationId xmlns:p14="http://schemas.microsoft.com/office/powerpoint/2010/main" val="188021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Q&amp;A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33719-4DD4-65E7-318C-D10356356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809259"/>
            <a:ext cx="11545911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7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F9DDA96-7D03-472B-1462-59CEC4306A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What is a </a:t>
            </a:r>
            <a:r>
              <a:rPr lang="en-US" sz="3600" dirty="0" err="1"/>
              <a:t>pbix</a:t>
            </a:r>
            <a:r>
              <a:rPr lang="en-US" sz="3600" dirty="0"/>
              <a:t> File ?</a:t>
            </a:r>
            <a:endParaRPr lang="en-US" sz="16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CB804D-75A2-CECB-C86B-56433641FC7E}"/>
              </a:ext>
            </a:extLst>
          </p:cNvPr>
          <p:cNvSpPr/>
          <p:nvPr/>
        </p:nvSpPr>
        <p:spPr>
          <a:xfrm>
            <a:off x="1181819" y="1112808"/>
            <a:ext cx="10282687" cy="4796286"/>
          </a:xfrm>
          <a:prstGeom prst="roundRect">
            <a:avLst>
              <a:gd name="adj" fmla="val 425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060D2C-D5BF-30D1-ADD3-FB1E28027741}"/>
              </a:ext>
            </a:extLst>
          </p:cNvPr>
          <p:cNvSpPr/>
          <p:nvPr/>
        </p:nvSpPr>
        <p:spPr>
          <a:xfrm>
            <a:off x="1287544" y="1192070"/>
            <a:ext cx="23362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SalesReport.pbix</a:t>
            </a:r>
            <a:endParaRPr lang="en-US" sz="24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9FC99D-6547-FFB7-32B0-5EBBFD83E706}"/>
              </a:ext>
            </a:extLst>
          </p:cNvPr>
          <p:cNvGrpSpPr/>
          <p:nvPr/>
        </p:nvGrpSpPr>
        <p:grpSpPr>
          <a:xfrm>
            <a:off x="1965857" y="1955658"/>
            <a:ext cx="1208664" cy="2465379"/>
            <a:chOff x="1965857" y="1955658"/>
            <a:chExt cx="1208664" cy="246537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A3247C9-D35D-7C8D-8EA3-DCED2421D9E9}"/>
                </a:ext>
              </a:extLst>
            </p:cNvPr>
            <p:cNvSpPr/>
            <p:nvPr/>
          </p:nvSpPr>
          <p:spPr>
            <a:xfrm>
              <a:off x="1975449" y="2436962"/>
              <a:ext cx="1199072" cy="1984075"/>
            </a:xfrm>
            <a:prstGeom prst="round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A71F6E-C257-1386-588D-6F753CC4C604}"/>
                </a:ext>
              </a:extLst>
            </p:cNvPr>
            <p:cNvSpPr/>
            <p:nvPr/>
          </p:nvSpPr>
          <p:spPr>
            <a:xfrm>
              <a:off x="1965857" y="1955658"/>
              <a:ext cx="120866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Dataset 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632450-6510-A325-1900-3617CC801818}"/>
              </a:ext>
            </a:extLst>
          </p:cNvPr>
          <p:cNvGrpSpPr/>
          <p:nvPr/>
        </p:nvGrpSpPr>
        <p:grpSpPr>
          <a:xfrm>
            <a:off x="4224067" y="1668451"/>
            <a:ext cx="6472687" cy="3464265"/>
            <a:chOff x="4224067" y="1668451"/>
            <a:chExt cx="6472687" cy="3464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ED7CDBD-D606-FD4F-00A5-D8CE8209B9A5}"/>
                </a:ext>
              </a:extLst>
            </p:cNvPr>
            <p:cNvSpPr/>
            <p:nvPr/>
          </p:nvSpPr>
          <p:spPr>
            <a:xfrm>
              <a:off x="4224067" y="2179607"/>
              <a:ext cx="6472687" cy="2953109"/>
            </a:xfrm>
            <a:prstGeom prst="roundRect">
              <a:avLst>
                <a:gd name="adj" fmla="val 8488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5602FA-DC3A-82E3-F029-4F5F0FC96755}"/>
                </a:ext>
              </a:extLst>
            </p:cNvPr>
            <p:cNvSpPr/>
            <p:nvPr/>
          </p:nvSpPr>
          <p:spPr>
            <a:xfrm>
              <a:off x="4382963" y="1668451"/>
              <a:ext cx="103368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5FD81-128B-A8ED-DD9F-BCB35A9CE169}"/>
              </a:ext>
            </a:extLst>
          </p:cNvPr>
          <p:cNvGrpSpPr/>
          <p:nvPr/>
        </p:nvGrpSpPr>
        <p:grpSpPr>
          <a:xfrm>
            <a:off x="4710023" y="2402305"/>
            <a:ext cx="2130724" cy="2126563"/>
            <a:chOff x="4710023" y="2402305"/>
            <a:chExt cx="2130724" cy="212656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8C1D3E9-431C-F94C-DA7F-CE0104C53C31}"/>
                </a:ext>
              </a:extLst>
            </p:cNvPr>
            <p:cNvSpPr/>
            <p:nvPr/>
          </p:nvSpPr>
          <p:spPr>
            <a:xfrm>
              <a:off x="4710023" y="2863970"/>
              <a:ext cx="2130724" cy="1664898"/>
            </a:xfrm>
            <a:prstGeom prst="roundRect">
              <a:avLst>
                <a:gd name="adj" fmla="val 9797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5B46C5-2844-2369-DDF4-00F585786374}"/>
                </a:ext>
              </a:extLst>
            </p:cNvPr>
            <p:cNvSpPr/>
            <p:nvPr/>
          </p:nvSpPr>
          <p:spPr>
            <a:xfrm>
              <a:off x="4710023" y="2402305"/>
              <a:ext cx="93532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Page1</a:t>
              </a:r>
              <a:endParaRPr lang="en-US" sz="2400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AA9272-BC68-C833-526E-098C23FB89CE}"/>
              </a:ext>
            </a:extLst>
          </p:cNvPr>
          <p:cNvGrpSpPr/>
          <p:nvPr/>
        </p:nvGrpSpPr>
        <p:grpSpPr>
          <a:xfrm>
            <a:off x="7474787" y="2402305"/>
            <a:ext cx="2894164" cy="2126563"/>
            <a:chOff x="4710023" y="2402305"/>
            <a:chExt cx="2894164" cy="212656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DAA4A4A-B618-4D24-84E7-65678CC98404}"/>
                </a:ext>
              </a:extLst>
            </p:cNvPr>
            <p:cNvSpPr/>
            <p:nvPr/>
          </p:nvSpPr>
          <p:spPr>
            <a:xfrm>
              <a:off x="4710023" y="2863970"/>
              <a:ext cx="2894164" cy="1664898"/>
            </a:xfrm>
            <a:prstGeom prst="roundRect">
              <a:avLst>
                <a:gd name="adj" fmla="val 9797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47F361-58CB-229A-9645-13E67A591214}"/>
                </a:ext>
              </a:extLst>
            </p:cNvPr>
            <p:cNvSpPr/>
            <p:nvPr/>
          </p:nvSpPr>
          <p:spPr>
            <a:xfrm>
              <a:off x="4710023" y="2402305"/>
              <a:ext cx="93532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Page2</a:t>
              </a:r>
              <a:endParaRPr lang="en-US" sz="2400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B58BF2-0FA0-39BD-02E3-8B35EA416A9A}"/>
              </a:ext>
            </a:extLst>
          </p:cNvPr>
          <p:cNvGrpSpPr/>
          <p:nvPr/>
        </p:nvGrpSpPr>
        <p:grpSpPr>
          <a:xfrm>
            <a:off x="4918752" y="2926436"/>
            <a:ext cx="1515315" cy="1148824"/>
            <a:chOff x="4918752" y="2926436"/>
            <a:chExt cx="1515315" cy="11488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1A3146-D7FB-06D3-B184-ABF63C8D53F5}"/>
                </a:ext>
              </a:extLst>
            </p:cNvPr>
            <p:cNvSpPr/>
            <p:nvPr/>
          </p:nvSpPr>
          <p:spPr>
            <a:xfrm>
              <a:off x="5012542" y="3329074"/>
              <a:ext cx="1421525" cy="7461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58A92B-3C6E-13BE-B68C-5BB04666B165}"/>
                </a:ext>
              </a:extLst>
            </p:cNvPr>
            <p:cNvSpPr/>
            <p:nvPr/>
          </p:nvSpPr>
          <p:spPr>
            <a:xfrm>
              <a:off x="4918752" y="2926436"/>
              <a:ext cx="99578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Visual 1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F52D1E-CDF0-E4E7-46B5-CAB11CCF8F36}"/>
              </a:ext>
            </a:extLst>
          </p:cNvPr>
          <p:cNvGrpSpPr/>
          <p:nvPr/>
        </p:nvGrpSpPr>
        <p:grpSpPr>
          <a:xfrm>
            <a:off x="7668758" y="3081749"/>
            <a:ext cx="995785" cy="1135091"/>
            <a:chOff x="4918752" y="2926436"/>
            <a:chExt cx="995785" cy="113509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E2F4CC-4D0F-4CB3-5D6C-C38EB0FE3D5A}"/>
                </a:ext>
              </a:extLst>
            </p:cNvPr>
            <p:cNvSpPr/>
            <p:nvPr/>
          </p:nvSpPr>
          <p:spPr>
            <a:xfrm>
              <a:off x="5121810" y="3315341"/>
              <a:ext cx="709647" cy="7461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D18B82-70FD-757E-BACE-0A54A309C56D}"/>
                </a:ext>
              </a:extLst>
            </p:cNvPr>
            <p:cNvSpPr/>
            <p:nvPr/>
          </p:nvSpPr>
          <p:spPr>
            <a:xfrm>
              <a:off x="4918752" y="2926436"/>
              <a:ext cx="99578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Visual 1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7700FF-4129-19E7-6158-F31F4B99A813}"/>
              </a:ext>
            </a:extLst>
          </p:cNvPr>
          <p:cNvGrpSpPr/>
          <p:nvPr/>
        </p:nvGrpSpPr>
        <p:grpSpPr>
          <a:xfrm>
            <a:off x="9012445" y="3068016"/>
            <a:ext cx="995785" cy="1148824"/>
            <a:chOff x="4918752" y="2926436"/>
            <a:chExt cx="995785" cy="114882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BC9CFC-D850-60B3-C2E6-ED86F872B91D}"/>
                </a:ext>
              </a:extLst>
            </p:cNvPr>
            <p:cNvSpPr/>
            <p:nvPr/>
          </p:nvSpPr>
          <p:spPr>
            <a:xfrm>
              <a:off x="5109770" y="3329074"/>
              <a:ext cx="709647" cy="7461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B566A43-031D-C6B2-292C-B2498E9A8E67}"/>
                </a:ext>
              </a:extLst>
            </p:cNvPr>
            <p:cNvSpPr/>
            <p:nvPr/>
          </p:nvSpPr>
          <p:spPr>
            <a:xfrm>
              <a:off x="4918752" y="2926436"/>
              <a:ext cx="99578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Visual 2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17384E4-7F79-E3E3-586C-ABE464E01D6C}"/>
              </a:ext>
            </a:extLst>
          </p:cNvPr>
          <p:cNvGrpSpPr/>
          <p:nvPr/>
        </p:nvGrpSpPr>
        <p:grpSpPr>
          <a:xfrm>
            <a:off x="2570189" y="4075260"/>
            <a:ext cx="6988097" cy="1214734"/>
            <a:chOff x="2570189" y="4075260"/>
            <a:chExt cx="6988097" cy="121473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CA6ED89-97F5-25C1-A34C-A0E11B679D92}"/>
                </a:ext>
              </a:extLst>
            </p:cNvPr>
            <p:cNvCxnSpPr/>
            <p:nvPr/>
          </p:nvCxnSpPr>
          <p:spPr>
            <a:xfrm>
              <a:off x="2570189" y="4457699"/>
              <a:ext cx="0" cy="83229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7B5D9C2-5C05-2BCE-6FBB-2CFC0B4762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189" y="5289994"/>
              <a:ext cx="698809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C85A73B-E2C8-2A55-3D5C-5EB548A7A2B0}"/>
                </a:ext>
              </a:extLst>
            </p:cNvPr>
            <p:cNvCxnSpPr/>
            <p:nvPr/>
          </p:nvCxnSpPr>
          <p:spPr>
            <a:xfrm flipV="1">
              <a:off x="5723304" y="4075260"/>
              <a:ext cx="0" cy="121473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B517465-A371-7ECF-5D82-78C05896F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6381" y="4216840"/>
              <a:ext cx="0" cy="107315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D55E54B-769E-9B85-0064-6C193A647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8286" y="4216840"/>
              <a:ext cx="0" cy="107315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8A808BB-EF9A-6EDF-7355-4287A553302A}"/>
              </a:ext>
            </a:extLst>
          </p:cNvPr>
          <p:cNvGrpSpPr/>
          <p:nvPr/>
        </p:nvGrpSpPr>
        <p:grpSpPr>
          <a:xfrm>
            <a:off x="1418676" y="1940524"/>
            <a:ext cx="2283317" cy="2465379"/>
            <a:chOff x="1428532" y="1955658"/>
            <a:chExt cx="2283317" cy="2465379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BDC6357-81FB-DF14-9B74-B4D28572D87E}"/>
                </a:ext>
              </a:extLst>
            </p:cNvPr>
            <p:cNvSpPr/>
            <p:nvPr/>
          </p:nvSpPr>
          <p:spPr>
            <a:xfrm>
              <a:off x="1975449" y="2436962"/>
              <a:ext cx="1199072" cy="198407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78C577F-103B-40EA-29E9-63E355226517}"/>
                </a:ext>
              </a:extLst>
            </p:cNvPr>
            <p:cNvSpPr/>
            <p:nvPr/>
          </p:nvSpPr>
          <p:spPr>
            <a:xfrm>
              <a:off x="1428532" y="1955658"/>
              <a:ext cx="2283317" cy="461665"/>
            </a:xfrm>
            <a:prstGeom prst="rect">
              <a:avLst/>
            </a:prstGeom>
            <a:solidFill>
              <a:srgbClr val="FFDC99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Semantic Model 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57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Q&amp;A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35DD3-7074-78AD-A99F-45132F45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556" y="1794116"/>
            <a:ext cx="6449325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0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Q&amp;A</a:t>
            </a:r>
            <a:endParaRPr lang="en-US" sz="1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91F6E4-C979-C541-3F1F-D2AA84F17F90}"/>
              </a:ext>
            </a:extLst>
          </p:cNvPr>
          <p:cNvGrpSpPr/>
          <p:nvPr/>
        </p:nvGrpSpPr>
        <p:grpSpPr>
          <a:xfrm>
            <a:off x="1172356" y="935888"/>
            <a:ext cx="4923644" cy="2200616"/>
            <a:chOff x="0" y="0"/>
            <a:chExt cx="3855720" cy="1830070"/>
          </a:xfrm>
        </p:grpSpPr>
        <p:pic>
          <p:nvPicPr>
            <p:cNvPr id="7" name="Picture 6" descr="A screenshot of a chat&#10;&#10;Description automatically generated">
              <a:extLst>
                <a:ext uri="{FF2B5EF4-FFF2-40B4-BE49-F238E27FC236}">
                  <a16:creationId xmlns:a16="http://schemas.microsoft.com/office/drawing/2014/main" id="{7C9808F9-DF46-5DBF-E1F3-D5B1D5160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855720" cy="183007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DB904E-6C26-C8E0-F0FE-6FF4A125D0E9}"/>
                </a:ext>
              </a:extLst>
            </p:cNvPr>
            <p:cNvSpPr/>
            <p:nvPr/>
          </p:nvSpPr>
          <p:spPr>
            <a:xfrm>
              <a:off x="86400" y="475200"/>
              <a:ext cx="1828800" cy="266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8A5C37D-0A19-58B7-5B9E-6CD1340B1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65" y="4072013"/>
            <a:ext cx="10592398" cy="148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5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Q&amp;A</a:t>
            </a:r>
            <a:endParaRPr lang="en-US" sz="16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E098C7A-50F9-D61D-40F3-9F2877EFC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93" y="1356779"/>
            <a:ext cx="4944218" cy="2815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8C5EDD-D630-02B9-DC50-9AB0F4935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059" y="2479025"/>
            <a:ext cx="9992654" cy="30221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241A234-C993-D94C-BAC9-2066159B9E01}"/>
              </a:ext>
            </a:extLst>
          </p:cNvPr>
          <p:cNvSpPr/>
          <p:nvPr/>
        </p:nvSpPr>
        <p:spPr>
          <a:xfrm>
            <a:off x="11514338" y="2388093"/>
            <a:ext cx="612559" cy="355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3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Scope Insight</a:t>
            </a:r>
            <a:endParaRPr lang="en-US" sz="1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5BAC79-C255-9ED0-77B2-278FA515706A}"/>
              </a:ext>
            </a:extLst>
          </p:cNvPr>
          <p:cNvGrpSpPr/>
          <p:nvPr/>
        </p:nvGrpSpPr>
        <p:grpSpPr>
          <a:xfrm>
            <a:off x="2249047" y="1131937"/>
            <a:ext cx="6771861" cy="4594126"/>
            <a:chOff x="2073201" y="1179830"/>
            <a:chExt cx="6771861" cy="45941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38BA78-8519-3B0C-6B3C-13D801F15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3201" y="1179830"/>
              <a:ext cx="6771861" cy="459412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00E959-D780-4712-0A98-28E65F82C014}"/>
                </a:ext>
              </a:extLst>
            </p:cNvPr>
            <p:cNvSpPr/>
            <p:nvPr/>
          </p:nvSpPr>
          <p:spPr>
            <a:xfrm>
              <a:off x="6787662" y="4440115"/>
              <a:ext cx="1758461" cy="3692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959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Scope Insight</a:t>
            </a:r>
            <a:endParaRPr lang="en-US" sz="1600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A2B5A8C-780D-479F-1E00-2F6D479DF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39" y="1275740"/>
            <a:ext cx="8185761" cy="43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21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037B2-4DB5-8942-AEB4-C1FCFA8856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Scope Insight</a:t>
            </a:r>
            <a:endParaRPr lang="en-US" sz="1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A2920E-9F3E-117E-0E90-1E85B2E027CE}"/>
              </a:ext>
            </a:extLst>
          </p:cNvPr>
          <p:cNvGrpSpPr/>
          <p:nvPr/>
        </p:nvGrpSpPr>
        <p:grpSpPr>
          <a:xfrm>
            <a:off x="1978269" y="836186"/>
            <a:ext cx="9020908" cy="4783133"/>
            <a:chOff x="1978269" y="836186"/>
            <a:chExt cx="9020908" cy="47831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99073C-A2AB-D6DC-65C5-AD56C7F0D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8269" y="836186"/>
              <a:ext cx="9020908" cy="47831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C7B940-EB0A-01CA-24CF-78F17DB38A36}"/>
                </a:ext>
              </a:extLst>
            </p:cNvPr>
            <p:cNvSpPr/>
            <p:nvPr/>
          </p:nvSpPr>
          <p:spPr>
            <a:xfrm>
              <a:off x="9988062" y="967154"/>
              <a:ext cx="589084" cy="2725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21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5476D-7D3B-387C-5F35-4D39B216B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C4447-EFBF-874E-20F4-76913827C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DB40C9-64AF-F81B-8298-507E730C622E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Exercise 33 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Q&amp;A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Times New Roman" panose="02020603050405020304" pitchFamily="18" charset="0"/>
            </a:endParaRPr>
          </a:p>
          <a:p>
            <a:pPr lvl="0"/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59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4FA-F40F-38D0-346A-A2CD90BE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9661A-5F08-1DC2-E789-EF834612679A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AB630-2D68-2E1F-AC2D-F417B5F26FC0}"/>
              </a:ext>
            </a:extLst>
          </p:cNvPr>
          <p:cNvSpPr txBox="1"/>
          <p:nvPr/>
        </p:nvSpPr>
        <p:spPr>
          <a:xfrm>
            <a:off x="1383288" y="1201495"/>
            <a:ext cx="9166817" cy="23702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What is the primary role of the Quick Insights feature in Power BI?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	To immediately implement changes in the dataset.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B.	To ask questions about the dataset in plain English.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C.	To automatically search datasets and visualize potential insights.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D.	To store additional data for future analysis.</a:t>
            </a:r>
          </a:p>
          <a:p>
            <a:pPr lvl="1"/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71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4FA-F40F-38D0-346A-A2CD90BE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9661A-5F08-1DC2-E789-EF834612679A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AB630-2D68-2E1F-AC2D-F417B5F26FC0}"/>
              </a:ext>
            </a:extLst>
          </p:cNvPr>
          <p:cNvSpPr txBox="1"/>
          <p:nvPr/>
        </p:nvSpPr>
        <p:spPr>
          <a:xfrm>
            <a:off x="1383288" y="1201495"/>
            <a:ext cx="9166817" cy="23702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What is the primary role of the Quick Insights feature in Power BI?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	To immediately implement changes in the dataset.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B.	To ask questions about the dataset in plain English.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C.	</a:t>
            </a:r>
            <a:r>
              <a:rPr lang="en-US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To automatically search datasets and visualize potential insights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D.	To store additional data for future analysis.</a:t>
            </a:r>
          </a:p>
          <a:p>
            <a:pPr lvl="1"/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48C9F0-8B13-B77A-CADB-AD69EDE14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52" y="3801145"/>
            <a:ext cx="730669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nowledge Check 16">
            <a:extLst>
              <a:ext uri="{FF2B5EF4-FFF2-40B4-BE49-F238E27FC236}">
                <a16:creationId xmlns:a16="http://schemas.microsoft.com/office/drawing/2014/main" id="{14A112C5-DE2E-A5FD-A1A1-21F6C4D2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078" y="94780"/>
            <a:ext cx="4055806" cy="605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78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FF3399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1136466" y="2908526"/>
            <a:ext cx="668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r>
              <a:rPr lang="en-US" sz="2800" dirty="0"/>
              <a:t>Publish Your Report Power BI Service</a:t>
            </a:r>
          </a:p>
        </p:txBody>
      </p:sp>
    </p:spTree>
    <p:extLst>
      <p:ext uri="{BB962C8B-B14F-4D97-AF65-F5344CB8AC3E}">
        <p14:creationId xmlns:p14="http://schemas.microsoft.com/office/powerpoint/2010/main" val="146825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4FA-F40F-38D0-346A-A2CD90BE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9661A-5F08-1DC2-E789-EF834612679A}"/>
              </a:ext>
            </a:extLst>
          </p:cNvPr>
          <p:cNvSpPr txBox="1"/>
          <p:nvPr/>
        </p:nvSpPr>
        <p:spPr>
          <a:xfrm>
            <a:off x="994194" y="357915"/>
            <a:ext cx="6094562" cy="520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AB630-2D68-2E1F-AC2D-F417B5F26FC0}"/>
              </a:ext>
            </a:extLst>
          </p:cNvPr>
          <p:cNvSpPr txBox="1"/>
          <p:nvPr/>
        </p:nvSpPr>
        <p:spPr>
          <a:xfrm>
            <a:off x="693175" y="1236001"/>
            <a:ext cx="11326761" cy="33038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How does a dashboard differ from a report in Microsoft Power BI?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	Unlike a report, a dashboard provides an in-depth, interactive, multi-perspective view of a specific dataset.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B.	A dashboard is a one-page view of the most important metrics or key performance indicators (KPIs) selected from various pages of one or more reports.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C.	A report is a one-page view of the most important metrics or key performance indicators (KPIs) selected from one or more dashboards.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D.	A report is less interactive than a dashboard.</a:t>
            </a:r>
          </a:p>
          <a:p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6295E65A-8519-887A-751D-C0B35B8D5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163" y="0"/>
            <a:ext cx="977908" cy="14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20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4FA-F40F-38D0-346A-A2CD90BE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9661A-5F08-1DC2-E789-EF834612679A}"/>
              </a:ext>
            </a:extLst>
          </p:cNvPr>
          <p:cNvSpPr txBox="1"/>
          <p:nvPr/>
        </p:nvSpPr>
        <p:spPr>
          <a:xfrm>
            <a:off x="994194" y="357915"/>
            <a:ext cx="6094562" cy="520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AB630-2D68-2E1F-AC2D-F417B5F26FC0}"/>
              </a:ext>
            </a:extLst>
          </p:cNvPr>
          <p:cNvSpPr txBox="1"/>
          <p:nvPr/>
        </p:nvSpPr>
        <p:spPr>
          <a:xfrm>
            <a:off x="693175" y="1236001"/>
            <a:ext cx="11326761" cy="33038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How does a dashboard differ from a report in Microsoft Power BI?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	Unlike a report, a dashboard provides an in-depth, interactive, multi-perspective view of a specific dataset.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B.	</a:t>
            </a:r>
            <a:r>
              <a:rPr lang="en-US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A dashboard is a one-page view of the most important metrics or key performance indicators (KPIs) selected from various pages of one or more reports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C.	A report is a one-page view of the most important metrics or key performance indicators (KPIs) selected from one or more dashboards.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D.	A report is less interactive than a dashboard.</a:t>
            </a:r>
          </a:p>
          <a:p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6295E65A-8519-887A-751D-C0B35B8D5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163" y="0"/>
            <a:ext cx="977908" cy="14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5A79E7-1CD6-76E0-D44B-AD8E8D63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88" y="4328474"/>
            <a:ext cx="9883223" cy="64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4FA-F40F-38D0-346A-A2CD90BE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9661A-5F08-1DC2-E789-EF834612679A}"/>
              </a:ext>
            </a:extLst>
          </p:cNvPr>
          <p:cNvSpPr txBox="1"/>
          <p:nvPr/>
        </p:nvSpPr>
        <p:spPr>
          <a:xfrm>
            <a:off x="994194" y="357915"/>
            <a:ext cx="6094562" cy="520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AB630-2D68-2E1F-AC2D-F417B5F26FC0}"/>
              </a:ext>
            </a:extLst>
          </p:cNvPr>
          <p:cNvSpPr txBox="1"/>
          <p:nvPr/>
        </p:nvSpPr>
        <p:spPr>
          <a:xfrm>
            <a:off x="693175" y="1236001"/>
            <a:ext cx="11326761" cy="24728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 Microsoft Power BI, what is the primary role of the Quick Insights feature?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	It allows you to ask questions about your data in plain English.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B.	It displays data in the form of charts and graphs.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C.	It automatically searches datasets to discover and visualize potential insights.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D.	It scans and cleans your data for analysis.</a:t>
            </a:r>
          </a:p>
          <a:p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6295E65A-8519-887A-751D-C0B35B8D5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163" y="0"/>
            <a:ext cx="977908" cy="14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36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4FA-F40F-38D0-346A-A2CD90BE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9661A-5F08-1DC2-E789-EF834612679A}"/>
              </a:ext>
            </a:extLst>
          </p:cNvPr>
          <p:cNvSpPr txBox="1"/>
          <p:nvPr/>
        </p:nvSpPr>
        <p:spPr>
          <a:xfrm>
            <a:off x="994194" y="357915"/>
            <a:ext cx="6094562" cy="520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AB630-2D68-2E1F-AC2D-F417B5F26FC0}"/>
              </a:ext>
            </a:extLst>
          </p:cNvPr>
          <p:cNvSpPr txBox="1"/>
          <p:nvPr/>
        </p:nvSpPr>
        <p:spPr>
          <a:xfrm>
            <a:off x="693175" y="1236001"/>
            <a:ext cx="11326761" cy="24728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 Microsoft Power BI, what is the primary role of the Quick Insights feature?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	It allows you to ask questions about your data in plain English.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B.	It displays data in the form of charts and graphs.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C.	</a:t>
            </a:r>
            <a:r>
              <a:rPr lang="en-US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It automatically searches datasets to discover and visualize potential insights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D.	It scans and cleans your data for analysis.</a:t>
            </a:r>
          </a:p>
          <a:p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6295E65A-8519-887A-751D-C0B35B8D5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163" y="0"/>
            <a:ext cx="977908" cy="14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7122B6-7803-4AC7-AC12-2FED76A91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821" y="4176952"/>
            <a:ext cx="9195468" cy="53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5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4FA-F40F-38D0-346A-A2CD90BE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9661A-5F08-1DC2-E789-EF834612679A}"/>
              </a:ext>
            </a:extLst>
          </p:cNvPr>
          <p:cNvSpPr txBox="1"/>
          <p:nvPr/>
        </p:nvSpPr>
        <p:spPr>
          <a:xfrm>
            <a:off x="994194" y="357915"/>
            <a:ext cx="6094562" cy="520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AB630-2D68-2E1F-AC2D-F417B5F26FC0}"/>
              </a:ext>
            </a:extLst>
          </p:cNvPr>
          <p:cNvSpPr txBox="1"/>
          <p:nvPr/>
        </p:nvSpPr>
        <p:spPr>
          <a:xfrm>
            <a:off x="693175" y="1236001"/>
            <a:ext cx="11326761" cy="28680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What is the advantage of pinning live reports to your Microsoft Power BI dashboard over pinning static visuals?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	Live reports automatically update every minute.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B.	Live reports maintain the interactivity of the original report.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C.	Live reports display only a single type of visualization.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D.	You can pin live reports to multiple dashboards.</a:t>
            </a:r>
          </a:p>
          <a:p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6295E65A-8519-887A-751D-C0B35B8D5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163" y="0"/>
            <a:ext cx="977908" cy="14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51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4FA-F40F-38D0-346A-A2CD90BE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9661A-5F08-1DC2-E789-EF834612679A}"/>
              </a:ext>
            </a:extLst>
          </p:cNvPr>
          <p:cNvSpPr txBox="1"/>
          <p:nvPr/>
        </p:nvSpPr>
        <p:spPr>
          <a:xfrm>
            <a:off x="994194" y="357915"/>
            <a:ext cx="6094562" cy="520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AB630-2D68-2E1F-AC2D-F417B5F26FC0}"/>
              </a:ext>
            </a:extLst>
          </p:cNvPr>
          <p:cNvSpPr txBox="1"/>
          <p:nvPr/>
        </p:nvSpPr>
        <p:spPr>
          <a:xfrm>
            <a:off x="693175" y="1236001"/>
            <a:ext cx="11326761" cy="28680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What is the advantage of pinning live reports to your Microsoft Power BI dashboard over pinning static visuals?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	Live reports automatically update every minute.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B.	</a:t>
            </a:r>
            <a:r>
              <a:rPr lang="en-US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Live reports maintain the interactivity of the original report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C.	Live reports display only a single type of visualization.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D.	You can pin live reports to multiple dashboards.</a:t>
            </a:r>
          </a:p>
          <a:p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6295E65A-8519-887A-751D-C0B35B8D5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163" y="0"/>
            <a:ext cx="977908" cy="14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4583B4-A02E-FD5A-8926-E0837F05C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346" y="4104030"/>
            <a:ext cx="9744817" cy="54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3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4FA-F40F-38D0-346A-A2CD90BE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9661A-5F08-1DC2-E789-EF834612679A}"/>
              </a:ext>
            </a:extLst>
          </p:cNvPr>
          <p:cNvSpPr txBox="1"/>
          <p:nvPr/>
        </p:nvSpPr>
        <p:spPr>
          <a:xfrm>
            <a:off x="994194" y="357915"/>
            <a:ext cx="6094562" cy="520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AB630-2D68-2E1F-AC2D-F417B5F26FC0}"/>
              </a:ext>
            </a:extLst>
          </p:cNvPr>
          <p:cNvSpPr txBox="1"/>
          <p:nvPr/>
        </p:nvSpPr>
        <p:spPr>
          <a:xfrm>
            <a:off x="693175" y="1236001"/>
            <a:ext cx="11326761" cy="33657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What is a crucial prerequisite for publishing a report to Power BI Service from Power BI Desktop?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	The report needs to be a specific size before publishing.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B.	You need to delete the report from Power BI Desktop to avoid duplication when publishing.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C.	You need to save the report on Power BI Desktop before publishing.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D.	You need to open the report in Power BI Service before publishing.</a:t>
            </a:r>
          </a:p>
          <a:p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6295E65A-8519-887A-751D-C0B35B8D5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163" y="0"/>
            <a:ext cx="977908" cy="14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8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4FA-F40F-38D0-346A-A2CD90BE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9661A-5F08-1DC2-E789-EF834612679A}"/>
              </a:ext>
            </a:extLst>
          </p:cNvPr>
          <p:cNvSpPr txBox="1"/>
          <p:nvPr/>
        </p:nvSpPr>
        <p:spPr>
          <a:xfrm>
            <a:off x="994194" y="357915"/>
            <a:ext cx="6094562" cy="520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AB630-2D68-2E1F-AC2D-F417B5F26FC0}"/>
              </a:ext>
            </a:extLst>
          </p:cNvPr>
          <p:cNvSpPr txBox="1"/>
          <p:nvPr/>
        </p:nvSpPr>
        <p:spPr>
          <a:xfrm>
            <a:off x="693175" y="1236001"/>
            <a:ext cx="11326761" cy="33657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What is a crucial prerequisite for publishing a report to Power BI Service from Power BI Desktop?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	The report needs to be a specific size before publishing.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B.	You need to delete the report from Power BI Desktop to avoid duplication when publishing.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C.	</a:t>
            </a:r>
            <a:r>
              <a:rPr lang="en-US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You need to save the report on Power BI Desktop before publishing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D.	You need to open the report in Power BI Service before publishing.</a:t>
            </a:r>
          </a:p>
          <a:p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endParaRPr lang="en-US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6295E65A-8519-887A-751D-C0B35B8D5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163" y="0"/>
            <a:ext cx="977908" cy="14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47C8C2-89B7-8CE7-78EE-E67B493EF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975" y="3839688"/>
            <a:ext cx="7087589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Question Time - We need your thoughts on this please! - Objective Secured">
            <a:extLst>
              <a:ext uri="{FF2B5EF4-FFF2-40B4-BE49-F238E27FC236}">
                <a16:creationId xmlns:a16="http://schemas.microsoft.com/office/drawing/2014/main" id="{340EBD47-8B73-FC4E-D1DA-634B63434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760" y="846417"/>
            <a:ext cx="7256207" cy="46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4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E521-1A0F-69D9-C5FA-4D466685C7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6328" y="157884"/>
            <a:ext cx="10058400" cy="762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Power BI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B30D5-40A1-7110-8FF6-B6D01829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5" y="914049"/>
            <a:ext cx="11031489" cy="502990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9E2373F-C903-C580-199F-5304141438BB}"/>
              </a:ext>
            </a:extLst>
          </p:cNvPr>
          <p:cNvGrpSpPr/>
          <p:nvPr/>
        </p:nvGrpSpPr>
        <p:grpSpPr>
          <a:xfrm>
            <a:off x="3422073" y="2724728"/>
            <a:ext cx="2387600" cy="2096654"/>
            <a:chOff x="3422073" y="2724728"/>
            <a:chExt cx="2387600" cy="209665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54AE47C-3F8A-DA50-827F-D24C048C5151}"/>
                </a:ext>
              </a:extLst>
            </p:cNvPr>
            <p:cNvCxnSpPr/>
            <p:nvPr/>
          </p:nvCxnSpPr>
          <p:spPr>
            <a:xfrm flipH="1">
              <a:off x="4461164" y="4821382"/>
              <a:ext cx="1348509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E6AAF4E-2B6A-2FFB-79D7-A05E984A092B}"/>
                </a:ext>
              </a:extLst>
            </p:cNvPr>
            <p:cNvCxnSpPr>
              <a:cxnSpLocks/>
            </p:cNvCxnSpPr>
            <p:nvPr/>
          </p:nvCxnSpPr>
          <p:spPr>
            <a:xfrm>
              <a:off x="3422073" y="2724728"/>
              <a:ext cx="0" cy="1302327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7792CD-5586-54B8-C358-37F98B7542C1}"/>
              </a:ext>
            </a:extLst>
          </p:cNvPr>
          <p:cNvGrpSpPr/>
          <p:nvPr/>
        </p:nvGrpSpPr>
        <p:grpSpPr>
          <a:xfrm>
            <a:off x="4128655" y="2854036"/>
            <a:ext cx="1681018" cy="1274619"/>
            <a:chOff x="4128655" y="2854036"/>
            <a:chExt cx="1681018" cy="127461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42C26A2-CFDB-3320-0074-C508FC116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8655" y="2854036"/>
              <a:ext cx="1681018" cy="1274619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D635A3-6EAD-D081-7C75-E41564139E41}"/>
                </a:ext>
              </a:extLst>
            </p:cNvPr>
            <p:cNvSpPr/>
            <p:nvPr/>
          </p:nvSpPr>
          <p:spPr>
            <a:xfrm rot="19450648">
              <a:off x="4408895" y="3191224"/>
              <a:ext cx="881973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Publish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E646A0-72FC-7D09-1FEF-E89F17ED30F7}"/>
              </a:ext>
            </a:extLst>
          </p:cNvPr>
          <p:cNvCxnSpPr/>
          <p:nvPr/>
        </p:nvCxnSpPr>
        <p:spPr>
          <a:xfrm>
            <a:off x="7555345" y="1911927"/>
            <a:ext cx="1163782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9FF6EB-4E52-C73E-D23C-05B1EF698300}"/>
              </a:ext>
            </a:extLst>
          </p:cNvPr>
          <p:cNvGrpSpPr/>
          <p:nvPr/>
        </p:nvGrpSpPr>
        <p:grpSpPr>
          <a:xfrm>
            <a:off x="6234670" y="2724728"/>
            <a:ext cx="369332" cy="1403927"/>
            <a:chOff x="6234670" y="2724728"/>
            <a:chExt cx="369332" cy="1403927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37E0451-B055-AB6F-9DBC-413675E9B3FF}"/>
                </a:ext>
              </a:extLst>
            </p:cNvPr>
            <p:cNvCxnSpPr/>
            <p:nvPr/>
          </p:nvCxnSpPr>
          <p:spPr>
            <a:xfrm flipV="1">
              <a:off x="6604000" y="2724728"/>
              <a:ext cx="0" cy="1403927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E9228D0-00E0-DA80-4233-15FEE24E3BDD}"/>
                </a:ext>
              </a:extLst>
            </p:cNvPr>
            <p:cNvSpPr/>
            <p:nvPr/>
          </p:nvSpPr>
          <p:spPr>
            <a:xfrm rot="16200000">
              <a:off x="5907785" y="3306678"/>
              <a:ext cx="102310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Gateway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C764C1-0DF0-54E0-3617-5F8C4BCEE0BB}"/>
              </a:ext>
            </a:extLst>
          </p:cNvPr>
          <p:cNvCxnSpPr/>
          <p:nvPr/>
        </p:nvCxnSpPr>
        <p:spPr>
          <a:xfrm>
            <a:off x="4257964" y="1911927"/>
            <a:ext cx="12192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016FDB-7422-754F-3D53-9F24EF616E64}"/>
              </a:ext>
            </a:extLst>
          </p:cNvPr>
          <p:cNvCxnSpPr/>
          <p:nvPr/>
        </p:nvCxnSpPr>
        <p:spPr>
          <a:xfrm>
            <a:off x="7499927" y="4659745"/>
            <a:ext cx="12192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7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F9DDA96-7D03-472B-1462-59CEC4306A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Publish Your Report</a:t>
            </a:r>
            <a:endParaRPr lang="en-US" sz="1600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9C1682F-E6D2-E9A9-1629-8056FE7A0EC9}"/>
              </a:ext>
            </a:extLst>
          </p:cNvPr>
          <p:cNvGrpSpPr/>
          <p:nvPr/>
        </p:nvGrpSpPr>
        <p:grpSpPr>
          <a:xfrm>
            <a:off x="455352" y="1877908"/>
            <a:ext cx="3314391" cy="1978100"/>
            <a:chOff x="455352" y="1877908"/>
            <a:chExt cx="3314391" cy="197810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103C3CC-D503-D8C7-B81C-609F9DC8EA56}"/>
                </a:ext>
              </a:extLst>
            </p:cNvPr>
            <p:cNvSpPr/>
            <p:nvPr/>
          </p:nvSpPr>
          <p:spPr>
            <a:xfrm>
              <a:off x="455352" y="1877908"/>
              <a:ext cx="3314391" cy="1978100"/>
            </a:xfrm>
            <a:prstGeom prst="roundRect">
              <a:avLst>
                <a:gd name="adj" fmla="val 425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A0E291C-0C14-FEC0-2588-A43F16F5BB8F}"/>
                </a:ext>
              </a:extLst>
            </p:cNvPr>
            <p:cNvSpPr/>
            <p:nvPr/>
          </p:nvSpPr>
          <p:spPr>
            <a:xfrm>
              <a:off x="455352" y="1914931"/>
              <a:ext cx="331439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 err="1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SalesReport.pbix</a:t>
              </a:r>
              <a:endPara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178A88C0-95BB-71C2-93CA-E6C6C524F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634" y="2534341"/>
            <a:ext cx="1514686" cy="49536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D29B1BC-7DA8-890F-FD84-EEEFF28E7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306" y="989024"/>
            <a:ext cx="6582694" cy="4525006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0EB64A99-CCDB-903C-CB57-D3B08A41336D}"/>
              </a:ext>
            </a:extLst>
          </p:cNvPr>
          <p:cNvGrpSpPr/>
          <p:nvPr/>
        </p:nvGrpSpPr>
        <p:grpSpPr>
          <a:xfrm>
            <a:off x="1998176" y="2768442"/>
            <a:ext cx="1660905" cy="660558"/>
            <a:chOff x="2622430" y="4145006"/>
            <a:chExt cx="1660905" cy="66055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242288D-4AAE-F8C1-EC9D-2D46B36BDAC1}"/>
                </a:ext>
              </a:extLst>
            </p:cNvPr>
            <p:cNvSpPr/>
            <p:nvPr/>
          </p:nvSpPr>
          <p:spPr>
            <a:xfrm>
              <a:off x="2622430" y="4145006"/>
              <a:ext cx="1604514" cy="660558"/>
            </a:xfrm>
            <a:prstGeom prst="roundRect">
              <a:avLst>
                <a:gd name="adj" fmla="val 8488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5FA3B5-E66E-0F16-EEA7-E68704191FBD}"/>
                </a:ext>
              </a:extLst>
            </p:cNvPr>
            <p:cNvSpPr/>
            <p:nvPr/>
          </p:nvSpPr>
          <p:spPr>
            <a:xfrm>
              <a:off x="2678822" y="4244452"/>
              <a:ext cx="160451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  <a:endParaRPr lang="en-US" sz="2400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916CA15-7880-3818-ACAC-77381A820379}"/>
              </a:ext>
            </a:extLst>
          </p:cNvPr>
          <p:cNvGrpSpPr/>
          <p:nvPr/>
        </p:nvGrpSpPr>
        <p:grpSpPr>
          <a:xfrm>
            <a:off x="859487" y="2376596"/>
            <a:ext cx="921798" cy="1362973"/>
            <a:chOff x="633140" y="4024630"/>
            <a:chExt cx="921798" cy="136297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67A74DD-B525-5495-137E-E1D6AFBE06EC}"/>
                </a:ext>
              </a:extLst>
            </p:cNvPr>
            <p:cNvSpPr/>
            <p:nvPr/>
          </p:nvSpPr>
          <p:spPr>
            <a:xfrm>
              <a:off x="633141" y="4024630"/>
              <a:ext cx="921797" cy="136297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FEF75D-406C-6765-DB23-12A997076556}"/>
                </a:ext>
              </a:extLst>
            </p:cNvPr>
            <p:cNvSpPr/>
            <p:nvPr/>
          </p:nvSpPr>
          <p:spPr>
            <a:xfrm>
              <a:off x="633140" y="4475284"/>
              <a:ext cx="921797" cy="523220"/>
            </a:xfrm>
            <a:prstGeom prst="rect">
              <a:avLst/>
            </a:prstGeom>
            <a:solidFill>
              <a:srgbClr val="FFDC99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Semantic </a:t>
              </a:r>
              <a:b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 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6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F9DDA96-7D03-472B-1462-59CEC4306A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Publish Your Report</a:t>
            </a:r>
            <a:endParaRPr lang="en-US" sz="1600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9C1682F-E6D2-E9A9-1629-8056FE7A0EC9}"/>
              </a:ext>
            </a:extLst>
          </p:cNvPr>
          <p:cNvGrpSpPr/>
          <p:nvPr/>
        </p:nvGrpSpPr>
        <p:grpSpPr>
          <a:xfrm>
            <a:off x="455352" y="1877908"/>
            <a:ext cx="3314391" cy="1978100"/>
            <a:chOff x="455352" y="1877908"/>
            <a:chExt cx="3314391" cy="197810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103C3CC-D503-D8C7-B81C-609F9DC8EA56}"/>
                </a:ext>
              </a:extLst>
            </p:cNvPr>
            <p:cNvSpPr/>
            <p:nvPr/>
          </p:nvSpPr>
          <p:spPr>
            <a:xfrm>
              <a:off x="455352" y="1877908"/>
              <a:ext cx="3314391" cy="1978100"/>
            </a:xfrm>
            <a:prstGeom prst="roundRect">
              <a:avLst>
                <a:gd name="adj" fmla="val 425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A0E291C-0C14-FEC0-2588-A43F16F5BB8F}"/>
                </a:ext>
              </a:extLst>
            </p:cNvPr>
            <p:cNvSpPr/>
            <p:nvPr/>
          </p:nvSpPr>
          <p:spPr>
            <a:xfrm>
              <a:off x="455352" y="1914931"/>
              <a:ext cx="331439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 err="1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SalesReport.pbix</a:t>
              </a:r>
              <a:endPara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178A88C0-95BB-71C2-93CA-E6C6C524F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634" y="2534341"/>
            <a:ext cx="1514686" cy="49536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D29B1BC-7DA8-890F-FD84-EEEFF28E7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306" y="989024"/>
            <a:ext cx="6582694" cy="4525006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0EB64A99-CCDB-903C-CB57-D3B08A41336D}"/>
              </a:ext>
            </a:extLst>
          </p:cNvPr>
          <p:cNvGrpSpPr/>
          <p:nvPr/>
        </p:nvGrpSpPr>
        <p:grpSpPr>
          <a:xfrm>
            <a:off x="7592054" y="2215017"/>
            <a:ext cx="1652954" cy="738664"/>
            <a:chOff x="2622430" y="4104742"/>
            <a:chExt cx="1652954" cy="73866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242288D-4AAE-F8C1-EC9D-2D46B36BDAC1}"/>
                </a:ext>
              </a:extLst>
            </p:cNvPr>
            <p:cNvSpPr/>
            <p:nvPr/>
          </p:nvSpPr>
          <p:spPr>
            <a:xfrm>
              <a:off x="2622430" y="4145006"/>
              <a:ext cx="1604514" cy="660558"/>
            </a:xfrm>
            <a:prstGeom prst="roundRect">
              <a:avLst>
                <a:gd name="adj" fmla="val 8488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5FA3B5-E66E-0F16-EEA7-E68704191FBD}"/>
                </a:ext>
              </a:extLst>
            </p:cNvPr>
            <p:cNvSpPr/>
            <p:nvPr/>
          </p:nvSpPr>
          <p:spPr>
            <a:xfrm>
              <a:off x="2670871" y="4104742"/>
              <a:ext cx="1604513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</a:p>
            <a:p>
              <a:pPr algn="ctr"/>
              <a:r>
                <a:rPr lang="en-US" b="0" cap="none" spc="0" dirty="0" err="1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Sales</a:t>
              </a:r>
              <a:r>
                <a:rPr lang="en-US" dirty="0" err="1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  <a:endParaRPr lang="en-US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916CA15-7880-3818-ACAC-77381A820379}"/>
              </a:ext>
            </a:extLst>
          </p:cNvPr>
          <p:cNvGrpSpPr/>
          <p:nvPr/>
        </p:nvGrpSpPr>
        <p:grpSpPr>
          <a:xfrm>
            <a:off x="6096000" y="2066027"/>
            <a:ext cx="921798" cy="1362973"/>
            <a:chOff x="633140" y="4024630"/>
            <a:chExt cx="921798" cy="136297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67A74DD-B525-5495-137E-E1D6AFBE06EC}"/>
                </a:ext>
              </a:extLst>
            </p:cNvPr>
            <p:cNvSpPr/>
            <p:nvPr/>
          </p:nvSpPr>
          <p:spPr>
            <a:xfrm>
              <a:off x="633141" y="4024630"/>
              <a:ext cx="921797" cy="136297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FEF75D-406C-6765-DB23-12A997076556}"/>
                </a:ext>
              </a:extLst>
            </p:cNvPr>
            <p:cNvSpPr/>
            <p:nvPr/>
          </p:nvSpPr>
          <p:spPr>
            <a:xfrm>
              <a:off x="633140" y="4173620"/>
              <a:ext cx="921797" cy="907941"/>
            </a:xfrm>
            <a:prstGeom prst="rect">
              <a:avLst/>
            </a:prstGeom>
            <a:solidFill>
              <a:srgbClr val="FFDC99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Semantic </a:t>
              </a:r>
              <a:b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</a:t>
              </a:r>
              <a:b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b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100" b="1" dirty="0" err="1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SalesReport</a:t>
              </a:r>
              <a:endParaRPr lang="en-US" sz="1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152113-DE4E-5264-8793-33538047DAB2}"/>
              </a:ext>
            </a:extLst>
          </p:cNvPr>
          <p:cNvCxnSpPr>
            <a:cxnSpLocks/>
          </p:cNvCxnSpPr>
          <p:nvPr/>
        </p:nvCxnSpPr>
        <p:spPr>
          <a:xfrm>
            <a:off x="7017797" y="2637692"/>
            <a:ext cx="5742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E34D045-E8EE-A5F0-CF05-A0183FFB97B1}"/>
              </a:ext>
            </a:extLst>
          </p:cNvPr>
          <p:cNvGrpSpPr/>
          <p:nvPr/>
        </p:nvGrpSpPr>
        <p:grpSpPr>
          <a:xfrm>
            <a:off x="7592054" y="3429000"/>
            <a:ext cx="1652954" cy="738664"/>
            <a:chOff x="2622430" y="4104742"/>
            <a:chExt cx="1652954" cy="73866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BE6C7BE-39E9-CA3F-AD32-B09393C1DE4A}"/>
                </a:ext>
              </a:extLst>
            </p:cNvPr>
            <p:cNvSpPr/>
            <p:nvPr/>
          </p:nvSpPr>
          <p:spPr>
            <a:xfrm>
              <a:off x="2622430" y="4145006"/>
              <a:ext cx="1604514" cy="660558"/>
            </a:xfrm>
            <a:prstGeom prst="roundRect">
              <a:avLst>
                <a:gd name="adj" fmla="val 8488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0B2D7E-F001-9FDA-39D4-5A66744C9607}"/>
                </a:ext>
              </a:extLst>
            </p:cNvPr>
            <p:cNvSpPr/>
            <p:nvPr/>
          </p:nvSpPr>
          <p:spPr>
            <a:xfrm>
              <a:off x="2670871" y="4104742"/>
              <a:ext cx="1604513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</a:p>
            <a:p>
              <a:pPr algn="ctr"/>
              <a:r>
                <a:rPr lang="en-US" b="0" cap="none" spc="0" dirty="0" err="1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MarketReport</a:t>
              </a:r>
              <a:endParaRPr lang="en-US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F781E9-160B-D479-6A4B-B04FC0B6DB49}"/>
              </a:ext>
            </a:extLst>
          </p:cNvPr>
          <p:cNvGrpSpPr/>
          <p:nvPr/>
        </p:nvGrpSpPr>
        <p:grpSpPr>
          <a:xfrm>
            <a:off x="6556898" y="3429000"/>
            <a:ext cx="1035156" cy="369332"/>
            <a:chOff x="6556898" y="3429000"/>
            <a:chExt cx="1035156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C042A19-32D2-E491-6DA7-F12025D8A768}"/>
                </a:ext>
              </a:extLst>
            </p:cNvPr>
            <p:cNvCxnSpPr>
              <a:cxnSpLocks/>
            </p:cNvCxnSpPr>
            <p:nvPr/>
          </p:nvCxnSpPr>
          <p:spPr>
            <a:xfrm>
              <a:off x="6556898" y="3798332"/>
              <a:ext cx="10351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41614B-DB15-094F-9195-CA48EE0D0DB0}"/>
                </a:ext>
              </a:extLst>
            </p:cNvPr>
            <p:cNvCxnSpPr>
              <a:cxnSpLocks/>
            </p:cNvCxnSpPr>
            <p:nvPr/>
          </p:nvCxnSpPr>
          <p:spPr>
            <a:xfrm>
              <a:off x="6556898" y="3429000"/>
              <a:ext cx="0" cy="3693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5ACA4C-5BF3-B163-2FA6-3759CEA17BE8}"/>
              </a:ext>
            </a:extLst>
          </p:cNvPr>
          <p:cNvGrpSpPr/>
          <p:nvPr/>
        </p:nvGrpSpPr>
        <p:grpSpPr>
          <a:xfrm>
            <a:off x="5967046" y="3975134"/>
            <a:ext cx="921798" cy="1362973"/>
            <a:chOff x="633140" y="4024630"/>
            <a:chExt cx="921798" cy="136297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69E554B-1F95-B664-BE1F-2BA5E7557155}"/>
                </a:ext>
              </a:extLst>
            </p:cNvPr>
            <p:cNvSpPr/>
            <p:nvPr/>
          </p:nvSpPr>
          <p:spPr>
            <a:xfrm>
              <a:off x="633141" y="4024630"/>
              <a:ext cx="921797" cy="136297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E6CDD5-32BC-5002-766F-83714A51B89C}"/>
                </a:ext>
              </a:extLst>
            </p:cNvPr>
            <p:cNvSpPr/>
            <p:nvPr/>
          </p:nvSpPr>
          <p:spPr>
            <a:xfrm>
              <a:off x="633140" y="4173620"/>
              <a:ext cx="921797" cy="907941"/>
            </a:xfrm>
            <a:prstGeom prst="rect">
              <a:avLst/>
            </a:prstGeom>
            <a:solidFill>
              <a:srgbClr val="FFDC99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Semantic </a:t>
              </a:r>
              <a:b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</a:t>
              </a:r>
              <a:b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b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100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Finance</a:t>
              </a:r>
              <a:endParaRPr lang="en-US" sz="1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4D2691-4851-F545-85C3-742ACEBB5960}"/>
              </a:ext>
            </a:extLst>
          </p:cNvPr>
          <p:cNvGrpSpPr/>
          <p:nvPr/>
        </p:nvGrpSpPr>
        <p:grpSpPr>
          <a:xfrm>
            <a:off x="7592054" y="4398200"/>
            <a:ext cx="1652954" cy="738664"/>
            <a:chOff x="2622430" y="4104742"/>
            <a:chExt cx="1652954" cy="73866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2AD24CB-6304-9D58-3F43-27A211F69F07}"/>
                </a:ext>
              </a:extLst>
            </p:cNvPr>
            <p:cNvSpPr/>
            <p:nvPr/>
          </p:nvSpPr>
          <p:spPr>
            <a:xfrm>
              <a:off x="2622430" y="4145006"/>
              <a:ext cx="1604514" cy="660558"/>
            </a:xfrm>
            <a:prstGeom prst="roundRect">
              <a:avLst>
                <a:gd name="adj" fmla="val 8488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28F235-B5DE-CD5B-2D56-9E7379F3AB33}"/>
                </a:ext>
              </a:extLst>
            </p:cNvPr>
            <p:cNvSpPr/>
            <p:nvPr/>
          </p:nvSpPr>
          <p:spPr>
            <a:xfrm>
              <a:off x="2670871" y="4104742"/>
              <a:ext cx="1604513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</a:p>
            <a:p>
              <a:pPr algn="ctr"/>
              <a:r>
                <a:rPr lang="en-US" b="0" cap="none" spc="0" dirty="0" err="1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MarketReport</a:t>
              </a:r>
              <a:endParaRPr lang="en-US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D4BA0C-FA70-F11F-1447-0A3F69CE14BB}"/>
              </a:ext>
            </a:extLst>
          </p:cNvPr>
          <p:cNvCxnSpPr>
            <a:cxnSpLocks/>
          </p:cNvCxnSpPr>
          <p:nvPr/>
        </p:nvCxnSpPr>
        <p:spPr>
          <a:xfrm>
            <a:off x="6888843" y="4788047"/>
            <a:ext cx="703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99F8403-EB84-00F7-321F-508D822F76A4}"/>
              </a:ext>
            </a:extLst>
          </p:cNvPr>
          <p:cNvSpPr/>
          <p:nvPr/>
        </p:nvSpPr>
        <p:spPr>
          <a:xfrm>
            <a:off x="9996854" y="2215017"/>
            <a:ext cx="1811215" cy="70082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1345DF-4C7A-5E51-150B-614F2918F521}"/>
              </a:ext>
            </a:extLst>
          </p:cNvPr>
          <p:cNvCxnSpPr>
            <a:cxnSpLocks/>
          </p:cNvCxnSpPr>
          <p:nvPr/>
        </p:nvCxnSpPr>
        <p:spPr>
          <a:xfrm>
            <a:off x="9196568" y="2623038"/>
            <a:ext cx="800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6124F7-7347-1C15-C18C-78BF132BC3C6}"/>
              </a:ext>
            </a:extLst>
          </p:cNvPr>
          <p:cNvGrpSpPr/>
          <p:nvPr/>
        </p:nvGrpSpPr>
        <p:grpSpPr>
          <a:xfrm>
            <a:off x="9196568" y="2924631"/>
            <a:ext cx="1477293" cy="821958"/>
            <a:chOff x="6371266" y="2791708"/>
            <a:chExt cx="1477293" cy="821958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F553D92-4DDF-08CD-CBB1-61667724B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8559" y="2791708"/>
              <a:ext cx="0" cy="821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2F70DEF-556B-82A4-F509-8C9030E04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1266" y="3613666"/>
              <a:ext cx="147729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245646-F67E-E37E-6BC9-2AC8AADCE898}"/>
              </a:ext>
            </a:extLst>
          </p:cNvPr>
          <p:cNvGrpSpPr/>
          <p:nvPr/>
        </p:nvGrpSpPr>
        <p:grpSpPr>
          <a:xfrm>
            <a:off x="9196568" y="2915839"/>
            <a:ext cx="2028278" cy="1872208"/>
            <a:chOff x="5865811" y="1781209"/>
            <a:chExt cx="2028278" cy="1872208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512AA86-A8D3-D884-CA5D-7E325DEF46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48559" y="1781209"/>
              <a:ext cx="45530" cy="18722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6A6C500-6184-006C-88CD-8E08C96A7E28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>
              <a:off x="5865811" y="3613666"/>
              <a:ext cx="2028278" cy="204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9230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7371</TotalTime>
  <Words>1812</Words>
  <Application>Microsoft Office PowerPoint</Application>
  <PresentationFormat>Widescreen</PresentationFormat>
  <Paragraphs>221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Arial Black</vt:lpstr>
      <vt:lpstr>Calibri</vt:lpstr>
      <vt:lpstr>Calibri Light</vt:lpstr>
      <vt:lpstr>MV Boli</vt:lpstr>
      <vt:lpstr>Open Sans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BI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316</cp:revision>
  <cp:lastPrinted>2024-04-21T09:46:57Z</cp:lastPrinted>
  <dcterms:created xsi:type="dcterms:W3CDTF">2016-11-14T07:59:55Z</dcterms:created>
  <dcterms:modified xsi:type="dcterms:W3CDTF">2024-06-27T14:15:42Z</dcterms:modified>
</cp:coreProperties>
</file>