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</p:sldMasterIdLst>
  <p:notesMasterIdLst>
    <p:notesMasterId r:id="rId13"/>
  </p:notesMasterIdLst>
  <p:sldIdLst>
    <p:sldId id="445" r:id="rId3"/>
    <p:sldId id="456" r:id="rId4"/>
    <p:sldId id="452" r:id="rId5"/>
    <p:sldId id="798" r:id="rId6"/>
    <p:sldId id="455" r:id="rId7"/>
    <p:sldId id="795" r:id="rId8"/>
    <p:sldId id="796" r:id="rId9"/>
    <p:sldId id="799" r:id="rId10"/>
    <p:sldId id="797" r:id="rId11"/>
    <p:sldId id="45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C37"/>
    <a:srgbClr val="FEFEFD"/>
    <a:srgbClr val="33C481"/>
    <a:srgbClr val="002060"/>
    <a:srgbClr val="FFC000"/>
    <a:srgbClr val="D8A60A"/>
    <a:srgbClr val="656565"/>
    <a:srgbClr val="DCE5F4"/>
    <a:srgbClr val="C5E0F5"/>
    <a:srgbClr val="D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96" autoAdjust="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8938-8048-4396-A931-C27A684A5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8B6E-9692-4E91-A265-6B183EDBE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8F59-CD58-4695-8E67-C3EA93F5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384C-8E89-4288-AC89-A9580063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FB3D-4A61-4301-B116-A772F31A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3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BE2E-5709-48BD-9724-0731D63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B27D-0D06-41A7-B3D8-6D342E7E0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27DC-ABEE-429C-BC18-E02AA8EB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C164-21DF-439D-9194-213FF665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B576-96A0-433D-A098-E91B23AE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6B16-EF12-46D0-B68A-AAB2CA1B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9572-DB74-4386-BA6A-B2C3EF81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7CE5-E080-4631-8AF0-7A562106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CE58-0ED0-42F9-92AC-13343731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CA79-BD47-4FD1-8626-049B1378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27FB-D617-40A7-9BDA-A30B52A6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8FB1-0272-426A-8397-63FA764A5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11CD7-AEA8-48D8-B8C1-B5735E34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7D62-3834-4536-B7A4-464F4A12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651FF-E7CA-48E1-8146-A2BCDAE6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B576-DF2C-42E4-A28B-FAF83FEB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049E-30BE-4190-91A6-928450A0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8B942-2C6A-4712-98AB-D2BAE36E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AC472-5EE9-46CE-8F07-1F795E77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734D8-E36D-49B9-AC46-FB19003BC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BECB0-85B2-45C4-88C8-069C4E33B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E1DB8-1793-4002-B5F8-84C0AE4B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1CC41-2C1F-4953-BFF1-E7F8D016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5933F-585F-4A4C-8890-1FE1B141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229E-3E1D-44D8-A8C8-F666718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7797D-FAE5-4CB6-86E3-01FD2F72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71888-FF57-48C5-B3FA-940C5F0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A824B-BBA6-40FD-B73B-65363E13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1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D8A85-42D9-4AB0-8268-99E2D9ED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15319-1BB1-473E-82DB-3036329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675ED-B77A-4816-B331-B847DE82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7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9794-BC60-46B0-8B55-FEA50FA8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00C2-D90C-4237-AE71-8A372577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1AE8-3C97-4944-AF4D-2F3516B4A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D6FB1-1FC6-4302-94F3-F73F3653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F659F-DDD6-4D20-BD5F-1D96930A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E228-9DD1-43DC-94AF-F2369D70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4746-0A99-4941-95AD-D7E1A80C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6BEA0-14A2-4147-BFBA-38A7A128B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8949-D496-404F-95FC-9F629233F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B68D5-72F8-4DC0-8B4E-2865BCDF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A75B6-38FB-4AB7-8757-726407A5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A18FF-D45B-4DBF-AFED-0B3F8201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9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5A7D-F262-4C45-A1A1-AD2167E7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8889A-F8CB-4BC1-A68B-85C17B1E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58B5-D51F-41DA-85C6-832632FC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C657-378B-4CCA-AEA3-DAB2886D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D35FE-F3C2-4B87-B48A-7E65E5E6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3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C6024-86F5-4C83-9289-37E01C7A2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05C46-C9F3-4CB3-9394-307259A46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7B09-8A47-4640-AEF8-DB9EA42E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2D24-BB94-4E5E-A3BD-EC1959C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631C-3925-4930-AD80-21639CC8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E4FDF-94FC-4EC3-8226-CA81394A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C6FE8-96F4-4724-A957-233E1358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9486-C5A9-434F-BC65-DC76A5C3C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6335-B5CA-42F9-B06A-7DD1471B1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54F7-2125-4945-9AD1-1D26E2F8B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4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85C37"/>
            </a:gs>
            <a:gs pos="0">
              <a:srgbClr val="33C48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63E1118-4D9F-485A-92FB-BCCF2192DE28}"/>
              </a:ext>
            </a:extLst>
          </p:cNvPr>
          <p:cNvGrpSpPr/>
          <p:nvPr/>
        </p:nvGrpSpPr>
        <p:grpSpPr>
          <a:xfrm>
            <a:off x="240146" y="4398739"/>
            <a:ext cx="6142181" cy="2281382"/>
            <a:chOff x="5883564" y="4424218"/>
            <a:chExt cx="6142181" cy="228138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E0FB5BE-5F2A-A682-3B4D-D95995B3B9F6}"/>
                </a:ext>
              </a:extLst>
            </p:cNvPr>
            <p:cNvSpPr/>
            <p:nvPr/>
          </p:nvSpPr>
          <p:spPr>
            <a:xfrm>
              <a:off x="5883564" y="4424218"/>
              <a:ext cx="6142181" cy="2281382"/>
            </a:xfrm>
            <a:prstGeom prst="roundRect">
              <a:avLst/>
            </a:prstGeom>
            <a:gradFill>
              <a:gsLst>
                <a:gs pos="100000">
                  <a:srgbClr val="33C481"/>
                </a:gs>
                <a:gs pos="0">
                  <a:srgbClr val="FEFEF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C19497-F638-0811-E7ED-6E6FA4360F2F}"/>
                </a:ext>
              </a:extLst>
            </p:cNvPr>
            <p:cNvGrpSpPr/>
            <p:nvPr/>
          </p:nvGrpSpPr>
          <p:grpSpPr>
            <a:xfrm>
              <a:off x="6181137" y="4609697"/>
              <a:ext cx="5392027" cy="1938886"/>
              <a:chOff x="235328" y="4785424"/>
              <a:chExt cx="4888515" cy="1843132"/>
            </a:xfrm>
            <a:noFill/>
          </p:grpSpPr>
          <p:pic>
            <p:nvPicPr>
              <p:cNvPr id="15" name="Picture 14" descr="Graphical user interface, text&#10;&#10;Description automatically generated with medium confidence">
                <a:extLst>
                  <a:ext uri="{FF2B5EF4-FFF2-40B4-BE49-F238E27FC236}">
                    <a16:creationId xmlns:a16="http://schemas.microsoft.com/office/drawing/2014/main" id="{C10EB561-9745-F8D5-A329-610E598C5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9811" y="5913008"/>
                <a:ext cx="2084032" cy="715548"/>
              </a:xfrm>
              <a:prstGeom prst="rect">
                <a:avLst/>
              </a:prstGeom>
              <a:grpFill/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CBE5B9B-0BC4-F177-AC6B-7A636CCB5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7871" y="4785424"/>
                <a:ext cx="1484300" cy="978289"/>
              </a:xfrm>
              <a:prstGeom prst="rect">
                <a:avLst/>
              </a:prstGeom>
              <a:grpFill/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EDC7302-7843-CF24-7863-332AA1532973}"/>
                  </a:ext>
                </a:extLst>
              </p:cNvPr>
              <p:cNvGrpSpPr/>
              <p:nvPr/>
            </p:nvGrpSpPr>
            <p:grpSpPr>
              <a:xfrm>
                <a:off x="235328" y="4799756"/>
                <a:ext cx="2804483" cy="1828800"/>
                <a:chOff x="400535" y="4434996"/>
                <a:chExt cx="2842360" cy="1828800"/>
              </a:xfrm>
              <a:grpFill/>
            </p:grpSpPr>
            <p:pic>
              <p:nvPicPr>
                <p:cNvPr id="18" name="Picture 17" descr="Logo, icon&#10;&#10;Description automatically generated">
                  <a:extLst>
                    <a:ext uri="{FF2B5EF4-FFF2-40B4-BE49-F238E27FC236}">
                      <a16:creationId xmlns:a16="http://schemas.microsoft.com/office/drawing/2014/main" id="{90275740-71E6-75BF-A2E5-127284CBEA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6808" y="5735267"/>
                  <a:ext cx="420827" cy="365694"/>
                </a:xfrm>
                <a:prstGeom prst="rect">
                  <a:avLst/>
                </a:prstGeom>
                <a:grpFill/>
              </p:spPr>
            </p:pic>
            <p:sp>
              <p:nvSpPr>
                <p:cNvPr id="19" name="Subtitle 2">
                  <a:extLst>
                    <a:ext uri="{FF2B5EF4-FFF2-40B4-BE49-F238E27FC236}">
                      <a16:creationId xmlns:a16="http://schemas.microsoft.com/office/drawing/2014/main" id="{0C03C6AB-7317-F115-99AE-03CD78B786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00535" y="4434996"/>
                  <a:ext cx="2842360" cy="1828800"/>
                </a:xfrm>
                <a:prstGeom prst="rect">
                  <a:avLst/>
                </a:prstGeom>
                <a:grpFill/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Prepared By :</a:t>
                  </a:r>
                </a:p>
                <a:p>
                  <a:pPr marL="0" indent="0">
                    <a:buNone/>
                  </a:pPr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Tendering Department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</p:grpSp>
        </p:grpSp>
      </p:grpSp>
      <p:pic>
        <p:nvPicPr>
          <p:cNvPr id="2050" name="Picture 2" descr="Group of young people work in a modern office | Free Photo">
            <a:extLst>
              <a:ext uri="{FF2B5EF4-FFF2-40B4-BE49-F238E27FC236}">
                <a16:creationId xmlns:a16="http://schemas.microsoft.com/office/drawing/2014/main" id="{C6BDD5F3-0494-9F54-C178-7D56C642D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34" y="3808933"/>
            <a:ext cx="4455745" cy="27972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623E82F-67C1-1F88-43E6-351B4D7AC667}"/>
              </a:ext>
            </a:extLst>
          </p:cNvPr>
          <p:cNvGrpSpPr/>
          <p:nvPr/>
        </p:nvGrpSpPr>
        <p:grpSpPr>
          <a:xfrm>
            <a:off x="-29511" y="0"/>
            <a:ext cx="7388594" cy="4307958"/>
            <a:chOff x="209544" y="1034041"/>
            <a:chExt cx="7388594" cy="4307958"/>
          </a:xfrm>
        </p:grpSpPr>
        <p:pic>
          <p:nvPicPr>
            <p:cNvPr id="4" name="Picture 3" descr="Microsoft Excel - Wikipedia">
              <a:extLst>
                <a:ext uri="{FF2B5EF4-FFF2-40B4-BE49-F238E27FC236}">
                  <a16:creationId xmlns:a16="http://schemas.microsoft.com/office/drawing/2014/main" id="{7124E112-2D23-9EB1-614C-981BFF21E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4844" y="2273861"/>
              <a:ext cx="1963294" cy="1828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E5CC94-A536-C870-2BDE-34685282F7C8}"/>
                </a:ext>
              </a:extLst>
            </p:cNvPr>
            <p:cNvSpPr/>
            <p:nvPr/>
          </p:nvSpPr>
          <p:spPr>
            <a:xfrm>
              <a:off x="209544" y="1034041"/>
              <a:ext cx="5425300" cy="4307958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600" b="1" dirty="0">
                  <a:solidFill>
                    <a:srgbClr val="FEFEFD"/>
                  </a:solidFill>
                </a:rPr>
                <a:t>EXCEL</a:t>
              </a:r>
              <a:br>
                <a:rPr lang="en-US" sz="6600" b="1" dirty="0">
                  <a:solidFill>
                    <a:srgbClr val="FEFEFD"/>
                  </a:solidFill>
                </a:rPr>
              </a:br>
              <a:r>
                <a:rPr lang="en-US" sz="6600" b="1" dirty="0">
                  <a:solidFill>
                    <a:srgbClr val="FEFEFD"/>
                  </a:solidFill>
                </a:rPr>
                <a:t>INTERMEDIATE</a:t>
              </a:r>
              <a:br>
                <a:rPr lang="en-US" sz="6600" b="1" dirty="0">
                  <a:solidFill>
                    <a:srgbClr val="FEFEFD"/>
                  </a:solidFill>
                </a:rPr>
              </a:br>
              <a:r>
                <a:rPr lang="en-US" sz="66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  <p:pic>
        <p:nvPicPr>
          <p:cNvPr id="2052" name="Picture 4" descr="Advanced Excel Course - CPD Accredited">
            <a:extLst>
              <a:ext uri="{FF2B5EF4-FFF2-40B4-BE49-F238E27FC236}">
                <a16:creationId xmlns:a16="http://schemas.microsoft.com/office/drawing/2014/main" id="{E30DE041-2AB4-AE49-D9F3-6579312A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08" y="493211"/>
            <a:ext cx="4403004" cy="29357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0AD6574-0DFB-6AD4-FBEB-8935762CD26C}"/>
              </a:ext>
            </a:extLst>
          </p:cNvPr>
          <p:cNvSpPr/>
          <p:nvPr/>
        </p:nvSpPr>
        <p:spPr>
          <a:xfrm>
            <a:off x="4929963" y="389747"/>
            <a:ext cx="931652" cy="85401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2882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97FAC-FA27-6154-F630-7A27A9D0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NGs for Free Download">
            <a:extLst>
              <a:ext uri="{FF2B5EF4-FFF2-40B4-BE49-F238E27FC236}">
                <a16:creationId xmlns:a16="http://schemas.microsoft.com/office/drawing/2014/main" id="{D86052A5-E49F-683D-11A4-EE05211AF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95438"/>
            <a:ext cx="7620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D3C7D24-C9E5-BA5E-A31E-01226A2CE109}"/>
              </a:ext>
            </a:extLst>
          </p:cNvPr>
          <p:cNvGrpSpPr/>
          <p:nvPr/>
        </p:nvGrpSpPr>
        <p:grpSpPr>
          <a:xfrm>
            <a:off x="-1" y="179697"/>
            <a:ext cx="3417456" cy="1488035"/>
            <a:chOff x="-1" y="179697"/>
            <a:chExt cx="3417456" cy="1488035"/>
          </a:xfrm>
        </p:grpSpPr>
        <p:pic>
          <p:nvPicPr>
            <p:cNvPr id="5" name="Picture 4" descr="Microsoft Excel - Wikipedia">
              <a:extLst>
                <a:ext uri="{FF2B5EF4-FFF2-40B4-BE49-F238E27FC236}">
                  <a16:creationId xmlns:a16="http://schemas.microsoft.com/office/drawing/2014/main" id="{7E8FB877-F6BC-FC8B-C63C-9006EFA22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697"/>
              <a:ext cx="1597891" cy="1488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F14FAC-279D-1346-BB6A-F998005C367B}"/>
                </a:ext>
              </a:extLst>
            </p:cNvPr>
            <p:cNvSpPr/>
            <p:nvPr/>
          </p:nvSpPr>
          <p:spPr>
            <a:xfrm>
              <a:off x="1597890" y="390725"/>
              <a:ext cx="1819565" cy="1065977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EFEFD"/>
                  </a:solidFill>
                </a:rPr>
                <a:t>EXCEL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INTERMEDIATE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72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DAAE5-93A7-582B-50A8-DA6A983D4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7EA915D-CE02-0B19-B7A5-32B0CD4076DB}"/>
              </a:ext>
            </a:extLst>
          </p:cNvPr>
          <p:cNvSpPr/>
          <p:nvPr/>
        </p:nvSpPr>
        <p:spPr>
          <a:xfrm>
            <a:off x="0" y="2767280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0"/>
                <a:solidFill>
                  <a:srgbClr val="185C3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ADVANCED LOGICAL FUNCTIONS</a:t>
            </a:r>
            <a:endParaRPr lang="en-US" sz="6000" b="1" cap="none" spc="0" dirty="0">
              <a:ln w="0"/>
              <a:solidFill>
                <a:srgbClr val="185C3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ACC27E-7CB5-1488-9DCC-6D386F7A34ED}"/>
              </a:ext>
            </a:extLst>
          </p:cNvPr>
          <p:cNvSpPr/>
          <p:nvPr/>
        </p:nvSpPr>
        <p:spPr>
          <a:xfrm>
            <a:off x="0" y="2108150"/>
            <a:ext cx="12192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185C3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8</a:t>
            </a:r>
            <a:endParaRPr lang="en-US" sz="4800" b="1" cap="none" spc="0" dirty="0">
              <a:ln w="0"/>
              <a:solidFill>
                <a:srgbClr val="185C3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88724-DB6F-EF9C-1449-9508C4873E36}"/>
              </a:ext>
            </a:extLst>
          </p:cNvPr>
          <p:cNvGrpSpPr/>
          <p:nvPr/>
        </p:nvGrpSpPr>
        <p:grpSpPr>
          <a:xfrm>
            <a:off x="-1" y="179697"/>
            <a:ext cx="3417456" cy="1488035"/>
            <a:chOff x="-1" y="179697"/>
            <a:chExt cx="3417456" cy="1488035"/>
          </a:xfrm>
        </p:grpSpPr>
        <p:pic>
          <p:nvPicPr>
            <p:cNvPr id="2" name="Picture 1" descr="Microsoft Excel - Wikipedia">
              <a:extLst>
                <a:ext uri="{FF2B5EF4-FFF2-40B4-BE49-F238E27FC236}">
                  <a16:creationId xmlns:a16="http://schemas.microsoft.com/office/drawing/2014/main" id="{4A93052F-F768-F32A-E9C9-AD02D79447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697"/>
              <a:ext cx="1597891" cy="1488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8E66CD-1002-606E-9B2F-965BCFB2F5EA}"/>
                </a:ext>
              </a:extLst>
            </p:cNvPr>
            <p:cNvSpPr/>
            <p:nvPr/>
          </p:nvSpPr>
          <p:spPr>
            <a:xfrm>
              <a:off x="1597890" y="390725"/>
              <a:ext cx="1819565" cy="1065977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EFEFD"/>
                  </a:solidFill>
                </a:rPr>
                <a:t>EXCEL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INTERMEDIATE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9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20000"/>
                <a:lumOff val="80000"/>
              </a:schemeClr>
            </a:gs>
            <a:gs pos="0">
              <a:srgbClr val="F5F5F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560126-A9B2-4977-8BF5-D44572F7575A}"/>
              </a:ext>
            </a:extLst>
          </p:cNvPr>
          <p:cNvGrpSpPr/>
          <p:nvPr/>
        </p:nvGrpSpPr>
        <p:grpSpPr>
          <a:xfrm>
            <a:off x="1378226" y="795384"/>
            <a:ext cx="5248242" cy="1036307"/>
            <a:chOff x="1378226" y="795384"/>
            <a:chExt cx="5248242" cy="10363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4DC981-5ADA-46E3-B7B4-128D159CC8B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169645-2EC2-4625-94AE-8F07CAB54B17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A76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3CE46A-FB40-4624-9ABC-570D7F344598}"/>
                </a:ext>
              </a:extLst>
            </p:cNvPr>
            <p:cNvSpPr/>
            <p:nvPr/>
          </p:nvSpPr>
          <p:spPr>
            <a:xfrm>
              <a:off x="1378226" y="1113182"/>
              <a:ext cx="4505739" cy="662609"/>
            </a:xfrm>
            <a:prstGeom prst="rect">
              <a:avLst/>
            </a:prstGeom>
            <a:gradFill flip="none" rotWithShape="1">
              <a:gsLst>
                <a:gs pos="100000">
                  <a:srgbClr val="D48D3E"/>
                </a:gs>
                <a:gs pos="0">
                  <a:srgbClr val="FAC86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A71809-E271-4A09-A03C-DFE27AFC4C64}"/>
                </a:ext>
              </a:extLst>
            </p:cNvPr>
            <p:cNvGrpSpPr/>
            <p:nvPr/>
          </p:nvGrpSpPr>
          <p:grpSpPr>
            <a:xfrm>
              <a:off x="5592288" y="1513843"/>
              <a:ext cx="390125" cy="205592"/>
              <a:chOff x="5592288" y="1513843"/>
              <a:chExt cx="390125" cy="20559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F0E3D53-0ACB-4F4F-804C-E7E085A609A4}"/>
                  </a:ext>
                </a:extLst>
              </p:cNvPr>
              <p:cNvSpPr/>
              <p:nvPr/>
            </p:nvSpPr>
            <p:spPr>
              <a:xfrm>
                <a:off x="5592288" y="1513843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BD48F"/>
                  </a:gs>
                  <a:gs pos="14000">
                    <a:srgbClr val="A76124"/>
                  </a:gs>
                  <a:gs pos="100000">
                    <a:srgbClr val="CE853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50A763-0B7B-4D37-A6F3-62D1D863A6BA}"/>
                  </a:ext>
                </a:extLst>
              </p:cNvPr>
              <p:cNvSpPr/>
              <p:nvPr/>
            </p:nvSpPr>
            <p:spPr>
              <a:xfrm rot="16200000" flipH="1">
                <a:off x="5760363" y="1592803"/>
                <a:ext cx="107266" cy="11464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A761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AD0E06-8D9F-4DD5-9E05-2C3EB697382F}"/>
                </a:ext>
              </a:extLst>
            </p:cNvPr>
            <p:cNvSpPr/>
            <p:nvPr/>
          </p:nvSpPr>
          <p:spPr>
            <a:xfrm>
              <a:off x="5754679" y="1214955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DD82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10B3847-4C38-40D9-AC12-2D77E0A60037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BD48F"/>
                </a:gs>
                <a:gs pos="100000">
                  <a:srgbClr val="CE8537"/>
                </a:gs>
                <a:gs pos="0">
                  <a:srgbClr val="FAC86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2E8170-D6DD-4EC8-9886-6504631AEEBA}"/>
              </a:ext>
            </a:extLst>
          </p:cNvPr>
          <p:cNvGrpSpPr/>
          <p:nvPr/>
        </p:nvGrpSpPr>
        <p:grpSpPr>
          <a:xfrm>
            <a:off x="1378226" y="2232512"/>
            <a:ext cx="4486150" cy="1036307"/>
            <a:chOff x="2140318" y="795384"/>
            <a:chExt cx="4486150" cy="10363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BCFA09-5D7E-479B-ACFA-56F1FE5F0C8C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C393EB2-733B-4943-B3DB-5CB07D520502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AA4F6-8CEE-4C94-8A20-7E492B19B066}"/>
                </a:ext>
              </a:extLst>
            </p:cNvPr>
            <p:cNvSpPr/>
            <p:nvPr/>
          </p:nvSpPr>
          <p:spPr>
            <a:xfrm>
              <a:off x="2140318" y="1113182"/>
              <a:ext cx="3743647" cy="662609"/>
            </a:xfrm>
            <a:prstGeom prst="rect">
              <a:avLst/>
            </a:prstGeom>
            <a:gradFill flip="none" rotWithShape="1">
              <a:gsLst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7587E4-EFCA-4F92-AD24-D3DE92C9CEF9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689F3E-304D-4A48-9064-050ADCEF2E01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1DFFC4"/>
                  </a:gs>
                  <a:gs pos="14000">
                    <a:srgbClr val="004846"/>
                  </a:gs>
                  <a:gs pos="100000">
                    <a:srgbClr val="00CC99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53BBED5-322B-46AF-AD80-DE6A72A5A442}"/>
                  </a:ext>
                </a:extLst>
              </p:cNvPr>
              <p:cNvSpPr/>
              <p:nvPr/>
            </p:nvSpPr>
            <p:spPr>
              <a:xfrm rot="16200000" flipH="1">
                <a:off x="5750509" y="1595010"/>
                <a:ext cx="113947" cy="109463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0048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4A11E51-3BA1-401C-BF70-43B075E7DE5E}"/>
                </a:ext>
              </a:extLst>
            </p:cNvPr>
            <p:cNvSpPr/>
            <p:nvPr/>
          </p:nvSpPr>
          <p:spPr>
            <a:xfrm>
              <a:off x="5754500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008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71C599-843B-48D4-AC72-AEF7905BE20D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1DFFC4"/>
                </a:gs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F17AFA-75A0-4008-A35B-219D32CAF4CD}"/>
              </a:ext>
            </a:extLst>
          </p:cNvPr>
          <p:cNvGrpSpPr/>
          <p:nvPr/>
        </p:nvGrpSpPr>
        <p:grpSpPr>
          <a:xfrm>
            <a:off x="1378227" y="3669640"/>
            <a:ext cx="6305974" cy="1036307"/>
            <a:chOff x="320494" y="795384"/>
            <a:chExt cx="6305974" cy="103630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B6F9C5-992B-4867-8BD1-C501B88A9F2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7E3EEA-DA68-4C67-90F7-522D4B852230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CCA49F-8E4C-4564-8181-C0118FC650C4}"/>
                </a:ext>
              </a:extLst>
            </p:cNvPr>
            <p:cNvSpPr/>
            <p:nvPr/>
          </p:nvSpPr>
          <p:spPr>
            <a:xfrm>
              <a:off x="320494" y="1113182"/>
              <a:ext cx="5563472" cy="662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B1B63B-FE2E-40AD-922C-A7036B2D8A5C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9BB2432-0F43-4B2B-8725-4F9FF0EFE67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3BB0FF"/>
                  </a:gs>
                  <a:gs pos="14000">
                    <a:srgbClr val="00458A"/>
                  </a:gs>
                  <a:gs pos="100000">
                    <a:srgbClr val="00458A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9B6F84E-89EA-46C0-B2EE-B88DD55C9762}"/>
                  </a:ext>
                </a:extLst>
              </p:cNvPr>
              <p:cNvSpPr/>
              <p:nvPr/>
            </p:nvSpPr>
            <p:spPr>
              <a:xfrm rot="16200000" flipH="1">
                <a:off x="5741094" y="1594727"/>
                <a:ext cx="120627" cy="103349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285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8C47BB-99D8-4DB8-8477-176FF39F30FE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81C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8E4EF-DCC3-4D4B-862A-408B29B7BF43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3BB0FF"/>
                </a:gs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0BBB70-9D95-4445-A409-A73FD469BA7D}"/>
              </a:ext>
            </a:extLst>
          </p:cNvPr>
          <p:cNvGrpSpPr/>
          <p:nvPr/>
        </p:nvGrpSpPr>
        <p:grpSpPr>
          <a:xfrm>
            <a:off x="1378226" y="5106767"/>
            <a:ext cx="3372233" cy="1031529"/>
            <a:chOff x="3266141" y="795384"/>
            <a:chExt cx="3372233" cy="103152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25073D-BD50-4D85-BF53-00A6295AB157}"/>
                </a:ext>
              </a:extLst>
            </p:cNvPr>
            <p:cNvSpPr/>
            <p:nvPr/>
          </p:nvSpPr>
          <p:spPr>
            <a:xfrm flipH="1">
              <a:off x="5791874" y="1039957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370B0A7-4424-4BF5-AA37-8628ABFD3DCD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DF8663-AF3A-41B8-BB67-1018EFA4DAFC}"/>
                </a:ext>
              </a:extLst>
            </p:cNvPr>
            <p:cNvSpPr/>
            <p:nvPr/>
          </p:nvSpPr>
          <p:spPr>
            <a:xfrm>
              <a:off x="3266141" y="1113182"/>
              <a:ext cx="2617824" cy="662609"/>
            </a:xfrm>
            <a:prstGeom prst="rect">
              <a:avLst/>
            </a:prstGeom>
            <a:gradFill flip="none" rotWithShape="1">
              <a:gsLst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402447C-5563-47D4-A6AB-16E733A4D9B5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7A3E0D0-1BBE-4B9B-B360-65FEE22D856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1DFF"/>
                  </a:gs>
                  <a:gs pos="14000">
                    <a:srgbClr val="500050"/>
                  </a:gs>
                  <a:gs pos="100000">
                    <a:srgbClr val="80008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AC9F0FA-FDDF-4393-9AD2-8CEAC7378B30}"/>
                  </a:ext>
                </a:extLst>
              </p:cNvPr>
              <p:cNvSpPr/>
              <p:nvPr/>
            </p:nvSpPr>
            <p:spPr>
              <a:xfrm rot="16200000" flipH="1">
                <a:off x="5744692" y="1607018"/>
                <a:ext cx="104738" cy="9465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1A00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67ADECE-184B-4C7C-9815-14AE0D1E1C72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5FE66ED-2AE5-4430-BB29-FBB7BFF5D636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F1DFF"/>
                </a:gs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79A243-BADC-4F31-A412-9EEEAF6AB328}"/>
              </a:ext>
            </a:extLst>
          </p:cNvPr>
          <p:cNvSpPr/>
          <p:nvPr/>
        </p:nvSpPr>
        <p:spPr>
          <a:xfrm>
            <a:off x="1058179" y="407963"/>
            <a:ext cx="507102" cy="6147582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A8588-5ADA-4E19-8F0A-032EEE6E8825}"/>
              </a:ext>
            </a:extLst>
          </p:cNvPr>
          <p:cNvSpPr/>
          <p:nvPr/>
        </p:nvSpPr>
        <p:spPr>
          <a:xfrm>
            <a:off x="618979" y="119575"/>
            <a:ext cx="954702" cy="673842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rgbClr val="F5F5F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0F781-0837-4676-9418-4B6E4419095F}"/>
              </a:ext>
            </a:extLst>
          </p:cNvPr>
          <p:cNvSpPr txBox="1"/>
          <p:nvPr/>
        </p:nvSpPr>
        <p:spPr>
          <a:xfrm>
            <a:off x="1669276" y="1216529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170E67-F818-4827-A81F-B1F04BB759D5}"/>
              </a:ext>
            </a:extLst>
          </p:cNvPr>
          <p:cNvSpPr txBox="1"/>
          <p:nvPr/>
        </p:nvSpPr>
        <p:spPr>
          <a:xfrm>
            <a:off x="1665326" y="263663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1709BE-1509-4AF7-9DD4-9EB691907304}"/>
              </a:ext>
            </a:extLst>
          </p:cNvPr>
          <p:cNvSpPr txBox="1"/>
          <p:nvPr/>
        </p:nvSpPr>
        <p:spPr>
          <a:xfrm>
            <a:off x="1661376" y="4084883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854D2-62B5-4031-97D7-0E458CDE32C7}"/>
              </a:ext>
            </a:extLst>
          </p:cNvPr>
          <p:cNvSpPr txBox="1"/>
          <p:nvPr/>
        </p:nvSpPr>
        <p:spPr>
          <a:xfrm>
            <a:off x="1657426" y="553312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04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6BFC09-0141-4793-AD58-F0DC472F391D}"/>
              </a:ext>
            </a:extLst>
          </p:cNvPr>
          <p:cNvGrpSpPr/>
          <p:nvPr/>
        </p:nvGrpSpPr>
        <p:grpSpPr>
          <a:xfrm>
            <a:off x="6470402" y="1165735"/>
            <a:ext cx="1057751" cy="400110"/>
            <a:chOff x="6470402" y="1165735"/>
            <a:chExt cx="1057751" cy="400110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27C0E73-05C1-4AFF-9EF6-86FB008D9784}"/>
                </a:ext>
              </a:extLst>
            </p:cNvPr>
            <p:cNvSpPr/>
            <p:nvPr/>
          </p:nvSpPr>
          <p:spPr>
            <a:xfrm rot="16200000">
              <a:off x="6449597" y="1235760"/>
              <a:ext cx="301671" cy="260061"/>
            </a:xfrm>
            <a:prstGeom prst="triangle">
              <a:avLst/>
            </a:prstGeom>
            <a:solidFill>
              <a:srgbClr val="DB99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5399B4-415D-4ECA-B5DA-F5F7B3441AF8}"/>
                </a:ext>
              </a:extLst>
            </p:cNvPr>
            <p:cNvSpPr txBox="1"/>
            <p:nvPr/>
          </p:nvSpPr>
          <p:spPr>
            <a:xfrm>
              <a:off x="6681578" y="1165735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35FF881-3C7C-4A4C-A950-C57943BC926A}"/>
              </a:ext>
            </a:extLst>
          </p:cNvPr>
          <p:cNvGrpSpPr/>
          <p:nvPr/>
        </p:nvGrpSpPr>
        <p:grpSpPr>
          <a:xfrm>
            <a:off x="5623902" y="2611664"/>
            <a:ext cx="1057676" cy="400110"/>
            <a:chOff x="5623902" y="2611664"/>
            <a:chExt cx="1057676" cy="40011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FD8268FD-8901-461B-A875-7BBEA8A15316}"/>
                </a:ext>
              </a:extLst>
            </p:cNvPr>
            <p:cNvSpPr/>
            <p:nvPr/>
          </p:nvSpPr>
          <p:spPr>
            <a:xfrm rot="16200000">
              <a:off x="5603097" y="2681689"/>
              <a:ext cx="301671" cy="260061"/>
            </a:xfrm>
            <a:prstGeom prst="triangle">
              <a:avLst/>
            </a:prstGeom>
            <a:solidFill>
              <a:srgbClr val="007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4C7ED3-4C39-4701-98E9-08C77D1B5F54}"/>
                </a:ext>
              </a:extLst>
            </p:cNvPr>
            <p:cNvSpPr txBox="1"/>
            <p:nvPr/>
          </p:nvSpPr>
          <p:spPr>
            <a:xfrm>
              <a:off x="5835003" y="2611664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0F6ED8-2F90-4C14-B9A6-B0743C86D150}"/>
              </a:ext>
            </a:extLst>
          </p:cNvPr>
          <p:cNvGrpSpPr/>
          <p:nvPr/>
        </p:nvGrpSpPr>
        <p:grpSpPr>
          <a:xfrm>
            <a:off x="7432497" y="4030629"/>
            <a:ext cx="1088234" cy="400110"/>
            <a:chOff x="7432497" y="4030629"/>
            <a:chExt cx="1088234" cy="400110"/>
          </a:xfrm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CCAAEB0-F795-4B6C-8834-4C2FB2A65022}"/>
                </a:ext>
              </a:extLst>
            </p:cNvPr>
            <p:cNvSpPr/>
            <p:nvPr/>
          </p:nvSpPr>
          <p:spPr>
            <a:xfrm rot="16200000">
              <a:off x="7411692" y="4100654"/>
              <a:ext cx="301671" cy="260061"/>
            </a:xfrm>
            <a:prstGeom prst="triangle">
              <a:avLst/>
            </a:prstGeom>
            <a:solidFill>
              <a:srgbClr val="006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CB6841-26D7-4923-840B-019A9260BAC4}"/>
                </a:ext>
              </a:extLst>
            </p:cNvPr>
            <p:cNvSpPr txBox="1"/>
            <p:nvPr/>
          </p:nvSpPr>
          <p:spPr>
            <a:xfrm>
              <a:off x="7674156" y="403062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1844E2C-D447-4ACA-B02E-4EA6A8F9B2AF}"/>
              </a:ext>
            </a:extLst>
          </p:cNvPr>
          <p:cNvGrpSpPr/>
          <p:nvPr/>
        </p:nvGrpSpPr>
        <p:grpSpPr>
          <a:xfrm>
            <a:off x="4411060" y="5479079"/>
            <a:ext cx="1057617" cy="400110"/>
            <a:chOff x="4411060" y="5479079"/>
            <a:chExt cx="1057617" cy="400110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BF07F94-1D03-454A-B60E-F5891739C258}"/>
                </a:ext>
              </a:extLst>
            </p:cNvPr>
            <p:cNvSpPr/>
            <p:nvPr/>
          </p:nvSpPr>
          <p:spPr>
            <a:xfrm rot="16200000">
              <a:off x="4390255" y="5549104"/>
              <a:ext cx="301671" cy="260061"/>
            </a:xfrm>
            <a:prstGeom prst="triangle">
              <a:avLst/>
            </a:prstGeom>
            <a:solidFill>
              <a:srgbClr val="9A0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79DC36-EAC5-4986-801B-F1905DF545F7}"/>
                </a:ext>
              </a:extLst>
            </p:cNvPr>
            <p:cNvSpPr txBox="1"/>
            <p:nvPr/>
          </p:nvSpPr>
          <p:spPr>
            <a:xfrm>
              <a:off x="4622102" y="547907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CDBD64D-2E5D-4EAA-A554-66D4CC847768}"/>
              </a:ext>
            </a:extLst>
          </p:cNvPr>
          <p:cNvGrpSpPr/>
          <p:nvPr/>
        </p:nvGrpSpPr>
        <p:grpSpPr>
          <a:xfrm>
            <a:off x="7019230" y="1096304"/>
            <a:ext cx="4846110" cy="792874"/>
            <a:chOff x="7710911" y="689019"/>
            <a:chExt cx="4846110" cy="79287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136A21-C2CA-40D6-9D4B-05519F8881AD}"/>
                </a:ext>
              </a:extLst>
            </p:cNvPr>
            <p:cNvSpPr txBox="1"/>
            <p:nvPr/>
          </p:nvSpPr>
          <p:spPr>
            <a:xfrm>
              <a:off x="7710911" y="689019"/>
              <a:ext cx="4846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85C37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NESTED IF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E5F6CA-B241-4CDB-A6ED-880EBDF0F26F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8A0D85-A613-41E8-B370-9F63FF58AE18}"/>
              </a:ext>
            </a:extLst>
          </p:cNvPr>
          <p:cNvGrpSpPr/>
          <p:nvPr/>
        </p:nvGrpSpPr>
        <p:grpSpPr>
          <a:xfrm>
            <a:off x="6154370" y="2527158"/>
            <a:ext cx="5189365" cy="792874"/>
            <a:chOff x="7710910" y="689019"/>
            <a:chExt cx="5189365" cy="79287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038865-45C5-4364-98BB-3CCA126CA71D}"/>
                </a:ext>
              </a:extLst>
            </p:cNvPr>
            <p:cNvSpPr txBox="1"/>
            <p:nvPr/>
          </p:nvSpPr>
          <p:spPr>
            <a:xfrm>
              <a:off x="7710910" y="689019"/>
              <a:ext cx="5189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sz="2800" dirty="0">
                  <a:solidFill>
                    <a:srgbClr val="185C37"/>
                  </a:solidFill>
                </a:rPr>
                <a:t>IFS STATEMENT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5DD87A-3345-46F2-BC14-59D75D492DB4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C11B1E9-7C4C-4209-B762-C861E3EAFA16}"/>
              </a:ext>
            </a:extLst>
          </p:cNvPr>
          <p:cNvGrpSpPr/>
          <p:nvPr/>
        </p:nvGrpSpPr>
        <p:grpSpPr>
          <a:xfrm>
            <a:off x="7955549" y="3932278"/>
            <a:ext cx="3909791" cy="727072"/>
            <a:chOff x="7695136" y="754821"/>
            <a:chExt cx="3909791" cy="72707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360A1C-BF56-4720-BA37-8CA655DE407F}"/>
                </a:ext>
              </a:extLst>
            </p:cNvPr>
            <p:cNvSpPr txBox="1"/>
            <p:nvPr/>
          </p:nvSpPr>
          <p:spPr>
            <a:xfrm>
              <a:off x="7695136" y="754821"/>
              <a:ext cx="3909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>
                  <a:solidFill>
                    <a:srgbClr val="185C37"/>
                  </a:solidFill>
                </a:rPr>
                <a:t> CONDITIONAL IF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7DFED2-EB02-4047-AF1A-6E1E5A067723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81BF3D3-1697-409F-AB24-7D22BD354F6C}"/>
              </a:ext>
            </a:extLst>
          </p:cNvPr>
          <p:cNvGrpSpPr/>
          <p:nvPr/>
        </p:nvGrpSpPr>
        <p:grpSpPr>
          <a:xfrm>
            <a:off x="4874096" y="5456048"/>
            <a:ext cx="6853302" cy="792874"/>
            <a:chOff x="7710910" y="689019"/>
            <a:chExt cx="6853302" cy="79287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A2A3FC-7D13-4014-8BE7-2FC62BA22535}"/>
                </a:ext>
              </a:extLst>
            </p:cNvPr>
            <p:cNvSpPr txBox="1"/>
            <p:nvPr/>
          </p:nvSpPr>
          <p:spPr>
            <a:xfrm>
              <a:off x="7710910" y="689019"/>
              <a:ext cx="68533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>
                  <a:solidFill>
                    <a:srgbClr val="185C37"/>
                  </a:solidFill>
                </a:rPr>
                <a:t>MULTIPLE CONDITIONAL IFS	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206ECEB-4AC4-43A4-B064-9C5F4E33FEB7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1FAF79A-9CD1-71F7-0F61-1BBAF485EC76}"/>
              </a:ext>
            </a:extLst>
          </p:cNvPr>
          <p:cNvSpPr/>
          <p:nvPr/>
        </p:nvSpPr>
        <p:spPr>
          <a:xfrm rot="16200000">
            <a:off x="-2254163" y="2953715"/>
            <a:ext cx="67384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Contents</a:t>
            </a:r>
            <a:endParaRPr lang="en-US" sz="4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7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20000"/>
                <a:lumOff val="80000"/>
              </a:schemeClr>
            </a:gs>
            <a:gs pos="0">
              <a:srgbClr val="F5F5F5"/>
            </a:gs>
          </a:gsLst>
          <a:lin ang="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483B3F-6189-5F87-078A-448BC4C8E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B09E640-6272-FF79-BC53-EFE8CBA07182}"/>
              </a:ext>
            </a:extLst>
          </p:cNvPr>
          <p:cNvGrpSpPr/>
          <p:nvPr/>
        </p:nvGrpSpPr>
        <p:grpSpPr>
          <a:xfrm>
            <a:off x="1378226" y="795384"/>
            <a:ext cx="5248242" cy="1036307"/>
            <a:chOff x="1378226" y="795384"/>
            <a:chExt cx="5248242" cy="10363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1A9679-C71C-2B5F-D91D-9487D032469C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D07EB5F-ECBD-F806-2C90-B7531000ABBE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A76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41493E-2280-9C2D-3577-442E83A7F4AA}"/>
                </a:ext>
              </a:extLst>
            </p:cNvPr>
            <p:cNvSpPr/>
            <p:nvPr/>
          </p:nvSpPr>
          <p:spPr>
            <a:xfrm>
              <a:off x="1378226" y="1113182"/>
              <a:ext cx="4505739" cy="662609"/>
            </a:xfrm>
            <a:prstGeom prst="rect">
              <a:avLst/>
            </a:prstGeom>
            <a:gradFill flip="none" rotWithShape="1">
              <a:gsLst>
                <a:gs pos="100000">
                  <a:srgbClr val="D48D3E"/>
                </a:gs>
                <a:gs pos="0">
                  <a:srgbClr val="FAC86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60F556-0AA8-39E6-3942-6BE28D114530}"/>
                </a:ext>
              </a:extLst>
            </p:cNvPr>
            <p:cNvGrpSpPr/>
            <p:nvPr/>
          </p:nvGrpSpPr>
          <p:grpSpPr>
            <a:xfrm>
              <a:off x="5592288" y="1513843"/>
              <a:ext cx="390125" cy="205592"/>
              <a:chOff x="5592288" y="1513843"/>
              <a:chExt cx="390125" cy="20559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E5FF2D4-6BDA-8028-6F21-5DF5AB9785F6}"/>
                  </a:ext>
                </a:extLst>
              </p:cNvPr>
              <p:cNvSpPr/>
              <p:nvPr/>
            </p:nvSpPr>
            <p:spPr>
              <a:xfrm>
                <a:off x="5592288" y="1513843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BD48F"/>
                  </a:gs>
                  <a:gs pos="14000">
                    <a:srgbClr val="A76124"/>
                  </a:gs>
                  <a:gs pos="100000">
                    <a:srgbClr val="CE853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171E1E-560A-AAA8-77F1-93F6EB1D45CA}"/>
                  </a:ext>
                </a:extLst>
              </p:cNvPr>
              <p:cNvSpPr/>
              <p:nvPr/>
            </p:nvSpPr>
            <p:spPr>
              <a:xfrm rot="16200000" flipH="1">
                <a:off x="5760363" y="1592803"/>
                <a:ext cx="107266" cy="11464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A761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50C952E-C29C-B531-9D36-DCFE2B7BC0EF}"/>
                </a:ext>
              </a:extLst>
            </p:cNvPr>
            <p:cNvSpPr/>
            <p:nvPr/>
          </p:nvSpPr>
          <p:spPr>
            <a:xfrm>
              <a:off x="5754679" y="1214955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DD82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63D8909-2021-6828-5D69-EDEDC1C30C89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BD48F"/>
                </a:gs>
                <a:gs pos="100000">
                  <a:srgbClr val="CE8537"/>
                </a:gs>
                <a:gs pos="0">
                  <a:srgbClr val="FAC86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AA8B6D-E0B4-45D1-ABB2-9A3437312044}"/>
              </a:ext>
            </a:extLst>
          </p:cNvPr>
          <p:cNvSpPr/>
          <p:nvPr/>
        </p:nvSpPr>
        <p:spPr>
          <a:xfrm>
            <a:off x="1058179" y="407963"/>
            <a:ext cx="507102" cy="6147582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69920C-04C5-1313-40AD-5C3461A37464}"/>
              </a:ext>
            </a:extLst>
          </p:cNvPr>
          <p:cNvSpPr/>
          <p:nvPr/>
        </p:nvSpPr>
        <p:spPr>
          <a:xfrm>
            <a:off x="618979" y="119575"/>
            <a:ext cx="954702" cy="673842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rgbClr val="F5F5F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91AD2-DF19-7B5E-C994-FD6AD0BF88FA}"/>
              </a:ext>
            </a:extLst>
          </p:cNvPr>
          <p:cNvSpPr txBox="1"/>
          <p:nvPr/>
        </p:nvSpPr>
        <p:spPr>
          <a:xfrm>
            <a:off x="1669276" y="1216529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683827-C414-EDE9-1FA1-1201CA1CD74D}"/>
              </a:ext>
            </a:extLst>
          </p:cNvPr>
          <p:cNvSpPr txBox="1"/>
          <p:nvPr/>
        </p:nvSpPr>
        <p:spPr>
          <a:xfrm>
            <a:off x="1665326" y="263663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79BEA4-1236-4E31-9F29-67D4A1096C1B}"/>
              </a:ext>
            </a:extLst>
          </p:cNvPr>
          <p:cNvSpPr txBox="1"/>
          <p:nvPr/>
        </p:nvSpPr>
        <p:spPr>
          <a:xfrm>
            <a:off x="1661376" y="4084883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AFDAE6-86A7-1AB0-D993-69E130A81181}"/>
              </a:ext>
            </a:extLst>
          </p:cNvPr>
          <p:cNvSpPr txBox="1"/>
          <p:nvPr/>
        </p:nvSpPr>
        <p:spPr>
          <a:xfrm>
            <a:off x="1657426" y="553312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04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6143B9D-D587-0BCC-232F-E4E896BE660D}"/>
              </a:ext>
            </a:extLst>
          </p:cNvPr>
          <p:cNvGrpSpPr/>
          <p:nvPr/>
        </p:nvGrpSpPr>
        <p:grpSpPr>
          <a:xfrm>
            <a:off x="6470402" y="1165735"/>
            <a:ext cx="1057751" cy="400110"/>
            <a:chOff x="6470402" y="1165735"/>
            <a:chExt cx="1057751" cy="400110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1B756A1-3884-ADE1-CB96-11EEDD49DD9D}"/>
                </a:ext>
              </a:extLst>
            </p:cNvPr>
            <p:cNvSpPr/>
            <p:nvPr/>
          </p:nvSpPr>
          <p:spPr>
            <a:xfrm rot="16200000">
              <a:off x="6449597" y="1235760"/>
              <a:ext cx="301671" cy="260061"/>
            </a:xfrm>
            <a:prstGeom prst="triangle">
              <a:avLst/>
            </a:prstGeom>
            <a:solidFill>
              <a:srgbClr val="DB99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C134E91-3B64-72E7-5208-933910C6F5D7}"/>
                </a:ext>
              </a:extLst>
            </p:cNvPr>
            <p:cNvSpPr txBox="1"/>
            <p:nvPr/>
          </p:nvSpPr>
          <p:spPr>
            <a:xfrm>
              <a:off x="6681578" y="1165735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AD0DF37-CA72-7A94-7E89-1A40B329783B}"/>
              </a:ext>
            </a:extLst>
          </p:cNvPr>
          <p:cNvGrpSpPr/>
          <p:nvPr/>
        </p:nvGrpSpPr>
        <p:grpSpPr>
          <a:xfrm>
            <a:off x="7000871" y="888736"/>
            <a:ext cx="4846110" cy="954107"/>
            <a:chOff x="7710911" y="689019"/>
            <a:chExt cx="4846110" cy="95410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3BC98B6-FC54-C29D-B1AA-B0CD1B2F0C65}"/>
                </a:ext>
              </a:extLst>
            </p:cNvPr>
            <p:cNvSpPr txBox="1"/>
            <p:nvPr/>
          </p:nvSpPr>
          <p:spPr>
            <a:xfrm>
              <a:off x="7710911" y="689019"/>
              <a:ext cx="48461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85C37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EXAM 07 ADVANCED LOGICAL FUNCTIONS	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8DCBDA2-D529-8EBE-EDC2-98E917126DD2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BB27227-1C6D-40AB-4208-98BEFB789033}"/>
              </a:ext>
            </a:extLst>
          </p:cNvPr>
          <p:cNvSpPr/>
          <p:nvPr/>
        </p:nvSpPr>
        <p:spPr>
          <a:xfrm rot="16200000">
            <a:off x="-2254163" y="2953715"/>
            <a:ext cx="67384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Contents</a:t>
            </a:r>
            <a:endParaRPr lang="en-US" sz="4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1618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12AC0C-7C23-A975-6AA7-FBF1F0789F5B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EXERCISE 08 A: NESTED IF	</a:t>
            </a:r>
            <a:r>
              <a:rPr lang="en-US" sz="3200" b="1" dirty="0">
                <a:solidFill>
                  <a:srgbClr val="FEFEFD"/>
                </a:solidFill>
              </a:rPr>
              <a:t>	</a:t>
            </a:r>
            <a:r>
              <a:rPr lang="en-US" sz="3600" b="1" dirty="0">
                <a:solidFill>
                  <a:srgbClr val="FEFEFD"/>
                </a:solidFill>
              </a:rPr>
              <a:t>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C4447-EFBF-874E-20F4-76913827C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5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DAA76-2813-D87F-7C02-A29D53981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77C54E-9D2B-B9F3-CFB6-9F97239D071B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fr-FR" sz="3600" b="1" dirty="0">
                <a:solidFill>
                  <a:srgbClr val="FEFEFD"/>
                </a:solidFill>
              </a:rPr>
              <a:t>EXERCISE 08 B: IFS STATEMENT	</a:t>
            </a:r>
            <a:r>
              <a:rPr lang="en-US" sz="3600" b="1" dirty="0">
                <a:solidFill>
                  <a:srgbClr val="FEFEFD"/>
                </a:solidFill>
              </a:rPr>
              <a:t>	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D3E1B-5C90-0521-5BA1-27B41AF3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3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5CD9A6-921F-548F-BE82-4DEF3DB6F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DDD5DB-748D-FB4D-F8DE-F68A72C8C8C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EXERCISE 08 C: CONDITIONAL IF	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58B38-574F-742F-E2B6-5E0CEE0E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4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05C8C2-2EDD-06E3-15D0-4A8E86494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1D7FEB-BD5E-AFDD-2456-561F10049C45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fr-FR" sz="3600" b="1" dirty="0">
                <a:solidFill>
                  <a:srgbClr val="FEFEFD"/>
                </a:solidFill>
              </a:rPr>
              <a:t>EXERCISE 08 D: MULTIPLE CONDITIONAL IFS	</a:t>
            </a:r>
            <a:r>
              <a:rPr lang="en-US" sz="3600" b="1" dirty="0">
                <a:solidFill>
                  <a:srgbClr val="FEFEFD"/>
                </a:solidFill>
              </a:rPr>
              <a:t>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BAABC-4B02-3627-DDA1-E7797F5E6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F471EC-48A3-5D47-C475-675E47C83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1EF2B-7CFD-2B27-B61A-1EDAD99DF050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>
                <a:solidFill>
                  <a:srgbClr val="FFC000"/>
                </a:solidFill>
              </a:rPr>
              <a:t>   </a:t>
            </a:r>
            <a:r>
              <a:rPr lang="en-US" sz="3600" b="1">
                <a:solidFill>
                  <a:srgbClr val="FEFEFD"/>
                </a:solidFill>
              </a:rPr>
              <a:t>EXAM 07 ADVANCED LOGICAL FUNCTIONS</a:t>
            </a:r>
            <a:r>
              <a:rPr lang="en-US" sz="3600" b="1" dirty="0">
                <a:solidFill>
                  <a:srgbClr val="FEFEFD"/>
                </a:solidFill>
              </a:rPr>
              <a:t>		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2050" name="Picture 2" descr="Your guide to surviving college exams - spunout">
            <a:extLst>
              <a:ext uri="{FF2B5EF4-FFF2-40B4-BE49-F238E27FC236}">
                <a16:creationId xmlns:a16="http://schemas.microsoft.com/office/drawing/2014/main" id="{C3FDABB1-7F74-2641-1D60-E8826279F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66" y="1759788"/>
            <a:ext cx="5623704" cy="37491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1652</TotalTime>
  <Words>121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Century Gothic</vt:lpstr>
      <vt:lpstr>Impact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125</cp:revision>
  <dcterms:created xsi:type="dcterms:W3CDTF">2016-11-14T07:59:55Z</dcterms:created>
  <dcterms:modified xsi:type="dcterms:W3CDTF">2025-04-30T08:11:09Z</dcterms:modified>
</cp:coreProperties>
</file>