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363303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248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88556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5348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40935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47528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F2E2E-BCD6-4BA4-8F1D-0E6932C956FA}"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47374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F2E2E-BCD6-4BA4-8F1D-0E6932C956FA}"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1355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F2E2E-BCD6-4BA4-8F1D-0E6932C956FA}"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56169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5066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6735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2E2E-BCD6-4BA4-8F1D-0E6932C956FA}"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0478-9733-4F42-8C1D-053DFB2476C3}" type="slidenum">
              <a:rPr lang="en-US" smtClean="0"/>
              <a:t>‹#›</a:t>
            </a:fld>
            <a:endParaRPr lang="en-US"/>
          </a:p>
        </p:txBody>
      </p:sp>
    </p:spTree>
    <p:extLst>
      <p:ext uri="{BB962C8B-B14F-4D97-AF65-F5344CB8AC3E}">
        <p14:creationId xmlns:p14="http://schemas.microsoft.com/office/powerpoint/2010/main" val="52945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99225" y="2058257"/>
            <a:ext cx="7772400" cy="1849745"/>
          </a:xfrm>
        </p:spPr>
        <p:txBody>
          <a:bodyPr>
            <a:noAutofit/>
          </a:bodyPr>
          <a:lstStyle/>
          <a:p>
            <a:pPr algn="ctr" eaLnBrk="1" hangingPunct="1"/>
            <a:r>
              <a:rPr lang="en-US" altLang="en-US" sz="8000" b="1" dirty="0" smtClean="0">
                <a:solidFill>
                  <a:srgbClr val="C00000"/>
                </a:solidFill>
                <a:cs typeface="Times New Roman" panose="02020603050405020304" pitchFamily="18" charset="0"/>
              </a:rPr>
              <a:t>Introduction to </a:t>
            </a:r>
            <a:br>
              <a:rPr lang="en-US" altLang="en-US" sz="8000" b="1" dirty="0" smtClean="0">
                <a:solidFill>
                  <a:srgbClr val="C00000"/>
                </a:solidFill>
                <a:cs typeface="Times New Roman" panose="02020603050405020304" pitchFamily="18" charset="0"/>
              </a:rPr>
            </a:br>
            <a:r>
              <a:rPr lang="en-US" altLang="en-US" sz="8000" b="1" dirty="0" smtClean="0">
                <a:solidFill>
                  <a:srgbClr val="C00000"/>
                </a:solidFill>
                <a:cs typeface="Times New Roman" panose="02020603050405020304" pitchFamily="18" charset="0"/>
              </a:rPr>
              <a:t>Six Sigma</a:t>
            </a:r>
            <a:endParaRPr lang="ar-EG" altLang="en-US" sz="8000" b="1" dirty="0">
              <a:solidFill>
                <a:srgbClr val="C00000"/>
              </a:solidFill>
            </a:endParaRPr>
          </a:p>
        </p:txBody>
      </p:sp>
      <p:sp>
        <p:nvSpPr>
          <p:cNvPr id="3" name="Subtitle 2"/>
          <p:cNvSpPr>
            <a:spLocks noGrp="1"/>
          </p:cNvSpPr>
          <p:nvPr>
            <p:ph type="subTitle" idx="1"/>
          </p:nvPr>
        </p:nvSpPr>
        <p:spPr>
          <a:xfrm>
            <a:off x="380744" y="4368429"/>
            <a:ext cx="7618500" cy="1958409"/>
          </a:xfrm>
        </p:spPr>
        <p:txBody>
          <a:bodyPr rtlCol="1">
            <a:noAutofit/>
          </a:bodyPr>
          <a:lstStyle/>
          <a:p>
            <a:pPr algn="ctr">
              <a:defRPr/>
            </a:pPr>
            <a:r>
              <a:rPr lang="en-US" sz="3200" b="1" dirty="0">
                <a:solidFill>
                  <a:srgbClr val="0070C0"/>
                </a:solidFill>
              </a:rPr>
              <a:t>Prepared By:</a:t>
            </a:r>
          </a:p>
          <a:p>
            <a:pPr algn="ctr">
              <a:defRPr/>
            </a:pPr>
            <a:r>
              <a:rPr lang="en-US" sz="4000" b="1" dirty="0">
                <a:solidFill>
                  <a:srgbClr val="0070C0"/>
                </a:solidFill>
              </a:rPr>
              <a:t>Said </a:t>
            </a:r>
            <a:r>
              <a:rPr lang="en-US" sz="4000" b="1" dirty="0" err="1" smtClean="0">
                <a:solidFill>
                  <a:srgbClr val="0070C0"/>
                </a:solidFill>
              </a:rPr>
              <a:t>Fawzy</a:t>
            </a:r>
            <a:endParaRPr lang="ar-EG" sz="4000" b="1" dirty="0" smtClean="0">
              <a:solidFill>
                <a:srgbClr val="0070C0"/>
              </a:solidFill>
            </a:endParaRPr>
          </a:p>
          <a:p>
            <a:pPr algn="ctr">
              <a:defRPr/>
            </a:pPr>
            <a:r>
              <a:rPr lang="en-US" b="1" dirty="0" smtClean="0">
                <a:solidFill>
                  <a:schemeClr val="tx1">
                    <a:lumMod val="95000"/>
                    <a:lumOff val="5000"/>
                  </a:schemeClr>
                </a:solidFill>
              </a:rPr>
              <a:t>Manager of Information Center –Quality manager</a:t>
            </a:r>
          </a:p>
          <a:p>
            <a:pPr algn="ctr">
              <a:defRPr/>
            </a:pPr>
            <a:r>
              <a:rPr lang="en-US" b="1" dirty="0" smtClean="0">
                <a:solidFill>
                  <a:schemeClr val="tx1">
                    <a:lumMod val="95000"/>
                    <a:lumOff val="5000"/>
                  </a:schemeClr>
                </a:solidFill>
              </a:rPr>
              <a:t>Tendering Department</a:t>
            </a:r>
          </a:p>
          <a:p>
            <a:pPr algn="ctr">
              <a:defRPr/>
            </a:pPr>
            <a:r>
              <a:rPr lang="en-US" b="1" dirty="0" smtClean="0">
                <a:solidFill>
                  <a:schemeClr val="tx1">
                    <a:lumMod val="95000"/>
                    <a:lumOff val="5000"/>
                  </a:schemeClr>
                </a:solidFill>
              </a:rPr>
              <a:t>Arab Contractors </a:t>
            </a:r>
            <a:endParaRPr lang="en-US" b="1" dirty="0">
              <a:solidFill>
                <a:schemeClr val="tx1">
                  <a:lumMod val="95000"/>
                  <a:lumOff val="5000"/>
                </a:schemeClr>
              </a:solidFill>
            </a:endParaRPr>
          </a:p>
        </p:txBody>
      </p:sp>
      <p:pic>
        <p:nvPicPr>
          <p:cNvPr id="2053" name="Picture 5" descr="C:\_SAID\CV\Logos\MCTS(all)_507\MCTS(rgb)_5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9319" y="5409269"/>
            <a:ext cx="2985837" cy="102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7780763" y="1691936"/>
            <a:ext cx="4283284" cy="2582386"/>
          </a:xfrm>
          <a:prstGeom prst="rect">
            <a:avLst/>
          </a:prstGeom>
        </p:spPr>
      </p:pic>
      <p:grpSp>
        <p:nvGrpSpPr>
          <p:cNvPr id="7" name="Group 6"/>
          <p:cNvGrpSpPr/>
          <p:nvPr/>
        </p:nvGrpSpPr>
        <p:grpSpPr>
          <a:xfrm>
            <a:off x="4867843" y="116633"/>
            <a:ext cx="6805703" cy="1213404"/>
            <a:chOff x="3669463" y="116632"/>
            <a:chExt cx="8004082" cy="1248753"/>
          </a:xfrm>
        </p:grpSpPr>
        <p:pic>
          <p:nvPicPr>
            <p:cNvPr id="5" name="Picture 4"/>
            <p:cNvPicPr>
              <a:picLocks noChangeAspect="1"/>
            </p:cNvPicPr>
            <p:nvPr/>
          </p:nvPicPr>
          <p:blipFill>
            <a:blip r:embed="rId4"/>
            <a:stretch>
              <a:fillRect/>
            </a:stretch>
          </p:blipFill>
          <p:spPr>
            <a:xfrm>
              <a:off x="10067291" y="116632"/>
              <a:ext cx="1606254" cy="1248753"/>
            </a:xfrm>
            <a:prstGeom prst="rect">
              <a:avLst/>
            </a:prstGeom>
          </p:spPr>
        </p:pic>
        <p:sp>
          <p:nvSpPr>
            <p:cNvPr id="6" name="Rectangle 5"/>
            <p:cNvSpPr/>
            <p:nvPr/>
          </p:nvSpPr>
          <p:spPr>
            <a:xfrm>
              <a:off x="3669463" y="471777"/>
              <a:ext cx="6600290" cy="538462"/>
            </a:xfrm>
            <a:prstGeom prst="rect">
              <a:avLst/>
            </a:prstGeom>
            <a:noFill/>
          </p:spPr>
          <p:txBody>
            <a:bodyPr wrap="none" lIns="91440" tIns="45720" rIns="91440" bIns="45720">
              <a:spAutoFit/>
            </a:bodyPr>
            <a:lstStyle/>
            <a:p>
              <a:pPr algn="ctr"/>
              <a:r>
                <a:rPr lang="ar-EG" sz="2800" b="0" cap="none" spc="0" dirty="0" smtClean="0">
                  <a:ln w="0"/>
                  <a:solidFill>
                    <a:schemeClr val="tx1"/>
                  </a:solidFill>
                  <a:effectLst>
                    <a:outerShdw blurRad="38100" dist="19050" dir="2700000" algn="tl" rotWithShape="0">
                      <a:schemeClr val="dk1">
                        <a:alpha val="40000"/>
                      </a:schemeClr>
                    </a:outerShdw>
                  </a:effectLst>
                </a:rPr>
                <a:t>المعهد التكنولوجى لهندسة التشييد و الإدارة</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8634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7987" y="261937"/>
            <a:ext cx="6143625" cy="6029325"/>
          </a:xfrm>
          <a:prstGeom prst="rect">
            <a:avLst/>
          </a:prstGeom>
        </p:spPr>
      </p:pic>
    </p:spTree>
    <p:extLst>
      <p:ext uri="{BB962C8B-B14F-4D97-AF65-F5344CB8AC3E}">
        <p14:creationId xmlns:p14="http://schemas.microsoft.com/office/powerpoint/2010/main" val="419332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2475" y="514350"/>
            <a:ext cx="10687050" cy="5829300"/>
          </a:xfrm>
          <a:prstGeom prst="rect">
            <a:avLst/>
          </a:prstGeom>
        </p:spPr>
      </p:pic>
    </p:spTree>
    <p:extLst>
      <p:ext uri="{BB962C8B-B14F-4D97-AF65-F5344CB8AC3E}">
        <p14:creationId xmlns:p14="http://schemas.microsoft.com/office/powerpoint/2010/main" val="65123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3430" y="0"/>
            <a:ext cx="11005140" cy="6858000"/>
          </a:xfrm>
          <a:prstGeom prst="rect">
            <a:avLst/>
          </a:prstGeom>
        </p:spPr>
      </p:pic>
    </p:spTree>
    <p:extLst>
      <p:ext uri="{BB962C8B-B14F-4D97-AF65-F5344CB8AC3E}">
        <p14:creationId xmlns:p14="http://schemas.microsoft.com/office/powerpoint/2010/main" val="338090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110" y="0"/>
            <a:ext cx="11015779" cy="6858000"/>
          </a:xfrm>
          <a:prstGeom prst="rect">
            <a:avLst/>
          </a:prstGeom>
        </p:spPr>
      </p:pic>
    </p:spTree>
    <p:extLst>
      <p:ext uri="{BB962C8B-B14F-4D97-AF65-F5344CB8AC3E}">
        <p14:creationId xmlns:p14="http://schemas.microsoft.com/office/powerpoint/2010/main" val="406200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1075" y="52387"/>
            <a:ext cx="10229850" cy="6753225"/>
          </a:xfrm>
          <a:prstGeom prst="rect">
            <a:avLst/>
          </a:prstGeom>
        </p:spPr>
      </p:pic>
    </p:spTree>
    <p:extLst>
      <p:ext uri="{BB962C8B-B14F-4D97-AF65-F5344CB8AC3E}">
        <p14:creationId xmlns:p14="http://schemas.microsoft.com/office/powerpoint/2010/main" val="369559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4375" y="304800"/>
            <a:ext cx="10763250" cy="6248400"/>
          </a:xfrm>
          <a:prstGeom prst="rect">
            <a:avLst/>
          </a:prstGeom>
        </p:spPr>
      </p:pic>
    </p:spTree>
    <p:extLst>
      <p:ext uri="{BB962C8B-B14F-4D97-AF65-F5344CB8AC3E}">
        <p14:creationId xmlns:p14="http://schemas.microsoft.com/office/powerpoint/2010/main" val="4040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751" y="2967335"/>
            <a:ext cx="1006051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does Quality means for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007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507" y="2555049"/>
            <a:ext cx="11693236" cy="2427391"/>
          </a:xfrm>
          <a:prstGeom prst="rect">
            <a:avLst/>
          </a:prstGeom>
        </p:spPr>
      </p:pic>
      <p:sp>
        <p:nvSpPr>
          <p:cNvPr id="3" name="Rectangle 2"/>
          <p:cNvSpPr/>
          <p:nvPr/>
        </p:nvSpPr>
        <p:spPr>
          <a:xfrm>
            <a:off x="1542534" y="1298990"/>
            <a:ext cx="3623877" cy="92333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smtClean="0">
                <a:ln w="0"/>
                <a:solidFill>
                  <a:srgbClr val="FF0000"/>
                </a:solidFill>
                <a:effectLst>
                  <a:outerShdw blurRad="38100" dist="19050" dir="2700000" algn="tl" rotWithShape="0">
                    <a:schemeClr val="dk1">
                      <a:alpha val="40000"/>
                    </a:schemeClr>
                  </a:outerShdw>
                </a:effectLst>
              </a:rPr>
              <a:t>Chapter 06 :</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6995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6787" y="1600200"/>
            <a:ext cx="10258425" cy="3657600"/>
          </a:xfrm>
          <a:prstGeom prst="rect">
            <a:avLst/>
          </a:prstGeom>
        </p:spPr>
      </p:pic>
    </p:spTree>
    <p:extLst>
      <p:ext uri="{BB962C8B-B14F-4D97-AF65-F5344CB8AC3E}">
        <p14:creationId xmlns:p14="http://schemas.microsoft.com/office/powerpoint/2010/main" val="204272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8362" y="319087"/>
            <a:ext cx="7915275" cy="6219825"/>
          </a:xfrm>
          <a:prstGeom prst="rect">
            <a:avLst/>
          </a:prstGeom>
        </p:spPr>
      </p:pic>
    </p:spTree>
    <p:extLst>
      <p:ext uri="{BB962C8B-B14F-4D97-AF65-F5344CB8AC3E}">
        <p14:creationId xmlns:p14="http://schemas.microsoft.com/office/powerpoint/2010/main" val="418386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6486" y="2161370"/>
            <a:ext cx="9058839" cy="2327502"/>
          </a:xfrm>
          <a:prstGeom prst="rect">
            <a:avLst/>
          </a:prstGeom>
        </p:spPr>
      </p:pic>
      <p:sp>
        <p:nvSpPr>
          <p:cNvPr id="3" name="Rectangle 2"/>
          <p:cNvSpPr/>
          <p:nvPr/>
        </p:nvSpPr>
        <p:spPr>
          <a:xfrm>
            <a:off x="723137" y="633973"/>
            <a:ext cx="3623877" cy="92333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smtClean="0">
                <a:ln w="0"/>
                <a:solidFill>
                  <a:srgbClr val="FF0000"/>
                </a:solidFill>
                <a:effectLst>
                  <a:outerShdw blurRad="38100" dist="19050" dir="2700000" algn="tl" rotWithShape="0">
                    <a:schemeClr val="dk1">
                      <a:alpha val="40000"/>
                    </a:schemeClr>
                  </a:outerShdw>
                </a:effectLst>
              </a:rPr>
              <a:t>Chapter 05 :</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4984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1075" y="261937"/>
            <a:ext cx="10229850" cy="6334125"/>
          </a:xfrm>
          <a:prstGeom prst="rect">
            <a:avLst/>
          </a:prstGeom>
        </p:spPr>
      </p:pic>
    </p:spTree>
    <p:extLst>
      <p:ext uri="{BB962C8B-B14F-4D97-AF65-F5344CB8AC3E}">
        <p14:creationId xmlns:p14="http://schemas.microsoft.com/office/powerpoint/2010/main" val="23270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7725" y="0"/>
            <a:ext cx="10496550" cy="6858000"/>
          </a:xfrm>
          <a:prstGeom prst="rect">
            <a:avLst/>
          </a:prstGeom>
        </p:spPr>
      </p:pic>
    </p:spTree>
    <p:extLst>
      <p:ext uri="{BB962C8B-B14F-4D97-AF65-F5344CB8AC3E}">
        <p14:creationId xmlns:p14="http://schemas.microsoft.com/office/powerpoint/2010/main" val="16826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5812" y="138112"/>
            <a:ext cx="10620375" cy="6581775"/>
          </a:xfrm>
          <a:prstGeom prst="rect">
            <a:avLst/>
          </a:prstGeom>
        </p:spPr>
      </p:pic>
    </p:spTree>
    <p:extLst>
      <p:ext uri="{BB962C8B-B14F-4D97-AF65-F5344CB8AC3E}">
        <p14:creationId xmlns:p14="http://schemas.microsoft.com/office/powerpoint/2010/main" val="325964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5" y="42862"/>
            <a:ext cx="10953750" cy="6772275"/>
          </a:xfrm>
          <a:prstGeom prst="rect">
            <a:avLst/>
          </a:prstGeom>
        </p:spPr>
      </p:pic>
    </p:spTree>
    <p:extLst>
      <p:ext uri="{BB962C8B-B14F-4D97-AF65-F5344CB8AC3E}">
        <p14:creationId xmlns:p14="http://schemas.microsoft.com/office/powerpoint/2010/main" val="195849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550" y="61912"/>
            <a:ext cx="11010900" cy="6734175"/>
          </a:xfrm>
          <a:prstGeom prst="rect">
            <a:avLst/>
          </a:prstGeom>
        </p:spPr>
      </p:pic>
    </p:spTree>
    <p:extLst>
      <p:ext uri="{BB962C8B-B14F-4D97-AF65-F5344CB8AC3E}">
        <p14:creationId xmlns:p14="http://schemas.microsoft.com/office/powerpoint/2010/main" val="208409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405" y="2141835"/>
            <a:ext cx="6032998" cy="1754326"/>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5400" b="0" cap="none" spc="0" dirty="0" smtClean="0">
                <a:ln w="0"/>
                <a:solidFill>
                  <a:schemeClr val="tx1"/>
                </a:solidFill>
                <a:effectLst>
                  <a:outerShdw blurRad="38100" dist="19050" dir="2700000" algn="tl" rotWithShape="0">
                    <a:schemeClr val="dk1">
                      <a:alpha val="40000"/>
                    </a:schemeClr>
                  </a:outerShdw>
                </a:effectLst>
              </a:rPr>
              <a:t>Indifferent Quality</a:t>
            </a:r>
          </a:p>
          <a:p>
            <a:pPr marL="685800" indent="-685800">
              <a:buFont typeface="Arial" panose="020B0604020202020204" pitchFamily="34" charset="0"/>
              <a:buChar char="•"/>
            </a:pPr>
            <a:r>
              <a:rPr lang="en-US" sz="5400" dirty="0" smtClean="0">
                <a:ln w="0"/>
                <a:effectLst>
                  <a:outerShdw blurRad="38100" dist="19050" dir="2700000" algn="tl" rotWithShape="0">
                    <a:schemeClr val="dk1">
                      <a:alpha val="40000"/>
                    </a:schemeClr>
                  </a:outerShdw>
                </a:effectLst>
              </a:rPr>
              <a:t>Reverse Quality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348020" y="732135"/>
            <a:ext cx="7050969" cy="923330"/>
          </a:xfrm>
          <a:prstGeom prst="rect">
            <a:avLst/>
          </a:prstGeom>
          <a:noFill/>
        </p:spPr>
        <p:txBody>
          <a:bodyPr wrap="none" lIns="91440" tIns="45720" rIns="91440" bIns="45720">
            <a:spAutoFit/>
          </a:bodyPr>
          <a:lstStyle/>
          <a:p>
            <a:pPr algn="ctr"/>
            <a:r>
              <a:rPr lang="en-US" sz="5400" b="0" cap="none" spc="0" dirty="0" smtClean="0">
                <a:ln w="0"/>
                <a:solidFill>
                  <a:srgbClr val="FF0000"/>
                </a:solidFill>
                <a:effectLst>
                  <a:outerShdw blurRad="38100" dist="19050" dir="2700000" algn="tl" rotWithShape="0">
                    <a:schemeClr val="dk1">
                      <a:alpha val="40000"/>
                    </a:schemeClr>
                  </a:outerShdw>
                </a:effectLst>
              </a:rPr>
              <a:t>Another two Categories:</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4393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616635"/>
            <a:ext cx="7912100" cy="2800767"/>
          </a:xfrm>
          <a:prstGeom prst="rect">
            <a:avLst/>
          </a:prstGeom>
        </p:spPr>
        <p:txBody>
          <a:bodyPr wrap="square">
            <a:spAutoFit/>
          </a:bodyPr>
          <a:lstStyle/>
          <a:p>
            <a:r>
              <a:rPr lang="en-US" sz="4400" dirty="0" smtClean="0">
                <a:effectLst/>
                <a:latin typeface="Arial" panose="020B0604020202020204" pitchFamily="34" charset="0"/>
                <a:ea typeface="Times New Roman" panose="02020603050405020304" pitchFamily="18" charset="0"/>
              </a:rPr>
              <a:t>An attribute will drift  over time  from excitements to performance, and  then finally to basic</a:t>
            </a:r>
            <a:endParaRPr lang="en-US" sz="4400" dirty="0"/>
          </a:p>
        </p:txBody>
      </p:sp>
      <p:sp>
        <p:nvSpPr>
          <p:cNvPr id="3" name="Rectangle 2"/>
          <p:cNvSpPr/>
          <p:nvPr/>
        </p:nvSpPr>
        <p:spPr>
          <a:xfrm>
            <a:off x="1197200" y="4806434"/>
            <a:ext cx="6873998" cy="830997"/>
          </a:xfrm>
          <a:prstGeom prst="rect">
            <a:avLst/>
          </a:prstGeom>
        </p:spPr>
        <p:txBody>
          <a:bodyPr wrap="none">
            <a:spAutoFit/>
          </a:bodyPr>
          <a:lstStyle/>
          <a:p>
            <a:r>
              <a:rPr lang="en-US" sz="4800" b="1" dirty="0" smtClean="0">
                <a:effectLst/>
                <a:latin typeface="Arial" panose="020B0604020202020204" pitchFamily="34" charset="0"/>
                <a:ea typeface="Times New Roman" panose="02020603050405020304" pitchFamily="18" charset="0"/>
              </a:rPr>
              <a:t>Example</a:t>
            </a:r>
            <a:r>
              <a:rPr lang="en-US" sz="2800" b="1" dirty="0" smtClean="0">
                <a:effectLst/>
                <a:latin typeface="Arial" panose="020B0604020202020204" pitchFamily="34" charset="0"/>
                <a:ea typeface="Times New Roman" panose="02020603050405020304" pitchFamily="18" charset="0"/>
              </a:rPr>
              <a:t> :mobile phone batteries</a:t>
            </a:r>
            <a:endParaRPr lang="en-US" sz="2800" dirty="0"/>
          </a:p>
        </p:txBody>
      </p:sp>
    </p:spTree>
    <p:extLst>
      <p:ext uri="{BB962C8B-B14F-4D97-AF65-F5344CB8AC3E}">
        <p14:creationId xmlns:p14="http://schemas.microsoft.com/office/powerpoint/2010/main" val="244757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585787"/>
            <a:ext cx="10668000" cy="5686425"/>
          </a:xfrm>
          <a:prstGeom prst="rect">
            <a:avLst/>
          </a:prstGeom>
        </p:spPr>
      </p:pic>
    </p:spTree>
    <p:extLst>
      <p:ext uri="{BB962C8B-B14F-4D97-AF65-F5344CB8AC3E}">
        <p14:creationId xmlns:p14="http://schemas.microsoft.com/office/powerpoint/2010/main" val="359310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726" y="2967335"/>
            <a:ext cx="832856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Application on Kano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473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18310" y="1153794"/>
            <a:ext cx="5749290" cy="473900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8521701" y="4300220"/>
            <a:ext cx="3144202" cy="2049780"/>
          </a:xfrm>
          <a:prstGeom prst="rect">
            <a:avLst/>
          </a:prstGeom>
        </p:spPr>
      </p:pic>
    </p:spTree>
    <p:extLst>
      <p:ext uri="{BB962C8B-B14F-4D97-AF65-F5344CB8AC3E}">
        <p14:creationId xmlns:p14="http://schemas.microsoft.com/office/powerpoint/2010/main" val="377221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337" y="600075"/>
            <a:ext cx="10601325" cy="5657850"/>
          </a:xfrm>
          <a:prstGeom prst="rect">
            <a:avLst/>
          </a:prstGeom>
        </p:spPr>
      </p:pic>
    </p:spTree>
    <p:extLst>
      <p:ext uri="{BB962C8B-B14F-4D97-AF65-F5344CB8AC3E}">
        <p14:creationId xmlns:p14="http://schemas.microsoft.com/office/powerpoint/2010/main" val="228384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9800" y="1104543"/>
            <a:ext cx="9448800" cy="5632311"/>
          </a:xfrm>
          <a:prstGeom prst="rect">
            <a:avLst/>
          </a:prstGeom>
        </p:spPr>
        <p:txBody>
          <a:bodyPr wrap="square">
            <a:spAutoFit/>
          </a:bodyPr>
          <a:lstStyle/>
          <a:p>
            <a:r>
              <a:rPr lang="en-US" sz="2400" dirty="0" smtClean="0"/>
              <a:t>A popular Airline in your city is having problem meeting the sales target on their First-class flights from and to some destinations that they believe is critical to meeting their overall profit target for the year.</a:t>
            </a:r>
          </a:p>
          <a:p>
            <a:endParaRPr lang="en-US" sz="2400" dirty="0" smtClean="0"/>
          </a:p>
          <a:p>
            <a:r>
              <a:rPr lang="en-US" sz="2400" dirty="0" smtClean="0"/>
              <a:t>Several of their clients have complained about the quality of services they get on these routes on the business and first class categories of this airline and are ready to switch to another competitor that in their view offers better service quality.</a:t>
            </a:r>
          </a:p>
          <a:p>
            <a:endParaRPr lang="en-US" sz="2400" dirty="0" smtClean="0"/>
          </a:p>
          <a:p>
            <a:r>
              <a:rPr lang="en-US" sz="2400" dirty="0" smtClean="0"/>
              <a:t>Your company have just been contracted to come up with a solution on how they could improve the quality of service on this route. </a:t>
            </a:r>
          </a:p>
          <a:p>
            <a:r>
              <a:rPr lang="en-US" sz="2400" dirty="0" smtClean="0"/>
              <a:t>During one of your brainstorming sessions in your company, your group have come up with a list of all possible features on how to improve the quality of services on this route but doesn’t know which of these ideas to prioritize.</a:t>
            </a:r>
            <a:endParaRPr lang="en-US" sz="2400" dirty="0"/>
          </a:p>
        </p:txBody>
      </p:sp>
      <p:sp>
        <p:nvSpPr>
          <p:cNvPr id="5" name="Rectangle 4"/>
          <p:cNvSpPr/>
          <p:nvPr/>
        </p:nvSpPr>
        <p:spPr>
          <a:xfrm>
            <a:off x="927779" y="181213"/>
            <a:ext cx="276736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Practice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51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6700" y="1092201"/>
            <a:ext cx="9271000" cy="3032240"/>
          </a:xfrm>
          <a:prstGeom prst="rect">
            <a:avLst/>
          </a:prstGeom>
        </p:spPr>
        <p:txBody>
          <a:bodyPr wrap="square">
            <a:spAutoFit/>
          </a:bodyPr>
          <a:lstStyle/>
          <a:p>
            <a:pPr marL="457200">
              <a:lnSpc>
                <a:spcPct val="250000"/>
              </a:lnSpc>
              <a:spcAft>
                <a:spcPts val="800"/>
              </a:spcAft>
            </a:pPr>
            <a:r>
              <a:rPr lang="en-US" sz="2000" dirty="0" smtClean="0">
                <a:effectLst/>
                <a:latin typeface="Arial" panose="020B0604020202020204" pitchFamily="34" charset="0"/>
                <a:ea typeface="Times New Roman" panose="02020603050405020304" pitchFamily="18" charset="0"/>
                <a:cs typeface="Arial" panose="020B0604020202020204" pitchFamily="34" charset="0"/>
              </a:rPr>
              <a:t>We did two questions for each category.. for example :</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869315" indent="-285750">
              <a:lnSpc>
                <a:spcPct val="250000"/>
              </a:lnSpc>
              <a:spcAft>
                <a:spcPts val="0"/>
              </a:spcAft>
              <a:buFont typeface="Arial" panose="020B0604020202020204" pitchFamily="34" charset="0"/>
              <a:buChar char="•"/>
            </a:pPr>
            <a:r>
              <a:rPr lang="en-US" b="1" dirty="0" smtClean="0">
                <a:solidFill>
                  <a:srgbClr val="313131"/>
                </a:solidFill>
                <a:effectLst/>
                <a:latin typeface="Open Sans" panose="020B0606030504020204" pitchFamily="34" charset="0"/>
                <a:ea typeface="Calibri" panose="020F0502020204030204" pitchFamily="34" charset="0"/>
                <a:cs typeface="Arial" panose="020B0604020202020204" pitchFamily="34" charset="0"/>
              </a:rPr>
              <a:t>Function Question: If the suites </a:t>
            </a:r>
            <a:r>
              <a:rPr lang="en-US" b="1" u="sng" dirty="0" smtClean="0">
                <a:solidFill>
                  <a:srgbClr val="313131"/>
                </a:solidFill>
                <a:effectLst/>
                <a:latin typeface="Open Sans" panose="020B0606030504020204" pitchFamily="34" charset="0"/>
                <a:ea typeface="Calibri" panose="020F0502020204030204" pitchFamily="34" charset="0"/>
                <a:cs typeface="Arial" panose="020B0604020202020204" pitchFamily="34" charset="0"/>
              </a:rPr>
              <a:t>have</a:t>
            </a:r>
            <a:r>
              <a:rPr lang="en-US" b="1" dirty="0" smtClean="0">
                <a:solidFill>
                  <a:srgbClr val="313131"/>
                </a:solidFill>
                <a:effectLst/>
                <a:latin typeface="Open Sans" panose="020B0606030504020204" pitchFamily="34" charset="0"/>
                <a:ea typeface="Calibri" panose="020F0502020204030204" pitchFamily="34" charset="0"/>
                <a:cs typeface="Arial" panose="020B0604020202020204" pitchFamily="34" charset="0"/>
              </a:rPr>
              <a:t> an On-board shower spa</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869315" indent="-285750">
              <a:lnSpc>
                <a:spcPct val="250000"/>
              </a:lnSpc>
              <a:spcAft>
                <a:spcPts val="800"/>
              </a:spcAft>
              <a:buFont typeface="Arial" panose="020B0604020202020204" pitchFamily="34" charset="0"/>
              <a:buChar char="•"/>
            </a:pPr>
            <a:r>
              <a:rPr lang="en-US" b="1" dirty="0" smtClean="0">
                <a:solidFill>
                  <a:srgbClr val="313131"/>
                </a:solidFill>
                <a:effectLst/>
                <a:latin typeface="Open Sans" panose="020B0606030504020204" pitchFamily="34" charset="0"/>
                <a:ea typeface="Calibri" panose="020F0502020204030204" pitchFamily="34" charset="0"/>
                <a:cs typeface="Arial" panose="020B0604020202020204" pitchFamily="34" charset="0"/>
              </a:rPr>
              <a:t>Dysfunctional question: </a:t>
            </a:r>
            <a:r>
              <a:rPr lang="en-US" b="1" dirty="0" smtClean="0">
                <a:effectLst/>
                <a:latin typeface="Calibri" panose="020F0502020204030204" pitchFamily="34" charset="0"/>
                <a:ea typeface="Calibri" panose="020F0502020204030204" pitchFamily="34" charset="0"/>
                <a:cs typeface="Arial" panose="020B0604020202020204" pitchFamily="34" charset="0"/>
              </a:rPr>
              <a:t>If the suites </a:t>
            </a:r>
            <a:r>
              <a:rPr lang="en-US" b="1" u="sng" dirty="0" smtClean="0">
                <a:effectLst/>
                <a:latin typeface="Calibri" panose="020F0502020204030204" pitchFamily="34" charset="0"/>
                <a:ea typeface="Calibri" panose="020F0502020204030204" pitchFamily="34" charset="0"/>
                <a:cs typeface="Arial" panose="020B0604020202020204" pitchFamily="34" charset="0"/>
              </a:rPr>
              <a:t>does not have</a:t>
            </a:r>
            <a:r>
              <a:rPr lang="en-US" b="1" dirty="0" smtClean="0">
                <a:effectLst/>
                <a:latin typeface="Calibri" panose="020F0502020204030204" pitchFamily="34" charset="0"/>
                <a:ea typeface="Calibri" panose="020F0502020204030204" pitchFamily="34" charset="0"/>
                <a:cs typeface="Arial" panose="020B0604020202020204" pitchFamily="34" charset="0"/>
              </a:rPr>
              <a:t> an On-board shower spa</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457200">
              <a:lnSpc>
                <a:spcPct val="250000"/>
              </a:lnSpc>
              <a:spcAft>
                <a:spcPts val="800"/>
              </a:spcAft>
            </a:pPr>
            <a:r>
              <a:rPr lang="en-US" dirty="0" smtClean="0">
                <a:effectLst/>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803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46" y="181213"/>
            <a:ext cx="444923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Survey results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038595" y="1987034"/>
            <a:ext cx="5727209" cy="646331"/>
          </a:xfrm>
          <a:prstGeom prst="rect">
            <a:avLst/>
          </a:prstGeom>
        </p:spPr>
        <p:txBody>
          <a:bodyPr wrap="none">
            <a:spAutoFit/>
          </a:bodyPr>
          <a:lstStyle/>
          <a:p>
            <a:r>
              <a:rPr lang="en-US" b="1" i="0" dirty="0" smtClean="0">
                <a:solidFill>
                  <a:srgbClr val="313131"/>
                </a:solidFill>
                <a:effectLst/>
                <a:latin typeface="Open Sans" panose="020B0606030504020204" pitchFamily="34" charset="0"/>
              </a:rPr>
              <a:t>Categorize them by using the Kano Evaluation Table</a:t>
            </a:r>
          </a:p>
          <a:p>
            <a:r>
              <a:rPr lang="en-US" b="1" dirty="0" smtClean="0">
                <a:solidFill>
                  <a:srgbClr val="313131"/>
                </a:solidFill>
                <a:latin typeface="Open Sans" panose="020B0606030504020204" pitchFamily="34" charset="0"/>
              </a:rPr>
              <a:t>And then make </a:t>
            </a:r>
            <a:r>
              <a:rPr lang="en-US" b="1" dirty="0" err="1" smtClean="0">
                <a:solidFill>
                  <a:srgbClr val="313131"/>
                </a:solidFill>
                <a:latin typeface="Open Sans" panose="020B0606030504020204" pitchFamily="34" charset="0"/>
              </a:rPr>
              <a:t>recommondation</a:t>
            </a:r>
            <a:endParaRPr lang="en-US" dirty="0"/>
          </a:p>
        </p:txBody>
      </p:sp>
    </p:spTree>
    <p:extLst>
      <p:ext uri="{BB962C8B-B14F-4D97-AF65-F5344CB8AC3E}">
        <p14:creationId xmlns:p14="http://schemas.microsoft.com/office/powerpoint/2010/main" val="29591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49300" y="495298"/>
          <a:ext cx="10147300" cy="5943601"/>
        </p:xfrm>
        <a:graphic>
          <a:graphicData uri="http://schemas.openxmlformats.org/drawingml/2006/table">
            <a:tbl>
              <a:tblPr firstRow="1" firstCol="1" bandRow="1">
                <a:tableStyleId>{5C22544A-7EE6-4342-B048-85BDC9FD1C3A}</a:tableStyleId>
              </a:tblPr>
              <a:tblGrid>
                <a:gridCol w="2536282"/>
                <a:gridCol w="2590760"/>
                <a:gridCol w="2482890"/>
                <a:gridCol w="2537368"/>
              </a:tblGrid>
              <a:tr h="1410379">
                <a:tc>
                  <a:txBody>
                    <a:bodyPr/>
                    <a:lstStyle/>
                    <a:p>
                      <a:pPr>
                        <a:lnSpc>
                          <a:spcPct val="107000"/>
                        </a:lnSpc>
                        <a:spcBef>
                          <a:spcPts val="1500"/>
                        </a:spcBef>
                        <a:spcAft>
                          <a:spcPts val="1700"/>
                        </a:spcAft>
                      </a:pPr>
                      <a:r>
                        <a:rPr lang="en-US" sz="3200" dirty="0">
                          <a:effectLst/>
                        </a:rPr>
                        <a:t>Possible</a:t>
                      </a:r>
                      <a:r>
                        <a:rPr lang="en-US" sz="3600" dirty="0">
                          <a:effectLst/>
                        </a:rPr>
                        <a:t> Feature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Functional question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Dysfunctional question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Category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1359967">
                <a:tc>
                  <a:txBody>
                    <a:bodyPr/>
                    <a:lstStyle/>
                    <a:p>
                      <a:pPr>
                        <a:lnSpc>
                          <a:spcPct val="107000"/>
                        </a:lnSpc>
                        <a:spcBef>
                          <a:spcPts val="1500"/>
                        </a:spcBef>
                        <a:spcAft>
                          <a:spcPts val="1700"/>
                        </a:spcAft>
                      </a:pPr>
                      <a:r>
                        <a:rPr lang="en-US" sz="2400" dirty="0">
                          <a:effectLst/>
                        </a:rPr>
                        <a:t>Complimentary Chauffeur-drive service.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Like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Dislike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dirty="0">
                          <a:effectLst/>
                        </a:rPr>
                        <a:t> Additional legroom. Response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Expect/Must,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Do not care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dirty="0">
                          <a:effectLst/>
                        </a:rPr>
                        <a:t> Expedited baggage service.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Like,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Can live with 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453323">
                <a:tc>
                  <a:txBody>
                    <a:bodyPr/>
                    <a:lstStyle/>
                    <a:p>
                      <a:pPr>
                        <a:lnSpc>
                          <a:spcPct val="107000"/>
                        </a:lnSpc>
                        <a:spcBef>
                          <a:spcPts val="1500"/>
                        </a:spcBef>
                        <a:spcAft>
                          <a:spcPts val="1700"/>
                        </a:spcAft>
                      </a:pPr>
                      <a:r>
                        <a:rPr lang="en-US" sz="2400" dirty="0">
                          <a:effectLst/>
                        </a:rPr>
                        <a:t>LED mood lighting.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Do not care,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Dislike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dirty="0">
                          <a:effectLst/>
                        </a:rPr>
                        <a:t> Social seating arrangement.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Can live with it,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 Dislike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bl>
          </a:graphicData>
        </a:graphic>
      </p:graphicFrame>
    </p:spTree>
    <p:extLst>
      <p:ext uri="{BB962C8B-B14F-4D97-AF65-F5344CB8AC3E}">
        <p14:creationId xmlns:p14="http://schemas.microsoft.com/office/powerpoint/2010/main" val="10710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49300" y="495298"/>
          <a:ext cx="10452100" cy="5872248"/>
        </p:xfrm>
        <a:graphic>
          <a:graphicData uri="http://schemas.openxmlformats.org/drawingml/2006/table">
            <a:tbl>
              <a:tblPr firstRow="1" firstCol="1" bandRow="1">
                <a:tableStyleId>{5C22544A-7EE6-4342-B048-85BDC9FD1C3A}</a:tableStyleId>
              </a:tblPr>
              <a:tblGrid>
                <a:gridCol w="3706845"/>
                <a:gridCol w="2686612"/>
                <a:gridCol w="2142488"/>
                <a:gridCol w="1916155"/>
              </a:tblGrid>
              <a:tr h="1393448">
                <a:tc>
                  <a:txBody>
                    <a:bodyPr/>
                    <a:lstStyle/>
                    <a:p>
                      <a:pPr>
                        <a:lnSpc>
                          <a:spcPct val="107000"/>
                        </a:lnSpc>
                        <a:spcBef>
                          <a:spcPts val="1500"/>
                        </a:spcBef>
                        <a:spcAft>
                          <a:spcPts val="1700"/>
                        </a:spcAft>
                      </a:pPr>
                      <a:r>
                        <a:rPr lang="en-US" sz="2400" dirty="0">
                          <a:effectLst/>
                        </a:rPr>
                        <a:t>Possible</a:t>
                      </a:r>
                      <a:r>
                        <a:rPr lang="en-US" sz="2800" dirty="0">
                          <a:effectLst/>
                        </a:rPr>
                        <a:t> Feature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Functional question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Dysfunctional question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Category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895760">
                <a:tc>
                  <a:txBody>
                    <a:bodyPr/>
                    <a:lstStyle/>
                    <a:p>
                      <a:pPr>
                        <a:lnSpc>
                          <a:spcPct val="107000"/>
                        </a:lnSpc>
                        <a:spcBef>
                          <a:spcPts val="1500"/>
                        </a:spcBef>
                        <a:spcAft>
                          <a:spcPts val="1700"/>
                        </a:spcAft>
                      </a:pPr>
                      <a:r>
                        <a:rPr lang="en-US" sz="1800" dirty="0">
                          <a:effectLst/>
                        </a:rPr>
                        <a:t> New selection of wine, beer, spirit and cocktail.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Like,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dirty="0">
                          <a:effectLst/>
                        </a:rPr>
                        <a:t>Do not care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1194347">
                <a:tc>
                  <a:txBody>
                    <a:bodyPr/>
                    <a:lstStyle/>
                    <a:p>
                      <a:pPr>
                        <a:lnSpc>
                          <a:spcPct val="107000"/>
                        </a:lnSpc>
                        <a:spcBef>
                          <a:spcPts val="1500"/>
                        </a:spcBef>
                        <a:spcAft>
                          <a:spcPts val="1700"/>
                        </a:spcAft>
                      </a:pPr>
                      <a:r>
                        <a:rPr lang="en-US" sz="1800" dirty="0">
                          <a:effectLst/>
                        </a:rPr>
                        <a:t>Live events with fellow travelers on the 55-inch LCD TV screen.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Do not care,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dirty="0">
                          <a:effectLst/>
                        </a:rPr>
                        <a:t>Can live with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895760">
                <a:tc>
                  <a:txBody>
                    <a:bodyPr/>
                    <a:lstStyle/>
                    <a:p>
                      <a:pPr>
                        <a:lnSpc>
                          <a:spcPct val="107000"/>
                        </a:lnSpc>
                        <a:spcBef>
                          <a:spcPts val="1500"/>
                        </a:spcBef>
                        <a:spcAft>
                          <a:spcPts val="1700"/>
                        </a:spcAft>
                      </a:pPr>
                      <a:r>
                        <a:rPr lang="en-US" sz="1800" dirty="0">
                          <a:effectLst/>
                        </a:rPr>
                        <a:t>Complimentary gift package on board.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Like,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dirty="0">
                          <a:effectLst/>
                        </a:rPr>
                        <a:t>Do not care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597173">
                <a:tc>
                  <a:txBody>
                    <a:bodyPr/>
                    <a:lstStyle/>
                    <a:p>
                      <a:pPr>
                        <a:lnSpc>
                          <a:spcPct val="107000"/>
                        </a:lnSpc>
                        <a:spcBef>
                          <a:spcPts val="1500"/>
                        </a:spcBef>
                        <a:spcAft>
                          <a:spcPts val="1700"/>
                        </a:spcAft>
                      </a:pPr>
                      <a:r>
                        <a:rPr lang="en-US" sz="1800" dirty="0">
                          <a:effectLst/>
                        </a:rPr>
                        <a:t>Privacy suite doors.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Can live with it,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dirty="0">
                          <a:effectLst/>
                        </a:rPr>
                        <a:t>Dislike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298587">
                <a:tc>
                  <a:txBody>
                    <a:bodyPr/>
                    <a:lstStyle/>
                    <a:p>
                      <a:pPr>
                        <a:lnSpc>
                          <a:spcPct val="107000"/>
                        </a:lnSpc>
                        <a:spcBef>
                          <a:spcPts val="1500"/>
                        </a:spcBef>
                        <a:spcAft>
                          <a:spcPts val="1700"/>
                        </a:spcAft>
                      </a:pPr>
                      <a:r>
                        <a:rPr lang="en-US" sz="1800" dirty="0">
                          <a:effectLst/>
                        </a:rPr>
                        <a:t>Private cinema.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Like,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Can live with it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597173">
                <a:tc>
                  <a:txBody>
                    <a:bodyPr/>
                    <a:lstStyle/>
                    <a:p>
                      <a:pPr>
                        <a:lnSpc>
                          <a:spcPct val="107000"/>
                        </a:lnSpc>
                        <a:spcBef>
                          <a:spcPts val="1500"/>
                        </a:spcBef>
                        <a:spcAft>
                          <a:spcPts val="1700"/>
                        </a:spcAft>
                      </a:pPr>
                      <a:r>
                        <a:rPr lang="en-US" sz="1800" dirty="0">
                          <a:effectLst/>
                        </a:rPr>
                        <a:t>Personal dining service.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Like,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a:effectLst/>
                        </a:rPr>
                        <a:t>Dislike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bl>
          </a:graphicData>
        </a:graphic>
      </p:graphicFrame>
    </p:spTree>
    <p:extLst>
      <p:ext uri="{BB962C8B-B14F-4D97-AF65-F5344CB8AC3E}">
        <p14:creationId xmlns:p14="http://schemas.microsoft.com/office/powerpoint/2010/main" val="114221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2791" y="2365613"/>
            <a:ext cx="229274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Answer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52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49300" y="495298"/>
          <a:ext cx="10147300" cy="6272979"/>
        </p:xfrm>
        <a:graphic>
          <a:graphicData uri="http://schemas.openxmlformats.org/drawingml/2006/table">
            <a:tbl>
              <a:tblPr firstRow="1" firstCol="1" bandRow="1">
                <a:tableStyleId>{5C22544A-7EE6-4342-B048-85BDC9FD1C3A}</a:tableStyleId>
              </a:tblPr>
              <a:tblGrid>
                <a:gridCol w="2997200"/>
                <a:gridCol w="2129842"/>
                <a:gridCol w="2482890"/>
                <a:gridCol w="2537368"/>
              </a:tblGrid>
              <a:tr h="1410379">
                <a:tc>
                  <a:txBody>
                    <a:bodyPr/>
                    <a:lstStyle/>
                    <a:p>
                      <a:pPr>
                        <a:lnSpc>
                          <a:spcPct val="107000"/>
                        </a:lnSpc>
                        <a:spcBef>
                          <a:spcPts val="1500"/>
                        </a:spcBef>
                        <a:spcAft>
                          <a:spcPts val="1700"/>
                        </a:spcAft>
                      </a:pPr>
                      <a:r>
                        <a:rPr lang="en-US" sz="3200" dirty="0">
                          <a:effectLst/>
                        </a:rPr>
                        <a:t>Possible</a:t>
                      </a:r>
                      <a:r>
                        <a:rPr lang="en-US" sz="3600" dirty="0">
                          <a:effectLst/>
                        </a:rPr>
                        <a:t> Feature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Functional question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Dysfunctional question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3600" dirty="0">
                          <a:effectLst/>
                        </a:rPr>
                        <a:t>Category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1359967">
                <a:tc>
                  <a:txBody>
                    <a:bodyPr/>
                    <a:lstStyle/>
                    <a:p>
                      <a:pPr>
                        <a:lnSpc>
                          <a:spcPct val="107000"/>
                        </a:lnSpc>
                        <a:spcBef>
                          <a:spcPts val="1500"/>
                        </a:spcBef>
                        <a:spcAft>
                          <a:spcPts val="1700"/>
                        </a:spcAft>
                      </a:pPr>
                      <a:r>
                        <a:rPr lang="en-US" sz="2400" dirty="0">
                          <a:effectLst/>
                        </a:rPr>
                        <a:t>Complimentary Chauffeur-drive service.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Like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Dislike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800" b="1" dirty="0">
                          <a:effectLst/>
                        </a:rPr>
                        <a:t> </a:t>
                      </a:r>
                      <a:r>
                        <a:rPr lang="en-US" sz="4800" b="1" dirty="0" smtClean="0">
                          <a:solidFill>
                            <a:srgbClr val="00B050"/>
                          </a:solidFill>
                          <a:effectLst/>
                        </a:rPr>
                        <a:t>O</a:t>
                      </a:r>
                      <a:endParaRPr lang="en-US" sz="4800" b="1"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a:effectLst/>
                        </a:rPr>
                        <a:t> Additional legroom. Response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Expect/Must,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Do not care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800" b="1" dirty="0">
                          <a:solidFill>
                            <a:schemeClr val="tx1"/>
                          </a:solidFill>
                          <a:effectLst/>
                        </a:rPr>
                        <a:t> </a:t>
                      </a:r>
                      <a:r>
                        <a:rPr lang="en-US" sz="4800" b="1" dirty="0" smtClean="0">
                          <a:solidFill>
                            <a:schemeClr val="tx1"/>
                          </a:solidFill>
                          <a:effectLst/>
                        </a:rPr>
                        <a:t>I</a:t>
                      </a:r>
                      <a:endParaRPr lang="en-US" sz="4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a:effectLst/>
                        </a:rPr>
                        <a:t> Expedited baggage service.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Like,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Can live with 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800" b="1" dirty="0">
                          <a:effectLst/>
                        </a:rPr>
                        <a:t> </a:t>
                      </a:r>
                      <a:r>
                        <a:rPr lang="en-US" sz="4800" b="1" dirty="0" smtClean="0">
                          <a:solidFill>
                            <a:srgbClr val="FF0000"/>
                          </a:solidFill>
                          <a:effectLst/>
                        </a:rPr>
                        <a:t>A</a:t>
                      </a:r>
                      <a:endParaRPr lang="en-US" sz="4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453323">
                <a:tc>
                  <a:txBody>
                    <a:bodyPr/>
                    <a:lstStyle/>
                    <a:p>
                      <a:pPr>
                        <a:lnSpc>
                          <a:spcPct val="107000"/>
                        </a:lnSpc>
                        <a:spcBef>
                          <a:spcPts val="1500"/>
                        </a:spcBef>
                        <a:spcAft>
                          <a:spcPts val="1700"/>
                        </a:spcAft>
                      </a:pPr>
                      <a:r>
                        <a:rPr lang="en-US" sz="2400">
                          <a:effectLst/>
                        </a:rPr>
                        <a:t>LED mood lighting.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Do not care,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Dislike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800" b="1" dirty="0">
                          <a:solidFill>
                            <a:schemeClr val="accent5">
                              <a:lumMod val="75000"/>
                            </a:schemeClr>
                          </a:solidFill>
                          <a:effectLst/>
                        </a:rPr>
                        <a:t> </a:t>
                      </a:r>
                      <a:r>
                        <a:rPr lang="en-US" sz="4800" b="1" dirty="0" smtClean="0">
                          <a:solidFill>
                            <a:schemeClr val="accent5">
                              <a:lumMod val="75000"/>
                            </a:schemeClr>
                          </a:solidFill>
                          <a:effectLst/>
                        </a:rPr>
                        <a:t>E</a:t>
                      </a:r>
                      <a:endParaRPr lang="en-US" sz="4800" b="1"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906644">
                <a:tc>
                  <a:txBody>
                    <a:bodyPr/>
                    <a:lstStyle/>
                    <a:p>
                      <a:pPr>
                        <a:lnSpc>
                          <a:spcPct val="107000"/>
                        </a:lnSpc>
                        <a:spcBef>
                          <a:spcPts val="1500"/>
                        </a:spcBef>
                        <a:spcAft>
                          <a:spcPts val="1700"/>
                        </a:spcAft>
                      </a:pPr>
                      <a:r>
                        <a:rPr lang="en-US" sz="2400">
                          <a:effectLst/>
                        </a:rPr>
                        <a:t> Social seating arrangement.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Can live with it,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 Dislike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800" b="1" dirty="0">
                          <a:solidFill>
                            <a:schemeClr val="accent5">
                              <a:lumMod val="75000"/>
                            </a:schemeClr>
                          </a:solidFill>
                          <a:effectLst/>
                        </a:rPr>
                        <a:t> </a:t>
                      </a:r>
                      <a:r>
                        <a:rPr lang="en-US" sz="4800" b="1" dirty="0" smtClean="0">
                          <a:solidFill>
                            <a:schemeClr val="accent5">
                              <a:lumMod val="75000"/>
                            </a:schemeClr>
                          </a:solidFill>
                          <a:effectLst/>
                        </a:rPr>
                        <a:t>E</a:t>
                      </a:r>
                      <a:endParaRPr lang="en-US" sz="4800" b="1"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bl>
          </a:graphicData>
        </a:graphic>
      </p:graphicFrame>
    </p:spTree>
    <p:extLst>
      <p:ext uri="{BB962C8B-B14F-4D97-AF65-F5344CB8AC3E}">
        <p14:creationId xmlns:p14="http://schemas.microsoft.com/office/powerpoint/2010/main" val="2688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49300" y="495298"/>
          <a:ext cx="10452100" cy="6336131"/>
        </p:xfrm>
        <a:graphic>
          <a:graphicData uri="http://schemas.openxmlformats.org/drawingml/2006/table">
            <a:tbl>
              <a:tblPr firstRow="1" firstCol="1" bandRow="1">
                <a:tableStyleId>{5C22544A-7EE6-4342-B048-85BDC9FD1C3A}</a:tableStyleId>
              </a:tblPr>
              <a:tblGrid>
                <a:gridCol w="3706845"/>
                <a:gridCol w="2686612"/>
                <a:gridCol w="2142488"/>
                <a:gridCol w="1916155"/>
              </a:tblGrid>
              <a:tr h="1393448">
                <a:tc>
                  <a:txBody>
                    <a:bodyPr/>
                    <a:lstStyle/>
                    <a:p>
                      <a:pPr>
                        <a:lnSpc>
                          <a:spcPct val="107000"/>
                        </a:lnSpc>
                        <a:spcBef>
                          <a:spcPts val="1500"/>
                        </a:spcBef>
                        <a:spcAft>
                          <a:spcPts val="1700"/>
                        </a:spcAft>
                      </a:pPr>
                      <a:r>
                        <a:rPr lang="en-US" sz="2400" dirty="0">
                          <a:effectLst/>
                        </a:rPr>
                        <a:t>Possible</a:t>
                      </a:r>
                      <a:r>
                        <a:rPr lang="en-US" sz="2800" dirty="0">
                          <a:effectLst/>
                        </a:rPr>
                        <a:t> Feature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Functional question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Dysfunctional question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800" dirty="0">
                          <a:effectLst/>
                        </a:rPr>
                        <a:t>Category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895760">
                <a:tc>
                  <a:txBody>
                    <a:bodyPr/>
                    <a:lstStyle/>
                    <a:p>
                      <a:pPr>
                        <a:lnSpc>
                          <a:spcPct val="107000"/>
                        </a:lnSpc>
                        <a:spcBef>
                          <a:spcPts val="1500"/>
                        </a:spcBef>
                        <a:spcAft>
                          <a:spcPts val="1700"/>
                        </a:spcAft>
                      </a:pPr>
                      <a:r>
                        <a:rPr lang="en-US" sz="2000" dirty="0">
                          <a:effectLst/>
                        </a:rPr>
                        <a:t> New selection of wine, beer, spirit and cocktail.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Like,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Do not care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solidFill>
                            <a:srgbClr val="FF0000"/>
                          </a:solidFill>
                          <a:effectLst/>
                        </a:rPr>
                        <a:t> </a:t>
                      </a:r>
                      <a:r>
                        <a:rPr lang="en-US" sz="4000" b="1" dirty="0" smtClean="0">
                          <a:solidFill>
                            <a:srgbClr val="FF0000"/>
                          </a:solidFill>
                          <a:effectLst/>
                        </a:rPr>
                        <a:t>A</a:t>
                      </a:r>
                      <a:endParaRPr lang="en-US"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1194347">
                <a:tc>
                  <a:txBody>
                    <a:bodyPr/>
                    <a:lstStyle/>
                    <a:p>
                      <a:pPr>
                        <a:lnSpc>
                          <a:spcPct val="107000"/>
                        </a:lnSpc>
                        <a:spcBef>
                          <a:spcPts val="1500"/>
                        </a:spcBef>
                        <a:spcAft>
                          <a:spcPts val="1700"/>
                        </a:spcAft>
                      </a:pPr>
                      <a:r>
                        <a:rPr lang="en-US" sz="2000" dirty="0">
                          <a:effectLst/>
                        </a:rPr>
                        <a:t>Live events with fellow travelers on the 55-inch LCD TV screen.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   Do not care,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Can live with it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effectLst/>
                        </a:rPr>
                        <a:t> </a:t>
                      </a:r>
                      <a:r>
                        <a:rPr lang="en-US" sz="4000" b="1" dirty="0" smtClean="0">
                          <a:effectLst/>
                        </a:rPr>
                        <a:t>I</a:t>
                      </a:r>
                      <a:endParaRPr lang="en-US" sz="4000" b="1"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895760">
                <a:tc>
                  <a:txBody>
                    <a:bodyPr/>
                    <a:lstStyle/>
                    <a:p>
                      <a:pPr>
                        <a:lnSpc>
                          <a:spcPct val="107000"/>
                        </a:lnSpc>
                        <a:spcBef>
                          <a:spcPts val="1500"/>
                        </a:spcBef>
                        <a:spcAft>
                          <a:spcPts val="1700"/>
                        </a:spcAft>
                      </a:pPr>
                      <a:r>
                        <a:rPr lang="en-US" sz="2000" dirty="0">
                          <a:effectLst/>
                        </a:rPr>
                        <a:t>Complimentary gift package on board.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 Like,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Do not care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effectLst/>
                        </a:rPr>
                        <a:t> </a:t>
                      </a:r>
                      <a:r>
                        <a:rPr lang="en-US" sz="4000" b="1" dirty="0" smtClean="0">
                          <a:solidFill>
                            <a:srgbClr val="FF0000"/>
                          </a:solidFill>
                          <a:effectLst/>
                        </a:rPr>
                        <a:t>A</a:t>
                      </a:r>
                      <a:endParaRPr lang="en-US"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597173">
                <a:tc>
                  <a:txBody>
                    <a:bodyPr/>
                    <a:lstStyle/>
                    <a:p>
                      <a:pPr>
                        <a:lnSpc>
                          <a:spcPct val="107000"/>
                        </a:lnSpc>
                        <a:spcBef>
                          <a:spcPts val="1500"/>
                        </a:spcBef>
                        <a:spcAft>
                          <a:spcPts val="1700"/>
                        </a:spcAft>
                      </a:pPr>
                      <a:r>
                        <a:rPr lang="en-US" sz="2000" dirty="0">
                          <a:effectLst/>
                        </a:rPr>
                        <a:t>Privacy suite doors.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Can live with 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dirty="0">
                          <a:effectLst/>
                        </a:rPr>
                        <a:t>Dislike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solidFill>
                            <a:srgbClr val="0070C0"/>
                          </a:solidFill>
                          <a:effectLst/>
                        </a:rPr>
                        <a:t> </a:t>
                      </a:r>
                      <a:r>
                        <a:rPr lang="en-US" sz="4000" b="1" dirty="0" smtClean="0">
                          <a:solidFill>
                            <a:srgbClr val="0070C0"/>
                          </a:solidFill>
                          <a:effectLst/>
                        </a:rPr>
                        <a:t>E</a:t>
                      </a:r>
                      <a:endParaRPr lang="en-US" sz="40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298587">
                <a:tc>
                  <a:txBody>
                    <a:bodyPr/>
                    <a:lstStyle/>
                    <a:p>
                      <a:pPr>
                        <a:lnSpc>
                          <a:spcPct val="107000"/>
                        </a:lnSpc>
                        <a:spcBef>
                          <a:spcPts val="1500"/>
                        </a:spcBef>
                        <a:spcAft>
                          <a:spcPts val="1700"/>
                        </a:spcAft>
                      </a:pPr>
                      <a:r>
                        <a:rPr lang="en-US" sz="2000" dirty="0">
                          <a:effectLst/>
                        </a:rPr>
                        <a:t>Private cinema.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Like,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Can live with 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effectLst/>
                        </a:rPr>
                        <a:t> </a:t>
                      </a:r>
                      <a:r>
                        <a:rPr lang="en-US" sz="4000" b="1" dirty="0" smtClean="0">
                          <a:solidFill>
                            <a:srgbClr val="FF0000"/>
                          </a:solidFill>
                          <a:effectLst/>
                        </a:rPr>
                        <a:t>A</a:t>
                      </a:r>
                      <a:endParaRPr lang="en-US"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r h="597173">
                <a:tc>
                  <a:txBody>
                    <a:bodyPr/>
                    <a:lstStyle/>
                    <a:p>
                      <a:pPr>
                        <a:lnSpc>
                          <a:spcPct val="107000"/>
                        </a:lnSpc>
                        <a:spcBef>
                          <a:spcPts val="1500"/>
                        </a:spcBef>
                        <a:spcAft>
                          <a:spcPts val="1700"/>
                        </a:spcAft>
                      </a:pPr>
                      <a:r>
                        <a:rPr lang="en-US" sz="2000" dirty="0">
                          <a:effectLst/>
                        </a:rPr>
                        <a:t>Personal dining service.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Like,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nSpc>
                          <a:spcPct val="107000"/>
                        </a:lnSpc>
                        <a:spcBef>
                          <a:spcPts val="1500"/>
                        </a:spcBef>
                        <a:spcAft>
                          <a:spcPts val="1700"/>
                        </a:spcAft>
                      </a:pPr>
                      <a:r>
                        <a:rPr lang="en-US" sz="2400">
                          <a:effectLst/>
                        </a:rPr>
                        <a:t>Dislike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c>
                  <a:txBody>
                    <a:bodyPr/>
                    <a:lstStyle/>
                    <a:p>
                      <a:pPr algn="ctr">
                        <a:lnSpc>
                          <a:spcPct val="107000"/>
                        </a:lnSpc>
                        <a:spcBef>
                          <a:spcPts val="1500"/>
                        </a:spcBef>
                        <a:spcAft>
                          <a:spcPts val="1700"/>
                        </a:spcAft>
                      </a:pPr>
                      <a:r>
                        <a:rPr lang="en-US" sz="4000" b="1" dirty="0">
                          <a:effectLst/>
                        </a:rPr>
                        <a:t> </a:t>
                      </a:r>
                      <a:r>
                        <a:rPr lang="en-US" sz="4000" b="1" dirty="0" smtClean="0">
                          <a:solidFill>
                            <a:srgbClr val="00B050"/>
                          </a:solidFill>
                          <a:effectLst/>
                        </a:rPr>
                        <a:t>O</a:t>
                      </a:r>
                      <a:endParaRPr lang="en-US" sz="4000" b="1"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56827" marR="56827" marT="0" marB="0"/>
                </a:tc>
              </a:tr>
            </a:tbl>
          </a:graphicData>
        </a:graphic>
      </p:graphicFrame>
    </p:spTree>
    <p:extLst>
      <p:ext uri="{BB962C8B-B14F-4D97-AF65-F5344CB8AC3E}">
        <p14:creationId xmlns:p14="http://schemas.microsoft.com/office/powerpoint/2010/main" val="256384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090" y="2395835"/>
            <a:ext cx="4793428" cy="1446550"/>
          </a:xfrm>
          <a:prstGeom prst="rect">
            <a:avLst/>
          </a:prstGeom>
          <a:noFill/>
        </p:spPr>
        <p:txBody>
          <a:bodyPr wrap="none" lIns="91440" tIns="45720" rIns="91440" bIns="45720">
            <a:spAutoFit/>
          </a:bodyPr>
          <a:lstStyle/>
          <a:p>
            <a:pPr algn="ctr"/>
            <a:r>
              <a:rPr lang="en-US" sz="8800" b="0" cap="none" spc="0" dirty="0" smtClean="0">
                <a:ln w="0"/>
                <a:solidFill>
                  <a:srgbClr val="FF0000"/>
                </a:solidFill>
                <a:effectLst>
                  <a:outerShdw blurRad="38100" dist="19050" dir="2700000" algn="tl" rotWithShape="0">
                    <a:schemeClr val="dk1">
                      <a:alpha val="40000"/>
                    </a:schemeClr>
                  </a:outerShdw>
                </a:effectLst>
              </a:rPr>
              <a:t>Questions</a:t>
            </a:r>
            <a:endParaRPr lang="en-US" sz="8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383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398961" cy="523220"/>
          </a:xfrm>
          <a:prstGeom prst="rect">
            <a:avLst/>
          </a:prstGeom>
        </p:spPr>
        <p:txBody>
          <a:bodyPr wrap="none">
            <a:spAutoFit/>
          </a:bodyPr>
          <a:lstStyle/>
          <a:p>
            <a:r>
              <a:rPr lang="en-US" sz="2800" b="1" u="sng" dirty="0">
                <a:solidFill>
                  <a:srgbClr val="C00000"/>
                </a:solidFill>
                <a:latin typeface="Open Sans"/>
              </a:rPr>
              <a:t>Question 1 - Kano Model</a:t>
            </a:r>
            <a:endParaRPr lang="en-US" sz="2800" b="1" i="0" u="sng" dirty="0">
              <a:solidFill>
                <a:srgbClr val="C00000"/>
              </a:solidFill>
              <a:effectLst/>
              <a:latin typeface="Open Sans"/>
            </a:endParaRPr>
          </a:p>
        </p:txBody>
      </p:sp>
      <p:sp>
        <p:nvSpPr>
          <p:cNvPr id="3" name="Rectangle 2"/>
          <p:cNvSpPr/>
          <p:nvPr/>
        </p:nvSpPr>
        <p:spPr>
          <a:xfrm>
            <a:off x="1690567" y="941226"/>
            <a:ext cx="7580415" cy="2308324"/>
          </a:xfrm>
          <a:prstGeom prst="rect">
            <a:avLst/>
          </a:prstGeom>
        </p:spPr>
        <p:txBody>
          <a:bodyPr wrap="square">
            <a:spAutoFit/>
          </a:bodyPr>
          <a:lstStyle/>
          <a:p>
            <a:r>
              <a:rPr lang="en-US" sz="2400" dirty="0"/>
              <a:t>The Kano model describes four types of quality characteristics</a:t>
            </a:r>
            <a:r>
              <a:rPr lang="en-US" sz="2400" dirty="0" smtClean="0"/>
              <a:t>:</a:t>
            </a:r>
          </a:p>
          <a:p>
            <a:pPr lvl="1"/>
            <a:r>
              <a:rPr lang="en-US" sz="2400" dirty="0" smtClean="0"/>
              <a:t>1</a:t>
            </a:r>
            <a:r>
              <a:rPr lang="en-US" sz="2400" dirty="0"/>
              <a:t>. Basic Quality</a:t>
            </a:r>
          </a:p>
          <a:p>
            <a:pPr lvl="1"/>
            <a:r>
              <a:rPr lang="en-US" sz="2400" dirty="0"/>
              <a:t>2. Performance Quality</a:t>
            </a:r>
          </a:p>
          <a:p>
            <a:pPr lvl="1"/>
            <a:r>
              <a:rPr lang="en-US" sz="2400" dirty="0"/>
              <a:t>3. Visionary Quality</a:t>
            </a:r>
          </a:p>
          <a:p>
            <a:pPr lvl="1"/>
            <a:r>
              <a:rPr lang="en-US" sz="2400" dirty="0"/>
              <a:t>4. Excitement ("Wow") Quality.</a:t>
            </a:r>
          </a:p>
        </p:txBody>
      </p:sp>
      <p:sp>
        <p:nvSpPr>
          <p:cNvPr id="9" name="Rectangle 8"/>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98243" y="4398475"/>
            <a:ext cx="342089" cy="365413"/>
          </a:xfrm>
          <a:prstGeom prst="rect">
            <a:avLst/>
          </a:prstGeom>
        </p:spPr>
      </p:pic>
      <p:sp>
        <p:nvSpPr>
          <p:cNvPr id="14" name="Rectangle 13"/>
          <p:cNvSpPr/>
          <p:nvPr/>
        </p:nvSpPr>
        <p:spPr>
          <a:xfrm>
            <a:off x="6256629" y="4836699"/>
            <a:ext cx="5553694" cy="1754326"/>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The Kano Model describes 3 types of quality characteristics</a:t>
            </a:r>
          </a:p>
          <a:p>
            <a:r>
              <a:rPr lang="en-US" dirty="0"/>
              <a:t>(1) Basic or essential Quality</a:t>
            </a:r>
          </a:p>
          <a:p>
            <a:r>
              <a:rPr lang="en-US" dirty="0"/>
              <a:t>(2) Performance Quality</a:t>
            </a:r>
          </a:p>
          <a:p>
            <a:r>
              <a:rPr lang="en-US" dirty="0"/>
              <a:t>(3) Excitement Quality or Wow requirements</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06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404812"/>
            <a:ext cx="10744200" cy="6048375"/>
          </a:xfrm>
          <a:prstGeom prst="rect">
            <a:avLst/>
          </a:prstGeom>
        </p:spPr>
      </p:pic>
    </p:spTree>
    <p:extLst>
      <p:ext uri="{BB962C8B-B14F-4D97-AF65-F5344CB8AC3E}">
        <p14:creationId xmlns:p14="http://schemas.microsoft.com/office/powerpoint/2010/main" val="329485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440639" cy="523220"/>
          </a:xfrm>
          <a:prstGeom prst="rect">
            <a:avLst/>
          </a:prstGeom>
        </p:spPr>
        <p:txBody>
          <a:bodyPr wrap="none">
            <a:spAutoFit/>
          </a:bodyPr>
          <a:lstStyle/>
          <a:p>
            <a:r>
              <a:rPr lang="en-US" sz="2800" b="1" u="sng" dirty="0">
                <a:solidFill>
                  <a:srgbClr val="C00000"/>
                </a:solidFill>
                <a:latin typeface="Open Sans"/>
              </a:rPr>
              <a:t>Question 2-Basic Quality</a:t>
            </a:r>
            <a:endParaRPr lang="en-US" sz="2800" b="1" i="0" u="sng" dirty="0">
              <a:solidFill>
                <a:srgbClr val="C00000"/>
              </a:solidFill>
              <a:effectLst/>
              <a:latin typeface="Open Sans"/>
            </a:endParaRPr>
          </a:p>
        </p:txBody>
      </p:sp>
      <p:sp>
        <p:nvSpPr>
          <p:cNvPr id="3" name="Rectangle 2"/>
          <p:cNvSpPr/>
          <p:nvPr/>
        </p:nvSpPr>
        <p:spPr>
          <a:xfrm>
            <a:off x="1005443" y="1054432"/>
            <a:ext cx="7580415" cy="1569660"/>
          </a:xfrm>
          <a:prstGeom prst="rect">
            <a:avLst/>
          </a:prstGeom>
        </p:spPr>
        <p:txBody>
          <a:bodyPr wrap="square">
            <a:spAutoFit/>
          </a:bodyPr>
          <a:lstStyle/>
          <a:p>
            <a:r>
              <a:rPr lang="en-US" sz="2400" dirty="0"/>
              <a:t>When determining the Voice of the Customer for a product (customer needs analysis), the customer may not even mention the basic qualities to be included in a product or service because they simply expect them to be included.</a:t>
            </a:r>
          </a:p>
        </p:txBody>
      </p:sp>
      <p:pic>
        <p:nvPicPr>
          <p:cNvPr id="11" name="Picture 10"/>
          <p:cNvPicPr>
            <a:picLocks noChangeAspect="1"/>
          </p:cNvPicPr>
          <p:nvPr/>
        </p:nvPicPr>
        <p:blipFill>
          <a:blip r:embed="rId2"/>
          <a:stretch>
            <a:fillRect/>
          </a:stretch>
        </p:blipFill>
        <p:spPr>
          <a:xfrm>
            <a:off x="1798243" y="3731574"/>
            <a:ext cx="342089" cy="365413"/>
          </a:xfrm>
          <a:prstGeom prst="rect">
            <a:avLst/>
          </a:prstGeom>
        </p:spPr>
      </p:pic>
      <p:sp>
        <p:nvSpPr>
          <p:cNvPr id="14" name="Rectangle 13"/>
          <p:cNvSpPr/>
          <p:nvPr/>
        </p:nvSpPr>
        <p:spPr>
          <a:xfrm>
            <a:off x="6494135" y="5091569"/>
            <a:ext cx="5553694" cy="923330"/>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Correct:Usually</a:t>
            </a:r>
            <a:r>
              <a:rPr lang="en-US" dirty="0"/>
              <a:t> customers will assume that basic qualities will be included.</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345586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99235" cy="523220"/>
          </a:xfrm>
          <a:prstGeom prst="rect">
            <a:avLst/>
          </a:prstGeom>
        </p:spPr>
        <p:txBody>
          <a:bodyPr wrap="none">
            <a:spAutoFit/>
          </a:bodyPr>
          <a:lstStyle/>
          <a:p>
            <a:r>
              <a:rPr lang="en-US" sz="2800" b="1" u="sng" dirty="0">
                <a:solidFill>
                  <a:srgbClr val="C00000"/>
                </a:solidFill>
                <a:latin typeface="Open Sans"/>
              </a:rPr>
              <a:t>Question 3-Excitement Quality</a:t>
            </a:r>
            <a:endParaRPr lang="en-US" sz="2800" b="1" i="0" u="sng" dirty="0">
              <a:solidFill>
                <a:srgbClr val="C00000"/>
              </a:solidFill>
              <a:effectLst/>
              <a:latin typeface="Open Sans"/>
            </a:endParaRPr>
          </a:p>
        </p:txBody>
      </p:sp>
      <p:sp>
        <p:nvSpPr>
          <p:cNvPr id="3" name="Rectangle 2"/>
          <p:cNvSpPr/>
          <p:nvPr/>
        </p:nvSpPr>
        <p:spPr>
          <a:xfrm>
            <a:off x="1005443" y="1280852"/>
            <a:ext cx="7580415" cy="461665"/>
          </a:xfrm>
          <a:prstGeom prst="rect">
            <a:avLst/>
          </a:prstGeom>
        </p:spPr>
        <p:txBody>
          <a:bodyPr wrap="square">
            <a:spAutoFit/>
          </a:bodyPr>
          <a:lstStyle/>
          <a:p>
            <a:r>
              <a:rPr lang="en-US" sz="2400" dirty="0"/>
              <a:t>Excitement qualities are known as the "WOW factors".</a:t>
            </a:r>
          </a:p>
        </p:txBody>
      </p:sp>
      <p:pic>
        <p:nvPicPr>
          <p:cNvPr id="11" name="Picture 10"/>
          <p:cNvPicPr>
            <a:picLocks noChangeAspect="1"/>
          </p:cNvPicPr>
          <p:nvPr/>
        </p:nvPicPr>
        <p:blipFill>
          <a:blip r:embed="rId2"/>
          <a:stretch>
            <a:fillRect/>
          </a:stretch>
        </p:blipFill>
        <p:spPr>
          <a:xfrm>
            <a:off x="1798243" y="3731574"/>
            <a:ext cx="342089" cy="365413"/>
          </a:xfrm>
          <a:prstGeom prst="rect">
            <a:avLst/>
          </a:prstGeom>
        </p:spPr>
      </p:pic>
      <p:sp>
        <p:nvSpPr>
          <p:cNvPr id="14" name="Rectangle 13"/>
          <p:cNvSpPr/>
          <p:nvPr/>
        </p:nvSpPr>
        <p:spPr>
          <a:xfrm>
            <a:off x="6494135" y="5091569"/>
            <a:ext cx="5553694" cy="1200329"/>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Correct:These</a:t>
            </a:r>
            <a:r>
              <a:rPr lang="en-US" dirty="0"/>
              <a:t> are the qualities that will give a product or service the competitive edge, known as the WOW! qualities</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86608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219425" cy="523220"/>
          </a:xfrm>
          <a:prstGeom prst="rect">
            <a:avLst/>
          </a:prstGeom>
        </p:spPr>
        <p:txBody>
          <a:bodyPr wrap="none">
            <a:spAutoFit/>
          </a:bodyPr>
          <a:lstStyle/>
          <a:p>
            <a:r>
              <a:rPr lang="en-US" sz="2800" b="1" u="sng" dirty="0">
                <a:solidFill>
                  <a:srgbClr val="C00000"/>
                </a:solidFill>
                <a:latin typeface="Open Sans"/>
              </a:rPr>
              <a:t>Question 4-Kano model</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If you get longer battery life than expected from your laptop battery, which category of quality does this belong?</a:t>
            </a:r>
          </a:p>
        </p:txBody>
      </p:sp>
      <p:sp>
        <p:nvSpPr>
          <p:cNvPr id="9" name="Rectangle 8"/>
          <p:cNvSpPr/>
          <p:nvPr/>
        </p:nvSpPr>
        <p:spPr>
          <a:xfrm>
            <a:off x="2104706" y="2451475"/>
            <a:ext cx="648115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Cost saving feature</a:t>
            </a:r>
          </a:p>
          <a:p>
            <a:pPr marL="285750" indent="-285750">
              <a:lnSpc>
                <a:spcPct val="200000"/>
              </a:lnSpc>
              <a:buFont typeface="Arial" panose="020B0604020202020204" pitchFamily="34" charset="0"/>
              <a:buChar char="•"/>
            </a:pPr>
            <a:r>
              <a:rPr lang="en-US" sz="2000" dirty="0">
                <a:solidFill>
                  <a:srgbClr val="00B0F0"/>
                </a:solidFill>
                <a:latin typeface="Open Sans"/>
              </a:rPr>
              <a:t>Basic feature</a:t>
            </a:r>
          </a:p>
          <a:p>
            <a:pPr marL="285750" indent="-285750">
              <a:lnSpc>
                <a:spcPct val="200000"/>
              </a:lnSpc>
              <a:buFont typeface="Arial" panose="020B0604020202020204" pitchFamily="34" charset="0"/>
              <a:buChar char="•"/>
            </a:pPr>
            <a:r>
              <a:rPr lang="en-US" sz="2000" dirty="0">
                <a:solidFill>
                  <a:srgbClr val="00B0F0"/>
                </a:solidFill>
                <a:latin typeface="Open Sans"/>
              </a:rPr>
              <a:t>Excitement feature</a:t>
            </a:r>
          </a:p>
          <a:p>
            <a:pPr marL="285750" indent="-285750">
              <a:lnSpc>
                <a:spcPct val="200000"/>
              </a:lnSpc>
              <a:buFont typeface="Arial" panose="020B0604020202020204" pitchFamily="34" charset="0"/>
              <a:buChar char="•"/>
            </a:pPr>
            <a:r>
              <a:rPr lang="en-US" sz="2000" dirty="0">
                <a:solidFill>
                  <a:srgbClr val="00B0F0"/>
                </a:solidFill>
                <a:latin typeface="Open Sans"/>
              </a:rPr>
              <a:t>Performance feature </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4500675"/>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8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78157" cy="523220"/>
          </a:xfrm>
          <a:prstGeom prst="rect">
            <a:avLst/>
          </a:prstGeom>
        </p:spPr>
        <p:txBody>
          <a:bodyPr wrap="none">
            <a:spAutoFit/>
          </a:bodyPr>
          <a:lstStyle/>
          <a:p>
            <a:r>
              <a:rPr lang="en-US" sz="2800" b="1" u="sng" dirty="0">
                <a:solidFill>
                  <a:srgbClr val="C00000"/>
                </a:solidFill>
                <a:latin typeface="Open Sans"/>
              </a:rPr>
              <a:t>Question 5-Performance Quality</a:t>
            </a:r>
            <a:endParaRPr lang="en-US" sz="2800" b="1" i="0" u="sng" dirty="0">
              <a:solidFill>
                <a:srgbClr val="C00000"/>
              </a:solidFill>
              <a:effectLst/>
              <a:latin typeface="Open Sans"/>
            </a:endParaRPr>
          </a:p>
        </p:txBody>
      </p:sp>
      <p:sp>
        <p:nvSpPr>
          <p:cNvPr id="3" name="Rectangle 2"/>
          <p:cNvSpPr/>
          <p:nvPr/>
        </p:nvSpPr>
        <p:spPr>
          <a:xfrm>
            <a:off x="1005443" y="1280852"/>
            <a:ext cx="7580415" cy="1569660"/>
          </a:xfrm>
          <a:prstGeom prst="rect">
            <a:avLst/>
          </a:prstGeom>
        </p:spPr>
        <p:txBody>
          <a:bodyPr wrap="square">
            <a:spAutoFit/>
          </a:bodyPr>
          <a:lstStyle/>
          <a:p>
            <a:r>
              <a:rPr lang="en-US" sz="2400" dirty="0"/>
              <a:t>When determining the Voice of the Customer for a product (through, for example, a "customer needs analysis"), the analyst's aim is only to discover basic qualities that customers want.</a:t>
            </a:r>
          </a:p>
        </p:txBody>
      </p:sp>
      <p:pic>
        <p:nvPicPr>
          <p:cNvPr id="11" name="Picture 10"/>
          <p:cNvPicPr>
            <a:picLocks noChangeAspect="1"/>
          </p:cNvPicPr>
          <p:nvPr/>
        </p:nvPicPr>
        <p:blipFill>
          <a:blip r:embed="rId2"/>
          <a:stretch>
            <a:fillRect/>
          </a:stretch>
        </p:blipFill>
        <p:spPr>
          <a:xfrm>
            <a:off x="1798243" y="4398475"/>
            <a:ext cx="342089" cy="365413"/>
          </a:xfrm>
          <a:prstGeom prst="rect">
            <a:avLst/>
          </a:prstGeom>
        </p:spPr>
      </p:pic>
      <p:sp>
        <p:nvSpPr>
          <p:cNvPr id="14" name="Rectangle 13"/>
          <p:cNvSpPr/>
          <p:nvPr/>
        </p:nvSpPr>
        <p:spPr>
          <a:xfrm>
            <a:off x="6494135" y="5091569"/>
            <a:ext cx="5553694" cy="1200329"/>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Correct:One</a:t>
            </a:r>
            <a:r>
              <a:rPr lang="en-US" dirty="0"/>
              <a:t> of the analyst's task in the analysis is to identify the customers' needs and determine the performance qualities to meet these needs</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311488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99235" cy="523220"/>
          </a:xfrm>
          <a:prstGeom prst="rect">
            <a:avLst/>
          </a:prstGeom>
        </p:spPr>
        <p:txBody>
          <a:bodyPr wrap="none">
            <a:spAutoFit/>
          </a:bodyPr>
          <a:lstStyle/>
          <a:p>
            <a:r>
              <a:rPr lang="en-US" sz="2800" b="1" u="sng" dirty="0">
                <a:solidFill>
                  <a:srgbClr val="C00000"/>
                </a:solidFill>
                <a:latin typeface="Open Sans"/>
              </a:rPr>
              <a:t>Question 6-Excitement Quality</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Excitement features are normally identified through customer's interviews.</a:t>
            </a:r>
          </a:p>
        </p:txBody>
      </p:sp>
      <p:pic>
        <p:nvPicPr>
          <p:cNvPr id="11" name="Picture 10"/>
          <p:cNvPicPr>
            <a:picLocks noChangeAspect="1"/>
          </p:cNvPicPr>
          <p:nvPr/>
        </p:nvPicPr>
        <p:blipFill>
          <a:blip r:embed="rId2"/>
          <a:stretch>
            <a:fillRect/>
          </a:stretch>
        </p:blipFill>
        <p:spPr>
          <a:xfrm>
            <a:off x="1798243" y="4398475"/>
            <a:ext cx="342089" cy="365413"/>
          </a:xfrm>
          <a:prstGeom prst="rect">
            <a:avLst/>
          </a:prstGeom>
        </p:spPr>
      </p:pic>
      <p:sp>
        <p:nvSpPr>
          <p:cNvPr id="14" name="Rectangle 13"/>
          <p:cNvSpPr/>
          <p:nvPr/>
        </p:nvSpPr>
        <p:spPr>
          <a:xfrm>
            <a:off x="6494135" y="5091569"/>
            <a:ext cx="5553694" cy="1477328"/>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Correct:The</a:t>
            </a:r>
            <a:r>
              <a:rPr lang="en-US" dirty="0"/>
              <a:t> customers often are unaware of the excitement quality that can be added to the product or service, the analyst's job will be to find these qualities out from research</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353064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79760" cy="523220"/>
          </a:xfrm>
          <a:prstGeom prst="rect">
            <a:avLst/>
          </a:prstGeom>
        </p:spPr>
        <p:txBody>
          <a:bodyPr wrap="none">
            <a:spAutoFit/>
          </a:bodyPr>
          <a:lstStyle/>
          <a:p>
            <a:r>
              <a:rPr lang="en-US" sz="2800" b="1" u="sng" dirty="0">
                <a:solidFill>
                  <a:srgbClr val="C00000"/>
                </a:solidFill>
                <a:latin typeface="Open Sans"/>
              </a:rPr>
              <a:t>Question 7-Quality Management</a:t>
            </a:r>
            <a:endParaRPr lang="en-US" sz="2800" b="1" i="0" u="sng" dirty="0">
              <a:solidFill>
                <a:srgbClr val="C00000"/>
              </a:solidFill>
              <a:effectLst/>
              <a:latin typeface="Open Sans"/>
            </a:endParaRPr>
          </a:p>
        </p:txBody>
      </p:sp>
      <p:sp>
        <p:nvSpPr>
          <p:cNvPr id="3" name="Rectangle 2"/>
          <p:cNvSpPr/>
          <p:nvPr/>
        </p:nvSpPr>
        <p:spPr>
          <a:xfrm>
            <a:off x="1005443" y="1030219"/>
            <a:ext cx="7580415" cy="1569660"/>
          </a:xfrm>
          <a:prstGeom prst="rect">
            <a:avLst/>
          </a:prstGeom>
        </p:spPr>
        <p:txBody>
          <a:bodyPr wrap="square">
            <a:spAutoFit/>
          </a:bodyPr>
          <a:lstStyle/>
          <a:p>
            <a:r>
              <a:rPr lang="en-US" sz="2400" dirty="0"/>
              <a:t>Identifying the voice of the customer (VOC), translating the voice of the customer into critical-to-quality </a:t>
            </a:r>
            <a:r>
              <a:rPr lang="en-US" sz="2400" dirty="0" err="1"/>
              <a:t>characeristics</a:t>
            </a:r>
            <a:r>
              <a:rPr lang="en-US" sz="2400" dirty="0"/>
              <a:t> (CTQs) and evaluating or improving current performance for CTQ's are fundamental aspects in quality management.</a:t>
            </a:r>
          </a:p>
        </p:txBody>
      </p:sp>
      <p:pic>
        <p:nvPicPr>
          <p:cNvPr id="11" name="Picture 10"/>
          <p:cNvPicPr>
            <a:picLocks noChangeAspect="1"/>
          </p:cNvPicPr>
          <p:nvPr/>
        </p:nvPicPr>
        <p:blipFill>
          <a:blip r:embed="rId2"/>
          <a:stretch>
            <a:fillRect/>
          </a:stretch>
        </p:blipFill>
        <p:spPr>
          <a:xfrm>
            <a:off x="1798243" y="3819274"/>
            <a:ext cx="342089" cy="365413"/>
          </a:xfrm>
          <a:prstGeom prst="rect">
            <a:avLst/>
          </a:prstGeom>
        </p:spPr>
      </p:pic>
      <p:sp>
        <p:nvSpPr>
          <p:cNvPr id="14" name="Rectangle 13"/>
          <p:cNvSpPr/>
          <p:nvPr/>
        </p:nvSpPr>
        <p:spPr>
          <a:xfrm>
            <a:off x="6494135" y="5091569"/>
            <a:ext cx="5553694" cy="646331"/>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Correct:See</a:t>
            </a:r>
            <a:r>
              <a:rPr lang="en-US" dirty="0"/>
              <a:t> Lecture Defining Quality Slide 4.</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40332" y="3567755"/>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29746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11647" cy="523220"/>
          </a:xfrm>
          <a:prstGeom prst="rect">
            <a:avLst/>
          </a:prstGeom>
        </p:spPr>
        <p:txBody>
          <a:bodyPr wrap="none">
            <a:spAutoFit/>
          </a:bodyPr>
          <a:lstStyle/>
          <a:p>
            <a:r>
              <a:rPr lang="en-US" sz="2800" b="1" u="sng" dirty="0">
                <a:solidFill>
                  <a:srgbClr val="C00000"/>
                </a:solidFill>
                <a:latin typeface="Open Sans"/>
              </a:rPr>
              <a:t>Question 8-Voice of Customer</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Evaluation and Translation of the voice of the customer can be carried out using one of the following models.</a:t>
            </a:r>
          </a:p>
        </p:txBody>
      </p:sp>
      <p:sp>
        <p:nvSpPr>
          <p:cNvPr id="9" name="Rectangle 8"/>
          <p:cNvSpPr/>
          <p:nvPr/>
        </p:nvSpPr>
        <p:spPr>
          <a:xfrm>
            <a:off x="2104706" y="2451475"/>
            <a:ext cx="648115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Regression Analysis</a:t>
            </a:r>
          </a:p>
          <a:p>
            <a:pPr marL="285750" indent="-285750">
              <a:lnSpc>
                <a:spcPct val="200000"/>
              </a:lnSpc>
              <a:buFont typeface="Arial" panose="020B0604020202020204" pitchFamily="34" charset="0"/>
              <a:buChar char="•"/>
            </a:pPr>
            <a:r>
              <a:rPr lang="en-US" sz="2000" dirty="0">
                <a:solidFill>
                  <a:srgbClr val="00B0F0"/>
                </a:solidFill>
                <a:latin typeface="Open Sans"/>
              </a:rPr>
              <a:t>Control Charts</a:t>
            </a:r>
          </a:p>
          <a:p>
            <a:pPr marL="285750" indent="-285750">
              <a:lnSpc>
                <a:spcPct val="200000"/>
              </a:lnSpc>
              <a:buFont typeface="Arial" panose="020B0604020202020204" pitchFamily="34" charset="0"/>
              <a:buChar char="•"/>
            </a:pPr>
            <a:r>
              <a:rPr lang="en-US" sz="2000" dirty="0">
                <a:solidFill>
                  <a:srgbClr val="00B0F0"/>
                </a:solidFill>
                <a:latin typeface="Open Sans"/>
              </a:rPr>
              <a:t>Kano Model </a:t>
            </a:r>
          </a:p>
          <a:p>
            <a:pPr marL="285750" indent="-285750">
              <a:lnSpc>
                <a:spcPct val="200000"/>
              </a:lnSpc>
              <a:buFont typeface="Arial" panose="020B0604020202020204" pitchFamily="34" charset="0"/>
              <a:buChar char="•"/>
            </a:pPr>
            <a:r>
              <a:rPr lang="en-US" sz="2000" dirty="0">
                <a:solidFill>
                  <a:srgbClr val="00B0F0"/>
                </a:solidFill>
                <a:latin typeface="Open Sans"/>
              </a:rPr>
              <a:t>Design Team</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3862203"/>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70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137945" cy="523220"/>
          </a:xfrm>
          <a:prstGeom prst="rect">
            <a:avLst/>
          </a:prstGeom>
        </p:spPr>
        <p:txBody>
          <a:bodyPr wrap="none">
            <a:spAutoFit/>
          </a:bodyPr>
          <a:lstStyle/>
          <a:p>
            <a:r>
              <a:rPr lang="en-US" sz="2800" b="1" u="sng" dirty="0">
                <a:solidFill>
                  <a:srgbClr val="C00000"/>
                </a:solidFill>
                <a:latin typeface="Open Sans"/>
              </a:rPr>
              <a:t>Question 9-Critical to Quality</a:t>
            </a:r>
            <a:endParaRPr lang="en-US" sz="2800" b="1" i="0" u="sng" dirty="0">
              <a:solidFill>
                <a:srgbClr val="C00000"/>
              </a:solidFill>
              <a:effectLst/>
              <a:latin typeface="Open Sans"/>
            </a:endParaRPr>
          </a:p>
        </p:txBody>
      </p:sp>
      <p:sp>
        <p:nvSpPr>
          <p:cNvPr id="3" name="Rectangle 2"/>
          <p:cNvSpPr/>
          <p:nvPr/>
        </p:nvSpPr>
        <p:spPr>
          <a:xfrm>
            <a:off x="1005443" y="1280852"/>
            <a:ext cx="7580415" cy="461665"/>
          </a:xfrm>
          <a:prstGeom prst="rect">
            <a:avLst/>
          </a:prstGeom>
        </p:spPr>
        <p:txBody>
          <a:bodyPr wrap="square">
            <a:spAutoFit/>
          </a:bodyPr>
          <a:lstStyle/>
          <a:p>
            <a:r>
              <a:rPr lang="en-US" sz="2400" dirty="0"/>
              <a:t>Critical-to-Quality characteristics are translated from</a:t>
            </a:r>
          </a:p>
        </p:txBody>
      </p:sp>
      <p:sp>
        <p:nvSpPr>
          <p:cNvPr id="9" name="Rectangle 8"/>
          <p:cNvSpPr/>
          <p:nvPr/>
        </p:nvSpPr>
        <p:spPr>
          <a:xfrm>
            <a:off x="2104706" y="2451475"/>
            <a:ext cx="648115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Regression analysis</a:t>
            </a:r>
          </a:p>
          <a:p>
            <a:pPr marL="285750" indent="-285750">
              <a:lnSpc>
                <a:spcPct val="200000"/>
              </a:lnSpc>
              <a:buFont typeface="Arial" panose="020B0604020202020204" pitchFamily="34" charset="0"/>
              <a:buChar char="•"/>
            </a:pPr>
            <a:r>
              <a:rPr lang="en-US" sz="2000" dirty="0">
                <a:solidFill>
                  <a:srgbClr val="00B0F0"/>
                </a:solidFill>
                <a:latin typeface="Open Sans"/>
              </a:rPr>
              <a:t>Data dispersion diagrams</a:t>
            </a:r>
          </a:p>
          <a:p>
            <a:pPr marL="285750" indent="-285750">
              <a:lnSpc>
                <a:spcPct val="200000"/>
              </a:lnSpc>
              <a:buFont typeface="Arial" panose="020B0604020202020204" pitchFamily="34" charset="0"/>
              <a:buChar char="•"/>
            </a:pPr>
            <a:r>
              <a:rPr lang="en-US" sz="2000" dirty="0">
                <a:solidFill>
                  <a:srgbClr val="00B0F0"/>
                </a:solidFill>
                <a:latin typeface="Open Sans"/>
              </a:rPr>
              <a:t>Voice of Customer </a:t>
            </a:r>
          </a:p>
          <a:p>
            <a:pPr marL="285750" indent="-285750">
              <a:lnSpc>
                <a:spcPct val="200000"/>
              </a:lnSpc>
              <a:buFont typeface="Arial" panose="020B0604020202020204" pitchFamily="34" charset="0"/>
              <a:buChar char="•"/>
            </a:pPr>
            <a:r>
              <a:rPr lang="en-US" sz="2000" dirty="0">
                <a:solidFill>
                  <a:srgbClr val="00B0F0"/>
                </a:solidFill>
                <a:latin typeface="Open Sans"/>
              </a:rPr>
              <a:t>None of the above</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3897829"/>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36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400564" cy="523220"/>
          </a:xfrm>
          <a:prstGeom prst="rect">
            <a:avLst/>
          </a:prstGeom>
        </p:spPr>
        <p:txBody>
          <a:bodyPr wrap="none">
            <a:spAutoFit/>
          </a:bodyPr>
          <a:lstStyle/>
          <a:p>
            <a:r>
              <a:rPr lang="en-US" sz="2800" b="1" u="sng" dirty="0">
                <a:solidFill>
                  <a:srgbClr val="C00000"/>
                </a:solidFill>
                <a:latin typeface="Open Sans"/>
              </a:rPr>
              <a:t>Question 10-Kano Model</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_ _ _ _ _ _ _ _ _ _ _ _ characteristics provide a linear increase in customer's satisfaction as performance improves.</a:t>
            </a:r>
          </a:p>
        </p:txBody>
      </p:sp>
      <p:sp>
        <p:nvSpPr>
          <p:cNvPr id="9" name="Rectangle 8"/>
          <p:cNvSpPr/>
          <p:nvPr/>
        </p:nvSpPr>
        <p:spPr>
          <a:xfrm>
            <a:off x="2104706" y="2451475"/>
            <a:ext cx="6481152" cy="1849417"/>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Basic Quality</a:t>
            </a:r>
          </a:p>
          <a:p>
            <a:pPr marL="285750" indent="-285750">
              <a:lnSpc>
                <a:spcPct val="200000"/>
              </a:lnSpc>
              <a:buFont typeface="Arial" panose="020B0604020202020204" pitchFamily="34" charset="0"/>
              <a:buChar char="•"/>
            </a:pPr>
            <a:r>
              <a:rPr lang="en-US" sz="2000" dirty="0">
                <a:solidFill>
                  <a:srgbClr val="00B0F0"/>
                </a:solidFill>
                <a:latin typeface="Open Sans"/>
              </a:rPr>
              <a:t>Performance Quality </a:t>
            </a:r>
          </a:p>
          <a:p>
            <a:pPr marL="285750" indent="-285750">
              <a:lnSpc>
                <a:spcPct val="200000"/>
              </a:lnSpc>
              <a:buFont typeface="Arial" panose="020B0604020202020204" pitchFamily="34" charset="0"/>
              <a:buChar char="•"/>
            </a:pPr>
            <a:r>
              <a:rPr lang="en-US" sz="2000" dirty="0">
                <a:solidFill>
                  <a:srgbClr val="00B0F0"/>
                </a:solidFill>
                <a:latin typeface="Open Sans"/>
              </a:rPr>
              <a:t>Excitement (Wow) Quality</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319347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17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380751" cy="523220"/>
          </a:xfrm>
          <a:prstGeom prst="rect">
            <a:avLst/>
          </a:prstGeom>
        </p:spPr>
        <p:txBody>
          <a:bodyPr wrap="none">
            <a:spAutoFit/>
          </a:bodyPr>
          <a:lstStyle/>
          <a:p>
            <a:r>
              <a:rPr lang="en-US" sz="2800" b="1" u="sng" dirty="0">
                <a:solidFill>
                  <a:srgbClr val="C00000"/>
                </a:solidFill>
                <a:latin typeface="Open Sans"/>
              </a:rPr>
              <a:t>Question 11-Kano Model</a:t>
            </a:r>
            <a:endParaRPr lang="en-US" sz="2800" b="1" i="0" u="sng" dirty="0">
              <a:solidFill>
                <a:srgbClr val="C00000"/>
              </a:solidFill>
              <a:effectLst/>
              <a:latin typeface="Open Sans"/>
            </a:endParaRPr>
          </a:p>
        </p:txBody>
      </p:sp>
      <p:sp>
        <p:nvSpPr>
          <p:cNvPr id="3" name="Rectangle 2"/>
          <p:cNvSpPr/>
          <p:nvPr/>
        </p:nvSpPr>
        <p:spPr>
          <a:xfrm>
            <a:off x="1005443" y="1280852"/>
            <a:ext cx="7580415" cy="1200329"/>
          </a:xfrm>
          <a:prstGeom prst="rect">
            <a:avLst/>
          </a:prstGeom>
        </p:spPr>
        <p:txBody>
          <a:bodyPr wrap="square">
            <a:spAutoFit/>
          </a:bodyPr>
          <a:lstStyle/>
          <a:p>
            <a:r>
              <a:rPr lang="en-US" sz="2400" dirty="0"/>
              <a:t>Nowadays, you would usually expect a smart phone to have a built-in camera. To which category of quality does this belong?</a:t>
            </a:r>
          </a:p>
        </p:txBody>
      </p:sp>
      <p:sp>
        <p:nvSpPr>
          <p:cNvPr id="9" name="Rectangle 8"/>
          <p:cNvSpPr/>
          <p:nvPr/>
        </p:nvSpPr>
        <p:spPr>
          <a:xfrm>
            <a:off x="2104706" y="2451475"/>
            <a:ext cx="6481152" cy="2464970"/>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Cost saving feature</a:t>
            </a:r>
          </a:p>
          <a:p>
            <a:pPr marL="285750" indent="-285750">
              <a:lnSpc>
                <a:spcPct val="200000"/>
              </a:lnSpc>
              <a:buFont typeface="Arial" panose="020B0604020202020204" pitchFamily="34" charset="0"/>
              <a:buChar char="•"/>
            </a:pPr>
            <a:r>
              <a:rPr lang="en-US" sz="2000" dirty="0">
                <a:solidFill>
                  <a:srgbClr val="00B0F0"/>
                </a:solidFill>
                <a:latin typeface="Open Sans"/>
              </a:rPr>
              <a:t>Basic feature </a:t>
            </a:r>
            <a:endParaRPr lang="en-US" sz="2000" dirty="0" smtClean="0">
              <a:solidFill>
                <a:srgbClr val="00B0F0"/>
              </a:solidFill>
              <a:latin typeface="Open Sans"/>
            </a:endParaRPr>
          </a:p>
          <a:p>
            <a:pPr marL="285750" indent="-285750">
              <a:lnSpc>
                <a:spcPct val="200000"/>
              </a:lnSpc>
              <a:buFont typeface="Arial" panose="020B0604020202020204" pitchFamily="34" charset="0"/>
              <a:buChar char="•"/>
            </a:pPr>
            <a:r>
              <a:rPr lang="en-US" sz="2000" dirty="0" smtClean="0">
                <a:solidFill>
                  <a:srgbClr val="00B0F0"/>
                </a:solidFill>
                <a:latin typeface="Open Sans"/>
              </a:rPr>
              <a:t>Excitement </a:t>
            </a:r>
            <a:r>
              <a:rPr lang="en-US" sz="2000" dirty="0">
                <a:solidFill>
                  <a:srgbClr val="00B0F0"/>
                </a:solidFill>
                <a:latin typeface="Open Sans"/>
              </a:rPr>
              <a:t>feature</a:t>
            </a:r>
          </a:p>
          <a:p>
            <a:pPr marL="285750" indent="-285750">
              <a:lnSpc>
                <a:spcPct val="200000"/>
              </a:lnSpc>
              <a:buFont typeface="Arial" panose="020B0604020202020204" pitchFamily="34" charset="0"/>
              <a:buChar char="•"/>
            </a:pPr>
            <a:r>
              <a:rPr lang="en-US" sz="2000" dirty="0">
                <a:solidFill>
                  <a:srgbClr val="00B0F0"/>
                </a:solidFill>
                <a:latin typeface="Open Sans"/>
              </a:rPr>
              <a:t>Performance feature</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684558" y="3195481"/>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2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5312" y="361950"/>
            <a:ext cx="11001375" cy="6134100"/>
          </a:xfrm>
          <a:prstGeom prst="rect">
            <a:avLst/>
          </a:prstGeom>
        </p:spPr>
      </p:pic>
    </p:spTree>
    <p:extLst>
      <p:ext uri="{BB962C8B-B14F-4D97-AF65-F5344CB8AC3E}">
        <p14:creationId xmlns:p14="http://schemas.microsoft.com/office/powerpoint/2010/main" val="184139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400564" cy="523220"/>
          </a:xfrm>
          <a:prstGeom prst="rect">
            <a:avLst/>
          </a:prstGeom>
        </p:spPr>
        <p:txBody>
          <a:bodyPr wrap="none">
            <a:spAutoFit/>
          </a:bodyPr>
          <a:lstStyle/>
          <a:p>
            <a:r>
              <a:rPr lang="en-US" sz="2800" b="1" u="sng" dirty="0">
                <a:solidFill>
                  <a:srgbClr val="C00000"/>
                </a:solidFill>
                <a:latin typeface="Open Sans"/>
              </a:rPr>
              <a:t>Question 12-Kano Model</a:t>
            </a:r>
            <a:endParaRPr lang="en-US" sz="2800" b="1" i="0" u="sng" dirty="0">
              <a:solidFill>
                <a:srgbClr val="C00000"/>
              </a:solidFill>
              <a:effectLst/>
              <a:latin typeface="Open Sans"/>
            </a:endParaRPr>
          </a:p>
        </p:txBody>
      </p:sp>
      <p:sp>
        <p:nvSpPr>
          <p:cNvPr id="3" name="Rectangle 2"/>
          <p:cNvSpPr/>
          <p:nvPr/>
        </p:nvSpPr>
        <p:spPr>
          <a:xfrm>
            <a:off x="1005443" y="1280852"/>
            <a:ext cx="7580415" cy="1200329"/>
          </a:xfrm>
          <a:prstGeom prst="rect">
            <a:avLst/>
          </a:prstGeom>
        </p:spPr>
        <p:txBody>
          <a:bodyPr wrap="square">
            <a:spAutoFit/>
          </a:bodyPr>
          <a:lstStyle/>
          <a:p>
            <a:r>
              <a:rPr lang="en-US" sz="2400" dirty="0"/>
              <a:t>These requirements are not usually mentioned by customers. These are mentioned only when they are absent from the product.</a:t>
            </a:r>
          </a:p>
        </p:txBody>
      </p:sp>
      <p:sp>
        <p:nvSpPr>
          <p:cNvPr id="9" name="Rectangle 8"/>
          <p:cNvSpPr/>
          <p:nvPr/>
        </p:nvSpPr>
        <p:spPr>
          <a:xfrm>
            <a:off x="2104706" y="2451475"/>
            <a:ext cx="6481152" cy="1849417"/>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Basic Quality </a:t>
            </a:r>
            <a:endParaRPr lang="en-US" sz="2000" dirty="0" smtClean="0">
              <a:solidFill>
                <a:srgbClr val="00B0F0"/>
              </a:solidFill>
              <a:latin typeface="Open Sans"/>
            </a:endParaRPr>
          </a:p>
          <a:p>
            <a:pPr marL="285750" indent="-285750">
              <a:lnSpc>
                <a:spcPct val="200000"/>
              </a:lnSpc>
              <a:buFont typeface="Arial" panose="020B0604020202020204" pitchFamily="34" charset="0"/>
              <a:buChar char="•"/>
            </a:pPr>
            <a:r>
              <a:rPr lang="en-US" sz="2000" dirty="0" smtClean="0">
                <a:solidFill>
                  <a:srgbClr val="00B0F0"/>
                </a:solidFill>
                <a:latin typeface="Open Sans"/>
              </a:rPr>
              <a:t>Performance </a:t>
            </a:r>
            <a:r>
              <a:rPr lang="en-US" sz="2000" dirty="0">
                <a:solidFill>
                  <a:srgbClr val="00B0F0"/>
                </a:solidFill>
                <a:latin typeface="Open Sans"/>
              </a:rPr>
              <a:t>Quality</a:t>
            </a:r>
          </a:p>
          <a:p>
            <a:pPr marL="285750" indent="-285750">
              <a:lnSpc>
                <a:spcPct val="200000"/>
              </a:lnSpc>
              <a:buFont typeface="Arial" panose="020B0604020202020204" pitchFamily="34" charset="0"/>
              <a:buChar char="•"/>
            </a:pPr>
            <a:r>
              <a:rPr lang="en-US" sz="2000" dirty="0">
                <a:solidFill>
                  <a:srgbClr val="00B0F0"/>
                </a:solidFill>
                <a:latin typeface="Open Sans"/>
              </a:rPr>
              <a:t>Attractive Quality</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2638100"/>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3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4400564" cy="523220"/>
          </a:xfrm>
          <a:prstGeom prst="rect">
            <a:avLst/>
          </a:prstGeom>
        </p:spPr>
        <p:txBody>
          <a:bodyPr wrap="none">
            <a:spAutoFit/>
          </a:bodyPr>
          <a:lstStyle/>
          <a:p>
            <a:r>
              <a:rPr lang="en-US" sz="2800" b="1" u="sng" dirty="0">
                <a:solidFill>
                  <a:srgbClr val="C00000"/>
                </a:solidFill>
                <a:latin typeface="Open Sans"/>
              </a:rPr>
              <a:t>Question 13-Kano Model</a:t>
            </a:r>
            <a:endParaRPr lang="en-US" sz="2800" b="1" i="0" u="sng" dirty="0">
              <a:solidFill>
                <a:srgbClr val="C00000"/>
              </a:solidFill>
              <a:effectLst/>
              <a:latin typeface="Open Sans"/>
            </a:endParaRPr>
          </a:p>
        </p:txBody>
      </p:sp>
      <p:sp>
        <p:nvSpPr>
          <p:cNvPr id="3" name="Rectangle 2"/>
          <p:cNvSpPr/>
          <p:nvPr/>
        </p:nvSpPr>
        <p:spPr>
          <a:xfrm>
            <a:off x="1005443" y="1280852"/>
            <a:ext cx="7580415" cy="1569660"/>
          </a:xfrm>
          <a:prstGeom prst="rect">
            <a:avLst/>
          </a:prstGeom>
        </p:spPr>
        <p:txBody>
          <a:bodyPr wrap="square">
            <a:spAutoFit/>
          </a:bodyPr>
          <a:lstStyle/>
          <a:p>
            <a:r>
              <a:rPr lang="en-US" sz="2400" dirty="0"/>
              <a:t>You recently bought a car which has a self-cleaning and polishing function. You never have to wash your car or go to the car wash again! Which category of quality does the car-wash feature belong?</a:t>
            </a:r>
          </a:p>
        </p:txBody>
      </p:sp>
      <p:sp>
        <p:nvSpPr>
          <p:cNvPr id="9" name="Rectangle 8"/>
          <p:cNvSpPr/>
          <p:nvPr/>
        </p:nvSpPr>
        <p:spPr>
          <a:xfrm>
            <a:off x="1555074" y="3190138"/>
            <a:ext cx="648115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Cost saving feature</a:t>
            </a:r>
          </a:p>
          <a:p>
            <a:pPr marL="285750" indent="-285750">
              <a:lnSpc>
                <a:spcPct val="200000"/>
              </a:lnSpc>
              <a:buFont typeface="Arial" panose="020B0604020202020204" pitchFamily="34" charset="0"/>
              <a:buChar char="•"/>
            </a:pPr>
            <a:r>
              <a:rPr lang="en-US" sz="2000" dirty="0">
                <a:solidFill>
                  <a:srgbClr val="00B0F0"/>
                </a:solidFill>
                <a:latin typeface="Open Sans"/>
              </a:rPr>
              <a:t>Basic feature</a:t>
            </a:r>
          </a:p>
          <a:p>
            <a:pPr marL="285750" indent="-285750">
              <a:lnSpc>
                <a:spcPct val="200000"/>
              </a:lnSpc>
              <a:buFont typeface="Arial" panose="020B0604020202020204" pitchFamily="34" charset="0"/>
              <a:buChar char="•"/>
            </a:pPr>
            <a:r>
              <a:rPr lang="en-US" sz="2000" dirty="0">
                <a:solidFill>
                  <a:srgbClr val="00B0F0"/>
                </a:solidFill>
                <a:latin typeface="Open Sans"/>
              </a:rPr>
              <a:t>Excitement feature </a:t>
            </a:r>
            <a:endParaRPr lang="en-US" sz="2000" dirty="0" smtClean="0">
              <a:solidFill>
                <a:srgbClr val="00B0F0"/>
              </a:solidFill>
              <a:latin typeface="Open Sans"/>
            </a:endParaRPr>
          </a:p>
          <a:p>
            <a:pPr marL="285750" indent="-285750">
              <a:lnSpc>
                <a:spcPct val="200000"/>
              </a:lnSpc>
              <a:buFont typeface="Arial" panose="020B0604020202020204" pitchFamily="34" charset="0"/>
              <a:buChar char="•"/>
            </a:pPr>
            <a:r>
              <a:rPr lang="en-US" sz="2000" dirty="0" smtClean="0">
                <a:solidFill>
                  <a:srgbClr val="00B0F0"/>
                </a:solidFill>
                <a:latin typeface="Open Sans"/>
              </a:rPr>
              <a:t>Performance </a:t>
            </a:r>
            <a:r>
              <a:rPr lang="en-US" sz="2000" dirty="0">
                <a:solidFill>
                  <a:srgbClr val="00B0F0"/>
                </a:solidFill>
                <a:latin typeface="Open Sans"/>
              </a:rPr>
              <a:t>feature</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212985" y="4598473"/>
            <a:ext cx="342089" cy="365413"/>
          </a:xfrm>
          <a:prstGeom prst="rect">
            <a:avLst/>
          </a:prstGeom>
        </p:spPr>
      </p:pic>
      <p:sp>
        <p:nvSpPr>
          <p:cNvPr id="14" name="Rectangle 13"/>
          <p:cNvSpPr/>
          <p:nvPr/>
        </p:nvSpPr>
        <p:spPr>
          <a:xfrm>
            <a:off x="6494135" y="5091569"/>
            <a:ext cx="5553694" cy="1200329"/>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err="1"/>
              <a:t>Correct:This</a:t>
            </a:r>
            <a:r>
              <a:rPr lang="en-US" dirty="0"/>
              <a:t> is an excitement feature because you don't even expect this when you buy a car and it is (according to the above statement) really a great help!</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87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38321" cy="523220"/>
          </a:xfrm>
          <a:prstGeom prst="rect">
            <a:avLst/>
          </a:prstGeom>
        </p:spPr>
        <p:txBody>
          <a:bodyPr wrap="none">
            <a:spAutoFit/>
          </a:bodyPr>
          <a:lstStyle/>
          <a:p>
            <a:r>
              <a:rPr lang="en-US" sz="2800" b="1" u="sng" dirty="0">
                <a:solidFill>
                  <a:srgbClr val="C00000"/>
                </a:solidFill>
                <a:latin typeface="Open Sans"/>
              </a:rPr>
              <a:t>Question 14-Critical to Quality</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Not all attributes of product or service performance are equal in the eyes of the customer.</a:t>
            </a:r>
          </a:p>
        </p:txBody>
      </p:sp>
      <p:pic>
        <p:nvPicPr>
          <p:cNvPr id="11" name="Picture 10"/>
          <p:cNvPicPr>
            <a:picLocks noChangeAspect="1"/>
          </p:cNvPicPr>
          <p:nvPr/>
        </p:nvPicPr>
        <p:blipFill>
          <a:blip r:embed="rId2"/>
          <a:stretch>
            <a:fillRect/>
          </a:stretch>
        </p:blipFill>
        <p:spPr>
          <a:xfrm>
            <a:off x="1689348" y="323629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04706" y="2984777"/>
            <a:ext cx="6481152" cy="123386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a:t>
            </a:r>
          </a:p>
          <a:p>
            <a:pPr marL="285750" indent="-285750">
              <a:lnSpc>
                <a:spcPct val="200000"/>
              </a:lnSpc>
              <a:buFont typeface="Arial" panose="020B0604020202020204" pitchFamily="34" charset="0"/>
              <a:buChar char="•"/>
            </a:pPr>
            <a:r>
              <a:rPr lang="en-US" sz="2000" dirty="0">
                <a:solidFill>
                  <a:srgbClr val="00B0F0"/>
                </a:solidFill>
                <a:latin typeface="Open Sans"/>
              </a:rPr>
              <a:t>FALSE </a:t>
            </a:r>
            <a:endParaRPr lang="en-US" sz="2000" dirty="0">
              <a:solidFill>
                <a:srgbClr val="00B0F0"/>
              </a:solidFill>
            </a:endParaRPr>
          </a:p>
        </p:txBody>
      </p:sp>
    </p:spTree>
    <p:extLst>
      <p:ext uri="{BB962C8B-B14F-4D97-AF65-F5344CB8AC3E}">
        <p14:creationId xmlns:p14="http://schemas.microsoft.com/office/powerpoint/2010/main" val="2768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512022" cy="523220"/>
          </a:xfrm>
          <a:prstGeom prst="rect">
            <a:avLst/>
          </a:prstGeom>
        </p:spPr>
        <p:txBody>
          <a:bodyPr wrap="none">
            <a:spAutoFit/>
          </a:bodyPr>
          <a:lstStyle/>
          <a:p>
            <a:r>
              <a:rPr lang="en-US" sz="2800" b="1" u="sng" dirty="0">
                <a:solidFill>
                  <a:srgbClr val="C00000"/>
                </a:solidFill>
                <a:latin typeface="Open Sans"/>
              </a:rPr>
              <a:t>Question 15-Voice of Customer</a:t>
            </a:r>
            <a:endParaRPr lang="en-US" sz="2800" b="1" i="0" u="sng" dirty="0">
              <a:solidFill>
                <a:srgbClr val="C00000"/>
              </a:solidFill>
              <a:effectLst/>
              <a:latin typeface="Open Sans"/>
            </a:endParaRPr>
          </a:p>
        </p:txBody>
      </p:sp>
      <p:sp>
        <p:nvSpPr>
          <p:cNvPr id="3" name="Rectangle 2"/>
          <p:cNvSpPr/>
          <p:nvPr/>
        </p:nvSpPr>
        <p:spPr>
          <a:xfrm>
            <a:off x="1005443" y="1280852"/>
            <a:ext cx="7580415" cy="830997"/>
          </a:xfrm>
          <a:prstGeom prst="rect">
            <a:avLst/>
          </a:prstGeom>
        </p:spPr>
        <p:txBody>
          <a:bodyPr wrap="square">
            <a:spAutoFit/>
          </a:bodyPr>
          <a:lstStyle/>
          <a:p>
            <a:r>
              <a:rPr lang="en-US" sz="2400" dirty="0"/>
              <a:t>Various ways to capture the voice of customer include the following except</a:t>
            </a:r>
          </a:p>
        </p:txBody>
      </p:sp>
      <p:sp>
        <p:nvSpPr>
          <p:cNvPr id="9" name="Rectangle 8"/>
          <p:cNvSpPr/>
          <p:nvPr/>
        </p:nvSpPr>
        <p:spPr>
          <a:xfrm>
            <a:off x="2104706" y="2451475"/>
            <a:ext cx="648115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Customer Surveys</a:t>
            </a:r>
          </a:p>
          <a:p>
            <a:pPr marL="285750" indent="-285750">
              <a:lnSpc>
                <a:spcPct val="200000"/>
              </a:lnSpc>
              <a:buFont typeface="Arial" panose="020B0604020202020204" pitchFamily="34" charset="0"/>
              <a:buChar char="•"/>
            </a:pPr>
            <a:r>
              <a:rPr lang="en-US" sz="2000" dirty="0">
                <a:solidFill>
                  <a:srgbClr val="00B0F0"/>
                </a:solidFill>
                <a:latin typeface="Open Sans"/>
              </a:rPr>
              <a:t>Focus Groups</a:t>
            </a:r>
          </a:p>
          <a:p>
            <a:pPr marL="285750" indent="-285750">
              <a:lnSpc>
                <a:spcPct val="200000"/>
              </a:lnSpc>
              <a:buFont typeface="Arial" panose="020B0604020202020204" pitchFamily="34" charset="0"/>
              <a:buChar char="•"/>
            </a:pPr>
            <a:r>
              <a:rPr lang="en-US" sz="2000" dirty="0">
                <a:solidFill>
                  <a:srgbClr val="00B0F0"/>
                </a:solidFill>
                <a:latin typeface="Open Sans"/>
              </a:rPr>
              <a:t>Customer Interviews</a:t>
            </a:r>
          </a:p>
          <a:p>
            <a:pPr marL="285750" indent="-285750">
              <a:lnSpc>
                <a:spcPct val="200000"/>
              </a:lnSpc>
              <a:buFont typeface="Arial" panose="020B0604020202020204" pitchFamily="34" charset="0"/>
              <a:buChar char="•"/>
            </a:pPr>
            <a:r>
              <a:rPr lang="en-US" sz="2000" dirty="0" smtClean="0">
                <a:solidFill>
                  <a:srgbClr val="00B0F0"/>
                </a:solidFill>
                <a:latin typeface="Open Sans"/>
              </a:rPr>
              <a:t>Speculation</a:t>
            </a:r>
            <a:endParaRPr lang="en-US" sz="2000" dirty="0">
              <a:solidFill>
                <a:srgbClr val="00B0F0"/>
              </a:solidFill>
            </a:endParaRPr>
          </a:p>
        </p:txBody>
      </p:sp>
      <p:pic>
        <p:nvPicPr>
          <p:cNvPr id="11" name="Picture 10"/>
          <p:cNvPicPr>
            <a:picLocks noChangeAspect="1"/>
          </p:cNvPicPr>
          <p:nvPr/>
        </p:nvPicPr>
        <p:blipFill>
          <a:blip r:embed="rId2"/>
          <a:stretch>
            <a:fillRect/>
          </a:stretch>
        </p:blipFill>
        <p:spPr>
          <a:xfrm>
            <a:off x="1762617" y="4456249"/>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1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4749" y="2366961"/>
            <a:ext cx="12856749" cy="3099519"/>
          </a:xfrm>
          <a:prstGeom prst="rect">
            <a:avLst/>
          </a:prstGeom>
        </p:spPr>
      </p:pic>
      <p:sp>
        <p:nvSpPr>
          <p:cNvPr id="3" name="Rectangle 2"/>
          <p:cNvSpPr/>
          <p:nvPr/>
        </p:nvSpPr>
        <p:spPr>
          <a:xfrm>
            <a:off x="1542534" y="1298990"/>
            <a:ext cx="3623877" cy="92333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smtClean="0">
                <a:ln w="0"/>
                <a:solidFill>
                  <a:srgbClr val="FF0000"/>
                </a:solidFill>
                <a:effectLst>
                  <a:outerShdw blurRad="38100" dist="19050" dir="2700000" algn="tl" rotWithShape="0">
                    <a:schemeClr val="dk1">
                      <a:alpha val="40000"/>
                    </a:schemeClr>
                  </a:outerShdw>
                </a:effectLst>
              </a:rPr>
              <a:t>Chapter 07 :</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9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1666875"/>
            <a:ext cx="10744200" cy="3524250"/>
          </a:xfrm>
          <a:prstGeom prst="rect">
            <a:avLst/>
          </a:prstGeom>
        </p:spPr>
      </p:pic>
    </p:spTree>
    <p:extLst>
      <p:ext uri="{BB962C8B-B14F-4D97-AF65-F5344CB8AC3E}">
        <p14:creationId xmlns:p14="http://schemas.microsoft.com/office/powerpoint/2010/main" val="393124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00055"/>
            <a:ext cx="11372850" cy="1057275"/>
          </a:xfrm>
          <a:prstGeom prst="rect">
            <a:avLst/>
          </a:prstGeom>
        </p:spPr>
      </p:pic>
      <p:sp>
        <p:nvSpPr>
          <p:cNvPr id="5" name="Rectangle 4"/>
          <p:cNvSpPr/>
          <p:nvPr/>
        </p:nvSpPr>
        <p:spPr>
          <a:xfrm>
            <a:off x="0" y="0"/>
            <a:ext cx="3869970" cy="40011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From Course: 6 Sigma definition</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3"/>
          <a:stretch>
            <a:fillRect/>
          </a:stretch>
        </p:blipFill>
        <p:spPr>
          <a:xfrm>
            <a:off x="394238" y="2108301"/>
            <a:ext cx="2476500" cy="3571875"/>
          </a:xfrm>
          <a:prstGeom prst="rect">
            <a:avLst/>
          </a:prstGeom>
        </p:spPr>
      </p:pic>
      <p:pic>
        <p:nvPicPr>
          <p:cNvPr id="7" name="Picture 6"/>
          <p:cNvPicPr>
            <a:picLocks noChangeAspect="1"/>
          </p:cNvPicPr>
          <p:nvPr/>
        </p:nvPicPr>
        <p:blipFill>
          <a:blip r:embed="rId4"/>
          <a:stretch>
            <a:fillRect/>
          </a:stretch>
        </p:blipFill>
        <p:spPr>
          <a:xfrm>
            <a:off x="2870738" y="2379301"/>
            <a:ext cx="6143625" cy="2781300"/>
          </a:xfrm>
          <a:prstGeom prst="rect">
            <a:avLst/>
          </a:prstGeom>
        </p:spPr>
      </p:pic>
      <p:pic>
        <p:nvPicPr>
          <p:cNvPr id="8" name="Picture 7"/>
          <p:cNvPicPr>
            <a:picLocks noChangeAspect="1"/>
          </p:cNvPicPr>
          <p:nvPr/>
        </p:nvPicPr>
        <p:blipFill>
          <a:blip r:embed="rId5"/>
          <a:stretch>
            <a:fillRect/>
          </a:stretch>
        </p:blipFill>
        <p:spPr>
          <a:xfrm>
            <a:off x="9014363" y="2379301"/>
            <a:ext cx="2562225" cy="2457450"/>
          </a:xfrm>
          <a:prstGeom prst="rect">
            <a:avLst/>
          </a:prstGeom>
        </p:spPr>
      </p:pic>
      <p:sp>
        <p:nvSpPr>
          <p:cNvPr id="9" name="Rectangle 8"/>
          <p:cNvSpPr/>
          <p:nvPr/>
        </p:nvSpPr>
        <p:spPr>
          <a:xfrm>
            <a:off x="677842" y="6151231"/>
            <a:ext cx="10017166" cy="523220"/>
          </a:xfrm>
          <a:prstGeom prst="rect">
            <a:avLst/>
          </a:prstGeom>
          <a:noFill/>
        </p:spPr>
        <p:txBody>
          <a:bodyPr wrap="none" lIns="91440" tIns="45720" rIns="91440" bIns="45720">
            <a:spAutoFit/>
          </a:bodyPr>
          <a:lstStyle/>
          <a:p>
            <a:pPr algn="ctr"/>
            <a:r>
              <a:rPr lang="en-US" sz="2800" b="1" spc="50" dirty="0" smtClean="0">
                <a:ln w="0"/>
                <a:solidFill>
                  <a:srgbClr val="FF0000"/>
                </a:solidFill>
                <a:effectLst>
                  <a:innerShdw blurRad="63500" dist="50800" dir="13500000">
                    <a:srgbClr val="000000">
                      <a:alpha val="50000"/>
                    </a:srgbClr>
                  </a:innerShdw>
                </a:effectLst>
              </a:rPr>
              <a:t>Customer complain of burnt cookies. So where is the problem ?</a:t>
            </a:r>
            <a:endParaRPr lang="en-US" sz="2800" b="1" cap="none" spc="50" dirty="0">
              <a:ln w="0"/>
              <a:solidFill>
                <a:srgbClr val="FF0000"/>
              </a:solidFill>
              <a:effectLst>
                <a:innerShdw blurRad="63500" dist="50800" dir="13500000">
                  <a:srgbClr val="000000">
                    <a:alpha val="50000"/>
                  </a:srgbClr>
                </a:innerShdw>
              </a:effectLst>
            </a:endParaRPr>
          </a:p>
        </p:txBody>
      </p:sp>
      <p:pic>
        <p:nvPicPr>
          <p:cNvPr id="10" name="Picture 9"/>
          <p:cNvPicPr>
            <a:picLocks noChangeAspect="1"/>
          </p:cNvPicPr>
          <p:nvPr/>
        </p:nvPicPr>
        <p:blipFill>
          <a:blip r:embed="rId6"/>
          <a:stretch>
            <a:fillRect/>
          </a:stretch>
        </p:blipFill>
        <p:spPr>
          <a:xfrm>
            <a:off x="8128538" y="4425026"/>
            <a:ext cx="885825" cy="447675"/>
          </a:xfrm>
          <a:prstGeom prst="rect">
            <a:avLst/>
          </a:prstGeom>
        </p:spPr>
      </p:pic>
      <p:pic>
        <p:nvPicPr>
          <p:cNvPr id="11" name="Picture 10"/>
          <p:cNvPicPr>
            <a:picLocks noChangeAspect="1"/>
          </p:cNvPicPr>
          <p:nvPr/>
        </p:nvPicPr>
        <p:blipFill>
          <a:blip r:embed="rId7"/>
          <a:stretch>
            <a:fillRect/>
          </a:stretch>
        </p:blipFill>
        <p:spPr>
          <a:xfrm>
            <a:off x="7019371" y="2526540"/>
            <a:ext cx="1552079" cy="1007074"/>
          </a:xfrm>
          <a:prstGeom prst="rect">
            <a:avLst/>
          </a:prstGeom>
        </p:spPr>
      </p:pic>
      <p:pic>
        <p:nvPicPr>
          <p:cNvPr id="12" name="Picture 11"/>
          <p:cNvPicPr>
            <a:picLocks noChangeAspect="1"/>
          </p:cNvPicPr>
          <p:nvPr/>
        </p:nvPicPr>
        <p:blipFill>
          <a:blip r:embed="rId8"/>
          <a:stretch>
            <a:fillRect/>
          </a:stretch>
        </p:blipFill>
        <p:spPr>
          <a:xfrm>
            <a:off x="9457276" y="4816633"/>
            <a:ext cx="2033587" cy="1390666"/>
          </a:xfrm>
          <a:prstGeom prst="rect">
            <a:avLst/>
          </a:prstGeom>
        </p:spPr>
      </p:pic>
      <p:pic>
        <p:nvPicPr>
          <p:cNvPr id="13" name="Picture 12"/>
          <p:cNvPicPr>
            <a:picLocks noChangeAspect="1"/>
          </p:cNvPicPr>
          <p:nvPr/>
        </p:nvPicPr>
        <p:blipFill>
          <a:blip r:embed="rId9"/>
          <a:stretch>
            <a:fillRect/>
          </a:stretch>
        </p:blipFill>
        <p:spPr>
          <a:xfrm>
            <a:off x="928688" y="1231944"/>
            <a:ext cx="9010650" cy="1228725"/>
          </a:xfrm>
          <a:prstGeom prst="rect">
            <a:avLst/>
          </a:prstGeom>
        </p:spPr>
      </p:pic>
    </p:spTree>
    <p:extLst>
      <p:ext uri="{BB962C8B-B14F-4D97-AF65-F5344CB8AC3E}">
        <p14:creationId xmlns:p14="http://schemas.microsoft.com/office/powerpoint/2010/main" val="402769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587" y="47625"/>
            <a:ext cx="11172825" cy="6762750"/>
          </a:xfrm>
          <a:prstGeom prst="rect">
            <a:avLst/>
          </a:prstGeom>
        </p:spPr>
      </p:pic>
    </p:spTree>
    <p:extLst>
      <p:ext uri="{BB962C8B-B14F-4D97-AF65-F5344CB8AC3E}">
        <p14:creationId xmlns:p14="http://schemas.microsoft.com/office/powerpoint/2010/main" val="27270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248" y="0"/>
            <a:ext cx="10925503" cy="6858000"/>
          </a:xfrm>
          <a:prstGeom prst="rect">
            <a:avLst/>
          </a:prstGeom>
        </p:spPr>
      </p:pic>
    </p:spTree>
    <p:extLst>
      <p:ext uri="{BB962C8B-B14F-4D97-AF65-F5344CB8AC3E}">
        <p14:creationId xmlns:p14="http://schemas.microsoft.com/office/powerpoint/2010/main" val="101356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662" y="28575"/>
            <a:ext cx="10734675" cy="6800850"/>
          </a:xfrm>
          <a:prstGeom prst="rect">
            <a:avLst/>
          </a:prstGeom>
        </p:spPr>
      </p:pic>
    </p:spTree>
    <p:extLst>
      <p:ext uri="{BB962C8B-B14F-4D97-AF65-F5344CB8AC3E}">
        <p14:creationId xmlns:p14="http://schemas.microsoft.com/office/powerpoint/2010/main" val="216415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087" y="614362"/>
            <a:ext cx="10029825" cy="5629275"/>
          </a:xfrm>
          <a:prstGeom prst="rect">
            <a:avLst/>
          </a:prstGeom>
        </p:spPr>
      </p:pic>
    </p:spTree>
    <p:extLst>
      <p:ext uri="{BB962C8B-B14F-4D97-AF65-F5344CB8AC3E}">
        <p14:creationId xmlns:p14="http://schemas.microsoft.com/office/powerpoint/2010/main" val="166066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762" y="1133475"/>
            <a:ext cx="7610475" cy="4591050"/>
          </a:xfrm>
          <a:prstGeom prst="rect">
            <a:avLst/>
          </a:prstGeom>
        </p:spPr>
      </p:pic>
    </p:spTree>
    <p:extLst>
      <p:ext uri="{BB962C8B-B14F-4D97-AF65-F5344CB8AC3E}">
        <p14:creationId xmlns:p14="http://schemas.microsoft.com/office/powerpoint/2010/main" val="416025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1524000"/>
            <a:ext cx="10058400" cy="3810000"/>
          </a:xfrm>
          <a:prstGeom prst="rect">
            <a:avLst/>
          </a:prstGeom>
        </p:spPr>
      </p:pic>
    </p:spTree>
    <p:extLst>
      <p:ext uri="{BB962C8B-B14F-4D97-AF65-F5344CB8AC3E}">
        <p14:creationId xmlns:p14="http://schemas.microsoft.com/office/powerpoint/2010/main" val="415879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587" y="104775"/>
            <a:ext cx="11172825" cy="6648450"/>
          </a:xfrm>
          <a:prstGeom prst="rect">
            <a:avLst/>
          </a:prstGeom>
        </p:spPr>
      </p:pic>
    </p:spTree>
    <p:extLst>
      <p:ext uri="{BB962C8B-B14F-4D97-AF65-F5344CB8AC3E}">
        <p14:creationId xmlns:p14="http://schemas.microsoft.com/office/powerpoint/2010/main" val="22155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67050" y="542925"/>
            <a:ext cx="6057900" cy="5772150"/>
          </a:xfrm>
          <a:prstGeom prst="rect">
            <a:avLst/>
          </a:prstGeom>
        </p:spPr>
      </p:pic>
    </p:spTree>
    <p:extLst>
      <p:ext uri="{BB962C8B-B14F-4D97-AF65-F5344CB8AC3E}">
        <p14:creationId xmlns:p14="http://schemas.microsoft.com/office/powerpoint/2010/main" val="177450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1121</Words>
  <Application>Microsoft Office PowerPoint</Application>
  <PresentationFormat>Widescreen</PresentationFormat>
  <Paragraphs>234</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Open Sans</vt:lpstr>
      <vt:lpstr>Times New Roman</vt:lpstr>
      <vt:lpstr>Office Theme</vt:lpstr>
      <vt:lpstr>Introduction to  Six Sigma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 F. Huda</dc:creator>
  <cp:lastModifiedBy>Said F. Huda</cp:lastModifiedBy>
  <cp:revision>14</cp:revision>
  <dcterms:created xsi:type="dcterms:W3CDTF">2018-03-29T06:33:42Z</dcterms:created>
  <dcterms:modified xsi:type="dcterms:W3CDTF">2018-03-29T14:26:23Z</dcterms:modified>
</cp:coreProperties>
</file>