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1" r:id="rId2"/>
    <p:sldId id="282" r:id="rId3"/>
    <p:sldId id="283" r:id="rId4"/>
    <p:sldId id="284" r:id="rId5"/>
    <p:sldId id="285" r:id="rId6"/>
    <p:sldId id="286" r:id="rId7"/>
    <p:sldId id="287" r:id="rId8"/>
    <p:sldId id="288" r:id="rId9"/>
    <p:sldId id="289" r:id="rId10"/>
    <p:sldId id="290" r:id="rId11"/>
    <p:sldId id="291" r:id="rId12"/>
    <p:sldId id="292" r:id="rId13"/>
    <p:sldId id="293" r:id="rId14"/>
    <p:sldId id="294" r:id="rId15"/>
    <p:sldId id="295" r:id="rId16"/>
    <p:sldId id="296" r:id="rId17"/>
    <p:sldId id="297" r:id="rId18"/>
    <p:sldId id="298" r:id="rId19"/>
    <p:sldId id="299" r:id="rId20"/>
    <p:sldId id="300" r:id="rId21"/>
    <p:sldId id="301" r:id="rId22"/>
    <p:sldId id="302" r:id="rId23"/>
    <p:sldId id="303" r:id="rId24"/>
    <p:sldId id="304" r:id="rId25"/>
    <p:sldId id="305" r:id="rId26"/>
    <p:sldId id="306" r:id="rId27"/>
    <p:sldId id="307" r:id="rId28"/>
    <p:sldId id="308" r:id="rId29"/>
    <p:sldId id="309" r:id="rId30"/>
    <p:sldId id="311" r:id="rId31"/>
    <p:sldId id="312" r:id="rId32"/>
    <p:sldId id="313" r:id="rId33"/>
    <p:sldId id="314" r:id="rId34"/>
    <p:sldId id="315" r:id="rId35"/>
    <p:sldId id="320" r:id="rId36"/>
    <p:sldId id="321" r:id="rId37"/>
    <p:sldId id="322" r:id="rId38"/>
    <p:sldId id="323" r:id="rId39"/>
    <p:sldId id="324" r:id="rId40"/>
    <p:sldId id="325" r:id="rId41"/>
    <p:sldId id="326" r:id="rId42"/>
    <p:sldId id="327" r:id="rId43"/>
    <p:sldId id="328" r:id="rId44"/>
    <p:sldId id="330" r:id="rId45"/>
    <p:sldId id="331" r:id="rId46"/>
    <p:sldId id="332" r:id="rId47"/>
    <p:sldId id="333" r:id="rId48"/>
    <p:sldId id="334" r:id="rId49"/>
    <p:sldId id="335" r:id="rId50"/>
    <p:sldId id="336" r:id="rId51"/>
    <p:sldId id="337" r:id="rId52"/>
    <p:sldId id="338" r:id="rId53"/>
    <p:sldId id="339" r:id="rId54"/>
    <p:sldId id="340" r:id="rId55"/>
    <p:sldId id="341" r:id="rId56"/>
    <p:sldId id="342" r:id="rId57"/>
    <p:sldId id="343" r:id="rId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96" y="5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E3F2E2E-BCD6-4BA4-8F1D-0E6932C956FA}" type="datetimeFigureOut">
              <a:rPr lang="en-US" smtClean="0"/>
              <a:t>3/29/2018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8F0478-9733-4F42-8C1D-053DFB2476C3}" type="slidenum">
              <a:rPr lang="en-US" smtClean="0"/>
              <a:t>‹#›</a:t>
            </a:fld>
            <a:endParaRPr lang="en-US"/>
          </a:p>
        </p:txBody>
      </p:sp>
    </p:spTree>
    <p:extLst>
      <p:ext uri="{BB962C8B-B14F-4D97-AF65-F5344CB8AC3E}">
        <p14:creationId xmlns:p14="http://schemas.microsoft.com/office/powerpoint/2010/main" val="36330323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E3F2E2E-BCD6-4BA4-8F1D-0E6932C956FA}" type="datetimeFigureOut">
              <a:rPr lang="en-US" smtClean="0"/>
              <a:t>3/29/2018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8F0478-9733-4F42-8C1D-053DFB2476C3}" type="slidenum">
              <a:rPr lang="en-US" smtClean="0"/>
              <a:t>‹#›</a:t>
            </a:fld>
            <a:endParaRPr lang="en-US"/>
          </a:p>
        </p:txBody>
      </p:sp>
    </p:spTree>
    <p:extLst>
      <p:ext uri="{BB962C8B-B14F-4D97-AF65-F5344CB8AC3E}">
        <p14:creationId xmlns:p14="http://schemas.microsoft.com/office/powerpoint/2010/main" val="124814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E3F2E2E-BCD6-4BA4-8F1D-0E6932C956FA}" type="datetimeFigureOut">
              <a:rPr lang="en-US" smtClean="0"/>
              <a:t>3/29/2018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8F0478-9733-4F42-8C1D-053DFB2476C3}" type="slidenum">
              <a:rPr lang="en-US" smtClean="0"/>
              <a:t>‹#›</a:t>
            </a:fld>
            <a:endParaRPr lang="en-US"/>
          </a:p>
        </p:txBody>
      </p:sp>
    </p:spTree>
    <p:extLst>
      <p:ext uri="{BB962C8B-B14F-4D97-AF65-F5344CB8AC3E}">
        <p14:creationId xmlns:p14="http://schemas.microsoft.com/office/powerpoint/2010/main" val="18855633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E3F2E2E-BCD6-4BA4-8F1D-0E6932C956FA}" type="datetimeFigureOut">
              <a:rPr lang="en-US" smtClean="0"/>
              <a:t>3/29/2018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8F0478-9733-4F42-8C1D-053DFB2476C3}" type="slidenum">
              <a:rPr lang="en-US" smtClean="0"/>
              <a:t>‹#›</a:t>
            </a:fld>
            <a:endParaRPr lang="en-US"/>
          </a:p>
        </p:txBody>
      </p:sp>
    </p:spTree>
    <p:extLst>
      <p:ext uri="{BB962C8B-B14F-4D97-AF65-F5344CB8AC3E}">
        <p14:creationId xmlns:p14="http://schemas.microsoft.com/office/powerpoint/2010/main" val="5348918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E3F2E2E-BCD6-4BA4-8F1D-0E6932C956FA}" type="datetimeFigureOut">
              <a:rPr lang="en-US" smtClean="0"/>
              <a:t>3/29/2018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8F0478-9733-4F42-8C1D-053DFB2476C3}" type="slidenum">
              <a:rPr lang="en-US" smtClean="0"/>
              <a:t>‹#›</a:t>
            </a:fld>
            <a:endParaRPr lang="en-US"/>
          </a:p>
        </p:txBody>
      </p:sp>
    </p:spTree>
    <p:extLst>
      <p:ext uri="{BB962C8B-B14F-4D97-AF65-F5344CB8AC3E}">
        <p14:creationId xmlns:p14="http://schemas.microsoft.com/office/powerpoint/2010/main" val="40935068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E3F2E2E-BCD6-4BA4-8F1D-0E6932C956FA}" type="datetimeFigureOut">
              <a:rPr lang="en-US" smtClean="0"/>
              <a:t>3/29/2018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8F0478-9733-4F42-8C1D-053DFB2476C3}" type="slidenum">
              <a:rPr lang="en-US" smtClean="0"/>
              <a:t>‹#›</a:t>
            </a:fld>
            <a:endParaRPr lang="en-US"/>
          </a:p>
        </p:txBody>
      </p:sp>
    </p:spTree>
    <p:extLst>
      <p:ext uri="{BB962C8B-B14F-4D97-AF65-F5344CB8AC3E}">
        <p14:creationId xmlns:p14="http://schemas.microsoft.com/office/powerpoint/2010/main" val="2475287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E3F2E2E-BCD6-4BA4-8F1D-0E6932C956FA}" type="datetimeFigureOut">
              <a:rPr lang="en-US" smtClean="0"/>
              <a:t>3/29/2018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8F0478-9733-4F42-8C1D-053DFB2476C3}" type="slidenum">
              <a:rPr lang="en-US" smtClean="0"/>
              <a:t>‹#›</a:t>
            </a:fld>
            <a:endParaRPr lang="en-US"/>
          </a:p>
        </p:txBody>
      </p:sp>
    </p:spTree>
    <p:extLst>
      <p:ext uri="{BB962C8B-B14F-4D97-AF65-F5344CB8AC3E}">
        <p14:creationId xmlns:p14="http://schemas.microsoft.com/office/powerpoint/2010/main" val="14737404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E3F2E2E-BCD6-4BA4-8F1D-0E6932C956FA}" type="datetimeFigureOut">
              <a:rPr lang="en-US" smtClean="0"/>
              <a:t>3/29/2018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8F0478-9733-4F42-8C1D-053DFB2476C3}" type="slidenum">
              <a:rPr lang="en-US" smtClean="0"/>
              <a:t>‹#›</a:t>
            </a:fld>
            <a:endParaRPr lang="en-US"/>
          </a:p>
        </p:txBody>
      </p:sp>
    </p:spTree>
    <p:extLst>
      <p:ext uri="{BB962C8B-B14F-4D97-AF65-F5344CB8AC3E}">
        <p14:creationId xmlns:p14="http://schemas.microsoft.com/office/powerpoint/2010/main" val="21355943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3F2E2E-BCD6-4BA4-8F1D-0E6932C956FA}" type="datetimeFigureOut">
              <a:rPr lang="en-US" smtClean="0"/>
              <a:t>3/29/2018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8F0478-9733-4F42-8C1D-053DFB2476C3}" type="slidenum">
              <a:rPr lang="en-US" smtClean="0"/>
              <a:t>‹#›</a:t>
            </a:fld>
            <a:endParaRPr lang="en-US"/>
          </a:p>
        </p:txBody>
      </p:sp>
    </p:spTree>
    <p:extLst>
      <p:ext uri="{BB962C8B-B14F-4D97-AF65-F5344CB8AC3E}">
        <p14:creationId xmlns:p14="http://schemas.microsoft.com/office/powerpoint/2010/main" val="15616934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E3F2E2E-BCD6-4BA4-8F1D-0E6932C956FA}" type="datetimeFigureOut">
              <a:rPr lang="en-US" smtClean="0"/>
              <a:t>3/29/2018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8F0478-9733-4F42-8C1D-053DFB2476C3}" type="slidenum">
              <a:rPr lang="en-US" smtClean="0"/>
              <a:t>‹#›</a:t>
            </a:fld>
            <a:endParaRPr lang="en-US"/>
          </a:p>
        </p:txBody>
      </p:sp>
    </p:spTree>
    <p:extLst>
      <p:ext uri="{BB962C8B-B14F-4D97-AF65-F5344CB8AC3E}">
        <p14:creationId xmlns:p14="http://schemas.microsoft.com/office/powerpoint/2010/main" val="25066771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E3F2E2E-BCD6-4BA4-8F1D-0E6932C956FA}" type="datetimeFigureOut">
              <a:rPr lang="en-US" smtClean="0"/>
              <a:t>3/29/2018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8F0478-9733-4F42-8C1D-053DFB2476C3}" type="slidenum">
              <a:rPr lang="en-US" smtClean="0"/>
              <a:t>‹#›</a:t>
            </a:fld>
            <a:endParaRPr lang="en-US"/>
          </a:p>
        </p:txBody>
      </p:sp>
    </p:spTree>
    <p:extLst>
      <p:ext uri="{BB962C8B-B14F-4D97-AF65-F5344CB8AC3E}">
        <p14:creationId xmlns:p14="http://schemas.microsoft.com/office/powerpoint/2010/main" val="673525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3F2E2E-BCD6-4BA4-8F1D-0E6932C956FA}" type="datetimeFigureOut">
              <a:rPr lang="en-US" smtClean="0"/>
              <a:t>3/29/2018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8F0478-9733-4F42-8C1D-053DFB2476C3}" type="slidenum">
              <a:rPr lang="en-US" smtClean="0"/>
              <a:t>‹#›</a:t>
            </a:fld>
            <a:endParaRPr lang="en-US"/>
          </a:p>
        </p:txBody>
      </p:sp>
    </p:spTree>
    <p:extLst>
      <p:ext uri="{BB962C8B-B14F-4D97-AF65-F5344CB8AC3E}">
        <p14:creationId xmlns:p14="http://schemas.microsoft.com/office/powerpoint/2010/main" val="5294511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wmf"/><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4.wmf"/><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png"/><Relationship Id="rId1" Type="http://schemas.openxmlformats.org/officeDocument/2006/relationships/slideLayout" Target="../slideLayouts/slideLayout7.xml"/><Relationship Id="rId4" Type="http://schemas.openxmlformats.org/officeDocument/2006/relationships/image" Target="../media/image37.png"/></Relationships>
</file>

<file path=ppt/slides/_rels/slide37.x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png"/><Relationship Id="rId1" Type="http://schemas.openxmlformats.org/officeDocument/2006/relationships/slideLayout" Target="../slideLayouts/slideLayout7.xml"/><Relationship Id="rId4" Type="http://schemas.openxmlformats.org/officeDocument/2006/relationships/image" Target="../media/image38.png"/></Relationships>
</file>

<file path=ppt/slides/_rels/slide39.x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png"/><Relationship Id="rId1" Type="http://schemas.openxmlformats.org/officeDocument/2006/relationships/slideLayout" Target="../slideLayouts/slideLayout7.xml"/><Relationship Id="rId4" Type="http://schemas.openxmlformats.org/officeDocument/2006/relationships/image" Target="../media/image38.pn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png"/><Relationship Id="rId1" Type="http://schemas.openxmlformats.org/officeDocument/2006/relationships/slideLayout" Target="../slideLayouts/slideLayout7.xml"/><Relationship Id="rId4" Type="http://schemas.openxmlformats.org/officeDocument/2006/relationships/image" Target="../media/image39.png"/></Relationships>
</file>

<file path=ppt/slides/_rels/slide51.x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a:xfrm>
            <a:off x="599225" y="2058257"/>
            <a:ext cx="7772400" cy="1849745"/>
          </a:xfrm>
        </p:spPr>
        <p:txBody>
          <a:bodyPr>
            <a:noAutofit/>
          </a:bodyPr>
          <a:lstStyle/>
          <a:p>
            <a:pPr algn="ctr" eaLnBrk="1" hangingPunct="1"/>
            <a:r>
              <a:rPr lang="en-US" altLang="en-US" sz="8000" b="1" dirty="0" smtClean="0">
                <a:solidFill>
                  <a:srgbClr val="C00000"/>
                </a:solidFill>
                <a:cs typeface="Times New Roman" panose="02020603050405020304" pitchFamily="18" charset="0"/>
              </a:rPr>
              <a:t>Introduction to </a:t>
            </a:r>
            <a:br>
              <a:rPr lang="en-US" altLang="en-US" sz="8000" b="1" dirty="0" smtClean="0">
                <a:solidFill>
                  <a:srgbClr val="C00000"/>
                </a:solidFill>
                <a:cs typeface="Times New Roman" panose="02020603050405020304" pitchFamily="18" charset="0"/>
              </a:rPr>
            </a:br>
            <a:r>
              <a:rPr lang="en-US" altLang="en-US" sz="8000" b="1" dirty="0" smtClean="0">
                <a:solidFill>
                  <a:srgbClr val="C00000"/>
                </a:solidFill>
                <a:cs typeface="Times New Roman" panose="02020603050405020304" pitchFamily="18" charset="0"/>
              </a:rPr>
              <a:t>Six Sigma</a:t>
            </a:r>
            <a:endParaRPr lang="ar-EG" altLang="en-US" sz="8000" b="1" dirty="0">
              <a:solidFill>
                <a:srgbClr val="C00000"/>
              </a:solidFill>
            </a:endParaRPr>
          </a:p>
        </p:txBody>
      </p:sp>
      <p:sp>
        <p:nvSpPr>
          <p:cNvPr id="3" name="Subtitle 2"/>
          <p:cNvSpPr>
            <a:spLocks noGrp="1"/>
          </p:cNvSpPr>
          <p:nvPr>
            <p:ph type="subTitle" idx="1"/>
          </p:nvPr>
        </p:nvSpPr>
        <p:spPr>
          <a:xfrm>
            <a:off x="380744" y="4368429"/>
            <a:ext cx="7618500" cy="1958409"/>
          </a:xfrm>
        </p:spPr>
        <p:txBody>
          <a:bodyPr rtlCol="1">
            <a:noAutofit/>
          </a:bodyPr>
          <a:lstStyle/>
          <a:p>
            <a:pPr algn="ctr">
              <a:defRPr/>
            </a:pPr>
            <a:r>
              <a:rPr lang="en-US" sz="3200" b="1" dirty="0">
                <a:solidFill>
                  <a:srgbClr val="0070C0"/>
                </a:solidFill>
              </a:rPr>
              <a:t>Prepared By:</a:t>
            </a:r>
          </a:p>
          <a:p>
            <a:pPr algn="ctr">
              <a:defRPr/>
            </a:pPr>
            <a:r>
              <a:rPr lang="en-US" sz="4000" b="1" dirty="0">
                <a:solidFill>
                  <a:srgbClr val="0070C0"/>
                </a:solidFill>
              </a:rPr>
              <a:t>Said </a:t>
            </a:r>
            <a:r>
              <a:rPr lang="en-US" sz="4000" b="1" dirty="0" err="1" smtClean="0">
                <a:solidFill>
                  <a:srgbClr val="0070C0"/>
                </a:solidFill>
              </a:rPr>
              <a:t>Fawzy</a:t>
            </a:r>
            <a:endParaRPr lang="ar-EG" sz="4000" b="1" dirty="0" smtClean="0">
              <a:solidFill>
                <a:srgbClr val="0070C0"/>
              </a:solidFill>
            </a:endParaRPr>
          </a:p>
          <a:p>
            <a:pPr algn="ctr">
              <a:defRPr/>
            </a:pPr>
            <a:r>
              <a:rPr lang="en-US" b="1" dirty="0" smtClean="0">
                <a:solidFill>
                  <a:schemeClr val="tx1">
                    <a:lumMod val="95000"/>
                    <a:lumOff val="5000"/>
                  </a:schemeClr>
                </a:solidFill>
              </a:rPr>
              <a:t>Manager of Information Center –Quality manager</a:t>
            </a:r>
          </a:p>
          <a:p>
            <a:pPr algn="ctr">
              <a:defRPr/>
            </a:pPr>
            <a:r>
              <a:rPr lang="en-US" b="1" dirty="0" smtClean="0">
                <a:solidFill>
                  <a:schemeClr val="tx1">
                    <a:lumMod val="95000"/>
                    <a:lumOff val="5000"/>
                  </a:schemeClr>
                </a:solidFill>
              </a:rPr>
              <a:t>Tendering Department</a:t>
            </a:r>
          </a:p>
          <a:p>
            <a:pPr algn="ctr">
              <a:defRPr/>
            </a:pPr>
            <a:r>
              <a:rPr lang="en-US" b="1" dirty="0" smtClean="0">
                <a:solidFill>
                  <a:schemeClr val="tx1">
                    <a:lumMod val="95000"/>
                    <a:lumOff val="5000"/>
                  </a:schemeClr>
                </a:solidFill>
              </a:rPr>
              <a:t>Arab Contractors </a:t>
            </a:r>
            <a:endParaRPr lang="en-US" b="1" dirty="0">
              <a:solidFill>
                <a:schemeClr val="tx1">
                  <a:lumMod val="95000"/>
                  <a:lumOff val="5000"/>
                </a:schemeClr>
              </a:solidFill>
            </a:endParaRPr>
          </a:p>
        </p:txBody>
      </p:sp>
      <p:pic>
        <p:nvPicPr>
          <p:cNvPr id="2053" name="Picture 5" descr="C:\_SAID\CV\Logos\MCTS(all)_507\MCTS(rgb)_507.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89319" y="5409269"/>
            <a:ext cx="2985837" cy="1025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
          <p:cNvPicPr>
            <a:picLocks noChangeAspect="1"/>
          </p:cNvPicPr>
          <p:nvPr/>
        </p:nvPicPr>
        <p:blipFill>
          <a:blip r:embed="rId3"/>
          <a:stretch>
            <a:fillRect/>
          </a:stretch>
        </p:blipFill>
        <p:spPr>
          <a:xfrm>
            <a:off x="7780763" y="1691936"/>
            <a:ext cx="4283284" cy="2582386"/>
          </a:xfrm>
          <a:prstGeom prst="rect">
            <a:avLst/>
          </a:prstGeom>
        </p:spPr>
      </p:pic>
      <p:grpSp>
        <p:nvGrpSpPr>
          <p:cNvPr id="7" name="Group 6"/>
          <p:cNvGrpSpPr/>
          <p:nvPr/>
        </p:nvGrpSpPr>
        <p:grpSpPr>
          <a:xfrm>
            <a:off x="4867843" y="116633"/>
            <a:ext cx="6805703" cy="1213404"/>
            <a:chOff x="3669463" y="116632"/>
            <a:chExt cx="8004082" cy="1248753"/>
          </a:xfrm>
        </p:grpSpPr>
        <p:pic>
          <p:nvPicPr>
            <p:cNvPr id="5" name="Picture 4"/>
            <p:cNvPicPr>
              <a:picLocks noChangeAspect="1"/>
            </p:cNvPicPr>
            <p:nvPr/>
          </p:nvPicPr>
          <p:blipFill>
            <a:blip r:embed="rId4"/>
            <a:stretch>
              <a:fillRect/>
            </a:stretch>
          </p:blipFill>
          <p:spPr>
            <a:xfrm>
              <a:off x="10067291" y="116632"/>
              <a:ext cx="1606254" cy="1248753"/>
            </a:xfrm>
            <a:prstGeom prst="rect">
              <a:avLst/>
            </a:prstGeom>
          </p:spPr>
        </p:pic>
        <p:sp>
          <p:nvSpPr>
            <p:cNvPr id="6" name="Rectangle 5"/>
            <p:cNvSpPr/>
            <p:nvPr/>
          </p:nvSpPr>
          <p:spPr>
            <a:xfrm>
              <a:off x="3669463" y="471777"/>
              <a:ext cx="6600290" cy="538462"/>
            </a:xfrm>
            <a:prstGeom prst="rect">
              <a:avLst/>
            </a:prstGeom>
            <a:noFill/>
          </p:spPr>
          <p:txBody>
            <a:bodyPr wrap="none" lIns="91440" tIns="45720" rIns="91440" bIns="45720">
              <a:spAutoFit/>
            </a:bodyPr>
            <a:lstStyle/>
            <a:p>
              <a:pPr algn="ctr"/>
              <a:r>
                <a:rPr lang="ar-EG" sz="2800" b="0" cap="none" spc="0" dirty="0" smtClean="0">
                  <a:ln w="0"/>
                  <a:solidFill>
                    <a:schemeClr val="tx1"/>
                  </a:solidFill>
                  <a:effectLst>
                    <a:outerShdw blurRad="38100" dist="19050" dir="2700000" algn="tl" rotWithShape="0">
                      <a:schemeClr val="dk1">
                        <a:alpha val="40000"/>
                      </a:schemeClr>
                    </a:outerShdw>
                  </a:effectLst>
                </a:rPr>
                <a:t>المعهد التكنولوجى لهندسة التشييد و الإدارة</a:t>
              </a:r>
              <a:endParaRPr lang="en-US" sz="2800" b="0" cap="none" spc="0" dirty="0">
                <a:ln w="0"/>
                <a:solidFill>
                  <a:schemeClr val="tx1"/>
                </a:solidFill>
                <a:effectLst>
                  <a:outerShdw blurRad="38100" dist="19050" dir="2700000" algn="tl" rotWithShape="0">
                    <a:schemeClr val="dk1">
                      <a:alpha val="40000"/>
                    </a:schemeClr>
                  </a:outerShdw>
                </a:effectLst>
              </a:endParaRPr>
            </a:p>
          </p:txBody>
        </p:sp>
      </p:grpSp>
    </p:spTree>
    <p:extLst>
      <p:ext uri="{BB962C8B-B14F-4D97-AF65-F5344CB8AC3E}">
        <p14:creationId xmlns:p14="http://schemas.microsoft.com/office/powerpoint/2010/main" val="3686343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19112" y="57150"/>
            <a:ext cx="11153775" cy="6743700"/>
          </a:xfrm>
          <a:prstGeom prst="rect">
            <a:avLst/>
          </a:prstGeom>
        </p:spPr>
      </p:pic>
    </p:spTree>
    <p:extLst>
      <p:ext uri="{BB962C8B-B14F-4D97-AF65-F5344CB8AC3E}">
        <p14:creationId xmlns:p14="http://schemas.microsoft.com/office/powerpoint/2010/main" val="1036962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77569" y="0"/>
            <a:ext cx="11236861" cy="6858000"/>
          </a:xfrm>
          <a:prstGeom prst="rect">
            <a:avLst/>
          </a:prstGeom>
        </p:spPr>
      </p:pic>
    </p:spTree>
    <p:extLst>
      <p:ext uri="{BB962C8B-B14F-4D97-AF65-F5344CB8AC3E}">
        <p14:creationId xmlns:p14="http://schemas.microsoft.com/office/powerpoint/2010/main" val="3442846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45871" y="0"/>
            <a:ext cx="11100258" cy="6858000"/>
          </a:xfrm>
          <a:prstGeom prst="rect">
            <a:avLst/>
          </a:prstGeom>
        </p:spPr>
      </p:pic>
    </p:spTree>
    <p:extLst>
      <p:ext uri="{BB962C8B-B14F-4D97-AF65-F5344CB8AC3E}">
        <p14:creationId xmlns:p14="http://schemas.microsoft.com/office/powerpoint/2010/main" val="2445102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48535" y="0"/>
            <a:ext cx="11094929" cy="6858000"/>
          </a:xfrm>
          <a:prstGeom prst="rect">
            <a:avLst/>
          </a:prstGeom>
        </p:spPr>
      </p:pic>
    </p:spTree>
    <p:extLst>
      <p:ext uri="{BB962C8B-B14F-4D97-AF65-F5344CB8AC3E}">
        <p14:creationId xmlns:p14="http://schemas.microsoft.com/office/powerpoint/2010/main" val="272576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91817" y="0"/>
            <a:ext cx="11208366" cy="6858000"/>
          </a:xfrm>
          <a:prstGeom prst="rect">
            <a:avLst/>
          </a:prstGeom>
        </p:spPr>
      </p:pic>
    </p:spTree>
    <p:extLst>
      <p:ext uri="{BB962C8B-B14F-4D97-AF65-F5344CB8AC3E}">
        <p14:creationId xmlns:p14="http://schemas.microsoft.com/office/powerpoint/2010/main" val="902391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762000" y="0"/>
            <a:ext cx="10109323" cy="6858000"/>
            <a:chOff x="762000" y="0"/>
            <a:chExt cx="10109323" cy="6858000"/>
          </a:xfrm>
        </p:grpSpPr>
        <p:pic>
          <p:nvPicPr>
            <p:cNvPr id="2" name="Picture 1"/>
            <p:cNvPicPr>
              <a:picLocks noChangeAspect="1"/>
            </p:cNvPicPr>
            <p:nvPr/>
          </p:nvPicPr>
          <p:blipFill>
            <a:blip r:embed="rId2"/>
            <a:stretch>
              <a:fillRect/>
            </a:stretch>
          </p:blipFill>
          <p:spPr>
            <a:xfrm>
              <a:off x="762000" y="696697"/>
              <a:ext cx="10109323" cy="6161303"/>
            </a:xfrm>
            <a:prstGeom prst="rect">
              <a:avLst/>
            </a:prstGeom>
          </p:spPr>
        </p:pic>
        <p:pic>
          <p:nvPicPr>
            <p:cNvPr id="3" name="Picture 2"/>
            <p:cNvPicPr>
              <a:picLocks noChangeAspect="1"/>
            </p:cNvPicPr>
            <p:nvPr/>
          </p:nvPicPr>
          <p:blipFill>
            <a:blip r:embed="rId3"/>
            <a:stretch>
              <a:fillRect/>
            </a:stretch>
          </p:blipFill>
          <p:spPr>
            <a:xfrm>
              <a:off x="7296150" y="0"/>
              <a:ext cx="2266950" cy="1963047"/>
            </a:xfrm>
            <a:prstGeom prst="rect">
              <a:avLst/>
            </a:prstGeom>
          </p:spPr>
        </p:pic>
      </p:grpSp>
    </p:spTree>
    <p:extLst>
      <p:ext uri="{BB962C8B-B14F-4D97-AF65-F5344CB8AC3E}">
        <p14:creationId xmlns:p14="http://schemas.microsoft.com/office/powerpoint/2010/main" val="1113365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510277" y="0"/>
            <a:ext cx="11478523" cy="6858000"/>
            <a:chOff x="510277" y="0"/>
            <a:chExt cx="11478523" cy="6858000"/>
          </a:xfrm>
        </p:grpSpPr>
        <p:pic>
          <p:nvPicPr>
            <p:cNvPr id="2" name="Picture 1"/>
            <p:cNvPicPr>
              <a:picLocks noChangeAspect="1"/>
            </p:cNvPicPr>
            <p:nvPr/>
          </p:nvPicPr>
          <p:blipFill>
            <a:blip r:embed="rId2"/>
            <a:stretch>
              <a:fillRect/>
            </a:stretch>
          </p:blipFill>
          <p:spPr>
            <a:xfrm>
              <a:off x="510277" y="0"/>
              <a:ext cx="11171446" cy="6858000"/>
            </a:xfrm>
            <a:prstGeom prst="rect">
              <a:avLst/>
            </a:prstGeom>
          </p:spPr>
        </p:pic>
        <p:sp>
          <p:nvSpPr>
            <p:cNvPr id="3" name="Rectangle 2"/>
            <p:cNvSpPr/>
            <p:nvPr/>
          </p:nvSpPr>
          <p:spPr>
            <a:xfrm>
              <a:off x="10147300" y="5334000"/>
              <a:ext cx="1524000" cy="152400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 name="Rectangle 3"/>
            <p:cNvSpPr/>
            <p:nvPr/>
          </p:nvSpPr>
          <p:spPr>
            <a:xfrm>
              <a:off x="7581900" y="0"/>
              <a:ext cx="4406900" cy="124460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Tree>
    <p:extLst>
      <p:ext uri="{BB962C8B-B14F-4D97-AF65-F5344CB8AC3E}">
        <p14:creationId xmlns:p14="http://schemas.microsoft.com/office/powerpoint/2010/main" val="3062149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96030" y="960735"/>
            <a:ext cx="8701356" cy="923330"/>
          </a:xfrm>
          <a:prstGeom prst="rect">
            <a:avLst/>
          </a:prstGeom>
          <a:noFill/>
        </p:spPr>
        <p:txBody>
          <a:bodyPr wrap="none" lIns="91440" tIns="45720" rIns="91440" bIns="45720">
            <a:spAutoFit/>
          </a:bodyPr>
          <a:lstStyle/>
          <a:p>
            <a:pPr algn="ctr"/>
            <a:r>
              <a:rPr lang="en-US" sz="5400" dirty="0" smtClean="0">
                <a:ln w="0"/>
                <a:effectLst>
                  <a:outerShdw blurRad="38100" dist="19050" dir="2700000" algn="tl" rotWithShape="0">
                    <a:schemeClr val="dk1">
                      <a:alpha val="40000"/>
                    </a:schemeClr>
                  </a:outerShdw>
                </a:effectLst>
              </a:rPr>
              <a:t>Restrictions and Specifications</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256950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1873456"/>
            <a:ext cx="12015043" cy="3416778"/>
          </a:xfrm>
          <a:prstGeom prst="rect">
            <a:avLst/>
          </a:prstGeom>
        </p:spPr>
      </p:pic>
    </p:spTree>
    <p:extLst>
      <p:ext uri="{BB962C8B-B14F-4D97-AF65-F5344CB8AC3E}">
        <p14:creationId xmlns:p14="http://schemas.microsoft.com/office/powerpoint/2010/main" val="1640591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95387" y="2066925"/>
            <a:ext cx="9801225" cy="2724150"/>
          </a:xfrm>
          <a:prstGeom prst="rect">
            <a:avLst/>
          </a:prstGeom>
        </p:spPr>
      </p:pic>
    </p:spTree>
    <p:extLst>
      <p:ext uri="{BB962C8B-B14F-4D97-AF65-F5344CB8AC3E}">
        <p14:creationId xmlns:p14="http://schemas.microsoft.com/office/powerpoint/2010/main" val="3425405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892977" y="1726930"/>
            <a:ext cx="7488529" cy="2551493"/>
          </a:xfrm>
          <a:prstGeom prst="rect">
            <a:avLst/>
          </a:prstGeom>
        </p:spPr>
      </p:pic>
      <p:sp>
        <p:nvSpPr>
          <p:cNvPr id="2" name="Rectangle 1"/>
          <p:cNvSpPr/>
          <p:nvPr/>
        </p:nvSpPr>
        <p:spPr>
          <a:xfrm>
            <a:off x="752860" y="461642"/>
            <a:ext cx="3623877" cy="923330"/>
          </a:xfrm>
          <a:prstGeom prst="rect">
            <a:avLst/>
          </a:prstGeom>
          <a:noFill/>
        </p:spPr>
        <p:txBody>
          <a:bodyPr wrap="none" lIns="91440" tIns="45720" rIns="91440" bIns="45720">
            <a:spAutoFit/>
          </a:bodyPr>
          <a:lstStyle/>
          <a:p>
            <a:pPr algn="ctr"/>
            <a:r>
              <a:rPr lang="en-US" sz="5400" dirty="0" smtClean="0">
                <a:ln w="0"/>
                <a:solidFill>
                  <a:srgbClr val="FF0000"/>
                </a:solidFill>
                <a:effectLst>
                  <a:outerShdw blurRad="38100" dist="19050" dir="2700000" algn="tl" rotWithShape="0">
                    <a:schemeClr val="dk1">
                      <a:alpha val="40000"/>
                    </a:schemeClr>
                  </a:outerShdw>
                </a:effectLst>
              </a:rPr>
              <a:t>Chapter 08 :</a:t>
            </a:r>
            <a:endParaRPr lang="en-US" sz="5400" b="0" cap="none" spc="0" dirty="0">
              <a:ln w="0"/>
              <a:solidFill>
                <a:srgbClr val="FF0000"/>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294167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42925" y="1076325"/>
            <a:ext cx="11106150" cy="4705350"/>
          </a:xfrm>
          <a:prstGeom prst="rect">
            <a:avLst/>
          </a:prstGeom>
        </p:spPr>
      </p:pic>
    </p:spTree>
    <p:extLst>
      <p:ext uri="{BB962C8B-B14F-4D97-AF65-F5344CB8AC3E}">
        <p14:creationId xmlns:p14="http://schemas.microsoft.com/office/powerpoint/2010/main" val="3514976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00087" y="304800"/>
            <a:ext cx="10791825" cy="6248400"/>
          </a:xfrm>
          <a:prstGeom prst="rect">
            <a:avLst/>
          </a:prstGeom>
        </p:spPr>
      </p:pic>
    </p:spTree>
    <p:extLst>
      <p:ext uri="{BB962C8B-B14F-4D97-AF65-F5344CB8AC3E}">
        <p14:creationId xmlns:p14="http://schemas.microsoft.com/office/powerpoint/2010/main" val="3138618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95325" y="242887"/>
            <a:ext cx="10801350" cy="6372225"/>
          </a:xfrm>
          <a:prstGeom prst="rect">
            <a:avLst/>
          </a:prstGeom>
        </p:spPr>
      </p:pic>
    </p:spTree>
    <p:extLst>
      <p:ext uri="{BB962C8B-B14F-4D97-AF65-F5344CB8AC3E}">
        <p14:creationId xmlns:p14="http://schemas.microsoft.com/office/powerpoint/2010/main" val="3588227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61987" y="61912"/>
            <a:ext cx="10868025" cy="6734175"/>
          </a:xfrm>
          <a:prstGeom prst="rect">
            <a:avLst/>
          </a:prstGeom>
        </p:spPr>
      </p:pic>
    </p:spTree>
    <p:extLst>
      <p:ext uri="{BB962C8B-B14F-4D97-AF65-F5344CB8AC3E}">
        <p14:creationId xmlns:p14="http://schemas.microsoft.com/office/powerpoint/2010/main" val="413101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33400" y="319087"/>
            <a:ext cx="11125200" cy="6219825"/>
          </a:xfrm>
          <a:prstGeom prst="rect">
            <a:avLst/>
          </a:prstGeom>
        </p:spPr>
      </p:pic>
    </p:spTree>
    <p:extLst>
      <p:ext uri="{BB962C8B-B14F-4D97-AF65-F5344CB8AC3E}">
        <p14:creationId xmlns:p14="http://schemas.microsoft.com/office/powerpoint/2010/main" val="1351968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09587" y="1235075"/>
            <a:ext cx="3324225" cy="3448050"/>
          </a:xfrm>
          <a:prstGeom prst="rect">
            <a:avLst/>
          </a:prstGeom>
        </p:spPr>
      </p:pic>
      <p:pic>
        <p:nvPicPr>
          <p:cNvPr id="3" name="Picture 2"/>
          <p:cNvPicPr>
            <a:picLocks noChangeAspect="1"/>
          </p:cNvPicPr>
          <p:nvPr/>
        </p:nvPicPr>
        <p:blipFill>
          <a:blip r:embed="rId3"/>
          <a:stretch>
            <a:fillRect/>
          </a:stretch>
        </p:blipFill>
        <p:spPr>
          <a:xfrm>
            <a:off x="5742255" y="0"/>
            <a:ext cx="4923890" cy="6858000"/>
          </a:xfrm>
          <a:prstGeom prst="rect">
            <a:avLst/>
          </a:prstGeom>
        </p:spPr>
      </p:pic>
    </p:spTree>
    <p:extLst>
      <p:ext uri="{BB962C8B-B14F-4D97-AF65-F5344CB8AC3E}">
        <p14:creationId xmlns:p14="http://schemas.microsoft.com/office/powerpoint/2010/main" val="880988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85775" y="42862"/>
            <a:ext cx="11220450" cy="6772275"/>
          </a:xfrm>
          <a:prstGeom prst="rect">
            <a:avLst/>
          </a:prstGeom>
        </p:spPr>
      </p:pic>
    </p:spTree>
    <p:extLst>
      <p:ext uri="{BB962C8B-B14F-4D97-AF65-F5344CB8AC3E}">
        <p14:creationId xmlns:p14="http://schemas.microsoft.com/office/powerpoint/2010/main" val="2471700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19165" y="0"/>
            <a:ext cx="11153670" cy="6858000"/>
          </a:xfrm>
          <a:prstGeom prst="rect">
            <a:avLst/>
          </a:prstGeom>
        </p:spPr>
      </p:pic>
    </p:spTree>
    <p:extLst>
      <p:ext uri="{BB962C8B-B14F-4D97-AF65-F5344CB8AC3E}">
        <p14:creationId xmlns:p14="http://schemas.microsoft.com/office/powerpoint/2010/main" val="2633972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71537" y="138112"/>
            <a:ext cx="10448925" cy="6581775"/>
          </a:xfrm>
          <a:prstGeom prst="rect">
            <a:avLst/>
          </a:prstGeom>
        </p:spPr>
      </p:pic>
    </p:spTree>
    <p:extLst>
      <p:ext uri="{BB962C8B-B14F-4D97-AF65-F5344CB8AC3E}">
        <p14:creationId xmlns:p14="http://schemas.microsoft.com/office/powerpoint/2010/main" val="3946246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14375" y="223837"/>
            <a:ext cx="10763250" cy="6410325"/>
          </a:xfrm>
          <a:prstGeom prst="rect">
            <a:avLst/>
          </a:prstGeom>
        </p:spPr>
      </p:pic>
    </p:spTree>
    <p:extLst>
      <p:ext uri="{BB962C8B-B14F-4D97-AF65-F5344CB8AC3E}">
        <p14:creationId xmlns:p14="http://schemas.microsoft.com/office/powerpoint/2010/main" val="4195370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33425" y="1252537"/>
            <a:ext cx="10725150" cy="4352925"/>
          </a:xfrm>
          <a:prstGeom prst="rect">
            <a:avLst/>
          </a:prstGeom>
        </p:spPr>
      </p:pic>
    </p:spTree>
    <p:extLst>
      <p:ext uri="{BB962C8B-B14F-4D97-AF65-F5344CB8AC3E}">
        <p14:creationId xmlns:p14="http://schemas.microsoft.com/office/powerpoint/2010/main" val="1172369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45346" y="418006"/>
            <a:ext cx="5139548" cy="523220"/>
          </a:xfrm>
          <a:prstGeom prst="rect">
            <a:avLst/>
          </a:prstGeom>
        </p:spPr>
        <p:txBody>
          <a:bodyPr wrap="none">
            <a:spAutoFit/>
          </a:bodyPr>
          <a:lstStyle/>
          <a:p>
            <a:r>
              <a:rPr lang="en-US" sz="2800" b="1" u="sng" dirty="0">
                <a:solidFill>
                  <a:srgbClr val="C00000"/>
                </a:solidFill>
                <a:latin typeface="Open Sans"/>
              </a:rPr>
              <a:t>Question 1-Process Mapping</a:t>
            </a:r>
            <a:endParaRPr lang="en-US" sz="2800" b="1" i="0" u="sng" dirty="0">
              <a:solidFill>
                <a:srgbClr val="C00000"/>
              </a:solidFill>
              <a:effectLst/>
              <a:latin typeface="Open Sans"/>
            </a:endParaRPr>
          </a:p>
        </p:txBody>
      </p:sp>
      <p:sp>
        <p:nvSpPr>
          <p:cNvPr id="3" name="Rectangle 2"/>
          <p:cNvSpPr/>
          <p:nvPr/>
        </p:nvSpPr>
        <p:spPr>
          <a:xfrm>
            <a:off x="1690567" y="941226"/>
            <a:ext cx="7580415" cy="1569660"/>
          </a:xfrm>
          <a:prstGeom prst="rect">
            <a:avLst/>
          </a:prstGeom>
        </p:spPr>
        <p:txBody>
          <a:bodyPr wrap="square">
            <a:spAutoFit/>
          </a:bodyPr>
          <a:lstStyle/>
          <a:p>
            <a:pPr marL="342900" indent="-342900">
              <a:buFont typeface="Arial" panose="020B0604020202020204" pitchFamily="34" charset="0"/>
              <a:buChar char="•"/>
            </a:pPr>
            <a:r>
              <a:rPr lang="en-US" sz="2400" dirty="0"/>
              <a:t>Mapping is best done with a cross-functional group of people who do the work. </a:t>
            </a:r>
            <a:endParaRPr lang="en-US" sz="2400" dirty="0" smtClean="0"/>
          </a:p>
          <a:p>
            <a:pPr marL="342900" indent="-342900">
              <a:buFont typeface="Arial" panose="020B0604020202020204" pitchFamily="34" charset="0"/>
              <a:buChar char="•"/>
            </a:pPr>
            <a:r>
              <a:rPr lang="en-US" sz="2400" dirty="0" smtClean="0"/>
              <a:t>Where </a:t>
            </a:r>
            <a:r>
              <a:rPr lang="en-US" sz="2400" dirty="0"/>
              <a:t>possible, this group should include the customer and supplier.</a:t>
            </a:r>
          </a:p>
        </p:txBody>
      </p:sp>
      <p:sp>
        <p:nvSpPr>
          <p:cNvPr id="9" name="Rectangle 8"/>
          <p:cNvSpPr/>
          <p:nvPr/>
        </p:nvSpPr>
        <p:spPr>
          <a:xfrm>
            <a:off x="1666619" y="2876715"/>
            <a:ext cx="8856218" cy="1227965"/>
          </a:xfrm>
          <a:prstGeom prst="rect">
            <a:avLst/>
          </a:prstGeom>
        </p:spPr>
        <p:txBody>
          <a:bodyPr wrap="square">
            <a:spAutoFit/>
          </a:bodyPr>
          <a:lstStyle/>
          <a:p>
            <a:pPr marL="285750" indent="-285750">
              <a:lnSpc>
                <a:spcPct val="200000"/>
              </a:lnSpc>
              <a:buFont typeface="Arial" panose="020B0604020202020204" pitchFamily="34" charset="0"/>
              <a:buChar char="•"/>
            </a:pPr>
            <a:r>
              <a:rPr lang="en-US" sz="2000" dirty="0">
                <a:solidFill>
                  <a:srgbClr val="00B0F0"/>
                </a:solidFill>
                <a:latin typeface="Open Sans"/>
              </a:rPr>
              <a:t>TRUE </a:t>
            </a:r>
            <a:endParaRPr lang="en-US" sz="2000" dirty="0" smtClean="0">
              <a:solidFill>
                <a:srgbClr val="00B0F0"/>
              </a:solidFill>
              <a:latin typeface="Open Sans"/>
            </a:endParaRPr>
          </a:p>
          <a:p>
            <a:pPr marL="285750" indent="-285750">
              <a:lnSpc>
                <a:spcPct val="200000"/>
              </a:lnSpc>
              <a:buFont typeface="Arial" panose="020B0604020202020204" pitchFamily="34" charset="0"/>
              <a:buChar char="•"/>
            </a:pPr>
            <a:r>
              <a:rPr lang="en-US" sz="2000" dirty="0" smtClean="0">
                <a:solidFill>
                  <a:srgbClr val="00B0F0"/>
                </a:solidFill>
                <a:latin typeface="Open Sans"/>
              </a:rPr>
              <a:t>FALSE</a:t>
            </a:r>
            <a:endParaRPr lang="en-US" sz="2000" dirty="0">
              <a:solidFill>
                <a:srgbClr val="00B0F0"/>
              </a:solidFill>
              <a:latin typeface="Open Sans"/>
            </a:endParaRPr>
          </a:p>
        </p:txBody>
      </p:sp>
      <p:pic>
        <p:nvPicPr>
          <p:cNvPr id="11" name="Picture 10"/>
          <p:cNvPicPr>
            <a:picLocks noChangeAspect="1"/>
          </p:cNvPicPr>
          <p:nvPr/>
        </p:nvPicPr>
        <p:blipFill>
          <a:blip r:embed="rId2"/>
          <a:stretch>
            <a:fillRect/>
          </a:stretch>
        </p:blipFill>
        <p:spPr>
          <a:xfrm>
            <a:off x="1200555" y="3125284"/>
            <a:ext cx="342089" cy="365413"/>
          </a:xfrm>
          <a:prstGeom prst="rect">
            <a:avLst/>
          </a:prstGeom>
        </p:spPr>
      </p:pic>
      <p:pic>
        <p:nvPicPr>
          <p:cNvPr id="1027" name="DefaultOcx"/>
          <p:cNvPicPr preferRelativeResize="0">
            <a:picLocks noChangeArrowheads="1" noChangeShapeType="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371600" cy="3048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51393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45346" y="418006"/>
            <a:ext cx="9472465" cy="523220"/>
          </a:xfrm>
          <a:prstGeom prst="rect">
            <a:avLst/>
          </a:prstGeom>
        </p:spPr>
        <p:txBody>
          <a:bodyPr wrap="none">
            <a:spAutoFit/>
          </a:bodyPr>
          <a:lstStyle/>
          <a:p>
            <a:r>
              <a:rPr lang="en-US" sz="2800" b="1" u="sng" dirty="0">
                <a:solidFill>
                  <a:srgbClr val="C00000"/>
                </a:solidFill>
                <a:latin typeface="Open Sans"/>
              </a:rPr>
              <a:t>Question 2-Process Mapping 1: Raw Material Ordering</a:t>
            </a:r>
            <a:endParaRPr lang="en-US" sz="2800" b="1" i="0" u="sng" dirty="0">
              <a:solidFill>
                <a:srgbClr val="C00000"/>
              </a:solidFill>
              <a:effectLst/>
              <a:latin typeface="Open Sans"/>
            </a:endParaRPr>
          </a:p>
        </p:txBody>
      </p:sp>
      <p:sp>
        <p:nvSpPr>
          <p:cNvPr id="3" name="Rectangle 2"/>
          <p:cNvSpPr/>
          <p:nvPr/>
        </p:nvSpPr>
        <p:spPr>
          <a:xfrm>
            <a:off x="1" y="941226"/>
            <a:ext cx="9270982" cy="1200329"/>
          </a:xfrm>
          <a:prstGeom prst="rect">
            <a:avLst/>
          </a:prstGeom>
        </p:spPr>
        <p:txBody>
          <a:bodyPr wrap="square">
            <a:spAutoFit/>
          </a:bodyPr>
          <a:lstStyle/>
          <a:p>
            <a:pPr marL="342900" indent="-342900">
              <a:buFont typeface="Arial" panose="020B0604020202020204" pitchFamily="34" charset="0"/>
              <a:buChar char="•"/>
            </a:pPr>
            <a:r>
              <a:rPr lang="en-US" sz="2400" dirty="0"/>
              <a:t>Below are three possible processes for ordering raw material from a supplier, receiving the materials and transferring them into your production and paying the supplier.</a:t>
            </a:r>
          </a:p>
        </p:txBody>
      </p:sp>
      <p:pic>
        <p:nvPicPr>
          <p:cNvPr id="1027" name="DefaultOcx"/>
          <p:cNvPicPr preferRelativeResize="0">
            <a:picLocks noChangeArrowheads="1" noChangeShapeType="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71600" cy="3048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458" name="Picture 2" descr="https://d37djvu3ytnwxt.cloudfront.net/assets/courseware/v1/f2b7e489038b7fc512a26af25103bd74/asset-v1:TUMx+QPLS1x+2T2017+type@asset+block/Correcte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3808" y="2141555"/>
            <a:ext cx="7157174" cy="392049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645346" y="6274912"/>
            <a:ext cx="4044697" cy="369332"/>
          </a:xfrm>
          <a:prstGeom prst="rect">
            <a:avLst/>
          </a:prstGeom>
        </p:spPr>
        <p:txBody>
          <a:bodyPr wrap="none">
            <a:spAutoFit/>
          </a:bodyPr>
          <a:lstStyle/>
          <a:p>
            <a:r>
              <a:rPr lang="en-US" b="1" dirty="0">
                <a:solidFill>
                  <a:srgbClr val="C00000"/>
                </a:solidFill>
                <a:latin typeface="Open Sans"/>
              </a:rPr>
              <a:t>Which process(</a:t>
            </a:r>
            <a:r>
              <a:rPr lang="en-US" b="1" dirty="0" err="1">
                <a:solidFill>
                  <a:srgbClr val="C00000"/>
                </a:solidFill>
                <a:latin typeface="Open Sans"/>
              </a:rPr>
              <a:t>es</a:t>
            </a:r>
            <a:r>
              <a:rPr lang="en-US" b="1" dirty="0">
                <a:solidFill>
                  <a:srgbClr val="C00000"/>
                </a:solidFill>
                <a:latin typeface="Open Sans"/>
              </a:rPr>
              <a:t>) is (are) correct?</a:t>
            </a:r>
            <a:endParaRPr lang="en-US" b="1" dirty="0">
              <a:solidFill>
                <a:srgbClr val="C00000"/>
              </a:solidFill>
            </a:endParaRPr>
          </a:p>
        </p:txBody>
      </p:sp>
    </p:spTree>
    <p:extLst>
      <p:ext uri="{BB962C8B-B14F-4D97-AF65-F5344CB8AC3E}">
        <p14:creationId xmlns:p14="http://schemas.microsoft.com/office/powerpoint/2010/main" val="826264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45346" y="418006"/>
            <a:ext cx="10331674" cy="523220"/>
          </a:xfrm>
          <a:prstGeom prst="rect">
            <a:avLst/>
          </a:prstGeom>
        </p:spPr>
        <p:txBody>
          <a:bodyPr wrap="none">
            <a:spAutoFit/>
          </a:bodyPr>
          <a:lstStyle/>
          <a:p>
            <a:r>
              <a:rPr lang="en-US" sz="2800" b="1" u="sng" dirty="0">
                <a:solidFill>
                  <a:srgbClr val="C00000"/>
                </a:solidFill>
                <a:latin typeface="Open Sans"/>
              </a:rPr>
              <a:t>Question 2-Process Mapping 1: Raw Material </a:t>
            </a:r>
            <a:r>
              <a:rPr lang="en-US" sz="2800" b="1" u="sng" dirty="0" smtClean="0">
                <a:solidFill>
                  <a:srgbClr val="C00000"/>
                </a:solidFill>
                <a:latin typeface="Open Sans"/>
              </a:rPr>
              <a:t>Ordering cont.</a:t>
            </a:r>
            <a:endParaRPr lang="en-US" sz="2800" b="1" i="0" u="sng" dirty="0">
              <a:solidFill>
                <a:srgbClr val="C00000"/>
              </a:solidFill>
              <a:effectLst/>
              <a:latin typeface="Open Sans"/>
            </a:endParaRPr>
          </a:p>
        </p:txBody>
      </p:sp>
      <p:sp>
        <p:nvSpPr>
          <p:cNvPr id="9" name="Rectangle 8"/>
          <p:cNvSpPr/>
          <p:nvPr/>
        </p:nvSpPr>
        <p:spPr>
          <a:xfrm>
            <a:off x="1804769" y="1354764"/>
            <a:ext cx="4121018" cy="3170099"/>
          </a:xfrm>
          <a:prstGeom prst="rect">
            <a:avLst/>
          </a:prstGeom>
        </p:spPr>
        <p:txBody>
          <a:bodyPr wrap="square">
            <a:spAutoFit/>
          </a:bodyPr>
          <a:lstStyle/>
          <a:p>
            <a:pPr marL="285750" indent="-285750">
              <a:lnSpc>
                <a:spcPct val="200000"/>
              </a:lnSpc>
              <a:buFont typeface="Arial" panose="020B0604020202020204" pitchFamily="34" charset="0"/>
              <a:buChar char="•"/>
            </a:pPr>
            <a:r>
              <a:rPr lang="en-US" sz="2000" dirty="0">
                <a:solidFill>
                  <a:srgbClr val="00B0F0"/>
                </a:solidFill>
                <a:latin typeface="Open Sans"/>
              </a:rPr>
              <a:t>Process a)</a:t>
            </a:r>
          </a:p>
          <a:p>
            <a:pPr marL="285750" indent="-285750">
              <a:lnSpc>
                <a:spcPct val="200000"/>
              </a:lnSpc>
              <a:buFont typeface="Arial" panose="020B0604020202020204" pitchFamily="34" charset="0"/>
              <a:buChar char="•"/>
            </a:pPr>
            <a:r>
              <a:rPr lang="en-US" sz="2000" dirty="0">
                <a:solidFill>
                  <a:srgbClr val="00B0F0"/>
                </a:solidFill>
                <a:latin typeface="Open Sans"/>
              </a:rPr>
              <a:t>Process b)</a:t>
            </a:r>
          </a:p>
          <a:p>
            <a:pPr marL="285750" indent="-285750">
              <a:lnSpc>
                <a:spcPct val="200000"/>
              </a:lnSpc>
              <a:buFont typeface="Arial" panose="020B0604020202020204" pitchFamily="34" charset="0"/>
              <a:buChar char="•"/>
            </a:pPr>
            <a:r>
              <a:rPr lang="en-US" sz="2000" dirty="0">
                <a:solidFill>
                  <a:srgbClr val="00B0F0"/>
                </a:solidFill>
                <a:latin typeface="Open Sans"/>
              </a:rPr>
              <a:t>Process c)</a:t>
            </a:r>
          </a:p>
          <a:p>
            <a:pPr marL="285750" indent="-285750">
              <a:lnSpc>
                <a:spcPct val="200000"/>
              </a:lnSpc>
              <a:buFont typeface="Arial" panose="020B0604020202020204" pitchFamily="34" charset="0"/>
              <a:buChar char="•"/>
            </a:pPr>
            <a:r>
              <a:rPr lang="en-US" sz="2000" dirty="0">
                <a:solidFill>
                  <a:srgbClr val="00B0F0"/>
                </a:solidFill>
                <a:latin typeface="Open Sans"/>
              </a:rPr>
              <a:t>All are correct </a:t>
            </a:r>
          </a:p>
          <a:p>
            <a:pPr marL="285750" indent="-285750">
              <a:lnSpc>
                <a:spcPct val="200000"/>
              </a:lnSpc>
              <a:buFont typeface="Arial" panose="020B0604020202020204" pitchFamily="34" charset="0"/>
              <a:buChar char="•"/>
            </a:pPr>
            <a:r>
              <a:rPr lang="en-US" sz="2000" dirty="0">
                <a:solidFill>
                  <a:srgbClr val="00B0F0"/>
                </a:solidFill>
                <a:latin typeface="Open Sans"/>
              </a:rPr>
              <a:t>Processes a) and b) only</a:t>
            </a:r>
          </a:p>
        </p:txBody>
      </p:sp>
      <p:pic>
        <p:nvPicPr>
          <p:cNvPr id="11" name="Picture 10"/>
          <p:cNvPicPr>
            <a:picLocks noChangeAspect="1"/>
          </p:cNvPicPr>
          <p:nvPr/>
        </p:nvPicPr>
        <p:blipFill>
          <a:blip r:embed="rId2"/>
          <a:stretch>
            <a:fillRect/>
          </a:stretch>
        </p:blipFill>
        <p:spPr>
          <a:xfrm>
            <a:off x="1462680" y="3416495"/>
            <a:ext cx="342089" cy="365413"/>
          </a:xfrm>
          <a:prstGeom prst="rect">
            <a:avLst/>
          </a:prstGeom>
        </p:spPr>
      </p:pic>
      <p:sp>
        <p:nvSpPr>
          <p:cNvPr id="14" name="Rectangle 13"/>
          <p:cNvSpPr/>
          <p:nvPr/>
        </p:nvSpPr>
        <p:spPr>
          <a:xfrm>
            <a:off x="6030997" y="1752541"/>
            <a:ext cx="5553694" cy="3693319"/>
          </a:xfrm>
          <a:prstGeom prst="rect">
            <a:avLst/>
          </a:prstGeom>
          <a:solidFill>
            <a:schemeClr val="accent2">
              <a:lumMod val="20000"/>
              <a:lumOff val="80000"/>
            </a:schemeClr>
          </a:solidFill>
        </p:spPr>
        <p:style>
          <a:lnRef idx="2">
            <a:schemeClr val="accent1"/>
          </a:lnRef>
          <a:fillRef idx="1">
            <a:schemeClr val="lt1"/>
          </a:fillRef>
          <a:effectRef idx="0">
            <a:schemeClr val="accent1"/>
          </a:effectRef>
          <a:fontRef idx="minor">
            <a:schemeClr val="dk1"/>
          </a:fontRef>
        </p:style>
        <p:txBody>
          <a:bodyPr wrap="square">
            <a:spAutoFit/>
          </a:bodyPr>
          <a:lstStyle/>
          <a:p>
            <a:r>
              <a:rPr lang="en-US" b="1" i="0" u="sng" dirty="0" smtClean="0">
                <a:solidFill>
                  <a:srgbClr val="C00000"/>
                </a:solidFill>
                <a:effectLst/>
                <a:latin typeface="Open Sans"/>
              </a:rPr>
              <a:t>Explanation</a:t>
            </a:r>
          </a:p>
          <a:p>
            <a:r>
              <a:rPr lang="en-US" dirty="0"/>
              <a:t>The answer is that all of these processes are correct. For process a) the product is received and checked (verified) before the supplier is paid. This is valid for many receiving processes. Process b) authorizes the supplier payment before the product is received, which can be the case, particularly if there is a shortage of the product. Process c) skips the product verification step. This could be the case if there is a long relationship with the supplier and the quality is assured, for example.</a:t>
            </a:r>
          </a:p>
          <a:p>
            <a:r>
              <a:rPr lang="en-US" dirty="0"/>
              <a:t>Of course, there can be many other variations of this process. What do you have in your company?</a:t>
            </a:r>
          </a:p>
          <a:p>
            <a:endParaRPr lang="en-US" dirty="0"/>
          </a:p>
        </p:txBody>
      </p:sp>
      <p:pic>
        <p:nvPicPr>
          <p:cNvPr id="1027" name="DefaultOcx"/>
          <p:cNvPicPr preferRelativeResize="0">
            <a:picLocks noChangeArrowheads="1" noChangeShapeType="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371600" cy="3048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82556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1734" y="358618"/>
            <a:ext cx="11565987" cy="523220"/>
          </a:xfrm>
          <a:prstGeom prst="rect">
            <a:avLst/>
          </a:prstGeom>
        </p:spPr>
        <p:txBody>
          <a:bodyPr wrap="none">
            <a:spAutoFit/>
          </a:bodyPr>
          <a:lstStyle/>
          <a:p>
            <a:r>
              <a:rPr lang="en-US" sz="2800" b="1" u="sng" dirty="0">
                <a:solidFill>
                  <a:srgbClr val="C00000"/>
                </a:solidFill>
                <a:latin typeface="Open Sans"/>
              </a:rPr>
              <a:t>Question 3-Process Mapping 2: Producing and Shipping a Product</a:t>
            </a:r>
            <a:endParaRPr lang="en-US" sz="2800" b="1" i="0" u="sng" dirty="0">
              <a:solidFill>
                <a:srgbClr val="C00000"/>
              </a:solidFill>
              <a:effectLst/>
              <a:latin typeface="Open Sans"/>
            </a:endParaRPr>
          </a:p>
        </p:txBody>
      </p:sp>
      <p:sp>
        <p:nvSpPr>
          <p:cNvPr id="3" name="Rectangle 2"/>
          <p:cNvSpPr/>
          <p:nvPr/>
        </p:nvSpPr>
        <p:spPr>
          <a:xfrm>
            <a:off x="1690567" y="941226"/>
            <a:ext cx="7580415" cy="461665"/>
          </a:xfrm>
          <a:prstGeom prst="rect">
            <a:avLst/>
          </a:prstGeom>
        </p:spPr>
        <p:txBody>
          <a:bodyPr wrap="square">
            <a:spAutoFit/>
          </a:bodyPr>
          <a:lstStyle/>
          <a:p>
            <a:r>
              <a:rPr lang="en-US" sz="2400" dirty="0"/>
              <a:t>Below is a process for producing and shipping a product.</a:t>
            </a:r>
          </a:p>
        </p:txBody>
      </p:sp>
      <p:pic>
        <p:nvPicPr>
          <p:cNvPr id="1027" name="DefaultOcx"/>
          <p:cNvPicPr preferRelativeResize="0">
            <a:picLocks noChangeArrowheads="1" noChangeShapeType="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71600" cy="3048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482" name="Picture 2" descr="https://d37djvu3ytnwxt.cloudfront.net/assets/courseware/v1/63ca7b048e69e0dcab5dfd851f98969f/asset-v1:TUMx+QPLS1x+2T2017+type@asset+block/Process_map_prob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3132" y="2550225"/>
            <a:ext cx="7456509" cy="3446813"/>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645346" y="6274912"/>
            <a:ext cx="4044697" cy="369332"/>
          </a:xfrm>
          <a:prstGeom prst="rect">
            <a:avLst/>
          </a:prstGeom>
        </p:spPr>
        <p:txBody>
          <a:bodyPr wrap="none">
            <a:spAutoFit/>
          </a:bodyPr>
          <a:lstStyle/>
          <a:p>
            <a:r>
              <a:rPr lang="en-US" b="1" dirty="0">
                <a:solidFill>
                  <a:srgbClr val="C00000"/>
                </a:solidFill>
                <a:latin typeface="Open Sans"/>
              </a:rPr>
              <a:t>How can we describe this process?</a:t>
            </a:r>
            <a:endParaRPr lang="en-US" b="1" dirty="0">
              <a:solidFill>
                <a:srgbClr val="C00000"/>
              </a:solidFill>
            </a:endParaRPr>
          </a:p>
        </p:txBody>
      </p:sp>
    </p:spTree>
    <p:extLst>
      <p:ext uri="{BB962C8B-B14F-4D97-AF65-F5344CB8AC3E}">
        <p14:creationId xmlns:p14="http://schemas.microsoft.com/office/powerpoint/2010/main" val="2242095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0585" y="358618"/>
            <a:ext cx="11565987" cy="523220"/>
          </a:xfrm>
          <a:prstGeom prst="rect">
            <a:avLst/>
          </a:prstGeom>
        </p:spPr>
        <p:txBody>
          <a:bodyPr wrap="none">
            <a:spAutoFit/>
          </a:bodyPr>
          <a:lstStyle/>
          <a:p>
            <a:r>
              <a:rPr lang="en-US" sz="2800" b="1" u="sng" dirty="0">
                <a:solidFill>
                  <a:srgbClr val="C00000"/>
                </a:solidFill>
                <a:latin typeface="Open Sans"/>
              </a:rPr>
              <a:t>Question 3-Process Mapping 2: Producing and Shipping a Product</a:t>
            </a:r>
            <a:endParaRPr lang="en-US" sz="2800" b="1" i="0" u="sng" dirty="0">
              <a:solidFill>
                <a:srgbClr val="C00000"/>
              </a:solidFill>
              <a:effectLst/>
              <a:latin typeface="Open Sans"/>
            </a:endParaRPr>
          </a:p>
        </p:txBody>
      </p:sp>
      <p:sp>
        <p:nvSpPr>
          <p:cNvPr id="9" name="Rectangle 8"/>
          <p:cNvSpPr/>
          <p:nvPr/>
        </p:nvSpPr>
        <p:spPr>
          <a:xfrm>
            <a:off x="1371600" y="1072780"/>
            <a:ext cx="10414972" cy="3170099"/>
          </a:xfrm>
          <a:prstGeom prst="rect">
            <a:avLst/>
          </a:prstGeom>
        </p:spPr>
        <p:txBody>
          <a:bodyPr wrap="square">
            <a:spAutoFit/>
          </a:bodyPr>
          <a:lstStyle/>
          <a:p>
            <a:pPr marL="285750" indent="-285750">
              <a:lnSpc>
                <a:spcPct val="200000"/>
              </a:lnSpc>
              <a:buFont typeface="Arial" panose="020B0604020202020204" pitchFamily="34" charset="0"/>
              <a:buChar char="•"/>
            </a:pPr>
            <a:r>
              <a:rPr lang="en-US" sz="2000" dirty="0">
                <a:solidFill>
                  <a:srgbClr val="00B0F0"/>
                </a:solidFill>
                <a:latin typeface="Open Sans"/>
              </a:rPr>
              <a:t>This process describes a module: the production for a sub-assembly occurs before the final product is produced. </a:t>
            </a:r>
          </a:p>
          <a:p>
            <a:pPr marL="285750" indent="-285750">
              <a:lnSpc>
                <a:spcPct val="200000"/>
              </a:lnSpc>
              <a:buFont typeface="Arial" panose="020B0604020202020204" pitchFamily="34" charset="0"/>
              <a:buChar char="•"/>
            </a:pPr>
            <a:r>
              <a:rPr lang="en-US" sz="2000" dirty="0">
                <a:solidFill>
                  <a:srgbClr val="00B0F0"/>
                </a:solidFill>
                <a:latin typeface="Open Sans"/>
              </a:rPr>
              <a:t>This process describes two individual products that are sold together.</a:t>
            </a:r>
          </a:p>
          <a:p>
            <a:pPr marL="285750" indent="-285750">
              <a:lnSpc>
                <a:spcPct val="200000"/>
              </a:lnSpc>
              <a:buFont typeface="Arial" panose="020B0604020202020204" pitchFamily="34" charset="0"/>
              <a:buChar char="•"/>
            </a:pPr>
            <a:r>
              <a:rPr lang="en-US" sz="2000" dirty="0">
                <a:solidFill>
                  <a:srgbClr val="00B0F0"/>
                </a:solidFill>
                <a:latin typeface="Open Sans"/>
              </a:rPr>
              <a:t>This process describes two separate factories who produce parts that are sold together.</a:t>
            </a:r>
          </a:p>
          <a:p>
            <a:pPr marL="285750" indent="-285750">
              <a:lnSpc>
                <a:spcPct val="200000"/>
              </a:lnSpc>
              <a:buFont typeface="Arial" panose="020B0604020202020204" pitchFamily="34" charset="0"/>
              <a:buChar char="•"/>
            </a:pPr>
            <a:r>
              <a:rPr lang="en-US" sz="2000" dirty="0">
                <a:solidFill>
                  <a:srgbClr val="00B0F0"/>
                </a:solidFill>
                <a:latin typeface="Open Sans"/>
              </a:rPr>
              <a:t>This process is impossible and cannot be realized.</a:t>
            </a:r>
          </a:p>
        </p:txBody>
      </p:sp>
      <p:pic>
        <p:nvPicPr>
          <p:cNvPr id="11" name="Picture 10"/>
          <p:cNvPicPr>
            <a:picLocks noChangeAspect="1"/>
          </p:cNvPicPr>
          <p:nvPr/>
        </p:nvPicPr>
        <p:blipFill>
          <a:blip r:embed="rId2"/>
          <a:stretch>
            <a:fillRect/>
          </a:stretch>
        </p:blipFill>
        <p:spPr>
          <a:xfrm>
            <a:off x="1029511" y="1282300"/>
            <a:ext cx="342089" cy="365413"/>
          </a:xfrm>
          <a:prstGeom prst="rect">
            <a:avLst/>
          </a:prstGeom>
        </p:spPr>
      </p:pic>
      <p:sp>
        <p:nvSpPr>
          <p:cNvPr id="14" name="Rectangle 13"/>
          <p:cNvSpPr/>
          <p:nvPr/>
        </p:nvSpPr>
        <p:spPr>
          <a:xfrm>
            <a:off x="2695699" y="4459934"/>
            <a:ext cx="9090873" cy="2031325"/>
          </a:xfrm>
          <a:prstGeom prst="rect">
            <a:avLst/>
          </a:prstGeom>
          <a:solidFill>
            <a:schemeClr val="accent2">
              <a:lumMod val="20000"/>
              <a:lumOff val="80000"/>
            </a:schemeClr>
          </a:solidFill>
        </p:spPr>
        <p:style>
          <a:lnRef idx="2">
            <a:schemeClr val="accent1"/>
          </a:lnRef>
          <a:fillRef idx="1">
            <a:schemeClr val="lt1"/>
          </a:fillRef>
          <a:effectRef idx="0">
            <a:schemeClr val="accent1"/>
          </a:effectRef>
          <a:fontRef idx="minor">
            <a:schemeClr val="dk1"/>
          </a:fontRef>
        </p:style>
        <p:txBody>
          <a:bodyPr wrap="square">
            <a:spAutoFit/>
          </a:bodyPr>
          <a:lstStyle/>
          <a:p>
            <a:r>
              <a:rPr lang="en-US" b="1" i="0" u="sng" dirty="0" smtClean="0">
                <a:solidFill>
                  <a:srgbClr val="C00000"/>
                </a:solidFill>
                <a:effectLst/>
                <a:latin typeface="Open Sans"/>
              </a:rPr>
              <a:t>Explanation</a:t>
            </a:r>
          </a:p>
          <a:p>
            <a:r>
              <a:rPr lang="en-US" dirty="0"/>
              <a:t>The process could describe a module. First a sub-assembly is produced and tested, then sent on and a larger assembly is produced and tested and delivered.</a:t>
            </a:r>
          </a:p>
          <a:p>
            <a:r>
              <a:rPr lang="en-US" dirty="0"/>
              <a:t>Since the process map shows that the top flow is combined with the bottom flow, this cannot describe two individual processes.</a:t>
            </a:r>
          </a:p>
          <a:p>
            <a:r>
              <a:rPr lang="en-US" dirty="0"/>
              <a:t>As the planning is done by one entity, this cannot describe two different factories.</a:t>
            </a:r>
          </a:p>
          <a:p>
            <a:endParaRPr lang="en-US" dirty="0"/>
          </a:p>
        </p:txBody>
      </p:sp>
      <p:pic>
        <p:nvPicPr>
          <p:cNvPr id="1027" name="DefaultOcx"/>
          <p:cNvPicPr preferRelativeResize="0">
            <a:picLocks noChangeArrowheads="1" noChangeShapeType="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371600" cy="3048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54827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45346" y="418006"/>
            <a:ext cx="6397905" cy="523220"/>
          </a:xfrm>
          <a:prstGeom prst="rect">
            <a:avLst/>
          </a:prstGeom>
        </p:spPr>
        <p:txBody>
          <a:bodyPr wrap="none">
            <a:spAutoFit/>
          </a:bodyPr>
          <a:lstStyle/>
          <a:p>
            <a:r>
              <a:rPr lang="en-US" sz="2800" b="1" u="sng" dirty="0">
                <a:solidFill>
                  <a:srgbClr val="C00000"/>
                </a:solidFill>
                <a:latin typeface="Open Sans"/>
              </a:rPr>
              <a:t>Question 4-Process Mapping </a:t>
            </a:r>
            <a:r>
              <a:rPr lang="en-US" sz="2800" b="1" u="sng" dirty="0" smtClean="0">
                <a:solidFill>
                  <a:srgbClr val="C00000"/>
                </a:solidFill>
                <a:latin typeface="Open Sans"/>
              </a:rPr>
              <a:t>3 </a:t>
            </a:r>
            <a:r>
              <a:rPr lang="en-US" sz="2800" b="1" u="sng" dirty="0" err="1" smtClean="0">
                <a:solidFill>
                  <a:srgbClr val="C00000"/>
                </a:solidFill>
                <a:latin typeface="Open Sans"/>
              </a:rPr>
              <a:t>cont</a:t>
            </a:r>
            <a:r>
              <a:rPr lang="en-US" sz="2800" b="1" u="sng" dirty="0" smtClean="0">
                <a:solidFill>
                  <a:srgbClr val="C00000"/>
                </a:solidFill>
                <a:latin typeface="Open Sans"/>
              </a:rPr>
              <a:t> </a:t>
            </a:r>
            <a:endParaRPr lang="en-US" sz="2800" b="1" u="sng" dirty="0">
              <a:solidFill>
                <a:srgbClr val="C00000"/>
              </a:solidFill>
              <a:latin typeface="Open Sans"/>
            </a:endParaRPr>
          </a:p>
        </p:txBody>
      </p:sp>
      <p:sp>
        <p:nvSpPr>
          <p:cNvPr id="3" name="Rectangle 2"/>
          <p:cNvSpPr/>
          <p:nvPr/>
        </p:nvSpPr>
        <p:spPr>
          <a:xfrm>
            <a:off x="1797445" y="941226"/>
            <a:ext cx="7580415" cy="461665"/>
          </a:xfrm>
          <a:prstGeom prst="rect">
            <a:avLst/>
          </a:prstGeom>
        </p:spPr>
        <p:txBody>
          <a:bodyPr wrap="square">
            <a:spAutoFit/>
          </a:bodyPr>
          <a:lstStyle/>
          <a:p>
            <a:r>
              <a:rPr lang="en-US" sz="2400" dirty="0" smtClean="0"/>
              <a:t>Which process is correct ?</a:t>
            </a:r>
            <a:endParaRPr lang="en-US" sz="2400" dirty="0"/>
          </a:p>
        </p:txBody>
      </p:sp>
      <p:sp>
        <p:nvSpPr>
          <p:cNvPr id="9" name="Rectangle 8"/>
          <p:cNvSpPr/>
          <p:nvPr/>
        </p:nvSpPr>
        <p:spPr>
          <a:xfrm>
            <a:off x="1666619" y="2876715"/>
            <a:ext cx="8856218" cy="2459071"/>
          </a:xfrm>
          <a:prstGeom prst="rect">
            <a:avLst/>
          </a:prstGeom>
        </p:spPr>
        <p:txBody>
          <a:bodyPr wrap="square">
            <a:spAutoFit/>
          </a:bodyPr>
          <a:lstStyle/>
          <a:p>
            <a:pPr marL="285750" indent="-285750">
              <a:lnSpc>
                <a:spcPct val="200000"/>
              </a:lnSpc>
              <a:buFont typeface="Arial" panose="020B0604020202020204" pitchFamily="34" charset="0"/>
              <a:buChar char="•"/>
            </a:pPr>
            <a:r>
              <a:rPr lang="en-US" sz="2000" dirty="0">
                <a:solidFill>
                  <a:srgbClr val="00B0F0"/>
                </a:solidFill>
                <a:latin typeface="Open Sans"/>
              </a:rPr>
              <a:t>Process a).</a:t>
            </a:r>
          </a:p>
          <a:p>
            <a:pPr marL="285750" indent="-285750">
              <a:lnSpc>
                <a:spcPct val="200000"/>
              </a:lnSpc>
              <a:buFont typeface="Arial" panose="020B0604020202020204" pitchFamily="34" charset="0"/>
              <a:buChar char="•"/>
            </a:pPr>
            <a:r>
              <a:rPr lang="en-US" sz="2000" dirty="0">
                <a:solidFill>
                  <a:srgbClr val="00B0F0"/>
                </a:solidFill>
                <a:latin typeface="Open Sans"/>
              </a:rPr>
              <a:t>Process b) </a:t>
            </a:r>
          </a:p>
          <a:p>
            <a:pPr marL="285750" indent="-285750">
              <a:lnSpc>
                <a:spcPct val="200000"/>
              </a:lnSpc>
              <a:buFont typeface="Arial" panose="020B0604020202020204" pitchFamily="34" charset="0"/>
              <a:buChar char="•"/>
            </a:pPr>
            <a:r>
              <a:rPr lang="en-US" sz="2000" dirty="0">
                <a:solidFill>
                  <a:srgbClr val="00B0F0"/>
                </a:solidFill>
                <a:latin typeface="Open Sans"/>
              </a:rPr>
              <a:t>Process c)</a:t>
            </a:r>
          </a:p>
          <a:p>
            <a:pPr marL="285750" indent="-285750">
              <a:lnSpc>
                <a:spcPct val="200000"/>
              </a:lnSpc>
              <a:buFont typeface="Arial" panose="020B0604020202020204" pitchFamily="34" charset="0"/>
              <a:buChar char="•"/>
            </a:pPr>
            <a:r>
              <a:rPr lang="en-US" sz="2000" dirty="0">
                <a:solidFill>
                  <a:srgbClr val="00B0F0"/>
                </a:solidFill>
                <a:latin typeface="Open Sans"/>
              </a:rPr>
              <a:t>None of the processes are correct.</a:t>
            </a:r>
          </a:p>
        </p:txBody>
      </p:sp>
      <p:pic>
        <p:nvPicPr>
          <p:cNvPr id="11" name="Picture 10"/>
          <p:cNvPicPr>
            <a:picLocks noChangeAspect="1"/>
          </p:cNvPicPr>
          <p:nvPr/>
        </p:nvPicPr>
        <p:blipFill>
          <a:blip r:embed="rId2"/>
          <a:stretch>
            <a:fillRect/>
          </a:stretch>
        </p:blipFill>
        <p:spPr>
          <a:xfrm>
            <a:off x="1371600" y="3740837"/>
            <a:ext cx="342089" cy="365413"/>
          </a:xfrm>
          <a:prstGeom prst="rect">
            <a:avLst/>
          </a:prstGeom>
        </p:spPr>
      </p:pic>
      <p:sp>
        <p:nvSpPr>
          <p:cNvPr id="14" name="Rectangle 13"/>
          <p:cNvSpPr/>
          <p:nvPr/>
        </p:nvSpPr>
        <p:spPr>
          <a:xfrm>
            <a:off x="6292255" y="1906126"/>
            <a:ext cx="5553694" cy="2308324"/>
          </a:xfrm>
          <a:prstGeom prst="rect">
            <a:avLst/>
          </a:prstGeom>
          <a:solidFill>
            <a:schemeClr val="accent2">
              <a:lumMod val="20000"/>
              <a:lumOff val="80000"/>
            </a:schemeClr>
          </a:solidFill>
        </p:spPr>
        <p:style>
          <a:lnRef idx="2">
            <a:schemeClr val="accent1"/>
          </a:lnRef>
          <a:fillRef idx="1">
            <a:schemeClr val="lt1"/>
          </a:fillRef>
          <a:effectRef idx="0">
            <a:schemeClr val="accent1"/>
          </a:effectRef>
          <a:fontRef idx="minor">
            <a:schemeClr val="dk1"/>
          </a:fontRef>
        </p:style>
        <p:txBody>
          <a:bodyPr wrap="square">
            <a:spAutoFit/>
          </a:bodyPr>
          <a:lstStyle/>
          <a:p>
            <a:r>
              <a:rPr lang="en-US" b="1" i="0" u="sng" dirty="0" smtClean="0">
                <a:solidFill>
                  <a:srgbClr val="C00000"/>
                </a:solidFill>
                <a:effectLst/>
                <a:latin typeface="Open Sans"/>
              </a:rPr>
              <a:t>Explanation</a:t>
            </a:r>
          </a:p>
          <a:p>
            <a:r>
              <a:rPr lang="en-US" dirty="0"/>
              <a:t>Process b shows a correct flow from the production (left hand side) and the customer (right hand side).</a:t>
            </a:r>
          </a:p>
          <a:p>
            <a:r>
              <a:rPr lang="en-US" dirty="0"/>
              <a:t>The customer sends and order and receives an invoice.</a:t>
            </a:r>
          </a:p>
          <a:p>
            <a:r>
              <a:rPr lang="en-US" dirty="0"/>
              <a:t>Internally the inventory is reserved and the shipment planned.</a:t>
            </a:r>
          </a:p>
          <a:p>
            <a:r>
              <a:rPr lang="en-US" dirty="0"/>
              <a:t>The production sends the raw material or sub-assembly, which then gets produced and shipped to the customer.</a:t>
            </a:r>
          </a:p>
        </p:txBody>
      </p:sp>
      <p:pic>
        <p:nvPicPr>
          <p:cNvPr id="1027" name="DefaultOcx"/>
          <p:cNvPicPr preferRelativeResize="0">
            <a:picLocks noChangeArrowheads="1" noChangeShapeType="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371600" cy="3048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78142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45346" y="418006"/>
            <a:ext cx="5439310" cy="523220"/>
          </a:xfrm>
          <a:prstGeom prst="rect">
            <a:avLst/>
          </a:prstGeom>
        </p:spPr>
        <p:txBody>
          <a:bodyPr wrap="none">
            <a:spAutoFit/>
          </a:bodyPr>
          <a:lstStyle/>
          <a:p>
            <a:r>
              <a:rPr lang="en-US" sz="2800" b="1" u="sng" dirty="0">
                <a:solidFill>
                  <a:srgbClr val="C00000"/>
                </a:solidFill>
                <a:latin typeface="Open Sans"/>
              </a:rPr>
              <a:t>Question 5-Process Mapping 4</a:t>
            </a:r>
            <a:endParaRPr lang="en-US" sz="2800" b="1" i="0" u="sng" dirty="0">
              <a:solidFill>
                <a:srgbClr val="C00000"/>
              </a:solidFill>
              <a:effectLst/>
              <a:latin typeface="Open Sans"/>
            </a:endParaRPr>
          </a:p>
        </p:txBody>
      </p:sp>
      <p:sp>
        <p:nvSpPr>
          <p:cNvPr id="3" name="Rectangle 2"/>
          <p:cNvSpPr/>
          <p:nvPr/>
        </p:nvSpPr>
        <p:spPr>
          <a:xfrm>
            <a:off x="1690567" y="941226"/>
            <a:ext cx="7580415" cy="1569660"/>
          </a:xfrm>
          <a:prstGeom prst="rect">
            <a:avLst/>
          </a:prstGeom>
        </p:spPr>
        <p:txBody>
          <a:bodyPr wrap="square">
            <a:spAutoFit/>
          </a:bodyPr>
          <a:lstStyle/>
          <a:p>
            <a:pPr marL="342900" indent="-342900">
              <a:buFont typeface="Arial" panose="020B0604020202020204" pitchFamily="34" charset="0"/>
              <a:buChar char="•"/>
            </a:pPr>
            <a:r>
              <a:rPr lang="en-US" sz="2400" dirty="0"/>
              <a:t>Below is a process for the filling of paint buckets</a:t>
            </a:r>
            <a:r>
              <a:rPr lang="en-US" sz="2400" dirty="0" smtClean="0"/>
              <a:t>.</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Which steps NEED to be transposed to describe the process correctly?</a:t>
            </a:r>
          </a:p>
        </p:txBody>
      </p:sp>
      <p:sp>
        <p:nvSpPr>
          <p:cNvPr id="9" name="Rectangle 8"/>
          <p:cNvSpPr/>
          <p:nvPr/>
        </p:nvSpPr>
        <p:spPr>
          <a:xfrm>
            <a:off x="1084729" y="4058513"/>
            <a:ext cx="4033537" cy="2554545"/>
          </a:xfrm>
          <a:prstGeom prst="rect">
            <a:avLst/>
          </a:prstGeom>
        </p:spPr>
        <p:txBody>
          <a:bodyPr wrap="square">
            <a:spAutoFit/>
          </a:bodyPr>
          <a:lstStyle/>
          <a:p>
            <a:pPr marL="285750" indent="-285750">
              <a:lnSpc>
                <a:spcPct val="200000"/>
              </a:lnSpc>
              <a:buFont typeface="Arial" panose="020B0604020202020204" pitchFamily="34" charset="0"/>
              <a:buChar char="•"/>
            </a:pPr>
            <a:r>
              <a:rPr lang="en-US" sz="2000" dirty="0">
                <a:solidFill>
                  <a:srgbClr val="00B0F0"/>
                </a:solidFill>
                <a:latin typeface="Open Sans"/>
              </a:rPr>
              <a:t>Step 4 and Step 5.</a:t>
            </a:r>
          </a:p>
          <a:p>
            <a:pPr marL="285750" indent="-285750">
              <a:lnSpc>
                <a:spcPct val="200000"/>
              </a:lnSpc>
              <a:buFont typeface="Arial" panose="020B0604020202020204" pitchFamily="34" charset="0"/>
              <a:buChar char="•"/>
            </a:pPr>
            <a:r>
              <a:rPr lang="en-US" sz="2000" dirty="0">
                <a:solidFill>
                  <a:srgbClr val="00B0F0"/>
                </a:solidFill>
                <a:latin typeface="Open Sans"/>
              </a:rPr>
              <a:t>Step 1 and Step 2.</a:t>
            </a:r>
          </a:p>
          <a:p>
            <a:pPr marL="285750" indent="-285750">
              <a:lnSpc>
                <a:spcPct val="200000"/>
              </a:lnSpc>
              <a:buFont typeface="Arial" panose="020B0604020202020204" pitchFamily="34" charset="0"/>
              <a:buChar char="•"/>
            </a:pPr>
            <a:r>
              <a:rPr lang="en-US" sz="2000" dirty="0">
                <a:solidFill>
                  <a:srgbClr val="00B0F0"/>
                </a:solidFill>
                <a:latin typeface="Open Sans"/>
              </a:rPr>
              <a:t>Step 1 and Step 4.</a:t>
            </a:r>
          </a:p>
          <a:p>
            <a:pPr marL="285750" indent="-285750">
              <a:lnSpc>
                <a:spcPct val="200000"/>
              </a:lnSpc>
              <a:buFont typeface="Arial" panose="020B0604020202020204" pitchFamily="34" charset="0"/>
              <a:buChar char="•"/>
            </a:pPr>
            <a:r>
              <a:rPr lang="en-US" sz="2000" dirty="0">
                <a:solidFill>
                  <a:srgbClr val="00B0F0"/>
                </a:solidFill>
                <a:latin typeface="Open Sans"/>
              </a:rPr>
              <a:t>Step 3 and Step 5. </a:t>
            </a:r>
          </a:p>
        </p:txBody>
      </p:sp>
      <p:pic>
        <p:nvPicPr>
          <p:cNvPr id="11" name="Picture 10"/>
          <p:cNvPicPr>
            <a:picLocks noChangeAspect="1"/>
          </p:cNvPicPr>
          <p:nvPr/>
        </p:nvPicPr>
        <p:blipFill>
          <a:blip r:embed="rId2"/>
          <a:stretch>
            <a:fillRect/>
          </a:stretch>
        </p:blipFill>
        <p:spPr>
          <a:xfrm>
            <a:off x="603070" y="6122279"/>
            <a:ext cx="342089" cy="365413"/>
          </a:xfrm>
          <a:prstGeom prst="rect">
            <a:avLst/>
          </a:prstGeom>
        </p:spPr>
      </p:pic>
      <p:sp>
        <p:nvSpPr>
          <p:cNvPr id="14" name="Rectangle 13"/>
          <p:cNvSpPr/>
          <p:nvPr/>
        </p:nvSpPr>
        <p:spPr>
          <a:xfrm>
            <a:off x="6232878" y="5335786"/>
            <a:ext cx="5553694" cy="923330"/>
          </a:xfrm>
          <a:prstGeom prst="rect">
            <a:avLst/>
          </a:prstGeom>
          <a:solidFill>
            <a:schemeClr val="accent2">
              <a:lumMod val="20000"/>
              <a:lumOff val="80000"/>
            </a:schemeClr>
          </a:solidFill>
        </p:spPr>
        <p:style>
          <a:lnRef idx="2">
            <a:schemeClr val="accent1"/>
          </a:lnRef>
          <a:fillRef idx="1">
            <a:schemeClr val="lt1"/>
          </a:fillRef>
          <a:effectRef idx="0">
            <a:schemeClr val="accent1"/>
          </a:effectRef>
          <a:fontRef idx="minor">
            <a:schemeClr val="dk1"/>
          </a:fontRef>
        </p:style>
        <p:txBody>
          <a:bodyPr wrap="square">
            <a:spAutoFit/>
          </a:bodyPr>
          <a:lstStyle/>
          <a:p>
            <a:r>
              <a:rPr lang="en-US" b="1" i="0" u="sng" dirty="0" smtClean="0">
                <a:solidFill>
                  <a:srgbClr val="C00000"/>
                </a:solidFill>
                <a:effectLst/>
                <a:latin typeface="Open Sans"/>
              </a:rPr>
              <a:t>Explanation</a:t>
            </a:r>
          </a:p>
          <a:p>
            <a:r>
              <a:rPr lang="en-US" dirty="0"/>
              <a:t>The buckets need to be filled with paint before they are sealed.</a:t>
            </a:r>
          </a:p>
        </p:txBody>
      </p:sp>
      <p:pic>
        <p:nvPicPr>
          <p:cNvPr id="1027" name="DefaultOcx"/>
          <p:cNvPicPr preferRelativeResize="0">
            <a:picLocks noChangeArrowheads="1" noChangeShapeType="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371600" cy="3048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602" name="Picture 2" descr="https://d37djvu3ytnwxt.cloudfront.net/assets/courseware/v1/32f975bc63da1000154fd1816e4195c6/asset-v1:TUMx+QPLS1x+2T2017+type@asset+block/Paint_Bucke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4120" y="2030636"/>
            <a:ext cx="6352056" cy="27669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0408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45346" y="418006"/>
            <a:ext cx="5139548" cy="523220"/>
          </a:xfrm>
          <a:prstGeom prst="rect">
            <a:avLst/>
          </a:prstGeom>
        </p:spPr>
        <p:txBody>
          <a:bodyPr wrap="none">
            <a:spAutoFit/>
          </a:bodyPr>
          <a:lstStyle/>
          <a:p>
            <a:r>
              <a:rPr lang="en-US" sz="2800" b="1" u="sng" dirty="0">
                <a:solidFill>
                  <a:srgbClr val="C00000"/>
                </a:solidFill>
                <a:latin typeface="Open Sans"/>
              </a:rPr>
              <a:t>Question 6-Process Mapping</a:t>
            </a:r>
            <a:endParaRPr lang="en-US" sz="2800" b="1" i="0" u="sng" dirty="0">
              <a:solidFill>
                <a:srgbClr val="C00000"/>
              </a:solidFill>
              <a:effectLst/>
              <a:latin typeface="Open Sans"/>
            </a:endParaRPr>
          </a:p>
        </p:txBody>
      </p:sp>
      <p:sp>
        <p:nvSpPr>
          <p:cNvPr id="3" name="Rectangle 2"/>
          <p:cNvSpPr/>
          <p:nvPr/>
        </p:nvSpPr>
        <p:spPr>
          <a:xfrm>
            <a:off x="1690567" y="941226"/>
            <a:ext cx="7580415" cy="830997"/>
          </a:xfrm>
          <a:prstGeom prst="rect">
            <a:avLst/>
          </a:prstGeom>
        </p:spPr>
        <p:txBody>
          <a:bodyPr wrap="square">
            <a:spAutoFit/>
          </a:bodyPr>
          <a:lstStyle/>
          <a:p>
            <a:r>
              <a:rPr lang="en-US" sz="2400" dirty="0"/>
              <a:t>Select all that applies. Process maps are used for which of the following.</a:t>
            </a:r>
          </a:p>
        </p:txBody>
      </p:sp>
      <p:sp>
        <p:nvSpPr>
          <p:cNvPr id="9" name="Rectangle 8"/>
          <p:cNvSpPr/>
          <p:nvPr/>
        </p:nvSpPr>
        <p:spPr>
          <a:xfrm>
            <a:off x="1356785" y="1772223"/>
            <a:ext cx="8856218" cy="1843518"/>
          </a:xfrm>
          <a:prstGeom prst="rect">
            <a:avLst/>
          </a:prstGeom>
        </p:spPr>
        <p:txBody>
          <a:bodyPr wrap="square">
            <a:spAutoFit/>
          </a:bodyPr>
          <a:lstStyle/>
          <a:p>
            <a:pPr marL="285750" indent="-285750">
              <a:lnSpc>
                <a:spcPct val="200000"/>
              </a:lnSpc>
              <a:buFont typeface="Arial" panose="020B0604020202020204" pitchFamily="34" charset="0"/>
              <a:buChar char="•"/>
            </a:pPr>
            <a:r>
              <a:rPr lang="en-US" sz="2000" dirty="0">
                <a:solidFill>
                  <a:srgbClr val="00B0F0"/>
                </a:solidFill>
                <a:latin typeface="Open Sans"/>
              </a:rPr>
              <a:t>Graphically display and define the process</a:t>
            </a:r>
          </a:p>
          <a:p>
            <a:pPr marL="285750" indent="-285750">
              <a:lnSpc>
                <a:spcPct val="200000"/>
              </a:lnSpc>
              <a:buFont typeface="Arial" panose="020B0604020202020204" pitchFamily="34" charset="0"/>
              <a:buChar char="•"/>
            </a:pPr>
            <a:r>
              <a:rPr lang="en-US" sz="2000" dirty="0">
                <a:solidFill>
                  <a:srgbClr val="00B0F0"/>
                </a:solidFill>
                <a:latin typeface="Open Sans"/>
              </a:rPr>
              <a:t>Show where problems are occurring</a:t>
            </a:r>
          </a:p>
          <a:p>
            <a:pPr marL="285750" indent="-285750">
              <a:lnSpc>
                <a:spcPct val="200000"/>
              </a:lnSpc>
              <a:buFont typeface="Arial" panose="020B0604020202020204" pitchFamily="34" charset="0"/>
              <a:buChar char="•"/>
            </a:pPr>
            <a:r>
              <a:rPr lang="en-US" sz="2000" dirty="0">
                <a:solidFill>
                  <a:srgbClr val="00B0F0"/>
                </a:solidFill>
                <a:latin typeface="Open Sans"/>
              </a:rPr>
              <a:t>Evaluate various tasks for the value added, necessity and waste</a:t>
            </a:r>
          </a:p>
        </p:txBody>
      </p:sp>
      <p:pic>
        <p:nvPicPr>
          <p:cNvPr id="11" name="Picture 10"/>
          <p:cNvPicPr>
            <a:picLocks noChangeAspect="1"/>
          </p:cNvPicPr>
          <p:nvPr/>
        </p:nvPicPr>
        <p:blipFill>
          <a:blip r:embed="rId2"/>
          <a:stretch>
            <a:fillRect/>
          </a:stretch>
        </p:blipFill>
        <p:spPr>
          <a:xfrm>
            <a:off x="1058355" y="1981496"/>
            <a:ext cx="342089" cy="365413"/>
          </a:xfrm>
          <a:prstGeom prst="rect">
            <a:avLst/>
          </a:prstGeom>
        </p:spPr>
      </p:pic>
      <p:pic>
        <p:nvPicPr>
          <p:cNvPr id="1027" name="DefaultOcx"/>
          <p:cNvPicPr preferRelativeResize="0">
            <a:picLocks noChangeArrowheads="1" noChangeShapeType="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371600" cy="3048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7"/>
          <p:cNvPicPr>
            <a:picLocks noChangeAspect="1"/>
          </p:cNvPicPr>
          <p:nvPr/>
        </p:nvPicPr>
        <p:blipFill>
          <a:blip r:embed="rId2"/>
          <a:stretch>
            <a:fillRect/>
          </a:stretch>
        </p:blipFill>
        <p:spPr>
          <a:xfrm>
            <a:off x="1052417" y="2511275"/>
            <a:ext cx="342089" cy="365413"/>
          </a:xfrm>
          <a:prstGeom prst="rect">
            <a:avLst/>
          </a:prstGeom>
        </p:spPr>
      </p:pic>
      <p:pic>
        <p:nvPicPr>
          <p:cNvPr id="10" name="Picture 9"/>
          <p:cNvPicPr>
            <a:picLocks noChangeAspect="1"/>
          </p:cNvPicPr>
          <p:nvPr/>
        </p:nvPicPr>
        <p:blipFill>
          <a:blip r:embed="rId2"/>
          <a:stretch>
            <a:fillRect/>
          </a:stretch>
        </p:blipFill>
        <p:spPr>
          <a:xfrm>
            <a:off x="1052417" y="3129273"/>
            <a:ext cx="342089" cy="365413"/>
          </a:xfrm>
          <a:prstGeom prst="rect">
            <a:avLst/>
          </a:prstGeom>
        </p:spPr>
      </p:pic>
    </p:spTree>
    <p:extLst>
      <p:ext uri="{BB962C8B-B14F-4D97-AF65-F5344CB8AC3E}">
        <p14:creationId xmlns:p14="http://schemas.microsoft.com/office/powerpoint/2010/main" val="923515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down)">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45346" y="418006"/>
            <a:ext cx="6356227" cy="523220"/>
          </a:xfrm>
          <a:prstGeom prst="rect">
            <a:avLst/>
          </a:prstGeom>
        </p:spPr>
        <p:txBody>
          <a:bodyPr wrap="none">
            <a:spAutoFit/>
          </a:bodyPr>
          <a:lstStyle/>
          <a:p>
            <a:r>
              <a:rPr lang="en-US" sz="2800" b="1" u="sng" dirty="0">
                <a:solidFill>
                  <a:srgbClr val="C00000"/>
                </a:solidFill>
                <a:latin typeface="Open Sans"/>
              </a:rPr>
              <a:t>Question 7-Swim Lane Process Map</a:t>
            </a:r>
            <a:endParaRPr lang="en-US" sz="2800" b="1" i="0" u="sng" dirty="0">
              <a:solidFill>
                <a:srgbClr val="C00000"/>
              </a:solidFill>
              <a:effectLst/>
              <a:latin typeface="Open Sans"/>
            </a:endParaRPr>
          </a:p>
        </p:txBody>
      </p:sp>
      <p:sp>
        <p:nvSpPr>
          <p:cNvPr id="3" name="Rectangle 2"/>
          <p:cNvSpPr/>
          <p:nvPr/>
        </p:nvSpPr>
        <p:spPr>
          <a:xfrm>
            <a:off x="1690567" y="941226"/>
            <a:ext cx="7580415" cy="461665"/>
          </a:xfrm>
          <a:prstGeom prst="rect">
            <a:avLst/>
          </a:prstGeom>
        </p:spPr>
        <p:txBody>
          <a:bodyPr wrap="square">
            <a:spAutoFit/>
          </a:bodyPr>
          <a:lstStyle/>
          <a:p>
            <a:r>
              <a:rPr lang="en-US" sz="2400" dirty="0"/>
              <a:t>Answer the following questions using the flowchart</a:t>
            </a:r>
          </a:p>
        </p:txBody>
      </p:sp>
      <p:sp>
        <p:nvSpPr>
          <p:cNvPr id="9" name="Rectangle 8"/>
          <p:cNvSpPr/>
          <p:nvPr/>
        </p:nvSpPr>
        <p:spPr>
          <a:xfrm>
            <a:off x="1666619" y="2876715"/>
            <a:ext cx="2192862" cy="1323439"/>
          </a:xfrm>
          <a:prstGeom prst="rect">
            <a:avLst/>
          </a:prstGeom>
        </p:spPr>
        <p:txBody>
          <a:bodyPr wrap="square">
            <a:spAutoFit/>
          </a:bodyPr>
          <a:lstStyle/>
          <a:p>
            <a:pPr marL="285750" indent="-285750">
              <a:lnSpc>
                <a:spcPct val="200000"/>
              </a:lnSpc>
              <a:buFont typeface="Arial" panose="020B0604020202020204" pitchFamily="34" charset="0"/>
              <a:buChar char="•"/>
            </a:pPr>
            <a:r>
              <a:rPr lang="en-US" sz="2000" dirty="0">
                <a:solidFill>
                  <a:srgbClr val="00B0F0"/>
                </a:solidFill>
                <a:latin typeface="Open Sans"/>
              </a:rPr>
              <a:t>TRUE </a:t>
            </a:r>
          </a:p>
          <a:p>
            <a:pPr marL="285750" indent="-285750">
              <a:lnSpc>
                <a:spcPct val="200000"/>
              </a:lnSpc>
              <a:buFont typeface="Arial" panose="020B0604020202020204" pitchFamily="34" charset="0"/>
              <a:buChar char="•"/>
            </a:pPr>
            <a:r>
              <a:rPr lang="en-US" sz="2000" dirty="0">
                <a:solidFill>
                  <a:srgbClr val="00B0F0"/>
                </a:solidFill>
                <a:latin typeface="Open Sans"/>
              </a:rPr>
              <a:t>FALSE</a:t>
            </a:r>
          </a:p>
        </p:txBody>
      </p:sp>
      <p:pic>
        <p:nvPicPr>
          <p:cNvPr id="11" name="Picture 10"/>
          <p:cNvPicPr>
            <a:picLocks noChangeAspect="1"/>
          </p:cNvPicPr>
          <p:nvPr/>
        </p:nvPicPr>
        <p:blipFill>
          <a:blip r:embed="rId2"/>
          <a:stretch>
            <a:fillRect/>
          </a:stretch>
        </p:blipFill>
        <p:spPr>
          <a:xfrm>
            <a:off x="1324530" y="2987556"/>
            <a:ext cx="342089" cy="365413"/>
          </a:xfrm>
          <a:prstGeom prst="rect">
            <a:avLst/>
          </a:prstGeom>
        </p:spPr>
      </p:pic>
      <p:pic>
        <p:nvPicPr>
          <p:cNvPr id="1027" name="DefaultOcx"/>
          <p:cNvPicPr preferRelativeResize="0">
            <a:picLocks noChangeArrowheads="1" noChangeShapeType="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371600" cy="3048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626" name="Picture 2" descr="https://d37djvu3ytnwxt.cloudfront.net/assets/courseware/v1/1cd990fcff4146374a120102797fe38e/asset-v1:TUMx+QPLS1x+2T2017+type@asset+block/sWIM_lan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60719" y="2734977"/>
            <a:ext cx="8152842" cy="399973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611519" y="1636886"/>
            <a:ext cx="9244284" cy="1015663"/>
          </a:xfrm>
          <a:prstGeom prst="rect">
            <a:avLst/>
          </a:prstGeom>
        </p:spPr>
        <p:txBody>
          <a:bodyPr wrap="square">
            <a:spAutoFit/>
          </a:bodyPr>
          <a:lstStyle/>
          <a:p>
            <a:r>
              <a:rPr lang="en-US" sz="2000" dirty="0">
                <a:solidFill>
                  <a:srgbClr val="222222"/>
                </a:solidFill>
                <a:latin typeface="Open Sans"/>
              </a:rPr>
              <a:t>The flowchart in the problem above is an example of a swim lane or cross-functional flowchart describing the roles of different departments/stakeholders involved in the process.</a:t>
            </a:r>
            <a:endParaRPr lang="en-US" sz="2000" dirty="0"/>
          </a:p>
        </p:txBody>
      </p:sp>
    </p:spTree>
    <p:extLst>
      <p:ext uri="{BB962C8B-B14F-4D97-AF65-F5344CB8AC3E}">
        <p14:creationId xmlns:p14="http://schemas.microsoft.com/office/powerpoint/2010/main" val="1957701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45346" y="418006"/>
            <a:ext cx="3278462" cy="523220"/>
          </a:xfrm>
          <a:prstGeom prst="rect">
            <a:avLst/>
          </a:prstGeom>
        </p:spPr>
        <p:txBody>
          <a:bodyPr wrap="none">
            <a:spAutoFit/>
          </a:bodyPr>
          <a:lstStyle/>
          <a:p>
            <a:r>
              <a:rPr lang="en-US" sz="2800" b="1" u="sng" dirty="0">
                <a:solidFill>
                  <a:srgbClr val="C00000"/>
                </a:solidFill>
                <a:latin typeface="Open Sans"/>
              </a:rPr>
              <a:t>Question 8-SIPOC</a:t>
            </a:r>
            <a:endParaRPr lang="en-US" sz="2800" b="1" i="0" u="sng" dirty="0">
              <a:solidFill>
                <a:srgbClr val="C00000"/>
              </a:solidFill>
              <a:effectLst/>
              <a:latin typeface="Open Sans"/>
            </a:endParaRPr>
          </a:p>
        </p:txBody>
      </p:sp>
      <p:sp>
        <p:nvSpPr>
          <p:cNvPr id="3" name="Rectangle 2"/>
          <p:cNvSpPr/>
          <p:nvPr/>
        </p:nvSpPr>
        <p:spPr>
          <a:xfrm>
            <a:off x="1690567" y="941226"/>
            <a:ext cx="7580415" cy="461665"/>
          </a:xfrm>
          <a:prstGeom prst="rect">
            <a:avLst/>
          </a:prstGeom>
        </p:spPr>
        <p:txBody>
          <a:bodyPr wrap="square">
            <a:spAutoFit/>
          </a:bodyPr>
          <a:lstStyle/>
          <a:p>
            <a:r>
              <a:rPr lang="en-US" sz="2400" dirty="0"/>
              <a:t>Answer the following questions using the flowchart</a:t>
            </a:r>
          </a:p>
        </p:txBody>
      </p:sp>
      <p:sp>
        <p:nvSpPr>
          <p:cNvPr id="9" name="Rectangle 8"/>
          <p:cNvSpPr/>
          <p:nvPr/>
        </p:nvSpPr>
        <p:spPr>
          <a:xfrm>
            <a:off x="1690567" y="2036996"/>
            <a:ext cx="9757443" cy="3785652"/>
          </a:xfrm>
          <a:prstGeom prst="rect">
            <a:avLst/>
          </a:prstGeom>
        </p:spPr>
        <p:txBody>
          <a:bodyPr wrap="square">
            <a:spAutoFit/>
          </a:bodyPr>
          <a:lstStyle/>
          <a:p>
            <a:pPr marL="285750" indent="-285750">
              <a:lnSpc>
                <a:spcPct val="200000"/>
              </a:lnSpc>
              <a:buFont typeface="Arial" panose="020B0604020202020204" pitchFamily="34" charset="0"/>
              <a:buChar char="•"/>
            </a:pPr>
            <a:r>
              <a:rPr lang="en-US" sz="2000" dirty="0">
                <a:solidFill>
                  <a:srgbClr val="00B0F0"/>
                </a:solidFill>
                <a:latin typeface="Open Sans"/>
              </a:rPr>
              <a:t>A process snapshot that captures information about a project.</a:t>
            </a:r>
          </a:p>
          <a:p>
            <a:pPr marL="285750" indent="-285750">
              <a:lnSpc>
                <a:spcPct val="200000"/>
              </a:lnSpc>
              <a:buFont typeface="Arial" panose="020B0604020202020204" pitchFamily="34" charset="0"/>
              <a:buChar char="•"/>
            </a:pPr>
            <a:r>
              <a:rPr lang="en-US" sz="2000" dirty="0">
                <a:solidFill>
                  <a:srgbClr val="00B0F0"/>
                </a:solidFill>
                <a:latin typeface="Open Sans"/>
              </a:rPr>
              <a:t>SIPOC diagrams help a team and its sponsor(s) agree on project boundaries and scope.</a:t>
            </a:r>
          </a:p>
          <a:p>
            <a:pPr marL="285750" indent="-285750">
              <a:lnSpc>
                <a:spcPct val="200000"/>
              </a:lnSpc>
              <a:buFont typeface="Arial" panose="020B0604020202020204" pitchFamily="34" charset="0"/>
              <a:buChar char="•"/>
            </a:pPr>
            <a:r>
              <a:rPr lang="en-US" sz="2000" dirty="0">
                <a:solidFill>
                  <a:srgbClr val="00B0F0"/>
                </a:solidFill>
                <a:latin typeface="Open Sans"/>
              </a:rPr>
              <a:t>SIPOC stands for Suppliers, Import, Process, Outputs and Customers. </a:t>
            </a:r>
          </a:p>
          <a:p>
            <a:pPr marL="285750" indent="-285750">
              <a:lnSpc>
                <a:spcPct val="200000"/>
              </a:lnSpc>
              <a:buFont typeface="Arial" panose="020B0604020202020204" pitchFamily="34" charset="0"/>
              <a:buChar char="•"/>
            </a:pPr>
            <a:r>
              <a:rPr lang="en-US" sz="2000" dirty="0">
                <a:solidFill>
                  <a:srgbClr val="00B0F0"/>
                </a:solidFill>
                <a:latin typeface="Open Sans"/>
              </a:rPr>
              <a:t>A SIPOC helps teams verify that process inputs match outputs of the upstream process and inputs / expectations of downstream process(</a:t>
            </a:r>
            <a:r>
              <a:rPr lang="en-US" sz="2000" dirty="0" err="1">
                <a:solidFill>
                  <a:srgbClr val="00B0F0"/>
                </a:solidFill>
                <a:latin typeface="Open Sans"/>
              </a:rPr>
              <a:t>es</a:t>
            </a:r>
            <a:r>
              <a:rPr lang="en-US" sz="2000" dirty="0">
                <a:solidFill>
                  <a:srgbClr val="00B0F0"/>
                </a:solidFill>
                <a:latin typeface="Open Sans"/>
              </a:rPr>
              <a:t>).</a:t>
            </a:r>
          </a:p>
        </p:txBody>
      </p:sp>
      <p:pic>
        <p:nvPicPr>
          <p:cNvPr id="11" name="Picture 10"/>
          <p:cNvPicPr>
            <a:picLocks noChangeAspect="1"/>
          </p:cNvPicPr>
          <p:nvPr/>
        </p:nvPicPr>
        <p:blipFill>
          <a:blip r:embed="rId2"/>
          <a:stretch>
            <a:fillRect/>
          </a:stretch>
        </p:blipFill>
        <p:spPr>
          <a:xfrm>
            <a:off x="1371600" y="4111749"/>
            <a:ext cx="342089" cy="365413"/>
          </a:xfrm>
          <a:prstGeom prst="rect">
            <a:avLst/>
          </a:prstGeom>
        </p:spPr>
      </p:pic>
      <p:pic>
        <p:nvPicPr>
          <p:cNvPr id="1027" name="DefaultOcx"/>
          <p:cNvPicPr preferRelativeResize="0">
            <a:picLocks noChangeArrowheads="1" noChangeShapeType="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371600" cy="3048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626" name="Picture 2" descr="https://d37djvu3ytnwxt.cloudfront.net/assets/courseware/v1/1cd990fcff4146374a120102797fe38e/asset-v1:TUMx+QPLS1x+2T2017+type@asset+block/sWIM_lan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38596" y="43121"/>
            <a:ext cx="3355213" cy="164604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611519" y="1636886"/>
            <a:ext cx="9244284" cy="400110"/>
          </a:xfrm>
          <a:prstGeom prst="rect">
            <a:avLst/>
          </a:prstGeom>
        </p:spPr>
        <p:txBody>
          <a:bodyPr wrap="square">
            <a:spAutoFit/>
          </a:bodyPr>
          <a:lstStyle/>
          <a:p>
            <a:r>
              <a:rPr lang="en-US" sz="2000" dirty="0"/>
              <a:t>The following statements are true about SIPOC EXCEPT</a:t>
            </a:r>
          </a:p>
        </p:txBody>
      </p:sp>
    </p:spTree>
    <p:extLst>
      <p:ext uri="{BB962C8B-B14F-4D97-AF65-F5344CB8AC3E}">
        <p14:creationId xmlns:p14="http://schemas.microsoft.com/office/powerpoint/2010/main" val="1750970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057275" y="114300"/>
            <a:ext cx="10077450" cy="6629400"/>
          </a:xfrm>
          <a:prstGeom prst="rect">
            <a:avLst/>
          </a:prstGeom>
        </p:spPr>
      </p:pic>
    </p:spTree>
    <p:extLst>
      <p:ext uri="{BB962C8B-B14F-4D97-AF65-F5344CB8AC3E}">
        <p14:creationId xmlns:p14="http://schemas.microsoft.com/office/powerpoint/2010/main" val="3592303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45346" y="418006"/>
            <a:ext cx="6658618" cy="523220"/>
          </a:xfrm>
          <a:prstGeom prst="rect">
            <a:avLst/>
          </a:prstGeom>
        </p:spPr>
        <p:txBody>
          <a:bodyPr wrap="none">
            <a:spAutoFit/>
          </a:bodyPr>
          <a:lstStyle/>
          <a:p>
            <a:r>
              <a:rPr lang="en-US" sz="2800" b="1" u="sng" dirty="0">
                <a:solidFill>
                  <a:srgbClr val="C00000"/>
                </a:solidFill>
                <a:latin typeface="Open Sans"/>
              </a:rPr>
              <a:t>Question </a:t>
            </a:r>
            <a:r>
              <a:rPr lang="en-US" sz="2800" b="1" u="sng" dirty="0" smtClean="0">
                <a:solidFill>
                  <a:srgbClr val="C00000"/>
                </a:solidFill>
                <a:latin typeface="Open Sans"/>
              </a:rPr>
              <a:t>9-Value-added </a:t>
            </a:r>
            <a:r>
              <a:rPr lang="en-US" sz="2800" b="1" u="sng" dirty="0">
                <a:solidFill>
                  <a:srgbClr val="C00000"/>
                </a:solidFill>
                <a:latin typeface="Open Sans"/>
              </a:rPr>
              <a:t>Process Step</a:t>
            </a:r>
            <a:endParaRPr lang="en-US" sz="2800" b="1" i="0" u="sng" dirty="0">
              <a:solidFill>
                <a:srgbClr val="C00000"/>
              </a:solidFill>
              <a:effectLst/>
              <a:latin typeface="Open Sans"/>
            </a:endParaRPr>
          </a:p>
        </p:txBody>
      </p:sp>
      <p:sp>
        <p:nvSpPr>
          <p:cNvPr id="3" name="Rectangle 2"/>
          <p:cNvSpPr/>
          <p:nvPr/>
        </p:nvSpPr>
        <p:spPr>
          <a:xfrm>
            <a:off x="1690567" y="941226"/>
            <a:ext cx="7580415" cy="830997"/>
          </a:xfrm>
          <a:prstGeom prst="rect">
            <a:avLst/>
          </a:prstGeom>
        </p:spPr>
        <p:txBody>
          <a:bodyPr wrap="square">
            <a:spAutoFit/>
          </a:bodyPr>
          <a:lstStyle/>
          <a:p>
            <a:r>
              <a:rPr lang="en-US" sz="2400" dirty="0"/>
              <a:t>Which of the following activities in a process add value to the produced product or service?</a:t>
            </a:r>
          </a:p>
        </p:txBody>
      </p:sp>
      <p:sp>
        <p:nvSpPr>
          <p:cNvPr id="9" name="Rectangle 8"/>
          <p:cNvSpPr/>
          <p:nvPr/>
        </p:nvSpPr>
        <p:spPr>
          <a:xfrm>
            <a:off x="1666619" y="2876715"/>
            <a:ext cx="3451646" cy="2554545"/>
          </a:xfrm>
          <a:prstGeom prst="rect">
            <a:avLst/>
          </a:prstGeom>
        </p:spPr>
        <p:txBody>
          <a:bodyPr wrap="square">
            <a:spAutoFit/>
          </a:bodyPr>
          <a:lstStyle/>
          <a:p>
            <a:pPr marL="285750" indent="-285750">
              <a:lnSpc>
                <a:spcPct val="200000"/>
              </a:lnSpc>
              <a:buFont typeface="Arial" panose="020B0604020202020204" pitchFamily="34" charset="0"/>
              <a:buChar char="•"/>
            </a:pPr>
            <a:r>
              <a:rPr lang="en-US" sz="2000" dirty="0">
                <a:solidFill>
                  <a:srgbClr val="00B0F0"/>
                </a:solidFill>
                <a:latin typeface="Open Sans"/>
              </a:rPr>
              <a:t>Setup</a:t>
            </a:r>
          </a:p>
          <a:p>
            <a:pPr marL="285750" indent="-285750">
              <a:lnSpc>
                <a:spcPct val="200000"/>
              </a:lnSpc>
              <a:buFont typeface="Arial" panose="020B0604020202020204" pitchFamily="34" charset="0"/>
              <a:buChar char="•"/>
            </a:pPr>
            <a:r>
              <a:rPr lang="en-US" sz="2000" dirty="0">
                <a:solidFill>
                  <a:srgbClr val="00B0F0"/>
                </a:solidFill>
                <a:latin typeface="Open Sans"/>
              </a:rPr>
              <a:t>Process </a:t>
            </a:r>
          </a:p>
          <a:p>
            <a:pPr marL="285750" indent="-285750">
              <a:lnSpc>
                <a:spcPct val="200000"/>
              </a:lnSpc>
              <a:buFont typeface="Arial" panose="020B0604020202020204" pitchFamily="34" charset="0"/>
              <a:buChar char="•"/>
            </a:pPr>
            <a:r>
              <a:rPr lang="en-US" sz="2000" dirty="0">
                <a:solidFill>
                  <a:srgbClr val="00B0F0"/>
                </a:solidFill>
                <a:latin typeface="Open Sans"/>
              </a:rPr>
              <a:t>Storage</a:t>
            </a:r>
          </a:p>
          <a:p>
            <a:pPr marL="285750" indent="-285750">
              <a:lnSpc>
                <a:spcPct val="200000"/>
              </a:lnSpc>
              <a:buFont typeface="Arial" panose="020B0604020202020204" pitchFamily="34" charset="0"/>
              <a:buChar char="•"/>
            </a:pPr>
            <a:r>
              <a:rPr lang="en-US" sz="2000" dirty="0">
                <a:solidFill>
                  <a:srgbClr val="00B0F0"/>
                </a:solidFill>
                <a:latin typeface="Open Sans"/>
              </a:rPr>
              <a:t>Inspection</a:t>
            </a:r>
          </a:p>
        </p:txBody>
      </p:sp>
      <p:pic>
        <p:nvPicPr>
          <p:cNvPr id="11" name="Picture 10"/>
          <p:cNvPicPr>
            <a:picLocks noChangeAspect="1"/>
          </p:cNvPicPr>
          <p:nvPr/>
        </p:nvPicPr>
        <p:blipFill>
          <a:blip r:embed="rId2"/>
          <a:stretch>
            <a:fillRect/>
          </a:stretch>
        </p:blipFill>
        <p:spPr>
          <a:xfrm>
            <a:off x="1324530" y="3739218"/>
            <a:ext cx="342089" cy="365413"/>
          </a:xfrm>
          <a:prstGeom prst="rect">
            <a:avLst/>
          </a:prstGeom>
        </p:spPr>
      </p:pic>
      <p:pic>
        <p:nvPicPr>
          <p:cNvPr id="1027" name="DefaultOcx"/>
          <p:cNvPicPr preferRelativeResize="0">
            <a:picLocks noChangeArrowheads="1" noChangeShapeType="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371600" cy="3048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42354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45346" y="418006"/>
            <a:ext cx="5339923" cy="523220"/>
          </a:xfrm>
          <a:prstGeom prst="rect">
            <a:avLst/>
          </a:prstGeom>
        </p:spPr>
        <p:txBody>
          <a:bodyPr wrap="none">
            <a:spAutoFit/>
          </a:bodyPr>
          <a:lstStyle/>
          <a:p>
            <a:r>
              <a:rPr lang="en-US" sz="2800" b="1" u="sng" dirty="0">
                <a:solidFill>
                  <a:srgbClr val="C00000"/>
                </a:solidFill>
                <a:latin typeface="Open Sans"/>
              </a:rPr>
              <a:t>Question 10-Process Mapping</a:t>
            </a:r>
            <a:endParaRPr lang="en-US" sz="2800" b="1" i="0" u="sng" dirty="0">
              <a:solidFill>
                <a:srgbClr val="C00000"/>
              </a:solidFill>
              <a:effectLst/>
              <a:latin typeface="Open Sans"/>
            </a:endParaRPr>
          </a:p>
        </p:txBody>
      </p:sp>
      <p:sp>
        <p:nvSpPr>
          <p:cNvPr id="3" name="Rectangle 2"/>
          <p:cNvSpPr/>
          <p:nvPr/>
        </p:nvSpPr>
        <p:spPr>
          <a:xfrm>
            <a:off x="1690567" y="941226"/>
            <a:ext cx="7580415" cy="1569660"/>
          </a:xfrm>
          <a:prstGeom prst="rect">
            <a:avLst/>
          </a:prstGeom>
        </p:spPr>
        <p:txBody>
          <a:bodyPr wrap="square">
            <a:spAutoFit/>
          </a:bodyPr>
          <a:lstStyle/>
          <a:p>
            <a:r>
              <a:rPr lang="en-US" sz="2400" dirty="0"/>
              <a:t>A student utilized a diamond symbol in a Process Map he is creating for the process that was subject to his Lean Six Sigma project. The use of the diamond symbol shows a(n) ___ ___ ___ ____ point in the process.</a:t>
            </a:r>
          </a:p>
        </p:txBody>
      </p:sp>
      <p:sp>
        <p:nvSpPr>
          <p:cNvPr id="9" name="Rectangle 8"/>
          <p:cNvSpPr/>
          <p:nvPr/>
        </p:nvSpPr>
        <p:spPr>
          <a:xfrm>
            <a:off x="1666619" y="2876715"/>
            <a:ext cx="8856218" cy="2459071"/>
          </a:xfrm>
          <a:prstGeom prst="rect">
            <a:avLst/>
          </a:prstGeom>
        </p:spPr>
        <p:txBody>
          <a:bodyPr wrap="square">
            <a:spAutoFit/>
          </a:bodyPr>
          <a:lstStyle/>
          <a:p>
            <a:pPr marL="285750" indent="-285750">
              <a:lnSpc>
                <a:spcPct val="200000"/>
              </a:lnSpc>
              <a:buFont typeface="Arial" panose="020B0604020202020204" pitchFamily="34" charset="0"/>
              <a:buChar char="•"/>
            </a:pPr>
            <a:r>
              <a:rPr lang="en-US" sz="2000" dirty="0">
                <a:solidFill>
                  <a:srgbClr val="00B0F0"/>
                </a:solidFill>
                <a:latin typeface="Open Sans"/>
              </a:rPr>
              <a:t>Ending</a:t>
            </a:r>
          </a:p>
          <a:p>
            <a:pPr marL="285750" indent="-285750">
              <a:lnSpc>
                <a:spcPct val="200000"/>
              </a:lnSpc>
              <a:buFont typeface="Arial" panose="020B0604020202020204" pitchFamily="34" charset="0"/>
              <a:buChar char="•"/>
            </a:pPr>
            <a:r>
              <a:rPr lang="en-US" sz="2000" dirty="0">
                <a:solidFill>
                  <a:srgbClr val="00B0F0"/>
                </a:solidFill>
                <a:latin typeface="Open Sans"/>
              </a:rPr>
              <a:t>Beginning</a:t>
            </a:r>
          </a:p>
          <a:p>
            <a:pPr marL="285750" indent="-285750">
              <a:lnSpc>
                <a:spcPct val="200000"/>
              </a:lnSpc>
              <a:buFont typeface="Arial" panose="020B0604020202020204" pitchFamily="34" charset="0"/>
              <a:buChar char="•"/>
            </a:pPr>
            <a:r>
              <a:rPr lang="en-US" sz="2000" dirty="0">
                <a:solidFill>
                  <a:srgbClr val="00B0F0"/>
                </a:solidFill>
                <a:latin typeface="Open Sans"/>
              </a:rPr>
              <a:t>Decision </a:t>
            </a:r>
          </a:p>
          <a:p>
            <a:pPr marL="285750" indent="-285750">
              <a:lnSpc>
                <a:spcPct val="200000"/>
              </a:lnSpc>
              <a:buFont typeface="Arial" panose="020B0604020202020204" pitchFamily="34" charset="0"/>
              <a:buChar char="•"/>
            </a:pPr>
            <a:r>
              <a:rPr lang="en-US" sz="2000" dirty="0">
                <a:solidFill>
                  <a:srgbClr val="00B0F0"/>
                </a:solidFill>
                <a:latin typeface="Open Sans"/>
              </a:rPr>
              <a:t>Repair station</a:t>
            </a:r>
          </a:p>
        </p:txBody>
      </p:sp>
      <p:pic>
        <p:nvPicPr>
          <p:cNvPr id="11" name="Picture 10"/>
          <p:cNvPicPr>
            <a:picLocks noChangeAspect="1"/>
          </p:cNvPicPr>
          <p:nvPr/>
        </p:nvPicPr>
        <p:blipFill>
          <a:blip r:embed="rId2"/>
          <a:stretch>
            <a:fillRect/>
          </a:stretch>
        </p:blipFill>
        <p:spPr>
          <a:xfrm>
            <a:off x="1324530" y="4332639"/>
            <a:ext cx="342089" cy="365413"/>
          </a:xfrm>
          <a:prstGeom prst="rect">
            <a:avLst/>
          </a:prstGeom>
        </p:spPr>
      </p:pic>
      <p:pic>
        <p:nvPicPr>
          <p:cNvPr id="1027" name="DefaultOcx"/>
          <p:cNvPicPr preferRelativeResize="0">
            <a:picLocks noChangeArrowheads="1" noChangeShapeType="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371600" cy="3048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14440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45346" y="418006"/>
            <a:ext cx="5320111" cy="523220"/>
          </a:xfrm>
          <a:prstGeom prst="rect">
            <a:avLst/>
          </a:prstGeom>
        </p:spPr>
        <p:txBody>
          <a:bodyPr wrap="none">
            <a:spAutoFit/>
          </a:bodyPr>
          <a:lstStyle/>
          <a:p>
            <a:r>
              <a:rPr lang="en-US" sz="2800" b="1" u="sng" dirty="0">
                <a:solidFill>
                  <a:srgbClr val="C00000"/>
                </a:solidFill>
                <a:latin typeface="Open Sans"/>
              </a:rPr>
              <a:t>Question 11-Process Mapping</a:t>
            </a:r>
            <a:endParaRPr lang="en-US" sz="2800" b="1" i="0" u="sng" dirty="0">
              <a:solidFill>
                <a:srgbClr val="C00000"/>
              </a:solidFill>
              <a:effectLst/>
              <a:latin typeface="Open Sans"/>
            </a:endParaRPr>
          </a:p>
        </p:txBody>
      </p:sp>
      <p:sp>
        <p:nvSpPr>
          <p:cNvPr id="3" name="Rectangle 2"/>
          <p:cNvSpPr/>
          <p:nvPr/>
        </p:nvSpPr>
        <p:spPr>
          <a:xfrm>
            <a:off x="645346" y="1059050"/>
            <a:ext cx="8664716" cy="1569660"/>
          </a:xfrm>
          <a:prstGeom prst="rect">
            <a:avLst/>
          </a:prstGeom>
        </p:spPr>
        <p:txBody>
          <a:bodyPr wrap="square">
            <a:spAutoFit/>
          </a:bodyPr>
          <a:lstStyle/>
          <a:p>
            <a:r>
              <a:rPr lang="en-US" sz="2400" dirty="0"/>
              <a:t>When developing a Process Map to define a complex process, you'll include activities across various department to capture all the appropriate activity. You will use _____________________ to show which department is responsible for which steps in the process.</a:t>
            </a:r>
          </a:p>
        </p:txBody>
      </p:sp>
      <p:sp>
        <p:nvSpPr>
          <p:cNvPr id="9" name="Rectangle 8"/>
          <p:cNvSpPr/>
          <p:nvPr/>
        </p:nvSpPr>
        <p:spPr>
          <a:xfrm>
            <a:off x="1666619" y="2876715"/>
            <a:ext cx="8856218" cy="2459071"/>
          </a:xfrm>
          <a:prstGeom prst="rect">
            <a:avLst/>
          </a:prstGeom>
        </p:spPr>
        <p:txBody>
          <a:bodyPr wrap="square">
            <a:spAutoFit/>
          </a:bodyPr>
          <a:lstStyle/>
          <a:p>
            <a:pPr marL="285750" indent="-285750">
              <a:lnSpc>
                <a:spcPct val="200000"/>
              </a:lnSpc>
              <a:buFont typeface="Arial" panose="020B0604020202020204" pitchFamily="34" charset="0"/>
              <a:buChar char="•"/>
            </a:pPr>
            <a:r>
              <a:rPr lang="en-US" sz="2000" dirty="0">
                <a:solidFill>
                  <a:srgbClr val="00B0F0"/>
                </a:solidFill>
                <a:latin typeface="Open Sans"/>
              </a:rPr>
              <a:t>Subscripts</a:t>
            </a:r>
          </a:p>
          <a:p>
            <a:pPr marL="285750" indent="-285750">
              <a:lnSpc>
                <a:spcPct val="200000"/>
              </a:lnSpc>
              <a:buFont typeface="Arial" panose="020B0604020202020204" pitchFamily="34" charset="0"/>
              <a:buChar char="•"/>
            </a:pPr>
            <a:r>
              <a:rPr lang="en-US" sz="2000" dirty="0">
                <a:solidFill>
                  <a:srgbClr val="00B0F0"/>
                </a:solidFill>
                <a:latin typeface="Open Sans"/>
              </a:rPr>
              <a:t>Fence Posts</a:t>
            </a:r>
          </a:p>
          <a:p>
            <a:pPr marL="285750" indent="-285750">
              <a:lnSpc>
                <a:spcPct val="200000"/>
              </a:lnSpc>
              <a:buFont typeface="Arial" panose="020B0604020202020204" pitchFamily="34" charset="0"/>
              <a:buChar char="•"/>
            </a:pPr>
            <a:r>
              <a:rPr lang="en-US" sz="2000" dirty="0">
                <a:solidFill>
                  <a:srgbClr val="00B0F0"/>
                </a:solidFill>
                <a:latin typeface="Open Sans"/>
              </a:rPr>
              <a:t>Superscripts</a:t>
            </a:r>
          </a:p>
          <a:p>
            <a:pPr marL="285750" indent="-285750">
              <a:lnSpc>
                <a:spcPct val="200000"/>
              </a:lnSpc>
              <a:buFont typeface="Arial" panose="020B0604020202020204" pitchFamily="34" charset="0"/>
              <a:buChar char="•"/>
            </a:pPr>
            <a:r>
              <a:rPr lang="en-US" sz="2000" dirty="0">
                <a:solidFill>
                  <a:srgbClr val="00B0F0"/>
                </a:solidFill>
                <a:latin typeface="Open Sans"/>
              </a:rPr>
              <a:t>Swim Lanes </a:t>
            </a:r>
          </a:p>
        </p:txBody>
      </p:sp>
      <p:pic>
        <p:nvPicPr>
          <p:cNvPr id="11" name="Picture 10"/>
          <p:cNvPicPr>
            <a:picLocks noChangeAspect="1"/>
          </p:cNvPicPr>
          <p:nvPr/>
        </p:nvPicPr>
        <p:blipFill>
          <a:blip r:embed="rId2"/>
          <a:stretch>
            <a:fillRect/>
          </a:stretch>
        </p:blipFill>
        <p:spPr>
          <a:xfrm>
            <a:off x="1394634" y="4970373"/>
            <a:ext cx="342089" cy="365413"/>
          </a:xfrm>
          <a:prstGeom prst="rect">
            <a:avLst/>
          </a:prstGeom>
        </p:spPr>
      </p:pic>
      <p:pic>
        <p:nvPicPr>
          <p:cNvPr id="1027" name="DefaultOcx"/>
          <p:cNvPicPr preferRelativeResize="0">
            <a:picLocks noChangeArrowheads="1" noChangeShapeType="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371600" cy="3048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23481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45346" y="418006"/>
            <a:ext cx="5320111" cy="523220"/>
          </a:xfrm>
          <a:prstGeom prst="rect">
            <a:avLst/>
          </a:prstGeom>
        </p:spPr>
        <p:txBody>
          <a:bodyPr wrap="none">
            <a:spAutoFit/>
          </a:bodyPr>
          <a:lstStyle/>
          <a:p>
            <a:r>
              <a:rPr lang="en-US" sz="2800" b="1" u="sng" dirty="0">
                <a:solidFill>
                  <a:srgbClr val="C00000"/>
                </a:solidFill>
                <a:latin typeface="Open Sans"/>
              </a:rPr>
              <a:t>Question </a:t>
            </a:r>
            <a:r>
              <a:rPr lang="en-US" sz="2800" b="1" u="sng" dirty="0" smtClean="0">
                <a:solidFill>
                  <a:srgbClr val="C00000"/>
                </a:solidFill>
                <a:latin typeface="Open Sans"/>
              </a:rPr>
              <a:t>12-Process </a:t>
            </a:r>
            <a:r>
              <a:rPr lang="en-US" sz="2800" b="1" u="sng" dirty="0">
                <a:solidFill>
                  <a:srgbClr val="C00000"/>
                </a:solidFill>
                <a:latin typeface="Open Sans"/>
              </a:rPr>
              <a:t>Mapping</a:t>
            </a:r>
            <a:endParaRPr lang="en-US" sz="2800" b="1" i="0" u="sng" dirty="0">
              <a:solidFill>
                <a:srgbClr val="C00000"/>
              </a:solidFill>
              <a:effectLst/>
              <a:latin typeface="Open Sans"/>
            </a:endParaRPr>
          </a:p>
        </p:txBody>
      </p:sp>
      <p:sp>
        <p:nvSpPr>
          <p:cNvPr id="3" name="Rectangle 2"/>
          <p:cNvSpPr/>
          <p:nvPr/>
        </p:nvSpPr>
        <p:spPr>
          <a:xfrm>
            <a:off x="1690567" y="941226"/>
            <a:ext cx="7580415" cy="830997"/>
          </a:xfrm>
          <a:prstGeom prst="rect">
            <a:avLst/>
          </a:prstGeom>
        </p:spPr>
        <p:txBody>
          <a:bodyPr wrap="square">
            <a:spAutoFit/>
          </a:bodyPr>
          <a:lstStyle/>
          <a:p>
            <a:r>
              <a:rPr lang="en-US" sz="2400" dirty="0"/>
              <a:t>In creating a Process Map we use an Ellipse, to designate ____________________ for our process.</a:t>
            </a:r>
          </a:p>
        </p:txBody>
      </p:sp>
      <p:sp>
        <p:nvSpPr>
          <p:cNvPr id="9" name="Rectangle 8"/>
          <p:cNvSpPr/>
          <p:nvPr/>
        </p:nvSpPr>
        <p:spPr>
          <a:xfrm>
            <a:off x="1666619" y="2876715"/>
            <a:ext cx="8856218" cy="2459071"/>
          </a:xfrm>
          <a:prstGeom prst="rect">
            <a:avLst/>
          </a:prstGeom>
        </p:spPr>
        <p:txBody>
          <a:bodyPr wrap="square">
            <a:spAutoFit/>
          </a:bodyPr>
          <a:lstStyle/>
          <a:p>
            <a:pPr marL="285750" indent="-285750">
              <a:lnSpc>
                <a:spcPct val="200000"/>
              </a:lnSpc>
              <a:buFont typeface="Arial" panose="020B0604020202020204" pitchFamily="34" charset="0"/>
              <a:buChar char="•"/>
            </a:pPr>
            <a:r>
              <a:rPr lang="en-US" sz="2000" dirty="0">
                <a:solidFill>
                  <a:srgbClr val="00B0F0"/>
                </a:solidFill>
                <a:latin typeface="Open Sans"/>
              </a:rPr>
              <a:t>A start and stop </a:t>
            </a:r>
            <a:r>
              <a:rPr lang="en-US" sz="2000" dirty="0" smtClean="0">
                <a:solidFill>
                  <a:srgbClr val="00B0F0"/>
                </a:solidFill>
                <a:latin typeface="Open Sans"/>
              </a:rPr>
              <a:t>point</a:t>
            </a:r>
            <a:endParaRPr lang="en-US" sz="2000" dirty="0">
              <a:solidFill>
                <a:srgbClr val="00B0F0"/>
              </a:solidFill>
              <a:latin typeface="Open Sans"/>
            </a:endParaRPr>
          </a:p>
          <a:p>
            <a:pPr marL="285750" indent="-285750">
              <a:lnSpc>
                <a:spcPct val="200000"/>
              </a:lnSpc>
              <a:buFont typeface="Arial" panose="020B0604020202020204" pitchFamily="34" charset="0"/>
              <a:buChar char="•"/>
            </a:pPr>
            <a:r>
              <a:rPr lang="en-US" sz="2000" dirty="0">
                <a:solidFill>
                  <a:srgbClr val="00B0F0"/>
                </a:solidFill>
                <a:latin typeface="Open Sans"/>
              </a:rPr>
              <a:t>A data collection point</a:t>
            </a:r>
          </a:p>
          <a:p>
            <a:pPr marL="285750" indent="-285750">
              <a:lnSpc>
                <a:spcPct val="200000"/>
              </a:lnSpc>
              <a:buFont typeface="Arial" panose="020B0604020202020204" pitchFamily="34" charset="0"/>
              <a:buChar char="•"/>
            </a:pPr>
            <a:r>
              <a:rPr lang="en-US" sz="2000" dirty="0">
                <a:solidFill>
                  <a:srgbClr val="00B0F0"/>
                </a:solidFill>
                <a:latin typeface="Open Sans"/>
              </a:rPr>
              <a:t>An activity step</a:t>
            </a:r>
          </a:p>
          <a:p>
            <a:pPr marL="285750" indent="-285750">
              <a:lnSpc>
                <a:spcPct val="200000"/>
              </a:lnSpc>
              <a:buFont typeface="Arial" panose="020B0604020202020204" pitchFamily="34" charset="0"/>
              <a:buChar char="•"/>
            </a:pPr>
            <a:r>
              <a:rPr lang="en-US" sz="2000" dirty="0">
                <a:solidFill>
                  <a:srgbClr val="00B0F0"/>
                </a:solidFill>
                <a:latin typeface="Open Sans"/>
              </a:rPr>
              <a:t>Decision Point</a:t>
            </a:r>
          </a:p>
        </p:txBody>
      </p:sp>
      <p:pic>
        <p:nvPicPr>
          <p:cNvPr id="11" name="Picture 10"/>
          <p:cNvPicPr>
            <a:picLocks noChangeAspect="1"/>
          </p:cNvPicPr>
          <p:nvPr/>
        </p:nvPicPr>
        <p:blipFill>
          <a:blip r:embed="rId2"/>
          <a:stretch>
            <a:fillRect/>
          </a:stretch>
        </p:blipFill>
        <p:spPr>
          <a:xfrm>
            <a:off x="1324530" y="3050104"/>
            <a:ext cx="342089" cy="365413"/>
          </a:xfrm>
          <a:prstGeom prst="rect">
            <a:avLst/>
          </a:prstGeom>
        </p:spPr>
      </p:pic>
      <p:pic>
        <p:nvPicPr>
          <p:cNvPr id="1027" name="DefaultOcx"/>
          <p:cNvPicPr preferRelativeResize="0">
            <a:picLocks noChangeArrowheads="1" noChangeShapeType="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371600" cy="3048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40083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45346" y="418006"/>
            <a:ext cx="9204764" cy="523220"/>
          </a:xfrm>
          <a:prstGeom prst="rect">
            <a:avLst/>
          </a:prstGeom>
        </p:spPr>
        <p:txBody>
          <a:bodyPr wrap="none">
            <a:spAutoFit/>
          </a:bodyPr>
          <a:lstStyle/>
          <a:p>
            <a:r>
              <a:rPr lang="en-US" sz="2800" b="1" u="sng" dirty="0">
                <a:solidFill>
                  <a:srgbClr val="C00000"/>
                </a:solidFill>
                <a:latin typeface="Open Sans"/>
              </a:rPr>
              <a:t>Question 14-SIPOC for the Sweetie Shop - PROCESS</a:t>
            </a:r>
            <a:endParaRPr lang="en-US" sz="2800" b="1" i="0" u="sng" dirty="0">
              <a:solidFill>
                <a:srgbClr val="C00000"/>
              </a:solidFill>
              <a:effectLst/>
              <a:latin typeface="Open Sans"/>
            </a:endParaRPr>
          </a:p>
        </p:txBody>
      </p:sp>
      <p:sp>
        <p:nvSpPr>
          <p:cNvPr id="3" name="Rectangle 2"/>
          <p:cNvSpPr/>
          <p:nvPr/>
        </p:nvSpPr>
        <p:spPr>
          <a:xfrm>
            <a:off x="1690567" y="941226"/>
            <a:ext cx="7580415" cy="1938992"/>
          </a:xfrm>
          <a:prstGeom prst="rect">
            <a:avLst/>
          </a:prstGeom>
        </p:spPr>
        <p:txBody>
          <a:bodyPr wrap="square">
            <a:spAutoFit/>
          </a:bodyPr>
          <a:lstStyle/>
          <a:p>
            <a:r>
              <a:rPr lang="en-US" sz="2400" dirty="0"/>
              <a:t>Arrange the components in the PROCESS step of the SIPOC diagram for the </a:t>
            </a:r>
            <a:r>
              <a:rPr lang="en-US" sz="2400" dirty="0" err="1"/>
              <a:t>Sweeite</a:t>
            </a:r>
            <a:r>
              <a:rPr lang="en-US" sz="2400" dirty="0"/>
              <a:t> Shop in the correct sequence, from first to last for all four process steps. Please </a:t>
            </a:r>
            <a:r>
              <a:rPr lang="en-US" sz="2400" dirty="0" err="1"/>
              <a:t>note:In</a:t>
            </a:r>
            <a:r>
              <a:rPr lang="en-US" sz="2400" dirty="0"/>
              <a:t> this company, sweeties are never given to the customer before they are paid </a:t>
            </a:r>
            <a:r>
              <a:rPr lang="en-US" sz="2400" dirty="0" err="1"/>
              <a:t>for.PROCESS</a:t>
            </a:r>
            <a:r>
              <a:rPr lang="en-US" sz="2400" dirty="0"/>
              <a:t> - Serving Customer</a:t>
            </a:r>
          </a:p>
        </p:txBody>
      </p:sp>
      <p:sp>
        <p:nvSpPr>
          <p:cNvPr id="9" name="Rectangle 8"/>
          <p:cNvSpPr/>
          <p:nvPr/>
        </p:nvSpPr>
        <p:spPr>
          <a:xfrm>
            <a:off x="979849" y="2874732"/>
            <a:ext cx="4924186" cy="2554545"/>
          </a:xfrm>
          <a:prstGeom prst="rect">
            <a:avLst/>
          </a:prstGeom>
        </p:spPr>
        <p:txBody>
          <a:bodyPr wrap="square">
            <a:spAutoFit/>
          </a:bodyPr>
          <a:lstStyle/>
          <a:p>
            <a:pPr marL="285750" indent="-285750">
              <a:lnSpc>
                <a:spcPct val="200000"/>
              </a:lnSpc>
              <a:buFont typeface="Arial" panose="020B0604020202020204" pitchFamily="34" charset="0"/>
              <a:buChar char="•"/>
            </a:pPr>
            <a:r>
              <a:rPr lang="en-US" sz="2000" b="1" dirty="0">
                <a:latin typeface="Open Sans"/>
              </a:rPr>
              <a:t>Select Sweeties</a:t>
            </a:r>
          </a:p>
          <a:p>
            <a:pPr marL="285750" indent="-285750">
              <a:lnSpc>
                <a:spcPct val="200000"/>
              </a:lnSpc>
              <a:buFont typeface="Arial" panose="020B0604020202020204" pitchFamily="34" charset="0"/>
              <a:buChar char="•"/>
            </a:pPr>
            <a:r>
              <a:rPr lang="en-US" sz="2000" b="1" dirty="0">
                <a:latin typeface="Open Sans"/>
              </a:rPr>
              <a:t>Greet Customer</a:t>
            </a:r>
          </a:p>
          <a:p>
            <a:pPr marL="285750" indent="-285750">
              <a:lnSpc>
                <a:spcPct val="200000"/>
              </a:lnSpc>
              <a:buFont typeface="Arial" panose="020B0604020202020204" pitchFamily="34" charset="0"/>
              <a:buChar char="•"/>
            </a:pPr>
            <a:r>
              <a:rPr lang="en-US" sz="2000" b="1" dirty="0">
                <a:latin typeface="Open Sans"/>
              </a:rPr>
              <a:t>Give Sweeties to Happy Customer</a:t>
            </a:r>
          </a:p>
          <a:p>
            <a:pPr marL="285750" indent="-285750">
              <a:lnSpc>
                <a:spcPct val="200000"/>
              </a:lnSpc>
              <a:buFont typeface="Arial" panose="020B0604020202020204" pitchFamily="34" charset="0"/>
              <a:buChar char="•"/>
            </a:pPr>
            <a:r>
              <a:rPr lang="en-US" sz="2000" b="1" dirty="0">
                <a:latin typeface="Open Sans"/>
              </a:rPr>
              <a:t>Collect Payment</a:t>
            </a:r>
          </a:p>
        </p:txBody>
      </p:sp>
      <p:pic>
        <p:nvPicPr>
          <p:cNvPr id="1027" name="DefaultOcx"/>
          <p:cNvPicPr preferRelativeResize="0">
            <a:picLocks noChangeArrowheads="1" noChangeShapeType="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71600" cy="3048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6450395" y="3581568"/>
            <a:ext cx="4924186" cy="2554545"/>
          </a:xfrm>
          <a:prstGeom prst="rect">
            <a:avLst/>
          </a:prstGeom>
          <a:solidFill>
            <a:srgbClr val="FFFF00"/>
          </a:solidFill>
          <a:ln>
            <a:solidFill>
              <a:schemeClr val="accent2"/>
            </a:solidFill>
          </a:ln>
        </p:spPr>
        <p:txBody>
          <a:bodyPr wrap="square">
            <a:spAutoFit/>
          </a:bodyPr>
          <a:lstStyle/>
          <a:p>
            <a:pPr marL="285750" indent="-285750">
              <a:lnSpc>
                <a:spcPct val="200000"/>
              </a:lnSpc>
              <a:buFont typeface="Arial" panose="020B0604020202020204" pitchFamily="34" charset="0"/>
              <a:buChar char="•"/>
            </a:pPr>
            <a:r>
              <a:rPr lang="en-US" sz="2000" dirty="0">
                <a:solidFill>
                  <a:srgbClr val="00B0F0"/>
                </a:solidFill>
                <a:latin typeface="Open Sans"/>
              </a:rPr>
              <a:t>Greet Customer</a:t>
            </a:r>
          </a:p>
          <a:p>
            <a:pPr marL="285750" indent="-285750">
              <a:lnSpc>
                <a:spcPct val="200000"/>
              </a:lnSpc>
              <a:buFont typeface="Arial" panose="020B0604020202020204" pitchFamily="34" charset="0"/>
              <a:buChar char="•"/>
            </a:pPr>
            <a:r>
              <a:rPr lang="en-US" sz="2000" dirty="0">
                <a:solidFill>
                  <a:srgbClr val="00B0F0"/>
                </a:solidFill>
                <a:latin typeface="Open Sans"/>
              </a:rPr>
              <a:t>Select Sweeties</a:t>
            </a:r>
          </a:p>
          <a:p>
            <a:pPr marL="285750" indent="-285750">
              <a:lnSpc>
                <a:spcPct val="200000"/>
              </a:lnSpc>
              <a:buFont typeface="Arial" panose="020B0604020202020204" pitchFamily="34" charset="0"/>
              <a:buChar char="•"/>
            </a:pPr>
            <a:r>
              <a:rPr lang="en-US" sz="2000" dirty="0">
                <a:solidFill>
                  <a:srgbClr val="00B0F0"/>
                </a:solidFill>
                <a:latin typeface="Open Sans"/>
              </a:rPr>
              <a:t>Collect Payment</a:t>
            </a:r>
          </a:p>
          <a:p>
            <a:pPr marL="285750" indent="-285750">
              <a:lnSpc>
                <a:spcPct val="200000"/>
              </a:lnSpc>
              <a:buFont typeface="Arial" panose="020B0604020202020204" pitchFamily="34" charset="0"/>
              <a:buChar char="•"/>
            </a:pPr>
            <a:r>
              <a:rPr lang="en-US" sz="2000" dirty="0">
                <a:solidFill>
                  <a:srgbClr val="00B0F0"/>
                </a:solidFill>
                <a:latin typeface="Open Sans"/>
              </a:rPr>
              <a:t>Give Sweeties to Happy Customer</a:t>
            </a:r>
          </a:p>
        </p:txBody>
      </p:sp>
    </p:spTree>
    <p:extLst>
      <p:ext uri="{BB962C8B-B14F-4D97-AF65-F5344CB8AC3E}">
        <p14:creationId xmlns:p14="http://schemas.microsoft.com/office/powerpoint/2010/main" val="1745738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45346" y="418006"/>
            <a:ext cx="9244838" cy="523220"/>
          </a:xfrm>
          <a:prstGeom prst="rect">
            <a:avLst/>
          </a:prstGeom>
        </p:spPr>
        <p:txBody>
          <a:bodyPr wrap="none">
            <a:spAutoFit/>
          </a:bodyPr>
          <a:lstStyle/>
          <a:p>
            <a:r>
              <a:rPr lang="en-US" sz="2800" b="1" u="sng" dirty="0">
                <a:solidFill>
                  <a:srgbClr val="C00000"/>
                </a:solidFill>
                <a:latin typeface="Open Sans"/>
              </a:rPr>
              <a:t>Question 15-SIPOC for the Sweetie Shop - SUPPLIER</a:t>
            </a:r>
            <a:endParaRPr lang="en-US" sz="2800" b="1" i="0" u="sng" dirty="0">
              <a:solidFill>
                <a:srgbClr val="C00000"/>
              </a:solidFill>
              <a:effectLst/>
              <a:latin typeface="Open Sans"/>
            </a:endParaRPr>
          </a:p>
        </p:txBody>
      </p:sp>
      <p:sp>
        <p:nvSpPr>
          <p:cNvPr id="3" name="Rectangle 2"/>
          <p:cNvSpPr/>
          <p:nvPr/>
        </p:nvSpPr>
        <p:spPr>
          <a:xfrm>
            <a:off x="1116281" y="941226"/>
            <a:ext cx="8154701" cy="830997"/>
          </a:xfrm>
          <a:prstGeom prst="rect">
            <a:avLst/>
          </a:prstGeom>
        </p:spPr>
        <p:txBody>
          <a:bodyPr wrap="square">
            <a:spAutoFit/>
          </a:bodyPr>
          <a:lstStyle/>
          <a:p>
            <a:r>
              <a:rPr lang="en-US" sz="2400" dirty="0"/>
              <a:t>Identify and select the component that belongs to the SUPPLIER step in the SIPOC diagram above. (One answer only)</a:t>
            </a:r>
          </a:p>
        </p:txBody>
      </p:sp>
      <p:sp>
        <p:nvSpPr>
          <p:cNvPr id="9" name="Rectangle 8"/>
          <p:cNvSpPr/>
          <p:nvPr/>
        </p:nvSpPr>
        <p:spPr>
          <a:xfrm>
            <a:off x="1666619" y="2876715"/>
            <a:ext cx="5244820" cy="2554545"/>
          </a:xfrm>
          <a:prstGeom prst="rect">
            <a:avLst/>
          </a:prstGeom>
        </p:spPr>
        <p:txBody>
          <a:bodyPr wrap="square">
            <a:spAutoFit/>
          </a:bodyPr>
          <a:lstStyle/>
          <a:p>
            <a:pPr marL="285750" indent="-285750">
              <a:lnSpc>
                <a:spcPct val="200000"/>
              </a:lnSpc>
              <a:buFont typeface="Arial" panose="020B0604020202020204" pitchFamily="34" charset="0"/>
              <a:buChar char="•"/>
            </a:pPr>
            <a:r>
              <a:rPr lang="en-US" sz="2000" dirty="0">
                <a:solidFill>
                  <a:srgbClr val="00B0F0"/>
                </a:solidFill>
                <a:latin typeface="Open Sans"/>
              </a:rPr>
              <a:t>Small child who wants sweeties</a:t>
            </a:r>
          </a:p>
          <a:p>
            <a:pPr marL="285750" indent="-285750">
              <a:lnSpc>
                <a:spcPct val="200000"/>
              </a:lnSpc>
              <a:buFont typeface="Arial" panose="020B0604020202020204" pitchFamily="34" charset="0"/>
              <a:buChar char="•"/>
            </a:pPr>
            <a:r>
              <a:rPr lang="en-US" sz="2000" dirty="0">
                <a:solidFill>
                  <a:srgbClr val="00B0F0"/>
                </a:solidFill>
                <a:latin typeface="Open Sans"/>
              </a:rPr>
              <a:t>Select sweeties</a:t>
            </a:r>
          </a:p>
          <a:p>
            <a:pPr marL="285750" indent="-285750">
              <a:lnSpc>
                <a:spcPct val="200000"/>
              </a:lnSpc>
              <a:buFont typeface="Arial" panose="020B0604020202020204" pitchFamily="34" charset="0"/>
              <a:buChar char="•"/>
            </a:pPr>
            <a:r>
              <a:rPr lang="en-US" sz="2000" dirty="0">
                <a:solidFill>
                  <a:srgbClr val="00B0F0"/>
                </a:solidFill>
                <a:latin typeface="Open Sans"/>
              </a:rPr>
              <a:t>Bag of sweeties</a:t>
            </a:r>
          </a:p>
          <a:p>
            <a:pPr marL="285750" indent="-285750">
              <a:lnSpc>
                <a:spcPct val="200000"/>
              </a:lnSpc>
              <a:buFont typeface="Arial" panose="020B0604020202020204" pitchFamily="34" charset="0"/>
              <a:buChar char="•"/>
            </a:pPr>
            <a:r>
              <a:rPr lang="en-US" sz="2000" dirty="0">
                <a:solidFill>
                  <a:srgbClr val="00B0F0"/>
                </a:solidFill>
                <a:latin typeface="Open Sans"/>
              </a:rPr>
              <a:t>Candy producers </a:t>
            </a:r>
          </a:p>
        </p:txBody>
      </p:sp>
      <p:pic>
        <p:nvPicPr>
          <p:cNvPr id="11" name="Picture 10"/>
          <p:cNvPicPr>
            <a:picLocks noChangeAspect="1"/>
          </p:cNvPicPr>
          <p:nvPr/>
        </p:nvPicPr>
        <p:blipFill>
          <a:blip r:embed="rId2"/>
          <a:stretch>
            <a:fillRect/>
          </a:stretch>
        </p:blipFill>
        <p:spPr>
          <a:xfrm>
            <a:off x="1200555" y="4879256"/>
            <a:ext cx="342089" cy="365413"/>
          </a:xfrm>
          <a:prstGeom prst="rect">
            <a:avLst/>
          </a:prstGeom>
        </p:spPr>
      </p:pic>
      <p:pic>
        <p:nvPicPr>
          <p:cNvPr id="1027" name="DefaultOcx"/>
          <p:cNvPicPr preferRelativeResize="0">
            <a:picLocks noChangeArrowheads="1" noChangeShapeType="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371600" cy="3048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73509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45346" y="418006"/>
            <a:ext cx="8767144" cy="523220"/>
          </a:xfrm>
          <a:prstGeom prst="rect">
            <a:avLst/>
          </a:prstGeom>
        </p:spPr>
        <p:txBody>
          <a:bodyPr wrap="none">
            <a:spAutoFit/>
          </a:bodyPr>
          <a:lstStyle/>
          <a:p>
            <a:r>
              <a:rPr lang="en-US" sz="2800" b="1" u="sng" dirty="0">
                <a:solidFill>
                  <a:srgbClr val="C00000"/>
                </a:solidFill>
                <a:latin typeface="Open Sans"/>
              </a:rPr>
              <a:t>Question 16-SIPOC for the Sweetie Shop - INPUTS</a:t>
            </a:r>
            <a:endParaRPr lang="en-US" sz="2800" b="1" i="0" u="sng" dirty="0">
              <a:solidFill>
                <a:srgbClr val="C00000"/>
              </a:solidFill>
              <a:effectLst/>
              <a:latin typeface="Open Sans"/>
            </a:endParaRPr>
          </a:p>
        </p:txBody>
      </p:sp>
      <p:sp>
        <p:nvSpPr>
          <p:cNvPr id="3" name="Rectangle 2"/>
          <p:cNvSpPr/>
          <p:nvPr/>
        </p:nvSpPr>
        <p:spPr>
          <a:xfrm>
            <a:off x="1690567" y="941226"/>
            <a:ext cx="7892820" cy="830997"/>
          </a:xfrm>
          <a:prstGeom prst="rect">
            <a:avLst/>
          </a:prstGeom>
        </p:spPr>
        <p:txBody>
          <a:bodyPr wrap="square">
            <a:spAutoFit/>
          </a:bodyPr>
          <a:lstStyle/>
          <a:p>
            <a:r>
              <a:rPr lang="en-US" sz="2400" dirty="0"/>
              <a:t>Identify and select the component which belongs to the INPUTS step in the SIPOC diagram above. (One answer only)</a:t>
            </a:r>
          </a:p>
        </p:txBody>
      </p:sp>
      <p:sp>
        <p:nvSpPr>
          <p:cNvPr id="9" name="Rectangle 8"/>
          <p:cNvSpPr/>
          <p:nvPr/>
        </p:nvSpPr>
        <p:spPr>
          <a:xfrm>
            <a:off x="1666619" y="2876715"/>
            <a:ext cx="8856218" cy="2459071"/>
          </a:xfrm>
          <a:prstGeom prst="rect">
            <a:avLst/>
          </a:prstGeom>
        </p:spPr>
        <p:txBody>
          <a:bodyPr wrap="square">
            <a:spAutoFit/>
          </a:bodyPr>
          <a:lstStyle/>
          <a:p>
            <a:pPr marL="285750" indent="-285750">
              <a:lnSpc>
                <a:spcPct val="200000"/>
              </a:lnSpc>
              <a:buFont typeface="Arial" panose="020B0604020202020204" pitchFamily="34" charset="0"/>
              <a:buChar char="•"/>
            </a:pPr>
            <a:r>
              <a:rPr lang="en-US" sz="2000" dirty="0">
                <a:solidFill>
                  <a:srgbClr val="00B0F0"/>
                </a:solidFill>
                <a:latin typeface="Open Sans"/>
              </a:rPr>
              <a:t>Candy suppliers</a:t>
            </a:r>
          </a:p>
          <a:p>
            <a:pPr marL="285750" indent="-285750">
              <a:lnSpc>
                <a:spcPct val="200000"/>
              </a:lnSpc>
              <a:buFont typeface="Arial" panose="020B0604020202020204" pitchFamily="34" charset="0"/>
              <a:buChar char="•"/>
            </a:pPr>
            <a:r>
              <a:rPr lang="en-US" sz="2000" dirty="0">
                <a:solidFill>
                  <a:srgbClr val="00B0F0"/>
                </a:solidFill>
                <a:latin typeface="Open Sans"/>
              </a:rPr>
              <a:t>Small child who wants sweeties</a:t>
            </a:r>
          </a:p>
          <a:p>
            <a:pPr marL="285750" indent="-285750">
              <a:lnSpc>
                <a:spcPct val="200000"/>
              </a:lnSpc>
              <a:buFont typeface="Arial" panose="020B0604020202020204" pitchFamily="34" charset="0"/>
              <a:buChar char="•"/>
            </a:pPr>
            <a:r>
              <a:rPr lang="en-US" sz="2000" dirty="0">
                <a:solidFill>
                  <a:srgbClr val="00B0F0"/>
                </a:solidFill>
                <a:latin typeface="Open Sans"/>
              </a:rPr>
              <a:t>Peppermints, Gummy Bears, Lemon Drops, Licorice Whips </a:t>
            </a:r>
          </a:p>
          <a:p>
            <a:pPr marL="285750" indent="-285750">
              <a:lnSpc>
                <a:spcPct val="200000"/>
              </a:lnSpc>
              <a:buFont typeface="Arial" panose="020B0604020202020204" pitchFamily="34" charset="0"/>
              <a:buChar char="•"/>
            </a:pPr>
            <a:r>
              <a:rPr lang="en-US" sz="2000" dirty="0">
                <a:solidFill>
                  <a:srgbClr val="00B0F0"/>
                </a:solidFill>
                <a:latin typeface="Open Sans"/>
              </a:rPr>
              <a:t>Receive payment</a:t>
            </a:r>
          </a:p>
        </p:txBody>
      </p:sp>
      <p:pic>
        <p:nvPicPr>
          <p:cNvPr id="11" name="Picture 10"/>
          <p:cNvPicPr>
            <a:picLocks noChangeAspect="1"/>
          </p:cNvPicPr>
          <p:nvPr/>
        </p:nvPicPr>
        <p:blipFill>
          <a:blip r:embed="rId2"/>
          <a:stretch>
            <a:fillRect/>
          </a:stretch>
        </p:blipFill>
        <p:spPr>
          <a:xfrm>
            <a:off x="1200555" y="4297366"/>
            <a:ext cx="342089" cy="365413"/>
          </a:xfrm>
          <a:prstGeom prst="rect">
            <a:avLst/>
          </a:prstGeom>
        </p:spPr>
      </p:pic>
      <p:pic>
        <p:nvPicPr>
          <p:cNvPr id="1027" name="DefaultOcx"/>
          <p:cNvPicPr preferRelativeResize="0">
            <a:picLocks noChangeArrowheads="1" noChangeShapeType="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371600" cy="3048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68799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45346" y="418006"/>
            <a:ext cx="9166292" cy="523220"/>
          </a:xfrm>
          <a:prstGeom prst="rect">
            <a:avLst/>
          </a:prstGeom>
        </p:spPr>
        <p:txBody>
          <a:bodyPr wrap="none">
            <a:spAutoFit/>
          </a:bodyPr>
          <a:lstStyle/>
          <a:p>
            <a:r>
              <a:rPr lang="en-US" sz="2800" b="1" u="sng" dirty="0">
                <a:solidFill>
                  <a:srgbClr val="C00000"/>
                </a:solidFill>
                <a:latin typeface="Open Sans"/>
              </a:rPr>
              <a:t>Question 17-SIPOC for the Sweetie Shop - OUTPUTS</a:t>
            </a:r>
            <a:endParaRPr lang="en-US" sz="2800" b="1" i="0" u="sng" dirty="0">
              <a:solidFill>
                <a:srgbClr val="C00000"/>
              </a:solidFill>
              <a:effectLst/>
              <a:latin typeface="Open Sans"/>
            </a:endParaRPr>
          </a:p>
        </p:txBody>
      </p:sp>
      <p:sp>
        <p:nvSpPr>
          <p:cNvPr id="3" name="Rectangle 2"/>
          <p:cNvSpPr/>
          <p:nvPr/>
        </p:nvSpPr>
        <p:spPr>
          <a:xfrm>
            <a:off x="1690567" y="941226"/>
            <a:ext cx="7774067" cy="830997"/>
          </a:xfrm>
          <a:prstGeom prst="rect">
            <a:avLst/>
          </a:prstGeom>
        </p:spPr>
        <p:txBody>
          <a:bodyPr wrap="square">
            <a:spAutoFit/>
          </a:bodyPr>
          <a:lstStyle/>
          <a:p>
            <a:r>
              <a:rPr lang="en-US" sz="2400" dirty="0"/>
              <a:t>Identify and select the component which belongs to the OUTPUT step in the SIPOC diagram above. (One answer only)</a:t>
            </a:r>
          </a:p>
        </p:txBody>
      </p:sp>
      <p:sp>
        <p:nvSpPr>
          <p:cNvPr id="9" name="Rectangle 8"/>
          <p:cNvSpPr/>
          <p:nvPr/>
        </p:nvSpPr>
        <p:spPr>
          <a:xfrm>
            <a:off x="1666619" y="2876715"/>
            <a:ext cx="8856218" cy="2459071"/>
          </a:xfrm>
          <a:prstGeom prst="rect">
            <a:avLst/>
          </a:prstGeom>
        </p:spPr>
        <p:txBody>
          <a:bodyPr wrap="square">
            <a:spAutoFit/>
          </a:bodyPr>
          <a:lstStyle/>
          <a:p>
            <a:pPr marL="285750" indent="-285750">
              <a:lnSpc>
                <a:spcPct val="200000"/>
              </a:lnSpc>
              <a:buFont typeface="Arial" panose="020B0604020202020204" pitchFamily="34" charset="0"/>
              <a:buChar char="•"/>
            </a:pPr>
            <a:r>
              <a:rPr lang="en-US" sz="2000" dirty="0">
                <a:solidFill>
                  <a:srgbClr val="00B0F0"/>
                </a:solidFill>
                <a:latin typeface="Open Sans"/>
              </a:rPr>
              <a:t>Candy producers</a:t>
            </a:r>
          </a:p>
          <a:p>
            <a:pPr marL="285750" indent="-285750">
              <a:lnSpc>
                <a:spcPct val="200000"/>
              </a:lnSpc>
              <a:buFont typeface="Arial" panose="020B0604020202020204" pitchFamily="34" charset="0"/>
              <a:buChar char="•"/>
            </a:pPr>
            <a:r>
              <a:rPr lang="en-US" sz="2000" dirty="0">
                <a:solidFill>
                  <a:srgbClr val="00B0F0"/>
                </a:solidFill>
                <a:latin typeface="Open Sans"/>
              </a:rPr>
              <a:t>Peppermints, Gummy Bears, Lemon Drops, Licorice Whips</a:t>
            </a:r>
          </a:p>
          <a:p>
            <a:pPr marL="285750" indent="-285750">
              <a:lnSpc>
                <a:spcPct val="200000"/>
              </a:lnSpc>
              <a:buFont typeface="Arial" panose="020B0604020202020204" pitchFamily="34" charset="0"/>
              <a:buChar char="•"/>
            </a:pPr>
            <a:r>
              <a:rPr lang="en-US" sz="2000" dirty="0">
                <a:solidFill>
                  <a:srgbClr val="00B0F0"/>
                </a:solidFill>
                <a:latin typeface="Open Sans"/>
              </a:rPr>
              <a:t>Small child who wants sweeties</a:t>
            </a:r>
          </a:p>
          <a:p>
            <a:pPr marL="285750" indent="-285750">
              <a:lnSpc>
                <a:spcPct val="200000"/>
              </a:lnSpc>
              <a:buFont typeface="Arial" panose="020B0604020202020204" pitchFamily="34" charset="0"/>
              <a:buChar char="•"/>
            </a:pPr>
            <a:r>
              <a:rPr lang="en-US" sz="2000" dirty="0">
                <a:solidFill>
                  <a:srgbClr val="00B0F0"/>
                </a:solidFill>
                <a:latin typeface="Open Sans"/>
              </a:rPr>
              <a:t>Bag of Sweeties </a:t>
            </a:r>
          </a:p>
        </p:txBody>
      </p:sp>
      <p:pic>
        <p:nvPicPr>
          <p:cNvPr id="11" name="Picture 10"/>
          <p:cNvPicPr>
            <a:picLocks noChangeAspect="1"/>
          </p:cNvPicPr>
          <p:nvPr/>
        </p:nvPicPr>
        <p:blipFill>
          <a:blip r:embed="rId2"/>
          <a:stretch>
            <a:fillRect/>
          </a:stretch>
        </p:blipFill>
        <p:spPr>
          <a:xfrm>
            <a:off x="1324530" y="4970373"/>
            <a:ext cx="342089" cy="365413"/>
          </a:xfrm>
          <a:prstGeom prst="rect">
            <a:avLst/>
          </a:prstGeom>
        </p:spPr>
      </p:pic>
      <p:pic>
        <p:nvPicPr>
          <p:cNvPr id="1027" name="DefaultOcx"/>
          <p:cNvPicPr preferRelativeResize="0">
            <a:picLocks noChangeArrowheads="1" noChangeShapeType="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371600" cy="3048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44633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45346" y="418006"/>
            <a:ext cx="5658921" cy="523220"/>
          </a:xfrm>
          <a:prstGeom prst="rect">
            <a:avLst/>
          </a:prstGeom>
        </p:spPr>
        <p:txBody>
          <a:bodyPr wrap="none">
            <a:spAutoFit/>
          </a:bodyPr>
          <a:lstStyle/>
          <a:p>
            <a:r>
              <a:rPr lang="en-US" sz="2800" b="1" u="sng" dirty="0" smtClean="0">
                <a:solidFill>
                  <a:srgbClr val="C00000"/>
                </a:solidFill>
                <a:latin typeface="Open Sans"/>
              </a:rPr>
              <a:t>Question 1</a:t>
            </a:r>
            <a:r>
              <a:rPr lang="ar-EG" sz="2800" b="1" u="sng" dirty="0" smtClean="0">
                <a:solidFill>
                  <a:srgbClr val="C00000"/>
                </a:solidFill>
                <a:latin typeface="Open Sans"/>
              </a:rPr>
              <a:t>-</a:t>
            </a:r>
            <a:r>
              <a:rPr lang="en-US" sz="2800" b="1" u="sng" dirty="0">
                <a:solidFill>
                  <a:srgbClr val="C00000"/>
                </a:solidFill>
                <a:latin typeface="Open Sans"/>
              </a:rPr>
              <a:t>Process Mapping - 1</a:t>
            </a:r>
            <a:endParaRPr lang="en-US" sz="2800" b="1" i="0" u="sng" dirty="0">
              <a:solidFill>
                <a:srgbClr val="C00000"/>
              </a:solidFill>
              <a:effectLst/>
              <a:latin typeface="Open Sans"/>
            </a:endParaRPr>
          </a:p>
        </p:txBody>
      </p:sp>
      <p:sp>
        <p:nvSpPr>
          <p:cNvPr id="3" name="Rectangle 2"/>
          <p:cNvSpPr/>
          <p:nvPr/>
        </p:nvSpPr>
        <p:spPr>
          <a:xfrm>
            <a:off x="1861611" y="941226"/>
            <a:ext cx="7580415" cy="830997"/>
          </a:xfrm>
          <a:prstGeom prst="rect">
            <a:avLst/>
          </a:prstGeom>
        </p:spPr>
        <p:txBody>
          <a:bodyPr wrap="square">
            <a:spAutoFit/>
          </a:bodyPr>
          <a:lstStyle/>
          <a:p>
            <a:r>
              <a:rPr lang="en-US" sz="2400" dirty="0"/>
              <a:t>The following are the reasons why we employ the use of process mapping </a:t>
            </a:r>
            <a:r>
              <a:rPr lang="en-US" sz="2400" b="1" dirty="0"/>
              <a:t>EXCEPT</a:t>
            </a:r>
            <a:endParaRPr lang="en-US" sz="2400" dirty="0"/>
          </a:p>
        </p:txBody>
      </p:sp>
      <p:sp>
        <p:nvSpPr>
          <p:cNvPr id="9" name="Rectangle 8"/>
          <p:cNvSpPr/>
          <p:nvPr/>
        </p:nvSpPr>
        <p:spPr>
          <a:xfrm>
            <a:off x="1371600" y="1841242"/>
            <a:ext cx="10119953" cy="5016758"/>
          </a:xfrm>
          <a:prstGeom prst="rect">
            <a:avLst/>
          </a:prstGeom>
        </p:spPr>
        <p:txBody>
          <a:bodyPr wrap="square">
            <a:spAutoFit/>
          </a:bodyPr>
          <a:lstStyle/>
          <a:p>
            <a:pPr marL="285750" indent="-285750">
              <a:lnSpc>
                <a:spcPct val="200000"/>
              </a:lnSpc>
              <a:buFont typeface="Arial" panose="020B0604020202020204" pitchFamily="34" charset="0"/>
              <a:buChar char="•"/>
            </a:pPr>
            <a:r>
              <a:rPr lang="en-US" sz="2000" dirty="0">
                <a:solidFill>
                  <a:srgbClr val="00B0F0"/>
                </a:solidFill>
                <a:latin typeface="Open Sans"/>
              </a:rPr>
              <a:t>Problems are always the result of a process. A problem arises in the process and causes a deviation in the expected output.</a:t>
            </a:r>
          </a:p>
          <a:p>
            <a:pPr marL="285750" indent="-285750">
              <a:lnSpc>
                <a:spcPct val="200000"/>
              </a:lnSpc>
              <a:buFont typeface="Arial" panose="020B0604020202020204" pitchFamily="34" charset="0"/>
              <a:buChar char="•"/>
            </a:pPr>
            <a:r>
              <a:rPr lang="en-US" sz="2000" dirty="0">
                <a:solidFill>
                  <a:srgbClr val="00B0F0"/>
                </a:solidFill>
                <a:latin typeface="Open Sans"/>
              </a:rPr>
              <a:t>A process can only be discussed when it is understood and process maps are a starting point for any improvement initiative.</a:t>
            </a:r>
          </a:p>
          <a:p>
            <a:pPr marL="285750" indent="-285750">
              <a:lnSpc>
                <a:spcPct val="200000"/>
              </a:lnSpc>
              <a:buFont typeface="Arial" panose="020B0604020202020204" pitchFamily="34" charset="0"/>
              <a:buChar char="•"/>
            </a:pPr>
            <a:r>
              <a:rPr lang="en-US" sz="2000" dirty="0">
                <a:solidFill>
                  <a:srgbClr val="00B0F0"/>
                </a:solidFill>
                <a:latin typeface="Open Sans"/>
              </a:rPr>
              <a:t>Problems are always the input of a process. A problem arises in the output and causes a deviation in the expected input. correct</a:t>
            </a:r>
          </a:p>
          <a:p>
            <a:pPr marL="285750" indent="-285750">
              <a:lnSpc>
                <a:spcPct val="200000"/>
              </a:lnSpc>
              <a:buFont typeface="Arial" panose="020B0604020202020204" pitchFamily="34" charset="0"/>
              <a:buChar char="•"/>
            </a:pPr>
            <a:r>
              <a:rPr lang="en-US" sz="2000" dirty="0">
                <a:solidFill>
                  <a:srgbClr val="00B0F0"/>
                </a:solidFill>
                <a:latin typeface="Open Sans"/>
              </a:rPr>
              <a:t>As a team visual tool, the process map can help share knowledge and build consensus.</a:t>
            </a:r>
          </a:p>
        </p:txBody>
      </p:sp>
      <p:pic>
        <p:nvPicPr>
          <p:cNvPr id="11" name="Picture 10"/>
          <p:cNvPicPr>
            <a:picLocks noChangeAspect="1"/>
          </p:cNvPicPr>
          <p:nvPr/>
        </p:nvPicPr>
        <p:blipFill>
          <a:blip r:embed="rId2"/>
          <a:stretch>
            <a:fillRect/>
          </a:stretch>
        </p:blipFill>
        <p:spPr>
          <a:xfrm>
            <a:off x="1029511" y="4494670"/>
            <a:ext cx="342089" cy="365413"/>
          </a:xfrm>
          <a:prstGeom prst="rect">
            <a:avLst/>
          </a:prstGeom>
        </p:spPr>
      </p:pic>
      <p:pic>
        <p:nvPicPr>
          <p:cNvPr id="1027" name="DefaultOcx"/>
          <p:cNvPicPr preferRelativeResize="0">
            <a:picLocks noChangeArrowheads="1" noChangeShapeType="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371600" cy="3048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59097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45346" y="418006"/>
            <a:ext cx="5660524" cy="523220"/>
          </a:xfrm>
          <a:prstGeom prst="rect">
            <a:avLst/>
          </a:prstGeom>
        </p:spPr>
        <p:txBody>
          <a:bodyPr wrap="none">
            <a:spAutoFit/>
          </a:bodyPr>
          <a:lstStyle/>
          <a:p>
            <a:r>
              <a:rPr lang="en-US" sz="2800" b="1" u="sng" dirty="0" smtClean="0">
                <a:solidFill>
                  <a:srgbClr val="C00000"/>
                </a:solidFill>
                <a:latin typeface="Open Sans"/>
              </a:rPr>
              <a:t>Question </a:t>
            </a:r>
            <a:r>
              <a:rPr lang="ar-EG" sz="2800" b="1" u="sng" dirty="0" smtClean="0">
                <a:solidFill>
                  <a:srgbClr val="C00000"/>
                </a:solidFill>
                <a:latin typeface="Open Sans"/>
              </a:rPr>
              <a:t>2-</a:t>
            </a:r>
            <a:r>
              <a:rPr lang="en-US" sz="2800" b="1" u="sng" dirty="0">
                <a:solidFill>
                  <a:srgbClr val="C00000"/>
                </a:solidFill>
                <a:latin typeface="Open Sans"/>
              </a:rPr>
              <a:t>Process Mapping - 2</a:t>
            </a:r>
            <a:endParaRPr lang="en-US" sz="2800" b="1" i="0" u="sng" dirty="0">
              <a:solidFill>
                <a:srgbClr val="C00000"/>
              </a:solidFill>
              <a:effectLst/>
              <a:latin typeface="Open Sans"/>
            </a:endParaRPr>
          </a:p>
        </p:txBody>
      </p:sp>
      <p:sp>
        <p:nvSpPr>
          <p:cNvPr id="3" name="Rectangle 2"/>
          <p:cNvSpPr/>
          <p:nvPr/>
        </p:nvSpPr>
        <p:spPr>
          <a:xfrm>
            <a:off x="1690567" y="941226"/>
            <a:ext cx="7580415" cy="1938992"/>
          </a:xfrm>
          <a:prstGeom prst="rect">
            <a:avLst/>
          </a:prstGeom>
        </p:spPr>
        <p:txBody>
          <a:bodyPr wrap="square">
            <a:spAutoFit/>
          </a:bodyPr>
          <a:lstStyle/>
          <a:p>
            <a:r>
              <a:rPr lang="en-US" sz="2400" dirty="0"/>
              <a:t>Process mapping should involve all the stakeholders in the process and the people involved in the daily process execution are critical to the process mapping.</a:t>
            </a:r>
          </a:p>
          <a:p>
            <a:endParaRPr lang="en-US" sz="2400" dirty="0"/>
          </a:p>
          <a:p>
            <a:r>
              <a:rPr lang="en-US" sz="2400" dirty="0"/>
              <a:t>The goal of process mapping includes the following </a:t>
            </a:r>
            <a:r>
              <a:rPr lang="en-US" sz="2400" b="1" dirty="0"/>
              <a:t>EXCEPT</a:t>
            </a:r>
          </a:p>
        </p:txBody>
      </p:sp>
      <p:sp>
        <p:nvSpPr>
          <p:cNvPr id="9" name="Rectangle 8"/>
          <p:cNvSpPr/>
          <p:nvPr/>
        </p:nvSpPr>
        <p:spPr>
          <a:xfrm>
            <a:off x="1666619" y="2876715"/>
            <a:ext cx="8856218" cy="3074624"/>
          </a:xfrm>
          <a:prstGeom prst="rect">
            <a:avLst/>
          </a:prstGeom>
        </p:spPr>
        <p:txBody>
          <a:bodyPr wrap="square">
            <a:spAutoFit/>
          </a:bodyPr>
          <a:lstStyle/>
          <a:p>
            <a:pPr marL="285750" indent="-285750">
              <a:lnSpc>
                <a:spcPct val="200000"/>
              </a:lnSpc>
              <a:buFont typeface="Arial" panose="020B0604020202020204" pitchFamily="34" charset="0"/>
              <a:buChar char="•"/>
            </a:pPr>
            <a:r>
              <a:rPr lang="en-US" sz="2000" dirty="0">
                <a:solidFill>
                  <a:srgbClr val="00B0F0"/>
                </a:solidFill>
                <a:latin typeface="Open Sans"/>
              </a:rPr>
              <a:t>To create a tool for the quality improvement.</a:t>
            </a:r>
          </a:p>
          <a:p>
            <a:pPr marL="285750" indent="-285750">
              <a:lnSpc>
                <a:spcPct val="200000"/>
              </a:lnSpc>
              <a:buFont typeface="Arial" panose="020B0604020202020204" pitchFamily="34" charset="0"/>
              <a:buChar char="•"/>
            </a:pPr>
            <a:r>
              <a:rPr lang="en-US" sz="2000" dirty="0">
                <a:solidFill>
                  <a:srgbClr val="00B0F0"/>
                </a:solidFill>
                <a:latin typeface="Open Sans"/>
              </a:rPr>
              <a:t>To create a tool for identifying and understanding the influencing factors of the Kano model quality characteristics. correct</a:t>
            </a:r>
          </a:p>
          <a:p>
            <a:pPr marL="285750" indent="-285750">
              <a:lnSpc>
                <a:spcPct val="200000"/>
              </a:lnSpc>
              <a:buFont typeface="Arial" panose="020B0604020202020204" pitchFamily="34" charset="0"/>
              <a:buChar char="•"/>
            </a:pPr>
            <a:r>
              <a:rPr lang="en-US" sz="2000" dirty="0">
                <a:solidFill>
                  <a:srgbClr val="00B0F0"/>
                </a:solidFill>
                <a:latin typeface="Open Sans"/>
              </a:rPr>
              <a:t>To develop a common, holistic understanding of the process, the process steps and how they work.</a:t>
            </a:r>
          </a:p>
        </p:txBody>
      </p:sp>
      <p:pic>
        <p:nvPicPr>
          <p:cNvPr id="11" name="Picture 10"/>
          <p:cNvPicPr>
            <a:picLocks noChangeAspect="1"/>
          </p:cNvPicPr>
          <p:nvPr/>
        </p:nvPicPr>
        <p:blipFill>
          <a:blip r:embed="rId2"/>
          <a:stretch>
            <a:fillRect/>
          </a:stretch>
        </p:blipFill>
        <p:spPr>
          <a:xfrm>
            <a:off x="1371600" y="3742588"/>
            <a:ext cx="342089" cy="365413"/>
          </a:xfrm>
          <a:prstGeom prst="rect">
            <a:avLst/>
          </a:prstGeom>
        </p:spPr>
      </p:pic>
      <p:pic>
        <p:nvPicPr>
          <p:cNvPr id="1027" name="DefaultOcx"/>
          <p:cNvPicPr preferRelativeResize="0">
            <a:picLocks noChangeArrowheads="1" noChangeShapeType="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371600" cy="3048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0168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21533" y="0"/>
            <a:ext cx="11148934" cy="6858000"/>
          </a:xfrm>
          <a:prstGeom prst="rect">
            <a:avLst/>
          </a:prstGeom>
        </p:spPr>
      </p:pic>
    </p:spTree>
    <p:extLst>
      <p:ext uri="{BB962C8B-B14F-4D97-AF65-F5344CB8AC3E}">
        <p14:creationId xmlns:p14="http://schemas.microsoft.com/office/powerpoint/2010/main" val="22330099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45346" y="418006"/>
            <a:ext cx="5658921" cy="523220"/>
          </a:xfrm>
          <a:prstGeom prst="rect">
            <a:avLst/>
          </a:prstGeom>
        </p:spPr>
        <p:txBody>
          <a:bodyPr wrap="none">
            <a:spAutoFit/>
          </a:bodyPr>
          <a:lstStyle/>
          <a:p>
            <a:r>
              <a:rPr lang="en-US" sz="2800" b="1" u="sng" dirty="0" smtClean="0">
                <a:solidFill>
                  <a:srgbClr val="C00000"/>
                </a:solidFill>
                <a:latin typeface="Open Sans"/>
              </a:rPr>
              <a:t>Question </a:t>
            </a:r>
            <a:r>
              <a:rPr lang="en-US" sz="2800" b="1" u="sng" dirty="0">
                <a:solidFill>
                  <a:srgbClr val="C00000"/>
                </a:solidFill>
                <a:latin typeface="Open Sans"/>
              </a:rPr>
              <a:t>3-Process Mapping - 3</a:t>
            </a:r>
            <a:endParaRPr lang="en-US" sz="2800" b="1" i="0" u="sng" dirty="0">
              <a:solidFill>
                <a:srgbClr val="C00000"/>
              </a:solidFill>
              <a:effectLst/>
              <a:latin typeface="Open Sans"/>
            </a:endParaRPr>
          </a:p>
        </p:txBody>
      </p:sp>
      <p:sp>
        <p:nvSpPr>
          <p:cNvPr id="3" name="Rectangle 2"/>
          <p:cNvSpPr/>
          <p:nvPr/>
        </p:nvSpPr>
        <p:spPr>
          <a:xfrm>
            <a:off x="1690567" y="941226"/>
            <a:ext cx="7580415" cy="830997"/>
          </a:xfrm>
          <a:prstGeom prst="rect">
            <a:avLst/>
          </a:prstGeom>
        </p:spPr>
        <p:txBody>
          <a:bodyPr wrap="square">
            <a:spAutoFit/>
          </a:bodyPr>
          <a:lstStyle/>
          <a:p>
            <a:r>
              <a:rPr lang="en-US" sz="2400" dirty="0"/>
              <a:t>Look at the following processes for making a withdrawal at an ATM.</a:t>
            </a:r>
          </a:p>
        </p:txBody>
      </p:sp>
      <p:sp>
        <p:nvSpPr>
          <p:cNvPr id="9" name="Rectangle 8"/>
          <p:cNvSpPr/>
          <p:nvPr/>
        </p:nvSpPr>
        <p:spPr>
          <a:xfrm>
            <a:off x="1666619" y="2876715"/>
            <a:ext cx="8856218" cy="2459071"/>
          </a:xfrm>
          <a:prstGeom prst="rect">
            <a:avLst/>
          </a:prstGeom>
        </p:spPr>
        <p:txBody>
          <a:bodyPr wrap="square">
            <a:spAutoFit/>
          </a:bodyPr>
          <a:lstStyle/>
          <a:p>
            <a:pPr marL="285750" indent="-285750">
              <a:lnSpc>
                <a:spcPct val="200000"/>
              </a:lnSpc>
              <a:buFont typeface="Arial" panose="020B0604020202020204" pitchFamily="34" charset="0"/>
              <a:buChar char="•"/>
            </a:pPr>
            <a:r>
              <a:rPr lang="en-US" sz="2000" dirty="0">
                <a:solidFill>
                  <a:srgbClr val="00B0F0"/>
                </a:solidFill>
                <a:latin typeface="Open Sans"/>
              </a:rPr>
              <a:t>Process a)</a:t>
            </a:r>
          </a:p>
          <a:p>
            <a:pPr marL="285750" indent="-285750">
              <a:lnSpc>
                <a:spcPct val="200000"/>
              </a:lnSpc>
              <a:buFont typeface="Arial" panose="020B0604020202020204" pitchFamily="34" charset="0"/>
              <a:buChar char="•"/>
            </a:pPr>
            <a:r>
              <a:rPr lang="en-US" sz="2000" dirty="0">
                <a:solidFill>
                  <a:srgbClr val="00B0F0"/>
                </a:solidFill>
                <a:latin typeface="Open Sans"/>
              </a:rPr>
              <a:t>Process b)</a:t>
            </a:r>
          </a:p>
          <a:p>
            <a:pPr marL="285750" indent="-285750">
              <a:lnSpc>
                <a:spcPct val="200000"/>
              </a:lnSpc>
              <a:buFont typeface="Arial" panose="020B0604020202020204" pitchFamily="34" charset="0"/>
              <a:buChar char="•"/>
            </a:pPr>
            <a:r>
              <a:rPr lang="en-US" sz="2000" dirty="0">
                <a:solidFill>
                  <a:srgbClr val="00B0F0"/>
                </a:solidFill>
                <a:latin typeface="Open Sans"/>
              </a:rPr>
              <a:t>Process c) </a:t>
            </a:r>
          </a:p>
          <a:p>
            <a:pPr marL="285750" indent="-285750">
              <a:lnSpc>
                <a:spcPct val="200000"/>
              </a:lnSpc>
              <a:buFont typeface="Arial" panose="020B0604020202020204" pitchFamily="34" charset="0"/>
              <a:buChar char="•"/>
            </a:pPr>
            <a:r>
              <a:rPr lang="en-US" sz="2000" dirty="0">
                <a:solidFill>
                  <a:srgbClr val="00B0F0"/>
                </a:solidFill>
                <a:latin typeface="Open Sans"/>
              </a:rPr>
              <a:t>All are correct</a:t>
            </a:r>
          </a:p>
        </p:txBody>
      </p:sp>
      <p:pic>
        <p:nvPicPr>
          <p:cNvPr id="11" name="Picture 10"/>
          <p:cNvPicPr>
            <a:picLocks noChangeAspect="1"/>
          </p:cNvPicPr>
          <p:nvPr/>
        </p:nvPicPr>
        <p:blipFill>
          <a:blip r:embed="rId2"/>
          <a:stretch>
            <a:fillRect/>
          </a:stretch>
        </p:blipFill>
        <p:spPr>
          <a:xfrm>
            <a:off x="1373372" y="4340291"/>
            <a:ext cx="342089" cy="365413"/>
          </a:xfrm>
          <a:prstGeom prst="rect">
            <a:avLst/>
          </a:prstGeom>
        </p:spPr>
      </p:pic>
      <p:sp>
        <p:nvSpPr>
          <p:cNvPr id="14" name="Rectangle 13"/>
          <p:cNvSpPr/>
          <p:nvPr/>
        </p:nvSpPr>
        <p:spPr>
          <a:xfrm>
            <a:off x="3075709" y="5335786"/>
            <a:ext cx="8698987" cy="1200329"/>
          </a:xfrm>
          <a:prstGeom prst="rect">
            <a:avLst/>
          </a:prstGeom>
          <a:solidFill>
            <a:schemeClr val="accent2">
              <a:lumMod val="20000"/>
              <a:lumOff val="80000"/>
            </a:schemeClr>
          </a:solidFill>
        </p:spPr>
        <p:style>
          <a:lnRef idx="2">
            <a:schemeClr val="accent1"/>
          </a:lnRef>
          <a:fillRef idx="1">
            <a:schemeClr val="lt1"/>
          </a:fillRef>
          <a:effectRef idx="0">
            <a:schemeClr val="accent1"/>
          </a:effectRef>
          <a:fontRef idx="minor">
            <a:schemeClr val="dk1"/>
          </a:fontRef>
        </p:style>
        <p:txBody>
          <a:bodyPr wrap="square">
            <a:spAutoFit/>
          </a:bodyPr>
          <a:lstStyle/>
          <a:p>
            <a:r>
              <a:rPr lang="en-US" b="1" i="0" u="sng" dirty="0" smtClean="0">
                <a:solidFill>
                  <a:srgbClr val="C00000"/>
                </a:solidFill>
                <a:effectLst/>
                <a:latin typeface="Open Sans"/>
              </a:rPr>
              <a:t>Explanation</a:t>
            </a:r>
          </a:p>
          <a:p>
            <a:r>
              <a:rPr lang="en-US" dirty="0"/>
              <a:t>Only Process c) represents a withdrawal from an ATM correctly. The procedure follows a strict sequence of steps from the beginning to the end of the process. There are no various starting points or outcomes, which are skipped. Therefore a) and b) are wrong.</a:t>
            </a:r>
          </a:p>
        </p:txBody>
      </p:sp>
      <p:pic>
        <p:nvPicPr>
          <p:cNvPr id="1027" name="DefaultOcx"/>
          <p:cNvPicPr preferRelativeResize="0">
            <a:picLocks noChangeArrowheads="1" noChangeShapeType="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371600" cy="3048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0" name="Picture 2" descr="https://d37djvu3ytnwxt.cloudfront.net/assets/courseware/v1/f23febfa686a839c26d79f7a2c6e92a3/asset-v1:TUMx+QPLS1x+2T2017+type@asset+block/ATM.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3390" y="1971762"/>
            <a:ext cx="5886450" cy="327660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4917581" y="1584054"/>
            <a:ext cx="6058069" cy="369332"/>
          </a:xfrm>
          <a:prstGeom prst="rect">
            <a:avLst/>
          </a:prstGeom>
        </p:spPr>
        <p:txBody>
          <a:bodyPr wrap="none">
            <a:spAutoFit/>
          </a:bodyPr>
          <a:lstStyle/>
          <a:p>
            <a:r>
              <a:rPr lang="en-US" dirty="0">
                <a:solidFill>
                  <a:srgbClr val="222222"/>
                </a:solidFill>
                <a:latin typeface="Open Sans"/>
              </a:rPr>
              <a:t>Which process(</a:t>
            </a:r>
            <a:r>
              <a:rPr lang="en-US" dirty="0" err="1">
                <a:solidFill>
                  <a:srgbClr val="222222"/>
                </a:solidFill>
                <a:latin typeface="Open Sans"/>
              </a:rPr>
              <a:t>es</a:t>
            </a:r>
            <a:r>
              <a:rPr lang="en-US" dirty="0">
                <a:solidFill>
                  <a:srgbClr val="222222"/>
                </a:solidFill>
                <a:latin typeface="Open Sans"/>
              </a:rPr>
              <a:t>) could describe a withdrawal correctly?</a:t>
            </a:r>
            <a:endParaRPr lang="en-US" dirty="0"/>
          </a:p>
        </p:txBody>
      </p:sp>
    </p:spTree>
    <p:extLst>
      <p:ext uri="{BB962C8B-B14F-4D97-AF65-F5344CB8AC3E}">
        <p14:creationId xmlns:p14="http://schemas.microsoft.com/office/powerpoint/2010/main" val="69020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45346" y="418006"/>
            <a:ext cx="5658921" cy="523220"/>
          </a:xfrm>
          <a:prstGeom prst="rect">
            <a:avLst/>
          </a:prstGeom>
        </p:spPr>
        <p:txBody>
          <a:bodyPr wrap="none">
            <a:spAutoFit/>
          </a:bodyPr>
          <a:lstStyle/>
          <a:p>
            <a:r>
              <a:rPr lang="en-US" sz="2800" b="1" u="sng" dirty="0" smtClean="0">
                <a:solidFill>
                  <a:srgbClr val="C00000"/>
                </a:solidFill>
                <a:latin typeface="Open Sans"/>
              </a:rPr>
              <a:t>Question </a:t>
            </a:r>
            <a:r>
              <a:rPr lang="en-US" sz="2800" b="1" u="sng" dirty="0">
                <a:solidFill>
                  <a:srgbClr val="C00000"/>
                </a:solidFill>
                <a:latin typeface="Open Sans"/>
              </a:rPr>
              <a:t>4-Process Mapping - 4</a:t>
            </a:r>
            <a:endParaRPr lang="en-US" sz="2800" b="1" i="0" u="sng" dirty="0">
              <a:solidFill>
                <a:srgbClr val="C00000"/>
              </a:solidFill>
              <a:effectLst/>
              <a:latin typeface="Open Sans"/>
            </a:endParaRPr>
          </a:p>
        </p:txBody>
      </p:sp>
      <p:sp>
        <p:nvSpPr>
          <p:cNvPr id="3" name="Rectangle 2"/>
          <p:cNvSpPr/>
          <p:nvPr/>
        </p:nvSpPr>
        <p:spPr>
          <a:xfrm>
            <a:off x="1690567" y="941226"/>
            <a:ext cx="7580415" cy="1569660"/>
          </a:xfrm>
          <a:prstGeom prst="rect">
            <a:avLst/>
          </a:prstGeom>
        </p:spPr>
        <p:txBody>
          <a:bodyPr wrap="square">
            <a:spAutoFit/>
          </a:bodyPr>
          <a:lstStyle/>
          <a:p>
            <a:r>
              <a:rPr lang="en-US" sz="2400" dirty="0"/>
              <a:t>Process mapping can be defined as Identifying all the steps in a process the inputs/outputs, and controls in each step, understanding the responsibilities for each step and mapping the steps as they occur.</a:t>
            </a:r>
          </a:p>
        </p:txBody>
      </p:sp>
      <p:sp>
        <p:nvSpPr>
          <p:cNvPr id="9" name="Rectangle 8"/>
          <p:cNvSpPr/>
          <p:nvPr/>
        </p:nvSpPr>
        <p:spPr>
          <a:xfrm>
            <a:off x="1666619" y="2876715"/>
            <a:ext cx="8856218" cy="1227965"/>
          </a:xfrm>
          <a:prstGeom prst="rect">
            <a:avLst/>
          </a:prstGeom>
        </p:spPr>
        <p:txBody>
          <a:bodyPr wrap="square">
            <a:spAutoFit/>
          </a:bodyPr>
          <a:lstStyle/>
          <a:p>
            <a:pPr marL="285750" indent="-285750">
              <a:lnSpc>
                <a:spcPct val="200000"/>
              </a:lnSpc>
              <a:buFont typeface="Arial" panose="020B0604020202020204" pitchFamily="34" charset="0"/>
              <a:buChar char="•"/>
            </a:pPr>
            <a:r>
              <a:rPr lang="en-US" sz="2000" dirty="0">
                <a:solidFill>
                  <a:srgbClr val="00B0F0"/>
                </a:solidFill>
                <a:latin typeface="Open Sans"/>
              </a:rPr>
              <a:t>TRUE </a:t>
            </a:r>
          </a:p>
          <a:p>
            <a:pPr marL="285750" indent="-285750">
              <a:lnSpc>
                <a:spcPct val="200000"/>
              </a:lnSpc>
              <a:buFont typeface="Arial" panose="020B0604020202020204" pitchFamily="34" charset="0"/>
              <a:buChar char="•"/>
            </a:pPr>
            <a:r>
              <a:rPr lang="en-US" sz="2000" dirty="0">
                <a:solidFill>
                  <a:srgbClr val="00B0F0"/>
                </a:solidFill>
                <a:latin typeface="Open Sans"/>
              </a:rPr>
              <a:t>FALSE</a:t>
            </a:r>
          </a:p>
        </p:txBody>
      </p:sp>
      <p:pic>
        <p:nvPicPr>
          <p:cNvPr id="11" name="Picture 10"/>
          <p:cNvPicPr>
            <a:picLocks noChangeAspect="1"/>
          </p:cNvPicPr>
          <p:nvPr/>
        </p:nvPicPr>
        <p:blipFill>
          <a:blip r:embed="rId2"/>
          <a:stretch>
            <a:fillRect/>
          </a:stretch>
        </p:blipFill>
        <p:spPr>
          <a:xfrm>
            <a:off x="1371600" y="3125284"/>
            <a:ext cx="342089" cy="365413"/>
          </a:xfrm>
          <a:prstGeom prst="rect">
            <a:avLst/>
          </a:prstGeom>
        </p:spPr>
      </p:pic>
      <p:pic>
        <p:nvPicPr>
          <p:cNvPr id="1027" name="DefaultOcx"/>
          <p:cNvPicPr preferRelativeResize="0">
            <a:picLocks noChangeArrowheads="1" noChangeShapeType="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371600" cy="3048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04324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foodorder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1305" y="994161"/>
            <a:ext cx="9206508" cy="596478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1848593" y="493264"/>
            <a:ext cx="6096000" cy="646331"/>
          </a:xfrm>
          <a:prstGeom prst="rect">
            <a:avLst/>
          </a:prstGeom>
        </p:spPr>
        <p:txBody>
          <a:bodyPr>
            <a:spAutoFit/>
          </a:bodyPr>
          <a:lstStyle/>
          <a:p>
            <a:r>
              <a:rPr lang="en-US" dirty="0">
                <a:solidFill>
                  <a:srgbClr val="3C3C3C"/>
                </a:solidFill>
                <a:latin typeface="Open Sans"/>
              </a:rPr>
              <a:t>Answer the following questions using the information </a:t>
            </a:r>
            <a:r>
              <a:rPr lang="en-US" dirty="0" smtClean="0">
                <a:solidFill>
                  <a:srgbClr val="3C3C3C"/>
                </a:solidFill>
                <a:latin typeface="Open Sans"/>
              </a:rPr>
              <a:t>in this diagram .</a:t>
            </a:r>
            <a:endParaRPr lang="en-US" dirty="0"/>
          </a:p>
        </p:txBody>
      </p:sp>
    </p:spTree>
    <p:extLst>
      <p:ext uri="{BB962C8B-B14F-4D97-AF65-F5344CB8AC3E}">
        <p14:creationId xmlns:p14="http://schemas.microsoft.com/office/powerpoint/2010/main" val="2681798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45346" y="418006"/>
            <a:ext cx="8948283" cy="954107"/>
          </a:xfrm>
          <a:prstGeom prst="rect">
            <a:avLst/>
          </a:prstGeom>
        </p:spPr>
        <p:txBody>
          <a:bodyPr wrap="none">
            <a:spAutoFit/>
          </a:bodyPr>
          <a:lstStyle/>
          <a:p>
            <a:r>
              <a:rPr lang="en-US" sz="2800" b="1" u="sng" dirty="0">
                <a:solidFill>
                  <a:srgbClr val="C00000"/>
                </a:solidFill>
                <a:latin typeface="Open Sans"/>
              </a:rPr>
              <a:t>Question 5-SIPOC for </a:t>
            </a:r>
            <a:endParaRPr lang="en-US" sz="2800" b="1" u="sng" dirty="0" smtClean="0">
              <a:solidFill>
                <a:srgbClr val="C00000"/>
              </a:solidFill>
              <a:latin typeface="Open Sans"/>
            </a:endParaRPr>
          </a:p>
          <a:p>
            <a:r>
              <a:rPr lang="en-US" sz="2800" b="1" u="sng" dirty="0" smtClean="0">
                <a:solidFill>
                  <a:srgbClr val="C00000"/>
                </a:solidFill>
                <a:latin typeface="Open Sans"/>
              </a:rPr>
              <a:t>Food </a:t>
            </a:r>
            <a:r>
              <a:rPr lang="en-US" sz="2800" b="1" u="sng" dirty="0">
                <a:solidFill>
                  <a:srgbClr val="C00000"/>
                </a:solidFill>
                <a:latin typeface="Open Sans"/>
              </a:rPr>
              <a:t>Ordering Process in a Restaurant - PROCESS</a:t>
            </a:r>
            <a:endParaRPr lang="en-US" sz="2800" b="1" i="0" u="sng" dirty="0">
              <a:solidFill>
                <a:srgbClr val="C00000"/>
              </a:solidFill>
              <a:effectLst/>
              <a:latin typeface="Open Sans"/>
            </a:endParaRPr>
          </a:p>
        </p:txBody>
      </p:sp>
      <p:sp>
        <p:nvSpPr>
          <p:cNvPr id="3" name="Rectangle 2"/>
          <p:cNvSpPr/>
          <p:nvPr/>
        </p:nvSpPr>
        <p:spPr>
          <a:xfrm>
            <a:off x="1666619" y="1485319"/>
            <a:ext cx="7580415" cy="2677656"/>
          </a:xfrm>
          <a:prstGeom prst="rect">
            <a:avLst/>
          </a:prstGeom>
        </p:spPr>
        <p:txBody>
          <a:bodyPr wrap="square">
            <a:spAutoFit/>
          </a:bodyPr>
          <a:lstStyle/>
          <a:p>
            <a:r>
              <a:rPr lang="en-US" sz="2400"/>
              <a:t>Arrange the components in the PROCESS step of the SIPOC diagram in the correct sequence, from first to last for all four process steps.In this company, food is never packaged and delivered before it is paid for.</a:t>
            </a:r>
          </a:p>
          <a:p>
            <a:r>
              <a:rPr lang="en-US" sz="2400" i="1"/>
              <a:t>[Note: there may more than one way this process can flow, but there is only one correct answer for each of the steps. Look carefully at the choices given to you for each step.]</a:t>
            </a:r>
            <a:endParaRPr lang="en-US" sz="2400"/>
          </a:p>
        </p:txBody>
      </p:sp>
      <p:sp>
        <p:nvSpPr>
          <p:cNvPr id="9" name="Rectangle 8"/>
          <p:cNvSpPr/>
          <p:nvPr/>
        </p:nvSpPr>
        <p:spPr>
          <a:xfrm>
            <a:off x="1542064" y="4162975"/>
            <a:ext cx="3270568" cy="2554545"/>
          </a:xfrm>
          <a:prstGeom prst="rect">
            <a:avLst/>
          </a:prstGeom>
        </p:spPr>
        <p:txBody>
          <a:bodyPr wrap="square">
            <a:spAutoFit/>
          </a:bodyPr>
          <a:lstStyle/>
          <a:p>
            <a:pPr marL="285750" indent="-285750">
              <a:lnSpc>
                <a:spcPct val="200000"/>
              </a:lnSpc>
              <a:buFont typeface="Arial" panose="020B0604020202020204" pitchFamily="34" charset="0"/>
              <a:buChar char="•"/>
            </a:pPr>
            <a:r>
              <a:rPr lang="en-US" sz="2000" dirty="0" smtClean="0">
                <a:solidFill>
                  <a:srgbClr val="00B0F0"/>
                </a:solidFill>
                <a:latin typeface="Open Sans"/>
              </a:rPr>
              <a:t>Collect Payment</a:t>
            </a:r>
          </a:p>
          <a:p>
            <a:pPr marL="285750" indent="-285750">
              <a:lnSpc>
                <a:spcPct val="200000"/>
              </a:lnSpc>
              <a:buFont typeface="Arial" panose="020B0604020202020204" pitchFamily="34" charset="0"/>
              <a:buChar char="•"/>
            </a:pPr>
            <a:r>
              <a:rPr lang="en-US" sz="2000" dirty="0" smtClean="0">
                <a:solidFill>
                  <a:srgbClr val="00B0F0"/>
                </a:solidFill>
                <a:latin typeface="Open Sans"/>
              </a:rPr>
              <a:t>Receive Order</a:t>
            </a:r>
          </a:p>
          <a:p>
            <a:pPr marL="285750" indent="-285750">
              <a:lnSpc>
                <a:spcPct val="200000"/>
              </a:lnSpc>
              <a:buFont typeface="Arial" panose="020B0604020202020204" pitchFamily="34" charset="0"/>
              <a:buChar char="•"/>
            </a:pPr>
            <a:r>
              <a:rPr lang="en-US" sz="2000" dirty="0" smtClean="0">
                <a:solidFill>
                  <a:srgbClr val="00B0F0"/>
                </a:solidFill>
                <a:latin typeface="Open Sans"/>
              </a:rPr>
              <a:t>Package and Delivery</a:t>
            </a:r>
          </a:p>
          <a:p>
            <a:pPr marL="285750" indent="-285750">
              <a:lnSpc>
                <a:spcPct val="200000"/>
              </a:lnSpc>
              <a:buFont typeface="Arial" panose="020B0604020202020204" pitchFamily="34" charset="0"/>
              <a:buChar char="•"/>
            </a:pPr>
            <a:r>
              <a:rPr lang="en-US" sz="2000" dirty="0" smtClean="0">
                <a:solidFill>
                  <a:srgbClr val="00B0F0"/>
                </a:solidFill>
                <a:latin typeface="Open Sans"/>
              </a:rPr>
              <a:t>Prepare Food</a:t>
            </a:r>
            <a:endParaRPr lang="en-US" sz="2000" dirty="0">
              <a:solidFill>
                <a:srgbClr val="00B0F0"/>
              </a:solidFill>
              <a:latin typeface="Open Sans"/>
            </a:endParaRPr>
          </a:p>
        </p:txBody>
      </p:sp>
      <p:pic>
        <p:nvPicPr>
          <p:cNvPr id="1027" name="DefaultOcx"/>
          <p:cNvPicPr preferRelativeResize="0">
            <a:picLocks noChangeArrowheads="1" noChangeShapeType="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71600" cy="3048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p:cNvSpPr/>
          <p:nvPr/>
        </p:nvSpPr>
        <p:spPr>
          <a:xfrm>
            <a:off x="6806059" y="4162974"/>
            <a:ext cx="3270568" cy="2554545"/>
          </a:xfrm>
          <a:prstGeom prst="rect">
            <a:avLst/>
          </a:prstGeom>
          <a:solidFill>
            <a:schemeClr val="tx2">
              <a:lumMod val="75000"/>
            </a:schemeClr>
          </a:solidFill>
        </p:spPr>
        <p:txBody>
          <a:bodyPr wrap="square">
            <a:spAutoFit/>
          </a:bodyPr>
          <a:lstStyle/>
          <a:p>
            <a:pPr marL="285750" indent="-285750">
              <a:lnSpc>
                <a:spcPct val="200000"/>
              </a:lnSpc>
              <a:buFont typeface="Arial" panose="020B0604020202020204" pitchFamily="34" charset="0"/>
              <a:buChar char="•"/>
            </a:pPr>
            <a:r>
              <a:rPr lang="en-US" sz="2000" dirty="0">
                <a:solidFill>
                  <a:srgbClr val="FFFF00"/>
                </a:solidFill>
                <a:latin typeface="Open Sans"/>
              </a:rPr>
              <a:t>Receive </a:t>
            </a:r>
            <a:r>
              <a:rPr lang="en-US" sz="2000" dirty="0" smtClean="0">
                <a:solidFill>
                  <a:srgbClr val="FFFF00"/>
                </a:solidFill>
                <a:latin typeface="Open Sans"/>
              </a:rPr>
              <a:t>Order</a:t>
            </a:r>
          </a:p>
          <a:p>
            <a:pPr marL="285750" indent="-285750">
              <a:lnSpc>
                <a:spcPct val="200000"/>
              </a:lnSpc>
              <a:buFont typeface="Arial" panose="020B0604020202020204" pitchFamily="34" charset="0"/>
              <a:buChar char="•"/>
            </a:pPr>
            <a:r>
              <a:rPr lang="en-US" sz="2000" dirty="0">
                <a:solidFill>
                  <a:srgbClr val="FFFF00"/>
                </a:solidFill>
                <a:latin typeface="Open Sans"/>
              </a:rPr>
              <a:t>Prepare </a:t>
            </a:r>
            <a:r>
              <a:rPr lang="en-US" sz="2000" dirty="0" smtClean="0">
                <a:solidFill>
                  <a:srgbClr val="FFFF00"/>
                </a:solidFill>
                <a:latin typeface="Open Sans"/>
              </a:rPr>
              <a:t>Food</a:t>
            </a:r>
          </a:p>
          <a:p>
            <a:pPr marL="285750" indent="-285750">
              <a:lnSpc>
                <a:spcPct val="200000"/>
              </a:lnSpc>
              <a:buFont typeface="Arial" panose="020B0604020202020204" pitchFamily="34" charset="0"/>
              <a:buChar char="•"/>
            </a:pPr>
            <a:r>
              <a:rPr lang="en-US" sz="2000" dirty="0" smtClean="0">
                <a:solidFill>
                  <a:srgbClr val="FFFF00"/>
                </a:solidFill>
                <a:latin typeface="Open Sans"/>
              </a:rPr>
              <a:t>Collect Payment</a:t>
            </a:r>
          </a:p>
          <a:p>
            <a:pPr marL="285750" indent="-285750">
              <a:lnSpc>
                <a:spcPct val="200000"/>
              </a:lnSpc>
              <a:buFont typeface="Arial" panose="020B0604020202020204" pitchFamily="34" charset="0"/>
              <a:buChar char="•"/>
            </a:pPr>
            <a:r>
              <a:rPr lang="en-US" sz="2000" dirty="0" smtClean="0">
                <a:solidFill>
                  <a:srgbClr val="FFFF00"/>
                </a:solidFill>
                <a:latin typeface="Open Sans"/>
              </a:rPr>
              <a:t>Package and Delivery</a:t>
            </a:r>
          </a:p>
        </p:txBody>
      </p:sp>
    </p:spTree>
    <p:extLst>
      <p:ext uri="{BB962C8B-B14F-4D97-AF65-F5344CB8AC3E}">
        <p14:creationId xmlns:p14="http://schemas.microsoft.com/office/powerpoint/2010/main" val="3687262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45346" y="418006"/>
            <a:ext cx="9227206" cy="954107"/>
          </a:xfrm>
          <a:prstGeom prst="rect">
            <a:avLst/>
          </a:prstGeom>
        </p:spPr>
        <p:txBody>
          <a:bodyPr wrap="none">
            <a:spAutoFit/>
          </a:bodyPr>
          <a:lstStyle/>
          <a:p>
            <a:r>
              <a:rPr lang="en-US" sz="2800" b="1" u="sng" dirty="0">
                <a:solidFill>
                  <a:srgbClr val="C00000"/>
                </a:solidFill>
                <a:latin typeface="Open Sans"/>
              </a:rPr>
              <a:t>Question 6-SIPOC for a </a:t>
            </a:r>
            <a:endParaRPr lang="en-US" sz="2800" b="1" u="sng" dirty="0" smtClean="0">
              <a:solidFill>
                <a:srgbClr val="C00000"/>
              </a:solidFill>
              <a:latin typeface="Open Sans"/>
            </a:endParaRPr>
          </a:p>
          <a:p>
            <a:r>
              <a:rPr lang="en-US" sz="2800" b="1" u="sng" dirty="0" smtClean="0">
                <a:solidFill>
                  <a:srgbClr val="C00000"/>
                </a:solidFill>
                <a:latin typeface="Open Sans"/>
              </a:rPr>
              <a:t>Food </a:t>
            </a:r>
            <a:r>
              <a:rPr lang="en-US" sz="2800" b="1" u="sng" dirty="0">
                <a:solidFill>
                  <a:srgbClr val="C00000"/>
                </a:solidFill>
                <a:latin typeface="Open Sans"/>
              </a:rPr>
              <a:t>Ordering Process in a Restaurant - SUPPLIERS</a:t>
            </a:r>
            <a:endParaRPr lang="en-US" sz="2800" b="1" i="0" u="sng" dirty="0">
              <a:solidFill>
                <a:srgbClr val="C00000"/>
              </a:solidFill>
              <a:effectLst/>
              <a:latin typeface="Open Sans"/>
            </a:endParaRPr>
          </a:p>
        </p:txBody>
      </p:sp>
      <p:sp>
        <p:nvSpPr>
          <p:cNvPr id="3" name="Rectangle 2"/>
          <p:cNvSpPr/>
          <p:nvPr/>
        </p:nvSpPr>
        <p:spPr>
          <a:xfrm>
            <a:off x="1559938" y="1431916"/>
            <a:ext cx="7580415" cy="1200329"/>
          </a:xfrm>
          <a:prstGeom prst="rect">
            <a:avLst/>
          </a:prstGeom>
        </p:spPr>
        <p:txBody>
          <a:bodyPr wrap="square">
            <a:spAutoFit/>
          </a:bodyPr>
          <a:lstStyle/>
          <a:p>
            <a:r>
              <a:rPr lang="en-US" sz="2400" dirty="0"/>
              <a:t>Identify and select the component that belongs to the SUPPLIER step in the SIPOC diagram above. (One answer only)</a:t>
            </a:r>
          </a:p>
        </p:txBody>
      </p:sp>
      <p:sp>
        <p:nvSpPr>
          <p:cNvPr id="9" name="Rectangle 8"/>
          <p:cNvSpPr/>
          <p:nvPr/>
        </p:nvSpPr>
        <p:spPr>
          <a:xfrm>
            <a:off x="1666619" y="2876715"/>
            <a:ext cx="8856218" cy="2459071"/>
          </a:xfrm>
          <a:prstGeom prst="rect">
            <a:avLst/>
          </a:prstGeom>
        </p:spPr>
        <p:txBody>
          <a:bodyPr wrap="square">
            <a:spAutoFit/>
          </a:bodyPr>
          <a:lstStyle/>
          <a:p>
            <a:pPr marL="285750" indent="-285750">
              <a:lnSpc>
                <a:spcPct val="200000"/>
              </a:lnSpc>
              <a:buFont typeface="Arial" panose="020B0604020202020204" pitchFamily="34" charset="0"/>
              <a:buChar char="•"/>
            </a:pPr>
            <a:r>
              <a:rPr lang="en-US" sz="2000" dirty="0">
                <a:solidFill>
                  <a:srgbClr val="00B0F0"/>
                </a:solidFill>
                <a:latin typeface="Open Sans"/>
              </a:rPr>
              <a:t>Food wholesalers, grocery stores </a:t>
            </a:r>
          </a:p>
          <a:p>
            <a:pPr marL="285750" indent="-285750">
              <a:lnSpc>
                <a:spcPct val="200000"/>
              </a:lnSpc>
              <a:buFont typeface="Arial" panose="020B0604020202020204" pitchFamily="34" charset="0"/>
              <a:buChar char="•"/>
            </a:pPr>
            <a:r>
              <a:rPr lang="en-US" sz="2000" dirty="0">
                <a:solidFill>
                  <a:srgbClr val="00B0F0"/>
                </a:solidFill>
                <a:latin typeface="Open Sans"/>
              </a:rPr>
              <a:t>Receive order</a:t>
            </a:r>
          </a:p>
          <a:p>
            <a:pPr marL="285750" indent="-285750">
              <a:lnSpc>
                <a:spcPct val="200000"/>
              </a:lnSpc>
              <a:buFont typeface="Arial" panose="020B0604020202020204" pitchFamily="34" charset="0"/>
              <a:buChar char="•"/>
            </a:pPr>
            <a:r>
              <a:rPr lang="en-US" sz="2000" dirty="0">
                <a:solidFill>
                  <a:srgbClr val="00B0F0"/>
                </a:solidFill>
                <a:latin typeface="Open Sans"/>
              </a:rPr>
              <a:t>Packaged order</a:t>
            </a:r>
          </a:p>
          <a:p>
            <a:pPr marL="285750" indent="-285750">
              <a:lnSpc>
                <a:spcPct val="200000"/>
              </a:lnSpc>
              <a:buFont typeface="Arial" panose="020B0604020202020204" pitchFamily="34" charset="0"/>
              <a:buChar char="•"/>
            </a:pPr>
            <a:r>
              <a:rPr lang="en-US" sz="2000" dirty="0">
                <a:solidFill>
                  <a:srgbClr val="00B0F0"/>
                </a:solidFill>
                <a:latin typeface="Open Sans"/>
              </a:rPr>
              <a:t>Hungry person</a:t>
            </a:r>
          </a:p>
        </p:txBody>
      </p:sp>
      <p:pic>
        <p:nvPicPr>
          <p:cNvPr id="11" name="Picture 10"/>
          <p:cNvPicPr>
            <a:picLocks noChangeAspect="1"/>
          </p:cNvPicPr>
          <p:nvPr/>
        </p:nvPicPr>
        <p:blipFill>
          <a:blip r:embed="rId2"/>
          <a:stretch>
            <a:fillRect/>
          </a:stretch>
        </p:blipFill>
        <p:spPr>
          <a:xfrm>
            <a:off x="1388893" y="3099085"/>
            <a:ext cx="342089" cy="365413"/>
          </a:xfrm>
          <a:prstGeom prst="rect">
            <a:avLst/>
          </a:prstGeom>
        </p:spPr>
      </p:pic>
      <p:pic>
        <p:nvPicPr>
          <p:cNvPr id="1027" name="DefaultOcx"/>
          <p:cNvPicPr preferRelativeResize="0">
            <a:picLocks noChangeArrowheads="1" noChangeShapeType="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371600" cy="3048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08030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45346" y="418006"/>
            <a:ext cx="8510663" cy="954107"/>
          </a:xfrm>
          <a:prstGeom prst="rect">
            <a:avLst/>
          </a:prstGeom>
        </p:spPr>
        <p:txBody>
          <a:bodyPr wrap="none">
            <a:spAutoFit/>
          </a:bodyPr>
          <a:lstStyle/>
          <a:p>
            <a:r>
              <a:rPr lang="en-US" sz="2800" b="1" u="sng" dirty="0" smtClean="0">
                <a:solidFill>
                  <a:srgbClr val="C00000"/>
                </a:solidFill>
                <a:latin typeface="Open Sans"/>
              </a:rPr>
              <a:t>Question </a:t>
            </a:r>
            <a:r>
              <a:rPr lang="ar-EG" sz="2800" b="1" u="sng" dirty="0" smtClean="0">
                <a:solidFill>
                  <a:srgbClr val="C00000"/>
                </a:solidFill>
                <a:latin typeface="Open Sans"/>
              </a:rPr>
              <a:t>7-</a:t>
            </a:r>
            <a:r>
              <a:rPr lang="en-US" sz="2800" b="1" u="sng" dirty="0">
                <a:solidFill>
                  <a:srgbClr val="C00000"/>
                </a:solidFill>
                <a:latin typeface="Open Sans"/>
              </a:rPr>
              <a:t>SIPOC for a </a:t>
            </a:r>
            <a:endParaRPr lang="ar-EG" sz="2800" b="1" u="sng" dirty="0" smtClean="0">
              <a:solidFill>
                <a:srgbClr val="C00000"/>
              </a:solidFill>
              <a:latin typeface="Open Sans"/>
            </a:endParaRPr>
          </a:p>
          <a:p>
            <a:r>
              <a:rPr lang="en-US" sz="2800" b="1" u="sng" dirty="0" smtClean="0">
                <a:solidFill>
                  <a:srgbClr val="C00000"/>
                </a:solidFill>
                <a:latin typeface="Open Sans"/>
              </a:rPr>
              <a:t>Food </a:t>
            </a:r>
            <a:r>
              <a:rPr lang="en-US" sz="2800" b="1" u="sng" dirty="0">
                <a:solidFill>
                  <a:srgbClr val="C00000"/>
                </a:solidFill>
                <a:latin typeface="Open Sans"/>
              </a:rPr>
              <a:t>Ordering Process in a Restaurant - INPUTS</a:t>
            </a:r>
            <a:endParaRPr lang="en-US" sz="2800" b="1" i="0" u="sng" dirty="0">
              <a:solidFill>
                <a:srgbClr val="C00000"/>
              </a:solidFill>
              <a:effectLst/>
              <a:latin typeface="Open Sans"/>
            </a:endParaRPr>
          </a:p>
        </p:txBody>
      </p:sp>
      <p:sp>
        <p:nvSpPr>
          <p:cNvPr id="3" name="Rectangle 2"/>
          <p:cNvSpPr/>
          <p:nvPr/>
        </p:nvSpPr>
        <p:spPr>
          <a:xfrm>
            <a:off x="1666619" y="1372113"/>
            <a:ext cx="8071147" cy="830997"/>
          </a:xfrm>
          <a:prstGeom prst="rect">
            <a:avLst/>
          </a:prstGeom>
        </p:spPr>
        <p:txBody>
          <a:bodyPr wrap="square">
            <a:spAutoFit/>
          </a:bodyPr>
          <a:lstStyle/>
          <a:p>
            <a:r>
              <a:rPr lang="en-US" sz="2400" dirty="0"/>
              <a:t>Identify and select the component which belongs to the INPUTS step in the SIPOC diagram above. (One answer only)</a:t>
            </a:r>
          </a:p>
        </p:txBody>
      </p:sp>
      <p:sp>
        <p:nvSpPr>
          <p:cNvPr id="9" name="Rectangle 8"/>
          <p:cNvSpPr/>
          <p:nvPr/>
        </p:nvSpPr>
        <p:spPr>
          <a:xfrm>
            <a:off x="1666619" y="2876715"/>
            <a:ext cx="8856218" cy="3074624"/>
          </a:xfrm>
          <a:prstGeom prst="rect">
            <a:avLst/>
          </a:prstGeom>
        </p:spPr>
        <p:txBody>
          <a:bodyPr wrap="square">
            <a:spAutoFit/>
          </a:bodyPr>
          <a:lstStyle/>
          <a:p>
            <a:pPr marL="285750" indent="-285750">
              <a:lnSpc>
                <a:spcPct val="200000"/>
              </a:lnSpc>
              <a:buFont typeface="Arial" panose="020B0604020202020204" pitchFamily="34" charset="0"/>
              <a:buChar char="•"/>
            </a:pPr>
            <a:r>
              <a:rPr lang="en-US" sz="2000" dirty="0">
                <a:solidFill>
                  <a:srgbClr val="00B0F0"/>
                </a:solidFill>
                <a:latin typeface="Open Sans"/>
              </a:rPr>
              <a:t>Hungry person</a:t>
            </a:r>
          </a:p>
          <a:p>
            <a:pPr marL="285750" indent="-285750">
              <a:lnSpc>
                <a:spcPct val="200000"/>
              </a:lnSpc>
              <a:buFont typeface="Arial" panose="020B0604020202020204" pitchFamily="34" charset="0"/>
              <a:buChar char="•"/>
            </a:pPr>
            <a:r>
              <a:rPr lang="en-US" sz="2000" dirty="0">
                <a:solidFill>
                  <a:srgbClr val="00B0F0"/>
                </a:solidFill>
                <a:latin typeface="Open Sans"/>
              </a:rPr>
              <a:t>Delivery of customer order</a:t>
            </a:r>
          </a:p>
          <a:p>
            <a:pPr marL="285750" indent="-285750">
              <a:lnSpc>
                <a:spcPct val="200000"/>
              </a:lnSpc>
              <a:buFont typeface="Arial" panose="020B0604020202020204" pitchFamily="34" charset="0"/>
              <a:buChar char="•"/>
            </a:pPr>
            <a:r>
              <a:rPr lang="en-US" sz="2000" dirty="0">
                <a:solidFill>
                  <a:srgbClr val="00B0F0"/>
                </a:solidFill>
                <a:latin typeface="Open Sans"/>
              </a:rPr>
              <a:t>Receive order</a:t>
            </a:r>
          </a:p>
          <a:p>
            <a:pPr marL="285750" indent="-285750">
              <a:lnSpc>
                <a:spcPct val="200000"/>
              </a:lnSpc>
              <a:buFont typeface="Arial" panose="020B0604020202020204" pitchFamily="34" charset="0"/>
              <a:buChar char="•"/>
            </a:pPr>
            <a:r>
              <a:rPr lang="en-US" sz="2000" dirty="0">
                <a:solidFill>
                  <a:srgbClr val="00B0F0"/>
                </a:solidFill>
                <a:latin typeface="Open Sans"/>
              </a:rPr>
              <a:t>Cooking facilities, Manpower (chefs, food preparers, etc.) correct</a:t>
            </a:r>
          </a:p>
          <a:p>
            <a:pPr marL="285750" indent="-285750">
              <a:lnSpc>
                <a:spcPct val="200000"/>
              </a:lnSpc>
              <a:buFont typeface="Arial" panose="020B0604020202020204" pitchFamily="34" charset="0"/>
              <a:buChar char="•"/>
            </a:pPr>
            <a:r>
              <a:rPr lang="en-US" sz="2000" dirty="0">
                <a:solidFill>
                  <a:srgbClr val="00B0F0"/>
                </a:solidFill>
                <a:latin typeface="Open Sans"/>
              </a:rPr>
              <a:t>Food wholesalers, grocery stores</a:t>
            </a:r>
          </a:p>
        </p:txBody>
      </p:sp>
      <p:pic>
        <p:nvPicPr>
          <p:cNvPr id="11" name="Picture 10"/>
          <p:cNvPicPr>
            <a:picLocks noChangeAspect="1"/>
          </p:cNvPicPr>
          <p:nvPr/>
        </p:nvPicPr>
        <p:blipFill>
          <a:blip r:embed="rId2"/>
          <a:stretch>
            <a:fillRect/>
          </a:stretch>
        </p:blipFill>
        <p:spPr>
          <a:xfrm>
            <a:off x="1371600" y="4886556"/>
            <a:ext cx="342089" cy="365413"/>
          </a:xfrm>
          <a:prstGeom prst="rect">
            <a:avLst/>
          </a:prstGeom>
        </p:spPr>
      </p:pic>
      <p:pic>
        <p:nvPicPr>
          <p:cNvPr id="1027" name="DefaultOcx"/>
          <p:cNvPicPr preferRelativeResize="0">
            <a:picLocks noChangeArrowheads="1" noChangeShapeType="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371600" cy="3048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15154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45346" y="418006"/>
            <a:ext cx="9209572" cy="954107"/>
          </a:xfrm>
          <a:prstGeom prst="rect">
            <a:avLst/>
          </a:prstGeom>
        </p:spPr>
        <p:txBody>
          <a:bodyPr wrap="none">
            <a:spAutoFit/>
          </a:bodyPr>
          <a:lstStyle/>
          <a:p>
            <a:r>
              <a:rPr lang="en-US" sz="2800" b="1" u="sng" dirty="0" smtClean="0">
                <a:solidFill>
                  <a:srgbClr val="C00000"/>
                </a:solidFill>
                <a:latin typeface="Open Sans"/>
              </a:rPr>
              <a:t>Question </a:t>
            </a:r>
            <a:r>
              <a:rPr lang="en-US" sz="2800" b="1" u="sng" dirty="0">
                <a:solidFill>
                  <a:srgbClr val="C00000"/>
                </a:solidFill>
                <a:latin typeface="Open Sans"/>
              </a:rPr>
              <a:t>8-SIPOC for </a:t>
            </a:r>
            <a:endParaRPr lang="en-US" sz="2800" b="1" u="sng" dirty="0" smtClean="0">
              <a:solidFill>
                <a:srgbClr val="C00000"/>
              </a:solidFill>
              <a:latin typeface="Open Sans"/>
            </a:endParaRPr>
          </a:p>
          <a:p>
            <a:r>
              <a:rPr lang="en-US" sz="2800" b="1" u="sng" dirty="0" smtClean="0">
                <a:solidFill>
                  <a:srgbClr val="C00000"/>
                </a:solidFill>
                <a:latin typeface="Open Sans"/>
              </a:rPr>
              <a:t>a </a:t>
            </a:r>
            <a:r>
              <a:rPr lang="en-US" sz="2800" b="1" u="sng" dirty="0">
                <a:solidFill>
                  <a:srgbClr val="C00000"/>
                </a:solidFill>
                <a:latin typeface="Open Sans"/>
              </a:rPr>
              <a:t>Food Ordering Process in a Restaurant - OUTPUTS</a:t>
            </a:r>
            <a:endParaRPr lang="en-US" sz="2800" b="1" i="0" u="sng" dirty="0">
              <a:solidFill>
                <a:srgbClr val="C00000"/>
              </a:solidFill>
              <a:effectLst/>
              <a:latin typeface="Open Sans"/>
            </a:endParaRPr>
          </a:p>
        </p:txBody>
      </p:sp>
      <p:sp>
        <p:nvSpPr>
          <p:cNvPr id="3" name="Rectangle 2"/>
          <p:cNvSpPr/>
          <p:nvPr/>
        </p:nvSpPr>
        <p:spPr>
          <a:xfrm>
            <a:off x="1666619" y="1602945"/>
            <a:ext cx="7580415" cy="830997"/>
          </a:xfrm>
          <a:prstGeom prst="rect">
            <a:avLst/>
          </a:prstGeom>
        </p:spPr>
        <p:txBody>
          <a:bodyPr wrap="square">
            <a:spAutoFit/>
          </a:bodyPr>
          <a:lstStyle/>
          <a:p>
            <a:r>
              <a:rPr lang="en-US" sz="2400" dirty="0"/>
              <a:t>The OUTPUT stage of the SIPOC diagram above consist of the following </a:t>
            </a:r>
            <a:r>
              <a:rPr lang="en-US" sz="2400" b="1" dirty="0"/>
              <a:t>EXCEPT</a:t>
            </a:r>
            <a:r>
              <a:rPr lang="en-US" sz="2400" dirty="0"/>
              <a:t>?</a:t>
            </a:r>
          </a:p>
        </p:txBody>
      </p:sp>
      <p:sp>
        <p:nvSpPr>
          <p:cNvPr id="9" name="Rectangle 8"/>
          <p:cNvSpPr/>
          <p:nvPr/>
        </p:nvSpPr>
        <p:spPr>
          <a:xfrm>
            <a:off x="1666619" y="2876715"/>
            <a:ext cx="8856218" cy="1843518"/>
          </a:xfrm>
          <a:prstGeom prst="rect">
            <a:avLst/>
          </a:prstGeom>
        </p:spPr>
        <p:txBody>
          <a:bodyPr wrap="square">
            <a:spAutoFit/>
          </a:bodyPr>
          <a:lstStyle/>
          <a:p>
            <a:pPr marL="285750" indent="-285750">
              <a:lnSpc>
                <a:spcPct val="200000"/>
              </a:lnSpc>
              <a:buFont typeface="Arial" panose="020B0604020202020204" pitchFamily="34" charset="0"/>
              <a:buChar char="•"/>
            </a:pPr>
            <a:r>
              <a:rPr lang="en-US" sz="2000" dirty="0">
                <a:solidFill>
                  <a:srgbClr val="00B0F0"/>
                </a:solidFill>
                <a:latin typeface="Open Sans"/>
              </a:rPr>
              <a:t>Packaged order</a:t>
            </a:r>
          </a:p>
          <a:p>
            <a:pPr marL="285750" indent="-285750">
              <a:lnSpc>
                <a:spcPct val="200000"/>
              </a:lnSpc>
              <a:buFont typeface="Arial" panose="020B0604020202020204" pitchFamily="34" charset="0"/>
              <a:buChar char="•"/>
            </a:pPr>
            <a:r>
              <a:rPr lang="en-US" sz="2000" dirty="0">
                <a:solidFill>
                  <a:srgbClr val="00B0F0"/>
                </a:solidFill>
                <a:latin typeface="Open Sans"/>
              </a:rPr>
              <a:t>Food wholesalers, grocery stores </a:t>
            </a:r>
            <a:endParaRPr lang="en-US" sz="2000" dirty="0" smtClean="0">
              <a:solidFill>
                <a:srgbClr val="00B0F0"/>
              </a:solidFill>
              <a:latin typeface="Open Sans"/>
            </a:endParaRPr>
          </a:p>
          <a:p>
            <a:pPr marL="285750" indent="-285750">
              <a:lnSpc>
                <a:spcPct val="200000"/>
              </a:lnSpc>
              <a:buFont typeface="Arial" panose="020B0604020202020204" pitchFamily="34" charset="0"/>
              <a:buChar char="•"/>
            </a:pPr>
            <a:r>
              <a:rPr lang="en-US" sz="2000" dirty="0" smtClean="0">
                <a:solidFill>
                  <a:srgbClr val="00B0F0"/>
                </a:solidFill>
                <a:latin typeface="Open Sans"/>
              </a:rPr>
              <a:t>Prepared </a:t>
            </a:r>
            <a:r>
              <a:rPr lang="en-US" sz="2000" dirty="0">
                <a:solidFill>
                  <a:srgbClr val="00B0F0"/>
                </a:solidFill>
                <a:latin typeface="Open Sans"/>
              </a:rPr>
              <a:t>food</a:t>
            </a:r>
          </a:p>
        </p:txBody>
      </p:sp>
      <p:pic>
        <p:nvPicPr>
          <p:cNvPr id="11" name="Picture 10"/>
          <p:cNvPicPr>
            <a:picLocks noChangeAspect="1"/>
          </p:cNvPicPr>
          <p:nvPr/>
        </p:nvPicPr>
        <p:blipFill>
          <a:blip r:embed="rId2"/>
          <a:stretch>
            <a:fillRect/>
          </a:stretch>
        </p:blipFill>
        <p:spPr>
          <a:xfrm>
            <a:off x="1371600" y="3755837"/>
            <a:ext cx="342089" cy="365413"/>
          </a:xfrm>
          <a:prstGeom prst="rect">
            <a:avLst/>
          </a:prstGeom>
        </p:spPr>
      </p:pic>
      <p:pic>
        <p:nvPicPr>
          <p:cNvPr id="1027" name="DefaultOcx"/>
          <p:cNvPicPr preferRelativeResize="0">
            <a:picLocks noChangeArrowheads="1" noChangeShapeType="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371600" cy="3048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64858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290762" y="1133475"/>
            <a:ext cx="7610475" cy="4591050"/>
          </a:xfrm>
          <a:prstGeom prst="rect">
            <a:avLst/>
          </a:prstGeom>
        </p:spPr>
      </p:pic>
    </p:spTree>
    <p:extLst>
      <p:ext uri="{BB962C8B-B14F-4D97-AF65-F5344CB8AC3E}">
        <p14:creationId xmlns:p14="http://schemas.microsoft.com/office/powerpoint/2010/main" val="2482412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23900" y="276225"/>
            <a:ext cx="10744200" cy="6305550"/>
          </a:xfrm>
          <a:prstGeom prst="rect">
            <a:avLst/>
          </a:prstGeom>
        </p:spPr>
      </p:pic>
    </p:spTree>
    <p:extLst>
      <p:ext uri="{BB962C8B-B14F-4D97-AF65-F5344CB8AC3E}">
        <p14:creationId xmlns:p14="http://schemas.microsoft.com/office/powerpoint/2010/main" val="3525353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76250" y="14287"/>
            <a:ext cx="11239500" cy="6829425"/>
          </a:xfrm>
          <a:prstGeom prst="rect">
            <a:avLst/>
          </a:prstGeom>
        </p:spPr>
      </p:pic>
    </p:spTree>
    <p:extLst>
      <p:ext uri="{BB962C8B-B14F-4D97-AF65-F5344CB8AC3E}">
        <p14:creationId xmlns:p14="http://schemas.microsoft.com/office/powerpoint/2010/main" val="1266408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61962" y="14287"/>
            <a:ext cx="11268075" cy="6829425"/>
          </a:xfrm>
          <a:prstGeom prst="rect">
            <a:avLst/>
          </a:prstGeom>
        </p:spPr>
      </p:pic>
    </p:spTree>
    <p:extLst>
      <p:ext uri="{BB962C8B-B14F-4D97-AF65-F5344CB8AC3E}">
        <p14:creationId xmlns:p14="http://schemas.microsoft.com/office/powerpoint/2010/main" val="869171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47700" y="185737"/>
            <a:ext cx="10896600" cy="6486525"/>
          </a:xfrm>
          <a:prstGeom prst="rect">
            <a:avLst/>
          </a:prstGeom>
        </p:spPr>
      </p:pic>
    </p:spTree>
    <p:extLst>
      <p:ext uri="{BB962C8B-B14F-4D97-AF65-F5344CB8AC3E}">
        <p14:creationId xmlns:p14="http://schemas.microsoft.com/office/powerpoint/2010/main" val="360729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TotalTime>
  <Words>1699</Words>
  <Application>Microsoft Office PowerPoint</Application>
  <PresentationFormat>Widescreen</PresentationFormat>
  <Paragraphs>188</Paragraphs>
  <Slides>57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57</vt:i4>
      </vt:variant>
    </vt:vector>
  </HeadingPairs>
  <TitlesOfParts>
    <vt:vector size="63" baseType="lpstr">
      <vt:lpstr>Arial</vt:lpstr>
      <vt:lpstr>Calibri</vt:lpstr>
      <vt:lpstr>Calibri Light</vt:lpstr>
      <vt:lpstr>Open Sans</vt:lpstr>
      <vt:lpstr>Times New Roman</vt:lpstr>
      <vt:lpstr>Office Theme</vt:lpstr>
      <vt:lpstr>Introduction to  Six Sigma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Said F. Huda</dc:creator>
  <cp:lastModifiedBy>Said F. Huda</cp:lastModifiedBy>
  <cp:revision>12</cp:revision>
  <dcterms:created xsi:type="dcterms:W3CDTF">2018-03-29T06:33:42Z</dcterms:created>
  <dcterms:modified xsi:type="dcterms:W3CDTF">2018-03-29T14:16:16Z</dcterms:modified>
</cp:coreProperties>
</file>