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445" r:id="rId2"/>
    <p:sldId id="446" r:id="rId3"/>
    <p:sldId id="447" r:id="rId4"/>
    <p:sldId id="449" r:id="rId5"/>
    <p:sldId id="452" r:id="rId6"/>
    <p:sldId id="454" r:id="rId7"/>
    <p:sldId id="456" r:id="rId8"/>
    <p:sldId id="458" r:id="rId9"/>
    <p:sldId id="459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B5D"/>
    <a:srgbClr val="F8BBD0"/>
    <a:srgbClr val="793E3B"/>
    <a:srgbClr val="AC5854"/>
    <a:srgbClr val="D0A09E"/>
    <a:srgbClr val="EBD7D5"/>
    <a:srgbClr val="CFA09D"/>
    <a:srgbClr val="D6D6C5"/>
    <a:srgbClr val="CEE7FB"/>
    <a:srgbClr val="C8E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7" autoAdjust="0"/>
    <p:restoredTop sz="92996" autoAdjust="0"/>
  </p:normalViewPr>
  <p:slideViewPr>
    <p:cSldViewPr snapToGrid="0">
      <p:cViewPr varScale="1">
        <p:scale>
          <a:sx n="77" d="100"/>
          <a:sy n="77" d="100"/>
        </p:scale>
        <p:origin x="31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30AB99-EAD9-BC33-FD0D-3835F7BF171D}"/>
              </a:ext>
            </a:extLst>
          </p:cNvPr>
          <p:cNvGrpSpPr/>
          <p:nvPr/>
        </p:nvGrpSpPr>
        <p:grpSpPr>
          <a:xfrm>
            <a:off x="-5886461" y="1"/>
            <a:ext cx="12744460" cy="15452902"/>
            <a:chOff x="-5886461" y="1"/>
            <a:chExt cx="12744460" cy="1545290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05B7F-EBFB-D4C0-B65A-F4F00D803557}"/>
                </a:ext>
              </a:extLst>
            </p:cNvPr>
            <p:cNvSpPr/>
            <p:nvPr/>
          </p:nvSpPr>
          <p:spPr>
            <a:xfrm>
              <a:off x="-2233218" y="1"/>
              <a:ext cx="9091217" cy="15452902"/>
            </a:xfrm>
            <a:prstGeom prst="rect">
              <a:avLst/>
            </a:prstGeom>
            <a:solidFill>
              <a:srgbClr val="CEE7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60380">
                <a:defRPr/>
              </a:pPr>
              <a:endParaRPr lang="en-US" sz="2195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E77924-EA46-65AC-9764-775B0ACBDD6B}"/>
                </a:ext>
              </a:extLst>
            </p:cNvPr>
            <p:cNvGrpSpPr/>
            <p:nvPr/>
          </p:nvGrpSpPr>
          <p:grpSpPr>
            <a:xfrm>
              <a:off x="-5886461" y="1666606"/>
              <a:ext cx="10254075" cy="13714002"/>
              <a:chOff x="-5886461" y="1666606"/>
              <a:chExt cx="10254075" cy="1371400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7FB83E-1A4F-7B84-39F6-B8C7347448A4}"/>
                  </a:ext>
                </a:extLst>
              </p:cNvPr>
              <p:cNvSpPr/>
              <p:nvPr/>
            </p:nvSpPr>
            <p:spPr>
              <a:xfrm rot="2085906">
                <a:off x="-3331021" y="1666606"/>
                <a:ext cx="6307900" cy="3372017"/>
              </a:xfrm>
              <a:custGeom>
                <a:avLst/>
                <a:gdLst>
                  <a:gd name="connsiteX0" fmla="*/ 171545 w 4367008"/>
                  <a:gd name="connsiteY0" fmla="*/ 66450 h 2334473"/>
                  <a:gd name="connsiteX1" fmla="*/ 389087 w 4367008"/>
                  <a:gd name="connsiteY1" fmla="*/ 0 h 2334473"/>
                  <a:gd name="connsiteX2" fmla="*/ 3977921 w 4367008"/>
                  <a:gd name="connsiteY2" fmla="*/ 0 h 2334473"/>
                  <a:gd name="connsiteX3" fmla="*/ 4367008 w 4367008"/>
                  <a:gd name="connsiteY3" fmla="*/ 389087 h 2334473"/>
                  <a:gd name="connsiteX4" fmla="*/ 4367008 w 4367008"/>
                  <a:gd name="connsiteY4" fmla="*/ 1945386 h 2334473"/>
                  <a:gd name="connsiteX5" fmla="*/ 3977921 w 4367008"/>
                  <a:gd name="connsiteY5" fmla="*/ 2334473 h 2334473"/>
                  <a:gd name="connsiteX6" fmla="*/ 1282678 w 4367008"/>
                  <a:gd name="connsiteY6" fmla="*/ 2334473 h 2334473"/>
                  <a:gd name="connsiteX7" fmla="*/ 0 w 4367008"/>
                  <a:gd name="connsiteY7" fmla="*/ 486540 h 2334473"/>
                  <a:gd name="connsiteX8" fmla="*/ 0 w 4367008"/>
                  <a:gd name="connsiteY8" fmla="*/ 389087 h 2334473"/>
                  <a:gd name="connsiteX9" fmla="*/ 171545 w 4367008"/>
                  <a:gd name="connsiteY9" fmla="*/ 66450 h 233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67008" h="2334473">
                    <a:moveTo>
                      <a:pt x="171545" y="66450"/>
                    </a:moveTo>
                    <a:cubicBezTo>
                      <a:pt x="233643" y="24497"/>
                      <a:pt x="308504" y="0"/>
                      <a:pt x="389087" y="0"/>
                    </a:cubicBezTo>
                    <a:lnTo>
                      <a:pt x="3977921" y="0"/>
                    </a:lnTo>
                    <a:cubicBezTo>
                      <a:pt x="4192808" y="0"/>
                      <a:pt x="4367008" y="174200"/>
                      <a:pt x="4367008" y="389087"/>
                    </a:cubicBezTo>
                    <a:lnTo>
                      <a:pt x="4367008" y="1945386"/>
                    </a:lnTo>
                    <a:cubicBezTo>
                      <a:pt x="4367008" y="2160273"/>
                      <a:pt x="4192808" y="2334473"/>
                      <a:pt x="3977921" y="2334473"/>
                    </a:cubicBezTo>
                    <a:lnTo>
                      <a:pt x="1282678" y="2334473"/>
                    </a:lnTo>
                    <a:lnTo>
                      <a:pt x="0" y="486540"/>
                    </a:lnTo>
                    <a:lnTo>
                      <a:pt x="0" y="389087"/>
                    </a:lnTo>
                    <a:cubicBezTo>
                      <a:pt x="0" y="254783"/>
                      <a:pt x="68047" y="136372"/>
                      <a:pt x="171545" y="66450"/>
                    </a:cubicBezTo>
                    <a:close/>
                  </a:path>
                </a:pathLst>
              </a:custGeom>
              <a:solidFill>
                <a:srgbClr val="F8BBD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195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13B68D6-47CA-D47F-41DC-38776BFE9AF0}"/>
                  </a:ext>
                </a:extLst>
              </p:cNvPr>
              <p:cNvSpPr/>
              <p:nvPr/>
            </p:nvSpPr>
            <p:spPr>
              <a:xfrm rot="2085906">
                <a:off x="-5886461" y="4371763"/>
                <a:ext cx="10254075" cy="11008845"/>
              </a:xfrm>
              <a:custGeom>
                <a:avLst/>
                <a:gdLst>
                  <a:gd name="connsiteX0" fmla="*/ 283012 w 6404936"/>
                  <a:gd name="connsiteY0" fmla="*/ 188079 h 6924593"/>
                  <a:gd name="connsiteX1" fmla="*/ 898740 w 6404936"/>
                  <a:gd name="connsiteY1" fmla="*/ 0 h 6924593"/>
                  <a:gd name="connsiteX2" fmla="*/ 5303670 w 6404936"/>
                  <a:gd name="connsiteY2" fmla="*/ 0 h 6924593"/>
                  <a:gd name="connsiteX3" fmla="*/ 6404936 w 6404936"/>
                  <a:gd name="connsiteY3" fmla="*/ 1101266 h 6924593"/>
                  <a:gd name="connsiteX4" fmla="*/ 6404936 w 6404936"/>
                  <a:gd name="connsiteY4" fmla="*/ 5823327 h 6924593"/>
                  <a:gd name="connsiteX5" fmla="*/ 5303670 w 6404936"/>
                  <a:gd name="connsiteY5" fmla="*/ 6924593 h 6924593"/>
                  <a:gd name="connsiteX6" fmla="*/ 4482854 w 6404936"/>
                  <a:gd name="connsiteY6" fmla="*/ 6924593 h 6924593"/>
                  <a:gd name="connsiteX7" fmla="*/ 0 w 6404936"/>
                  <a:gd name="connsiteY7" fmla="*/ 466219 h 6924593"/>
                  <a:gd name="connsiteX8" fmla="*/ 48950 w 6404936"/>
                  <a:gd name="connsiteY8" fmla="*/ 400759 h 6924593"/>
                  <a:gd name="connsiteX9" fmla="*/ 283012 w 6404936"/>
                  <a:gd name="connsiteY9" fmla="*/ 188079 h 692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4936" h="6924593">
                    <a:moveTo>
                      <a:pt x="283012" y="188079"/>
                    </a:moveTo>
                    <a:cubicBezTo>
                      <a:pt x="458775" y="69336"/>
                      <a:pt x="670661" y="0"/>
                      <a:pt x="898740" y="0"/>
                    </a:cubicBezTo>
                    <a:lnTo>
                      <a:pt x="5303670" y="0"/>
                    </a:lnTo>
                    <a:cubicBezTo>
                      <a:pt x="5911882" y="0"/>
                      <a:pt x="6404936" y="493054"/>
                      <a:pt x="6404936" y="1101266"/>
                    </a:cubicBezTo>
                    <a:lnTo>
                      <a:pt x="6404936" y="5823327"/>
                    </a:lnTo>
                    <a:cubicBezTo>
                      <a:pt x="6404936" y="6431539"/>
                      <a:pt x="5911882" y="6924593"/>
                      <a:pt x="5303670" y="6924593"/>
                    </a:cubicBezTo>
                    <a:lnTo>
                      <a:pt x="4482854" y="6924593"/>
                    </a:lnTo>
                    <a:lnTo>
                      <a:pt x="0" y="466219"/>
                    </a:lnTo>
                    <a:lnTo>
                      <a:pt x="48950" y="400759"/>
                    </a:lnTo>
                    <a:cubicBezTo>
                      <a:pt x="116279" y="319174"/>
                      <a:pt x="195130" y="247451"/>
                      <a:pt x="283012" y="188079"/>
                    </a:cubicBezTo>
                    <a:close/>
                  </a:path>
                </a:pathLst>
              </a:custGeom>
              <a:solidFill>
                <a:srgbClr val="F8BBD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660380">
                  <a:defRPr/>
                </a:pPr>
                <a:endParaRPr lang="en-US" sz="2195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/>
                </a:endParaRPr>
              </a:p>
            </p:txBody>
          </p:sp>
        </p:grpSp>
      </p:grpSp>
      <p:pic>
        <p:nvPicPr>
          <p:cNvPr id="1026" name="Picture 2" descr="Data Analytics Manager | Career &amp; Salary Information">
            <a:extLst>
              <a:ext uri="{FF2B5EF4-FFF2-40B4-BE49-F238E27FC236}">
                <a16:creationId xmlns:a16="http://schemas.microsoft.com/office/drawing/2014/main" id="{38C0BB70-E039-F440-FDF9-DC0132CB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516" y="-161092"/>
            <a:ext cx="7363516" cy="343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8675D6-F94F-23AB-5312-34C822625057}"/>
              </a:ext>
            </a:extLst>
          </p:cNvPr>
          <p:cNvSpPr/>
          <p:nvPr/>
        </p:nvSpPr>
        <p:spPr>
          <a:xfrm>
            <a:off x="266884" y="3439660"/>
            <a:ext cx="8823113" cy="1774635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Power BI</a:t>
            </a:r>
          </a:p>
          <a:p>
            <a:pPr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Manager Guide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A854B3-DEF4-0D00-2570-063D298E39BA}"/>
              </a:ext>
            </a:extLst>
          </p:cNvPr>
          <p:cNvSpPr/>
          <p:nvPr/>
        </p:nvSpPr>
        <p:spPr>
          <a:xfrm>
            <a:off x="266884" y="6064271"/>
            <a:ext cx="8823113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Activity 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3A662-4FAE-BE01-F4B7-F3DC127B60A3}"/>
              </a:ext>
            </a:extLst>
          </p:cNvPr>
          <p:cNvSpPr/>
          <p:nvPr/>
        </p:nvSpPr>
        <p:spPr>
          <a:xfrm>
            <a:off x="-1036282" y="8580324"/>
            <a:ext cx="7894282" cy="773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C03C6AB-7317-F115-99AE-03CD78B78684}"/>
              </a:ext>
            </a:extLst>
          </p:cNvPr>
          <p:cNvSpPr txBox="1">
            <a:spLocks/>
          </p:cNvSpPr>
          <p:nvPr/>
        </p:nvSpPr>
        <p:spPr>
          <a:xfrm>
            <a:off x="1587907" y="8385621"/>
            <a:ext cx="6386091" cy="1162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467" dirty="0">
                <a:solidFill>
                  <a:schemeClr val="tx1"/>
                </a:solidFill>
                <a:latin typeface="Arial Black" panose="020B0A04020102020204" pitchFamily="34" charset="0"/>
              </a:rPr>
              <a:t>Said Fawzy</a:t>
            </a:r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52BF9-AC12-D196-6200-C254470C2EFC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C0349-3B30-8858-7F36-C8E2B61B7856}"/>
              </a:ext>
            </a:extLst>
          </p:cNvPr>
          <p:cNvSpPr txBox="1"/>
          <p:nvPr/>
        </p:nvSpPr>
        <p:spPr>
          <a:xfrm>
            <a:off x="390526" y="1552198"/>
            <a:ext cx="64674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1</a:t>
            </a:r>
            <a:r>
              <a:rPr lang="en-US" dirty="0"/>
              <a:t>: </a:t>
            </a:r>
            <a:r>
              <a:rPr lang="en-US" b="1" dirty="0"/>
              <a:t>Matching Terms with Definitions. </a:t>
            </a:r>
          </a:p>
          <a:p>
            <a:endParaRPr lang="en-US" b="1" dirty="0"/>
          </a:p>
          <a:p>
            <a:r>
              <a:rPr lang="en-US" b="1" dirty="0"/>
              <a:t>Instructions: </a:t>
            </a:r>
            <a:r>
              <a:rPr lang="en-US" dirty="0"/>
              <a:t>Match each Power BI term with its correct definition by writing the corresponding letter in the blank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94697-5372-06BB-BB79-B8BB8A63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0573"/>
            <a:ext cx="6858000" cy="18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9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A212-B9D2-088A-D2DC-858D79586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07820-4B29-865D-B400-13644C7029A3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3E949-879E-F7F3-9CDB-0C9A7D10D501}"/>
              </a:ext>
            </a:extLst>
          </p:cNvPr>
          <p:cNvSpPr txBox="1"/>
          <p:nvPr/>
        </p:nvSpPr>
        <p:spPr>
          <a:xfrm>
            <a:off x="390526" y="1552198"/>
            <a:ext cx="646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2: Arrange the Steps in the Data Analysis Life Cycle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E2389-93D6-0B1E-4DFE-C9F9D8692A3C}"/>
              </a:ext>
            </a:extLst>
          </p:cNvPr>
          <p:cNvSpPr txBox="1"/>
          <p:nvPr/>
        </p:nvSpPr>
        <p:spPr>
          <a:xfrm>
            <a:off x="866775" y="2272784"/>
            <a:ext cx="169545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5CCFB-E912-FC30-2EF6-D8B8F5EC3429}"/>
              </a:ext>
            </a:extLst>
          </p:cNvPr>
          <p:cNvSpPr txBox="1"/>
          <p:nvPr/>
        </p:nvSpPr>
        <p:spPr>
          <a:xfrm>
            <a:off x="866775" y="2777926"/>
            <a:ext cx="2181225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Data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EB0EE-A817-EC29-6918-1E7F0B42E36E}"/>
              </a:ext>
            </a:extLst>
          </p:cNvPr>
          <p:cNvSpPr txBox="1"/>
          <p:nvPr/>
        </p:nvSpPr>
        <p:spPr>
          <a:xfrm>
            <a:off x="3181350" y="2250043"/>
            <a:ext cx="169545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Data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6FB43-98E5-AFD8-3A94-C0DC122D1684}"/>
              </a:ext>
            </a:extLst>
          </p:cNvPr>
          <p:cNvSpPr txBox="1"/>
          <p:nvPr/>
        </p:nvSpPr>
        <p:spPr>
          <a:xfrm>
            <a:off x="3238500" y="2777926"/>
            <a:ext cx="200025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Data Visualization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A9234-B323-801B-07E1-5E74E2CF243F}"/>
              </a:ext>
            </a:extLst>
          </p:cNvPr>
          <p:cNvSpPr txBox="1"/>
          <p:nvPr/>
        </p:nvSpPr>
        <p:spPr>
          <a:xfrm>
            <a:off x="1933575" y="3371511"/>
            <a:ext cx="249555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Sharing &amp; Collaboration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BED7F3-0621-FC12-B98A-B14EFAE1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89935"/>
              </p:ext>
            </p:extLst>
          </p:nvPr>
        </p:nvGraphicFramePr>
        <p:xfrm>
          <a:off x="761999" y="4334428"/>
          <a:ext cx="4943476" cy="2887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913">
                  <a:extLst>
                    <a:ext uri="{9D8B030D-6E8A-4147-A177-3AD203B41FA5}">
                      <a16:colId xmlns:a16="http://schemas.microsoft.com/office/drawing/2014/main" val="2311781437"/>
                    </a:ext>
                  </a:extLst>
                </a:gridCol>
                <a:gridCol w="4119563">
                  <a:extLst>
                    <a:ext uri="{9D8B030D-6E8A-4147-A177-3AD203B41FA5}">
                      <a16:colId xmlns:a16="http://schemas.microsoft.com/office/drawing/2014/main" val="119386187"/>
                    </a:ext>
                  </a:extLst>
                </a:gridCol>
              </a:tblGrid>
              <a:tr h="5313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15872"/>
                  </a:ext>
                </a:extLst>
              </a:tr>
              <a:tr h="5313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2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74917"/>
                  </a:ext>
                </a:extLst>
              </a:tr>
              <a:tr h="5313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99847"/>
                  </a:ext>
                </a:extLst>
              </a:tr>
              <a:tr h="5313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06537"/>
                  </a:ext>
                </a:extLst>
              </a:tr>
              <a:tr h="5313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9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3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31084-2CAB-76BD-467A-89D9D02E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582500-6C85-68F8-8F37-ABAFBEE2A5FD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C73BD-1D85-C381-1369-EA3DBCBD2E47}"/>
              </a:ext>
            </a:extLst>
          </p:cNvPr>
          <p:cNvSpPr txBox="1"/>
          <p:nvPr/>
        </p:nvSpPr>
        <p:spPr>
          <a:xfrm>
            <a:off x="390526" y="1552198"/>
            <a:ext cx="646747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3: Multiple Choice – Fill in the Blanks</a:t>
            </a:r>
          </a:p>
          <a:p>
            <a:endParaRPr lang="en-US" sz="2000" b="1" dirty="0"/>
          </a:p>
          <a:p>
            <a:r>
              <a:rPr lang="en-US" b="1" dirty="0"/>
              <a:t>Instructions: </a:t>
            </a:r>
            <a:r>
              <a:rPr lang="en-US" dirty="0"/>
              <a:t>Choose the correct answer from the options provided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81607-5EF3-7BF8-9528-BFDB3D73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2833360"/>
            <a:ext cx="636269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02B5-FB7B-E848-8189-45DEB848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1F65F-9008-D85F-A1F9-C7FA670FE8CA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9106C-F4EF-92DB-0ADA-82071A5D5119}"/>
              </a:ext>
            </a:extLst>
          </p:cNvPr>
          <p:cNvSpPr txBox="1"/>
          <p:nvPr/>
        </p:nvSpPr>
        <p:spPr>
          <a:xfrm>
            <a:off x="390526" y="1552198"/>
            <a:ext cx="646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4: Drag to right places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44223-DB43-6EA5-B6A3-47F3D678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0"/>
            <a:ext cx="6858000" cy="99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A82E2-5E8A-4B61-2D46-48E5D449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9530"/>
            <a:ext cx="6858000" cy="585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2C829F-F6F5-B06B-BFE0-2A1EFB63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779" y="2342484"/>
            <a:ext cx="823021" cy="2204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32CDD3-F155-D313-3D4A-741007D9D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604" y="2283115"/>
            <a:ext cx="967318" cy="238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9C3767-C67E-8E10-FD85-EECD33B3F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34" y="2227185"/>
            <a:ext cx="805197" cy="296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43A239-359A-4E36-0DC4-86D7532C4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7108" y="2817998"/>
            <a:ext cx="1055384" cy="302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9C377D-8EA6-74E8-0545-79294C6B1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62" y="2918316"/>
            <a:ext cx="823021" cy="281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038D48-B2EA-0122-331C-0AA470F511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4293" y="2748365"/>
            <a:ext cx="713129" cy="339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1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1C1FC-D70C-829C-830F-8729D7BB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008932-05DD-3A61-260C-E8C939B536F7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7A9C7-05CF-00CA-96FD-A584B324E8DC}"/>
              </a:ext>
            </a:extLst>
          </p:cNvPr>
          <p:cNvSpPr txBox="1"/>
          <p:nvPr/>
        </p:nvSpPr>
        <p:spPr>
          <a:xfrm>
            <a:off x="390526" y="1552198"/>
            <a:ext cx="646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5: Drag to right places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229FB-3445-2BD7-9573-502E3CEA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18" y="2161213"/>
            <a:ext cx="862113" cy="799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5559C-2096-D262-E8FC-09224D86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1" y="2036458"/>
            <a:ext cx="1020016" cy="799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E3709-E741-3D89-CA70-3A23A35B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8" y="3036960"/>
            <a:ext cx="1137627" cy="952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5FDA3C-7A82-47C6-91F6-D7832CAEE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126" y="2094979"/>
            <a:ext cx="999138" cy="799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187C96-4277-1EBD-868C-5BD83D6BA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289" y="3118279"/>
            <a:ext cx="852586" cy="789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C49A15-550C-57FC-9463-57A49EFD88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668" y="3118279"/>
            <a:ext cx="1205478" cy="7313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0AE23CB-C28F-F96A-2B1D-32163F9DCE05}"/>
              </a:ext>
            </a:extLst>
          </p:cNvPr>
          <p:cNvGrpSpPr/>
          <p:nvPr/>
        </p:nvGrpSpPr>
        <p:grpSpPr>
          <a:xfrm>
            <a:off x="48614" y="4543425"/>
            <a:ext cx="6760772" cy="3609975"/>
            <a:chOff x="48614" y="4543425"/>
            <a:chExt cx="6760772" cy="36099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58EBE45-07BB-172C-E9E8-1504A52D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4" y="5788766"/>
              <a:ext cx="1137627" cy="71812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AE653FD-59F2-ACA9-9E63-BDF1A38C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86241" y="5923724"/>
              <a:ext cx="5511486" cy="39105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6730C1-B930-185A-22F3-CD2BB6F933B4}"/>
                </a:ext>
              </a:extLst>
            </p:cNvPr>
            <p:cNvSpPr/>
            <p:nvPr/>
          </p:nvSpPr>
          <p:spPr>
            <a:xfrm>
              <a:off x="48614" y="4543425"/>
              <a:ext cx="6760772" cy="3609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58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D30E-9B66-40C5-42BC-273FAF7F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54A3E-2CF6-D539-D4C3-84FB563286E6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5F68A-F8F6-CAFD-DB2F-DEDD559CFA67}"/>
              </a:ext>
            </a:extLst>
          </p:cNvPr>
          <p:cNvSpPr txBox="1"/>
          <p:nvPr/>
        </p:nvSpPr>
        <p:spPr>
          <a:xfrm>
            <a:off x="390526" y="1552198"/>
            <a:ext cx="646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6: Drag to Right Place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DAC91A-05FF-1735-E4AF-F0A36490C622}"/>
              </a:ext>
            </a:extLst>
          </p:cNvPr>
          <p:cNvGrpSpPr/>
          <p:nvPr/>
        </p:nvGrpSpPr>
        <p:grpSpPr>
          <a:xfrm>
            <a:off x="104775" y="2416896"/>
            <a:ext cx="6449295" cy="1735611"/>
            <a:chOff x="304800" y="1978746"/>
            <a:chExt cx="6449295" cy="1735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C6935E-7330-9B01-99DC-3FABAF314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20058"/>
              <a:ext cx="4855333" cy="167203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B5AE66-24B8-799A-EBD3-6708F75C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700" y="1978746"/>
              <a:ext cx="1915395" cy="173561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8F4F40B-75C5-C5F1-291F-692539EFD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960" y="7233251"/>
            <a:ext cx="1090752" cy="4622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C14B56-80FF-1600-0B49-5F1E6EDAD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130" y="7233251"/>
            <a:ext cx="1004978" cy="822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84CAA6-7F49-8DDD-5BE2-87CE504B3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533" y="7241175"/>
            <a:ext cx="1147946" cy="4958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AF49F1-3031-745C-51AF-BC55B9637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17" y="7075600"/>
            <a:ext cx="1147946" cy="9804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4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157F9-B0C7-F6B4-97AF-B58882A6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8F8878-CE36-6C61-D2A0-C0DB0D05A490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07D97-A784-F99C-39A8-E00DFCE742B7}"/>
              </a:ext>
            </a:extLst>
          </p:cNvPr>
          <p:cNvSpPr txBox="1"/>
          <p:nvPr/>
        </p:nvSpPr>
        <p:spPr>
          <a:xfrm>
            <a:off x="390526" y="1552198"/>
            <a:ext cx="646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</a:t>
            </a:r>
            <a:r>
              <a:rPr lang="ar-EG" sz="2000" b="1" dirty="0"/>
              <a:t>1</a:t>
            </a:r>
            <a:r>
              <a:rPr lang="en-US" sz="2000" b="1" dirty="0"/>
              <a:t>: Designing Your Own Dashboard</a:t>
            </a:r>
            <a:endParaRPr lang="ar-EG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EFCBD-3B7C-FEBC-819A-D52BF94868CE}"/>
              </a:ext>
            </a:extLst>
          </p:cNvPr>
          <p:cNvSpPr txBox="1"/>
          <p:nvPr/>
        </p:nvSpPr>
        <p:spPr>
          <a:xfrm>
            <a:off x="829847" y="2653447"/>
            <a:ext cx="51983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1: Define Your Dashboard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group discusses and </a:t>
            </a:r>
            <a:r>
              <a:rPr lang="en-US" b="1" dirty="0"/>
              <a:t>identifies a key report</a:t>
            </a:r>
            <a:r>
              <a:rPr lang="en-US" dirty="0"/>
              <a:t> they need in their 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 them a few examples (e.g., project progress tracking, financial performance, resource allocation).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881D2-9369-E645-55E8-1E9AC986CE34}"/>
              </a:ext>
            </a:extLst>
          </p:cNvPr>
          <p:cNvSpPr txBox="1"/>
          <p:nvPr/>
        </p:nvSpPr>
        <p:spPr>
          <a:xfrm>
            <a:off x="864294" y="4757121"/>
            <a:ext cx="54362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2: Identify Required 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Groups list </a:t>
            </a:r>
            <a:r>
              <a:rPr lang="en-US" b="1" dirty="0"/>
              <a:t>all fields</a:t>
            </a:r>
            <a:r>
              <a:rPr lang="en-US" dirty="0"/>
              <a:t> they need for the dashboard.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field should have: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Field Name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Data Type</a:t>
            </a:r>
            <a:r>
              <a:rPr lang="en-US" dirty="0"/>
              <a:t> (e.g., Text, Number, Date, Boolean)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(e.g., Excel, Database, API)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24F11E-7A85-5F89-8FF7-59D4C8DE2269}"/>
              </a:ext>
            </a:extLst>
          </p:cNvPr>
          <p:cNvSpPr txBox="1"/>
          <p:nvPr/>
        </p:nvSpPr>
        <p:spPr>
          <a:xfrm>
            <a:off x="864294" y="7061140"/>
            <a:ext cx="58621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3: Define Charts and Visuals</a:t>
            </a:r>
          </a:p>
          <a:p>
            <a:pPr lvl="1"/>
            <a:r>
              <a:rPr lang="en-US" dirty="0"/>
              <a:t>For each visual they want to include, they should specify: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Chart Title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Visualization Type</a:t>
            </a:r>
            <a:r>
              <a:rPr lang="en-US" dirty="0"/>
              <a:t> (e.g., Bar Chart, Pie Chart, Line Chart)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Fields Used</a:t>
            </a:r>
            <a:r>
              <a:rPr lang="en-US" dirty="0"/>
              <a:t> (X-Axis, Y-Axis, Filters)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Any calculated measures</a:t>
            </a:r>
            <a:r>
              <a:rPr lang="en-US" dirty="0"/>
              <a:t> (e.g., Sum, Average, Percentage)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1CA274-DB91-9C26-20C6-57F1DC1A4534}"/>
              </a:ext>
            </a:extLst>
          </p:cNvPr>
          <p:cNvSpPr/>
          <p:nvPr/>
        </p:nvSpPr>
        <p:spPr>
          <a:xfrm>
            <a:off x="0" y="2024947"/>
            <a:ext cx="6858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the Excel file provided for this Activity</a:t>
            </a:r>
            <a:endParaRPr lang="en-US" sz="20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64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1B2C2-FA12-487E-190E-F79BE546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0E5AB5-A7D9-7A6D-0052-6C359E4EE8A5}"/>
              </a:ext>
            </a:extLst>
          </p:cNvPr>
          <p:cNvSpPr/>
          <p:nvPr/>
        </p:nvSpPr>
        <p:spPr>
          <a:xfrm>
            <a:off x="0" y="0"/>
            <a:ext cx="6858000" cy="943638"/>
          </a:xfrm>
          <a:prstGeom prst="rect">
            <a:avLst/>
          </a:prstGeom>
          <a:noFill/>
        </p:spPr>
        <p:txBody>
          <a:bodyPr wrap="square" lIns="111552" tIns="55776" rIns="111552" bIns="55776">
            <a:spAutoFit/>
          </a:bodyPr>
          <a:lstStyle/>
          <a:p>
            <a:pPr algn="ctr" defTabSz="660380">
              <a:defRPr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CHAPTER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A6003-FA22-E0AE-7E5F-99052BA338E3}"/>
              </a:ext>
            </a:extLst>
          </p:cNvPr>
          <p:cNvSpPr txBox="1"/>
          <p:nvPr/>
        </p:nvSpPr>
        <p:spPr>
          <a:xfrm>
            <a:off x="390526" y="1552198"/>
            <a:ext cx="64674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Activity </a:t>
            </a:r>
            <a:r>
              <a:rPr lang="ar-EG" sz="2000" b="1" dirty="0"/>
              <a:t>1</a:t>
            </a:r>
            <a:r>
              <a:rPr lang="en-US" sz="2000" b="1" dirty="0"/>
              <a:t>: Designing Your Own Dashboard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1C34A-F2FB-1323-1E81-17E3E164E9C5}"/>
              </a:ext>
            </a:extLst>
          </p:cNvPr>
          <p:cNvSpPr txBox="1"/>
          <p:nvPr/>
        </p:nvSpPr>
        <p:spPr>
          <a:xfrm>
            <a:off x="713983" y="2284947"/>
            <a:ext cx="5486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4: Present the Dashboard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group presents their dashboard idea and justifies their choices.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Other groups can provide feedback or suggestions.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C04E1-FA03-FD50-8D87-91C98D824DDC}"/>
              </a:ext>
            </a:extLst>
          </p:cNvPr>
          <p:cNvSpPr/>
          <p:nvPr/>
        </p:nvSpPr>
        <p:spPr>
          <a:xfrm>
            <a:off x="0" y="4099030"/>
            <a:ext cx="6858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the Excel file provided for this Activity</a:t>
            </a:r>
            <a:endParaRPr lang="en-US" sz="20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8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1227</TotalTime>
  <Words>329</Words>
  <Application>Microsoft Office PowerPoint</Application>
  <PresentationFormat>A4 Paper (210x297 mm)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107</cp:revision>
  <dcterms:created xsi:type="dcterms:W3CDTF">2016-11-14T07:59:55Z</dcterms:created>
  <dcterms:modified xsi:type="dcterms:W3CDTF">2025-02-27T12:19:19Z</dcterms:modified>
</cp:coreProperties>
</file>