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8" r:id="rId2"/>
    <p:sldMasterId id="2147483730" r:id="rId3"/>
  </p:sldMasterIdLst>
  <p:notesMasterIdLst>
    <p:notesMasterId r:id="rId25"/>
  </p:notesMasterIdLst>
  <p:sldIdLst>
    <p:sldId id="445" r:id="rId4"/>
    <p:sldId id="446" r:id="rId5"/>
    <p:sldId id="452" r:id="rId6"/>
    <p:sldId id="541" r:id="rId7"/>
    <p:sldId id="543" r:id="rId8"/>
    <p:sldId id="542" r:id="rId9"/>
    <p:sldId id="544" r:id="rId10"/>
    <p:sldId id="545" r:id="rId11"/>
    <p:sldId id="546" r:id="rId12"/>
    <p:sldId id="547" r:id="rId13"/>
    <p:sldId id="548" r:id="rId14"/>
    <p:sldId id="501" r:id="rId15"/>
    <p:sldId id="549" r:id="rId16"/>
    <p:sldId id="550" r:id="rId17"/>
    <p:sldId id="551" r:id="rId18"/>
    <p:sldId id="552" r:id="rId19"/>
    <p:sldId id="555" r:id="rId20"/>
    <p:sldId id="553" r:id="rId21"/>
    <p:sldId id="554" r:id="rId22"/>
    <p:sldId id="556" r:id="rId23"/>
    <p:sldId id="45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2A45"/>
    <a:srgbClr val="BE2C49"/>
    <a:srgbClr val="002060"/>
    <a:srgbClr val="FFC000"/>
    <a:srgbClr val="FEFEFD"/>
    <a:srgbClr val="D8A60A"/>
    <a:srgbClr val="656565"/>
    <a:srgbClr val="DCE5F4"/>
    <a:srgbClr val="C5E0F5"/>
    <a:srgbClr val="DE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2996" autoAdjust="0"/>
  </p:normalViewPr>
  <p:slideViewPr>
    <p:cSldViewPr snapToGrid="0">
      <p:cViewPr varScale="1">
        <p:scale>
          <a:sx n="111" d="100"/>
          <a:sy n="111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8938-8048-4396-A931-C27A684A5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8B6E-9692-4E91-A265-6B183EDBE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8F59-CD58-4695-8E67-C3EA93F5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B384C-8E89-4288-AC89-A9580063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DFB3D-4A61-4301-B116-A772F31A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3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BE2E-5709-48BD-9724-0731D63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B27D-0D06-41A7-B3D8-6D342E7E0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27DC-ABEE-429C-BC18-E02AA8EB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C164-21DF-439D-9194-213FF665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B576-96A0-433D-A098-E91B23AE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6B16-EF12-46D0-B68A-AAB2CA1B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9572-DB74-4386-BA6A-B2C3EF819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7CE5-E080-4631-8AF0-7A562106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CE58-0ED0-42F9-92AC-13343731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CA79-BD47-4FD1-8626-049B1378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27FB-D617-40A7-9BDA-A30B52A6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8FB1-0272-426A-8397-63FA764A5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11CD7-AEA8-48D8-B8C1-B5735E34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7D62-3834-4536-B7A4-464F4A12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651FF-E7CA-48E1-8146-A2BCDAE6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B576-DF2C-42E4-A28B-FAF83FEB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049E-30BE-4190-91A6-928450A0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8B942-2C6A-4712-98AB-D2BAE36E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AC472-5EE9-46CE-8F07-1F795E778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734D8-E36D-49B9-AC46-FB19003BC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BECB0-85B2-45C4-88C8-069C4E33B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E1DB8-1793-4002-B5F8-84C0AE4B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1CC41-2C1F-4953-BFF1-E7F8D016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5933F-585F-4A4C-8890-1FE1B141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7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229E-3E1D-44D8-A8C8-F666718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7797D-FAE5-4CB6-86E3-01FD2F72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71888-FF57-48C5-B3FA-940C5F0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A824B-BBA6-40FD-B73B-65363E13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1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D8A85-42D9-4AB0-8268-99E2D9ED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15319-1BB1-473E-82DB-3036329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675ED-B77A-4816-B331-B847DE82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7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9794-BC60-46B0-8B55-FEA50FA8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00C2-D90C-4237-AE71-8A372577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1AE8-3C97-4944-AF4D-2F3516B4A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D6FB1-1FC6-4302-94F3-F73F3653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F659F-DDD6-4D20-BD5F-1D96930A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E228-9DD1-43DC-94AF-F2369D70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4746-0A99-4941-95AD-D7E1A80C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6BEA0-14A2-4147-BFBA-38A7A128B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8949-D496-404F-95FC-9F629233F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B68D5-72F8-4DC0-8B4E-2865BCDF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A75B6-38FB-4AB7-8757-726407A5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A18FF-D45B-4DBF-AFED-0B3F8201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9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5A7D-F262-4C45-A1A1-AD2167E7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8889A-F8CB-4BC1-A68B-85C17B1E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958B5-D51F-41DA-85C6-832632FC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C657-378B-4CCA-AEA3-DAB2886D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D35FE-F3C2-4B87-B48A-7E65E5E6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3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C6024-86F5-4C83-9289-37E01C7A2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05C46-C9F3-4CB3-9394-307259A46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7B09-8A47-4640-AEF8-DB9EA42E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2D24-BB94-4E5E-A3BD-EC1959C7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631C-3925-4930-AD80-21639CC8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9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3A7-5E52-E893-9AD3-007967CE6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AE066-0F4D-C32A-DE7A-00A13AA0E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AE78-6DAE-8C3F-F4DD-F42469D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768A-87F5-9902-D828-40DD456E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DE3C-318A-3BC7-254C-FCA2B78E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20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DD0E-0804-9FD4-64BB-A471628F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88F4-086E-1F7A-9447-574541E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841F-8BAA-E4CC-61CF-386CBFC5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3E26-C62D-F308-57E6-6945F61F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66B8-D2B0-1A88-2802-9CC5AAF9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108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13C0-D328-BDBC-D0BE-8C6B1BE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E93D3-E307-613D-FA86-6F1D9423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B59E-20D8-3B42-4723-9D5AE1B8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B663-D459-D404-0EF1-3A862CC5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E9BD-0E65-4510-730A-7E8C2821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5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4A6C-44A6-C47D-112D-105AFBF8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0CA6-DAEA-7E9D-2DC7-10A235589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4ED9-BDDE-C4B1-1D0E-B5485B3C6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E4F36-0B64-5740-13CE-687A291B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16E6E-998E-0896-C085-40A3D43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E42C-CB7C-EB1C-A48B-6A6CA310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09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38AC-9EF4-BAA0-C998-F76667FC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BE6D-1A64-5EB9-8E9B-5421A4464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CC98-D8A1-1284-9EC4-D3498987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DC796-8760-51A4-69CA-EB1A07A3D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ABC62-37C7-21B6-3F2B-92519440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6E4A8-84B6-6A6D-88D6-122D5667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19DB9-7C62-638F-C56F-99C71F02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AB2F1-2599-C0A4-CE09-800614A4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829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08E8-5D7C-0A56-37D2-1DB7C97C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991CC-1AA2-0733-B149-A6C10CBB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08F6E-B844-9300-7370-71A5EB24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99F77-364A-5417-0A8E-4B74CDAC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47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7715D-249E-0242-B2C7-979C73A6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3CB45-88BE-BFD3-F73A-A6384BC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BFDA9-274C-E699-A456-9EC91A98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3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3553-943E-91C2-B8DF-EF05C8EA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3DE9-6D66-82D7-1D58-E43ED593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F3DE-0BD6-C935-C408-D7C5A5FB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2C91-735D-A3D4-97A3-23A7919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403B3-DF03-2E96-9979-34DE0E9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9285-85CD-A616-C90D-C1D818E8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18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AB6B-192E-8762-DD31-C16B6161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78BED-F944-7CA2-4394-F5D505DF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36B88-BC0C-09DB-F288-F833DE212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8DF5-747D-B106-3F3F-5860402F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98FA-6A7F-5412-42DC-8FE5A992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595D7-7F80-8C96-DC6F-AD20770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542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2029-5AF6-E7B8-05CE-535A32CE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04447-11CC-8878-38FB-225C7F9C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952D-AD2A-4614-30A0-220E3F85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8AF2-52C3-ADCC-F369-4686C286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7FF2-ED62-525A-FED4-9EFB414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944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430B7-3E89-6158-B7B2-3E98FA642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81D7D-F839-3829-C7C1-2066A69C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B372-102F-3CF9-E542-3954EADB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9298-1BDF-B168-D1B8-1567EE04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91F-075B-53FB-C208-941FB98F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E4FDF-94FC-4EC3-8226-CA81394A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C6FE8-96F4-4724-A957-233E1358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9486-C5A9-434F-BC65-DC76A5C3C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F925-A96B-46A1-9309-08DE2FBFF1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6335-B5CA-42F9-B06A-7DD1471B1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54F7-2125-4945-9AD1-1D26E2F8B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4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B0F0F-B815-E535-9A75-9B3EA715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921A-832D-C527-4BA2-CBE61BD8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067F-945B-E481-C18B-D01803C37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987B-B086-4975-AF98-81806256813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F682-4931-6A1B-220A-1A4564B85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51A6F-F8DB-D674-1325-396C3BA2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6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71BB59-0E1E-D541-5605-2DC3FE9AB056}"/>
              </a:ext>
            </a:extLst>
          </p:cNvPr>
          <p:cNvCxnSpPr/>
          <p:nvPr/>
        </p:nvCxnSpPr>
        <p:spPr>
          <a:xfrm>
            <a:off x="5855855" y="582224"/>
            <a:ext cx="0" cy="5421679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998D996-FB75-F6B2-A624-8DBBF29BF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33"/>
          <a:stretch/>
        </p:blipFill>
        <p:spPr>
          <a:xfrm>
            <a:off x="4056307" y="-429491"/>
            <a:ext cx="8186494" cy="473791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85F25E5-E591-6389-5DFD-8C9E96C73367}"/>
              </a:ext>
            </a:extLst>
          </p:cNvPr>
          <p:cNvGrpSpPr/>
          <p:nvPr/>
        </p:nvGrpSpPr>
        <p:grpSpPr>
          <a:xfrm>
            <a:off x="-2568827" y="1174445"/>
            <a:ext cx="14811627" cy="9523717"/>
            <a:chOff x="-2873627" y="1174445"/>
            <a:chExt cx="14811627" cy="952371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05B7F-EBFB-D4C0-B65A-F4F00D803557}"/>
                </a:ext>
              </a:extLst>
            </p:cNvPr>
            <p:cNvSpPr/>
            <p:nvPr/>
          </p:nvSpPr>
          <p:spPr>
            <a:xfrm>
              <a:off x="-304801" y="4308421"/>
              <a:ext cx="12242801" cy="63897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2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E692816-CB5D-1F1A-F03E-4EC8B664D1B1}"/>
                </a:ext>
              </a:extLst>
            </p:cNvPr>
            <p:cNvGrpSpPr/>
            <p:nvPr/>
          </p:nvGrpSpPr>
          <p:grpSpPr>
            <a:xfrm>
              <a:off x="-2873627" y="1174445"/>
              <a:ext cx="7098975" cy="9494309"/>
              <a:chOff x="-2547056" y="372339"/>
              <a:chExt cx="7098975" cy="9494309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07FB83E-1A4F-7B84-39F6-B8C7347448A4}"/>
                  </a:ext>
                </a:extLst>
              </p:cNvPr>
              <p:cNvSpPr/>
              <p:nvPr/>
            </p:nvSpPr>
            <p:spPr>
              <a:xfrm rot="2085906">
                <a:off x="-777905" y="372339"/>
                <a:ext cx="4367008" cy="2334473"/>
              </a:xfrm>
              <a:custGeom>
                <a:avLst/>
                <a:gdLst>
                  <a:gd name="connsiteX0" fmla="*/ 171545 w 4367008"/>
                  <a:gd name="connsiteY0" fmla="*/ 66450 h 2334473"/>
                  <a:gd name="connsiteX1" fmla="*/ 389087 w 4367008"/>
                  <a:gd name="connsiteY1" fmla="*/ 0 h 2334473"/>
                  <a:gd name="connsiteX2" fmla="*/ 3977921 w 4367008"/>
                  <a:gd name="connsiteY2" fmla="*/ 0 h 2334473"/>
                  <a:gd name="connsiteX3" fmla="*/ 4367008 w 4367008"/>
                  <a:gd name="connsiteY3" fmla="*/ 389087 h 2334473"/>
                  <a:gd name="connsiteX4" fmla="*/ 4367008 w 4367008"/>
                  <a:gd name="connsiteY4" fmla="*/ 1945386 h 2334473"/>
                  <a:gd name="connsiteX5" fmla="*/ 3977921 w 4367008"/>
                  <a:gd name="connsiteY5" fmla="*/ 2334473 h 2334473"/>
                  <a:gd name="connsiteX6" fmla="*/ 1282678 w 4367008"/>
                  <a:gd name="connsiteY6" fmla="*/ 2334473 h 2334473"/>
                  <a:gd name="connsiteX7" fmla="*/ 0 w 4367008"/>
                  <a:gd name="connsiteY7" fmla="*/ 486540 h 2334473"/>
                  <a:gd name="connsiteX8" fmla="*/ 0 w 4367008"/>
                  <a:gd name="connsiteY8" fmla="*/ 389087 h 2334473"/>
                  <a:gd name="connsiteX9" fmla="*/ 171545 w 4367008"/>
                  <a:gd name="connsiteY9" fmla="*/ 66450 h 2334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67008" h="2334473">
                    <a:moveTo>
                      <a:pt x="171545" y="66450"/>
                    </a:moveTo>
                    <a:cubicBezTo>
                      <a:pt x="233643" y="24497"/>
                      <a:pt x="308504" y="0"/>
                      <a:pt x="389087" y="0"/>
                    </a:cubicBezTo>
                    <a:lnTo>
                      <a:pt x="3977921" y="0"/>
                    </a:lnTo>
                    <a:cubicBezTo>
                      <a:pt x="4192808" y="0"/>
                      <a:pt x="4367008" y="174200"/>
                      <a:pt x="4367008" y="389087"/>
                    </a:cubicBezTo>
                    <a:lnTo>
                      <a:pt x="4367008" y="1945386"/>
                    </a:lnTo>
                    <a:cubicBezTo>
                      <a:pt x="4367008" y="2160273"/>
                      <a:pt x="4192808" y="2334473"/>
                      <a:pt x="3977921" y="2334473"/>
                    </a:cubicBezTo>
                    <a:lnTo>
                      <a:pt x="1282678" y="2334473"/>
                    </a:lnTo>
                    <a:lnTo>
                      <a:pt x="0" y="486540"/>
                    </a:lnTo>
                    <a:lnTo>
                      <a:pt x="0" y="389087"/>
                    </a:lnTo>
                    <a:cubicBezTo>
                      <a:pt x="0" y="254783"/>
                      <a:pt x="68047" y="136372"/>
                      <a:pt x="171545" y="66450"/>
                    </a:cubicBezTo>
                    <a:close/>
                  </a:path>
                </a:pathLst>
              </a:custGeom>
              <a:solidFill>
                <a:srgbClr val="002060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2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13B68D6-47CA-D47F-41DC-38776BFE9AF0}"/>
                  </a:ext>
                </a:extLst>
              </p:cNvPr>
              <p:cNvSpPr/>
              <p:nvPr/>
            </p:nvSpPr>
            <p:spPr>
              <a:xfrm rot="2085906">
                <a:off x="-2547056" y="2245140"/>
                <a:ext cx="7098975" cy="7621508"/>
              </a:xfrm>
              <a:custGeom>
                <a:avLst/>
                <a:gdLst>
                  <a:gd name="connsiteX0" fmla="*/ 283012 w 6404936"/>
                  <a:gd name="connsiteY0" fmla="*/ 188079 h 6924593"/>
                  <a:gd name="connsiteX1" fmla="*/ 898740 w 6404936"/>
                  <a:gd name="connsiteY1" fmla="*/ 0 h 6924593"/>
                  <a:gd name="connsiteX2" fmla="*/ 5303670 w 6404936"/>
                  <a:gd name="connsiteY2" fmla="*/ 0 h 6924593"/>
                  <a:gd name="connsiteX3" fmla="*/ 6404936 w 6404936"/>
                  <a:gd name="connsiteY3" fmla="*/ 1101266 h 6924593"/>
                  <a:gd name="connsiteX4" fmla="*/ 6404936 w 6404936"/>
                  <a:gd name="connsiteY4" fmla="*/ 5823327 h 6924593"/>
                  <a:gd name="connsiteX5" fmla="*/ 5303670 w 6404936"/>
                  <a:gd name="connsiteY5" fmla="*/ 6924593 h 6924593"/>
                  <a:gd name="connsiteX6" fmla="*/ 4482854 w 6404936"/>
                  <a:gd name="connsiteY6" fmla="*/ 6924593 h 6924593"/>
                  <a:gd name="connsiteX7" fmla="*/ 0 w 6404936"/>
                  <a:gd name="connsiteY7" fmla="*/ 466219 h 6924593"/>
                  <a:gd name="connsiteX8" fmla="*/ 48950 w 6404936"/>
                  <a:gd name="connsiteY8" fmla="*/ 400759 h 6924593"/>
                  <a:gd name="connsiteX9" fmla="*/ 283012 w 6404936"/>
                  <a:gd name="connsiteY9" fmla="*/ 188079 h 692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04936" h="6924593">
                    <a:moveTo>
                      <a:pt x="283012" y="188079"/>
                    </a:moveTo>
                    <a:cubicBezTo>
                      <a:pt x="458775" y="69336"/>
                      <a:pt x="670661" y="0"/>
                      <a:pt x="898740" y="0"/>
                    </a:cubicBezTo>
                    <a:lnTo>
                      <a:pt x="5303670" y="0"/>
                    </a:lnTo>
                    <a:cubicBezTo>
                      <a:pt x="5911882" y="0"/>
                      <a:pt x="6404936" y="493054"/>
                      <a:pt x="6404936" y="1101266"/>
                    </a:cubicBezTo>
                    <a:lnTo>
                      <a:pt x="6404936" y="5823327"/>
                    </a:lnTo>
                    <a:cubicBezTo>
                      <a:pt x="6404936" y="6431539"/>
                      <a:pt x="5911882" y="6924593"/>
                      <a:pt x="5303670" y="6924593"/>
                    </a:cubicBezTo>
                    <a:lnTo>
                      <a:pt x="4482854" y="6924593"/>
                    </a:lnTo>
                    <a:lnTo>
                      <a:pt x="0" y="466219"/>
                    </a:lnTo>
                    <a:lnTo>
                      <a:pt x="48950" y="400759"/>
                    </a:lnTo>
                    <a:cubicBezTo>
                      <a:pt x="116279" y="319174"/>
                      <a:pt x="195130" y="247451"/>
                      <a:pt x="283012" y="188079"/>
                    </a:cubicBezTo>
                    <a:close/>
                  </a:path>
                </a:pathLst>
              </a:custGeom>
              <a:solidFill>
                <a:srgbClr val="00206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20" dirty="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88675D6-F94F-23AB-5312-34C822625057}"/>
              </a:ext>
            </a:extLst>
          </p:cNvPr>
          <p:cNvSpPr/>
          <p:nvPr/>
        </p:nvSpPr>
        <p:spPr>
          <a:xfrm>
            <a:off x="102710" y="4743076"/>
            <a:ext cx="5555967" cy="1739976"/>
          </a:xfrm>
          <a:prstGeom prst="rect">
            <a:avLst/>
          </a:prstGeom>
          <a:noFill/>
        </p:spPr>
        <p:txBody>
          <a:bodyPr wrap="square" lIns="77228" tIns="38614" rIns="77228" bIns="38614">
            <a:spAutoFit/>
          </a:bodyPr>
          <a:lstStyle/>
          <a:p>
            <a:r>
              <a:rPr lang="en-US" sz="5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Power BI</a:t>
            </a:r>
          </a:p>
          <a:p>
            <a:r>
              <a:rPr lang="en-US" sz="5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QUICK START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C19497-F638-0811-E7ED-6E6FA4360F2F}"/>
              </a:ext>
            </a:extLst>
          </p:cNvPr>
          <p:cNvGrpSpPr/>
          <p:nvPr/>
        </p:nvGrpSpPr>
        <p:grpSpPr>
          <a:xfrm>
            <a:off x="6122506" y="4683588"/>
            <a:ext cx="5392027" cy="1938886"/>
            <a:chOff x="235328" y="4785424"/>
            <a:chExt cx="4888515" cy="1843132"/>
          </a:xfrm>
        </p:grpSpPr>
        <p:pic>
          <p:nvPicPr>
            <p:cNvPr id="15" name="Picture 14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C10EB561-9745-F8D5-A329-610E598C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811" y="5913008"/>
              <a:ext cx="2084032" cy="7155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CBE5B9B-0BC4-F177-AC6B-7A636CCB5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7871" y="4785424"/>
              <a:ext cx="1484300" cy="978289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DC7302-7843-CF24-7863-332AA1532973}"/>
                </a:ext>
              </a:extLst>
            </p:cNvPr>
            <p:cNvGrpSpPr/>
            <p:nvPr/>
          </p:nvGrpSpPr>
          <p:grpSpPr>
            <a:xfrm>
              <a:off x="235328" y="4799756"/>
              <a:ext cx="2804483" cy="1828800"/>
              <a:chOff x="400535" y="4434996"/>
              <a:chExt cx="2842360" cy="1828800"/>
            </a:xfrm>
          </p:grpSpPr>
          <p:pic>
            <p:nvPicPr>
              <p:cNvPr id="18" name="Picture 17" descr="Logo, icon&#10;&#10;Description automatically generated">
                <a:extLst>
                  <a:ext uri="{FF2B5EF4-FFF2-40B4-BE49-F238E27FC236}">
                    <a16:creationId xmlns:a16="http://schemas.microsoft.com/office/drawing/2014/main" id="{90275740-71E6-75BF-A2E5-127284CBE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6808" y="5735267"/>
                <a:ext cx="420827" cy="365694"/>
              </a:xfrm>
              <a:prstGeom prst="rect">
                <a:avLst/>
              </a:prstGeom>
            </p:spPr>
          </p:pic>
          <p:sp>
            <p:nvSpPr>
              <p:cNvPr id="19" name="Subtitle 2">
                <a:extLst>
                  <a:ext uri="{FF2B5EF4-FFF2-40B4-BE49-F238E27FC236}">
                    <a16:creationId xmlns:a16="http://schemas.microsoft.com/office/drawing/2014/main" id="{0C03C6AB-7317-F115-99AE-03CD78B786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535" y="4434996"/>
                <a:ext cx="2842360" cy="18288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Prepared By :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Said Fawzy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Manager of Information Center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Tendering Department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Arab Contractors 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93AE76A-98B8-7100-D081-1A9F01A95FE2}"/>
              </a:ext>
            </a:extLst>
          </p:cNvPr>
          <p:cNvSpPr/>
          <p:nvPr/>
        </p:nvSpPr>
        <p:spPr>
          <a:xfrm>
            <a:off x="2397208" y="389188"/>
            <a:ext cx="6527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882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81380-3FCA-737A-18E2-819C35D11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F05F37-BEC6-F000-F136-4B2AF5A99141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Syntax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3232D-92D0-4748-F00F-3B9E95A71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57" y="2363372"/>
            <a:ext cx="10555417" cy="20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4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AD703-0AC5-78BC-7985-B159772DE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B08F77-97B6-5809-FEA6-AEE8D97636C8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Creating a Calculated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D33CA-0E46-9892-1F89-6C9A88DD3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39" y="1023274"/>
            <a:ext cx="7154273" cy="14765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CF24D7-E1C0-BB06-21D6-559BE3DDF270}"/>
              </a:ext>
            </a:extLst>
          </p:cNvPr>
          <p:cNvSpPr/>
          <p:nvPr/>
        </p:nvSpPr>
        <p:spPr>
          <a:xfrm>
            <a:off x="1254839" y="1077062"/>
            <a:ext cx="3559208" cy="496244"/>
          </a:xfrm>
          <a:prstGeom prst="rect">
            <a:avLst/>
          </a:prstGeom>
          <a:noFill/>
          <a:ln w="28575" cap="flat" cmpd="sng" algn="ctr">
            <a:solidFill>
              <a:srgbClr val="EE275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1AF0C0-7066-AA28-86B9-1AFBCEA84059}"/>
              </a:ext>
            </a:extLst>
          </p:cNvPr>
          <p:cNvSpPr/>
          <p:nvPr/>
        </p:nvSpPr>
        <p:spPr>
          <a:xfrm>
            <a:off x="1254839" y="1761565"/>
            <a:ext cx="1985902" cy="363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51A158-DC66-93CD-0FE6-652BC685DB6F}"/>
              </a:ext>
            </a:extLst>
          </p:cNvPr>
          <p:cNvSpPr/>
          <p:nvPr/>
        </p:nvSpPr>
        <p:spPr>
          <a:xfrm>
            <a:off x="3240741" y="1761565"/>
            <a:ext cx="1985902" cy="363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5A5302-485A-0FC7-AE91-2A4BCFF3BDD8}"/>
              </a:ext>
            </a:extLst>
          </p:cNvPr>
          <p:cNvSpPr/>
          <p:nvPr/>
        </p:nvSpPr>
        <p:spPr>
          <a:xfrm>
            <a:off x="5226642" y="1680882"/>
            <a:ext cx="3182469" cy="596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5BF73D-47DB-B957-29DC-45521A57A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911" y="3627988"/>
            <a:ext cx="7558536" cy="15900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814A3F6-2AF3-9B27-BAA9-51D75480ADAF}"/>
              </a:ext>
            </a:extLst>
          </p:cNvPr>
          <p:cNvSpPr/>
          <p:nvPr/>
        </p:nvSpPr>
        <p:spPr>
          <a:xfrm>
            <a:off x="1026238" y="3783573"/>
            <a:ext cx="3559208" cy="496244"/>
          </a:xfrm>
          <a:prstGeom prst="rect">
            <a:avLst/>
          </a:prstGeom>
          <a:noFill/>
          <a:ln w="28575" cap="flat" cmpd="sng" algn="ctr">
            <a:solidFill>
              <a:srgbClr val="EE275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2D7146-781F-A286-2862-C8322D40E299}"/>
              </a:ext>
            </a:extLst>
          </p:cNvPr>
          <p:cNvSpPr/>
          <p:nvPr/>
        </p:nvSpPr>
        <p:spPr>
          <a:xfrm>
            <a:off x="1751751" y="4423034"/>
            <a:ext cx="3088121" cy="496244"/>
          </a:xfrm>
          <a:prstGeom prst="rect">
            <a:avLst/>
          </a:prstGeom>
          <a:noFill/>
          <a:ln w="28575" cap="flat" cmpd="sng" algn="ctr">
            <a:solidFill>
              <a:srgbClr val="EE275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ED0FAA-C091-7672-616D-72268D9832D8}"/>
              </a:ext>
            </a:extLst>
          </p:cNvPr>
          <p:cNvSpPr/>
          <p:nvPr/>
        </p:nvSpPr>
        <p:spPr>
          <a:xfrm>
            <a:off x="4839872" y="4515990"/>
            <a:ext cx="636493" cy="310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2DBC67-BA37-9663-6A22-5A7DE481EBC5}"/>
              </a:ext>
            </a:extLst>
          </p:cNvPr>
          <p:cNvSpPr/>
          <p:nvPr/>
        </p:nvSpPr>
        <p:spPr>
          <a:xfrm>
            <a:off x="5593018" y="4421954"/>
            <a:ext cx="3268594" cy="496244"/>
          </a:xfrm>
          <a:prstGeom prst="rect">
            <a:avLst/>
          </a:prstGeom>
          <a:noFill/>
          <a:ln w="28575" cap="flat" cmpd="sng" algn="ctr">
            <a:solidFill>
              <a:srgbClr val="EE275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4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6054ADF-E4D4-8434-9D2D-3DE025A75D6D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 </a:t>
            </a:r>
            <a:r>
              <a:rPr lang="en-US" sz="4800" b="1" dirty="0">
                <a:solidFill>
                  <a:srgbClr val="002060"/>
                </a:solidFill>
              </a:rPr>
              <a:t>Exercise 6</a:t>
            </a:r>
          </a:p>
        </p:txBody>
      </p:sp>
      <p:pic>
        <p:nvPicPr>
          <p:cNvPr id="1026" name="Picture 2" descr="Computer Training - West Georgia Technical College">
            <a:extLst>
              <a:ext uri="{FF2B5EF4-FFF2-40B4-BE49-F238E27FC236}">
                <a16:creationId xmlns:a16="http://schemas.microsoft.com/office/drawing/2014/main" id="{95FB22DA-1AA4-6533-710E-E1C54DD5B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5018809"/>
            <a:ext cx="4000500" cy="1143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6BA140-11FF-699C-3530-E855084D92A9}"/>
              </a:ext>
            </a:extLst>
          </p:cNvPr>
          <p:cNvSpPr/>
          <p:nvPr/>
        </p:nvSpPr>
        <p:spPr>
          <a:xfrm>
            <a:off x="1376201" y="1272616"/>
            <a:ext cx="83870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Creating 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410748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1892E-6EF6-2FEE-6C30-237FEFFAC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60DD64-DECF-865E-6AAD-94905D743AE1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Measures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D39D53-9AF8-7C32-885C-857ED61D1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5" y="1071488"/>
            <a:ext cx="10078857" cy="1057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169B38-3991-88F6-89D8-246B0F4F0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61" y="2316928"/>
            <a:ext cx="9812119" cy="628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0D66F8-56FC-0527-7C58-46F27F37C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36" y="3133684"/>
            <a:ext cx="7411484" cy="590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5910C-575E-8E3B-46D9-791D123B2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328" y="4118258"/>
            <a:ext cx="9097645" cy="657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1759F-157F-9ACB-7C3E-F71A98A9A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636" y="5059174"/>
            <a:ext cx="9335803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65B7A-9F19-C464-8DF3-59160E718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ADD1D9-783D-1B40-0286-FECC571939DE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Measure Syntax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E7652-07CD-69B8-8CD4-A9BFA2B4D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291" y="1365423"/>
            <a:ext cx="5525271" cy="9526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9F9DF3-B73E-6979-FC5F-6B19E13C744E}"/>
              </a:ext>
            </a:extLst>
          </p:cNvPr>
          <p:cNvSpPr/>
          <p:nvPr/>
        </p:nvSpPr>
        <p:spPr>
          <a:xfrm>
            <a:off x="2390850" y="2406618"/>
            <a:ext cx="17858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D6391C-E7EB-7E31-46CD-6CEFD566BF74}"/>
              </a:ext>
            </a:extLst>
          </p:cNvPr>
          <p:cNvCxnSpPr/>
          <p:nvPr/>
        </p:nvCxnSpPr>
        <p:spPr>
          <a:xfrm flipH="1">
            <a:off x="4416723" y="1224951"/>
            <a:ext cx="362310" cy="616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7972E3-D3F9-A6D7-6793-618499497C99}"/>
              </a:ext>
            </a:extLst>
          </p:cNvPr>
          <p:cNvGrpSpPr/>
          <p:nvPr/>
        </p:nvGrpSpPr>
        <p:grpSpPr>
          <a:xfrm>
            <a:off x="1519686" y="3955170"/>
            <a:ext cx="9930703" cy="1198276"/>
            <a:chOff x="372374" y="3955170"/>
            <a:chExt cx="9930703" cy="119827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8D5BB99-F6EC-E01A-34BD-68248404E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3538" y="4257971"/>
              <a:ext cx="9059539" cy="89547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30CD1A-8DD2-861D-31C4-01946C481218}"/>
                </a:ext>
              </a:extLst>
            </p:cNvPr>
            <p:cNvSpPr/>
            <p:nvPr/>
          </p:nvSpPr>
          <p:spPr>
            <a:xfrm>
              <a:off x="372374" y="3955170"/>
              <a:ext cx="159588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rgbClr val="EE275D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94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8CD54-D259-ED8D-D2D3-A04BBDBF5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CB97B5-AE32-010C-F3ED-5468D735F349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 </a:t>
            </a:r>
            <a:r>
              <a:rPr lang="en-US" sz="4800" b="1" dirty="0">
                <a:solidFill>
                  <a:srgbClr val="002060"/>
                </a:solidFill>
              </a:rPr>
              <a:t>Exercise 7</a:t>
            </a:r>
          </a:p>
        </p:txBody>
      </p:sp>
      <p:pic>
        <p:nvPicPr>
          <p:cNvPr id="1026" name="Picture 2" descr="Computer Training - West Georgia Technical College">
            <a:extLst>
              <a:ext uri="{FF2B5EF4-FFF2-40B4-BE49-F238E27FC236}">
                <a16:creationId xmlns:a16="http://schemas.microsoft.com/office/drawing/2014/main" id="{AA04FA3F-0781-3FDA-6E90-883E00B29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5018809"/>
            <a:ext cx="4000500" cy="1143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12D3CB-C2C0-D536-6BE1-DD0EA6AFBD0E}"/>
              </a:ext>
            </a:extLst>
          </p:cNvPr>
          <p:cNvSpPr/>
          <p:nvPr/>
        </p:nvSpPr>
        <p:spPr>
          <a:xfrm>
            <a:off x="1376201" y="1272616"/>
            <a:ext cx="55472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Creating Measures</a:t>
            </a:r>
          </a:p>
        </p:txBody>
      </p:sp>
    </p:spTree>
    <p:extLst>
      <p:ext uri="{BB962C8B-B14F-4D97-AF65-F5344CB8AC3E}">
        <p14:creationId xmlns:p14="http://schemas.microsoft.com/office/powerpoint/2010/main" val="124991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0BB19F-D849-EFCB-82EB-A8C55C450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03BCBD-AD1A-5810-7674-5CE3E22C32CD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 </a:t>
            </a:r>
            <a:r>
              <a:rPr lang="en-US" sz="4800" b="1" dirty="0">
                <a:solidFill>
                  <a:srgbClr val="002060"/>
                </a:solidFill>
              </a:rPr>
              <a:t>Exercise 8</a:t>
            </a:r>
          </a:p>
        </p:txBody>
      </p:sp>
      <p:pic>
        <p:nvPicPr>
          <p:cNvPr id="1026" name="Picture 2" descr="Computer Training - West Georgia Technical College">
            <a:extLst>
              <a:ext uri="{FF2B5EF4-FFF2-40B4-BE49-F238E27FC236}">
                <a16:creationId xmlns:a16="http://schemas.microsoft.com/office/drawing/2014/main" id="{4D8AB116-A1A3-9311-1F33-947F165AA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5018809"/>
            <a:ext cx="4000500" cy="1143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12EA4C-9BEC-1073-5B7D-CFEFA7D00A67}"/>
              </a:ext>
            </a:extLst>
          </p:cNvPr>
          <p:cNvSpPr/>
          <p:nvPr/>
        </p:nvSpPr>
        <p:spPr>
          <a:xfrm>
            <a:off x="1376201" y="1272616"/>
            <a:ext cx="33489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Function</a:t>
            </a:r>
          </a:p>
        </p:txBody>
      </p:sp>
    </p:spTree>
    <p:extLst>
      <p:ext uri="{BB962C8B-B14F-4D97-AF65-F5344CB8AC3E}">
        <p14:creationId xmlns:p14="http://schemas.microsoft.com/office/powerpoint/2010/main" val="224351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29214-5C67-61DC-5C36-0CD732779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CC3D43-7353-CCFE-22A0-6EF63967ED97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Aggregation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3E0C0C-665C-D97A-3DA2-B88E6DC4F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32" y="995124"/>
            <a:ext cx="10050278" cy="847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0F30D1-A3A7-00F8-1683-088D3BBA2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1" y="2326272"/>
            <a:ext cx="2286319" cy="2343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5759DA-1B79-55A4-BF0A-6183DB03E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996" y="2321509"/>
            <a:ext cx="2429214" cy="288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70C2F7-2043-49F8-CE71-D5BA9BE4D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210" y="2178614"/>
            <a:ext cx="2200582" cy="3181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327131-F71E-3067-C0FE-0E861F9182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3212" y="2178614"/>
            <a:ext cx="2124371" cy="31913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2D09CA-EC50-19EC-366A-EFEAA0CA45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7583" y="2264351"/>
            <a:ext cx="2333951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6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B99C7D-8F89-C5C8-3666-5530F542A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AC2E87-6045-4148-29D1-07D50F940701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 </a:t>
            </a:r>
            <a:r>
              <a:rPr lang="en-US" sz="4800" b="1" dirty="0">
                <a:solidFill>
                  <a:srgbClr val="002060"/>
                </a:solidFill>
              </a:rPr>
              <a:t>Exercise 9</a:t>
            </a:r>
          </a:p>
        </p:txBody>
      </p:sp>
      <p:pic>
        <p:nvPicPr>
          <p:cNvPr id="1026" name="Picture 2" descr="Computer Training - West Georgia Technical College">
            <a:extLst>
              <a:ext uri="{FF2B5EF4-FFF2-40B4-BE49-F238E27FC236}">
                <a16:creationId xmlns:a16="http://schemas.microsoft.com/office/drawing/2014/main" id="{414BF094-0EED-730D-1233-E237FD1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5018809"/>
            <a:ext cx="4000500" cy="1143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F8A81B-3836-8C17-30E0-3DB90E92FE0E}"/>
              </a:ext>
            </a:extLst>
          </p:cNvPr>
          <p:cNvSpPr/>
          <p:nvPr/>
        </p:nvSpPr>
        <p:spPr>
          <a:xfrm>
            <a:off x="1376201" y="1272616"/>
            <a:ext cx="88801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Creating Aggregation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94931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69A3BA-D398-E846-CD3F-DA20FA02E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5055E2-270B-6A21-D8B9-D2E4B4897BB9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 </a:t>
            </a:r>
            <a:r>
              <a:rPr lang="en-US" sz="4800" b="1" dirty="0">
                <a:solidFill>
                  <a:srgbClr val="002060"/>
                </a:solidFill>
              </a:rPr>
              <a:t>Exercise 10</a:t>
            </a:r>
          </a:p>
        </p:txBody>
      </p:sp>
      <p:pic>
        <p:nvPicPr>
          <p:cNvPr id="1026" name="Picture 2" descr="Computer Training - West Georgia Technical College">
            <a:extLst>
              <a:ext uri="{FF2B5EF4-FFF2-40B4-BE49-F238E27FC236}">
                <a16:creationId xmlns:a16="http://schemas.microsoft.com/office/drawing/2014/main" id="{EE7B49CF-950D-33A7-9B5F-8E21A4407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5018809"/>
            <a:ext cx="4000500" cy="1143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7141D3-1650-30A0-D172-D387EC48D31F}"/>
              </a:ext>
            </a:extLst>
          </p:cNvPr>
          <p:cNvSpPr/>
          <p:nvPr/>
        </p:nvSpPr>
        <p:spPr>
          <a:xfrm>
            <a:off x="744342" y="1220858"/>
            <a:ext cx="10703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Organize your Measures in one table</a:t>
            </a:r>
          </a:p>
        </p:txBody>
      </p:sp>
    </p:spTree>
    <p:extLst>
      <p:ext uri="{BB962C8B-B14F-4D97-AF65-F5344CB8AC3E}">
        <p14:creationId xmlns:p14="http://schemas.microsoft.com/office/powerpoint/2010/main" val="170828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1233B80-5632-FC8E-54D6-6CCD8C462765}"/>
              </a:ext>
            </a:extLst>
          </p:cNvPr>
          <p:cNvSpPr/>
          <p:nvPr/>
        </p:nvSpPr>
        <p:spPr>
          <a:xfrm>
            <a:off x="0" y="2939147"/>
            <a:ext cx="12192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 to DAX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FF3DCC1-B1BA-E2E6-71C5-6343D0FC0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57513" cy="156577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0955060-2271-7139-E2EB-F0AAEB61A2ED}"/>
              </a:ext>
            </a:extLst>
          </p:cNvPr>
          <p:cNvSpPr/>
          <p:nvPr/>
        </p:nvSpPr>
        <p:spPr>
          <a:xfrm>
            <a:off x="0" y="2108150"/>
            <a:ext cx="12192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4</a:t>
            </a:r>
            <a:endParaRPr lang="en-US" sz="4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262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3184B5-90E3-B067-DFB1-DEDE7BFD5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B16B5B-EAD9-EE15-05EC-0AE567DDF0F6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 </a:t>
            </a:r>
            <a:r>
              <a:rPr lang="en-US" sz="4800" b="1" dirty="0">
                <a:solidFill>
                  <a:srgbClr val="002060"/>
                </a:solidFill>
              </a:rPr>
              <a:t>Exercise 11</a:t>
            </a:r>
          </a:p>
        </p:txBody>
      </p:sp>
      <p:pic>
        <p:nvPicPr>
          <p:cNvPr id="1026" name="Picture 2" descr="Computer Training - West Georgia Technical College">
            <a:extLst>
              <a:ext uri="{FF2B5EF4-FFF2-40B4-BE49-F238E27FC236}">
                <a16:creationId xmlns:a16="http://schemas.microsoft.com/office/drawing/2014/main" id="{C5F0CBEA-5499-8675-9432-C08C86142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5018809"/>
            <a:ext cx="4000500" cy="1143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1A983C-45FC-37AE-816F-157F7960368D}"/>
              </a:ext>
            </a:extLst>
          </p:cNvPr>
          <p:cNvSpPr/>
          <p:nvPr/>
        </p:nvSpPr>
        <p:spPr>
          <a:xfrm>
            <a:off x="744342" y="1220858"/>
            <a:ext cx="8504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Complete Data Model</a:t>
            </a:r>
            <a:endParaRPr lang="en-US" sz="54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0733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97FAC-FA27-6154-F630-7A27A9D0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342B0F9-13A3-414A-965C-02C458FC1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105"/>
            <a:ext cx="1840230" cy="6168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DAD113-EBDA-166D-AC46-5CCEE5CE2B0F}"/>
              </a:ext>
            </a:extLst>
          </p:cNvPr>
          <p:cNvSpPr/>
          <p:nvPr/>
        </p:nvSpPr>
        <p:spPr>
          <a:xfrm>
            <a:off x="1840230" y="6241105"/>
            <a:ext cx="10351770" cy="6168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0D3A7-9EBA-E3C8-4FB8-C25724F8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57513" cy="1565776"/>
          </a:xfrm>
          <a:prstGeom prst="rect">
            <a:avLst/>
          </a:prstGeom>
        </p:spPr>
      </p:pic>
      <p:pic>
        <p:nvPicPr>
          <p:cNvPr id="1026" name="Picture 2" descr="Thank You PNGs for Free Download">
            <a:extLst>
              <a:ext uri="{FF2B5EF4-FFF2-40B4-BE49-F238E27FC236}">
                <a16:creationId xmlns:a16="http://schemas.microsoft.com/office/drawing/2014/main" id="{D86052A5-E49F-683D-11A4-EE05211AF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95438"/>
            <a:ext cx="76200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72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4DADA"/>
            </a:gs>
            <a:gs pos="0">
              <a:srgbClr val="F5F5F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560126-A9B2-4977-8BF5-D44572F7575A}"/>
              </a:ext>
            </a:extLst>
          </p:cNvPr>
          <p:cNvGrpSpPr/>
          <p:nvPr/>
        </p:nvGrpSpPr>
        <p:grpSpPr>
          <a:xfrm>
            <a:off x="1378226" y="795384"/>
            <a:ext cx="5248242" cy="1036307"/>
            <a:chOff x="1378226" y="795384"/>
            <a:chExt cx="5248242" cy="10363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4DC981-5ADA-46E3-B7B4-128D159CC8B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169645-2EC2-4625-94AE-8F07CAB54B17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A76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3CE46A-FB40-4624-9ABC-570D7F344598}"/>
                </a:ext>
              </a:extLst>
            </p:cNvPr>
            <p:cNvSpPr/>
            <p:nvPr/>
          </p:nvSpPr>
          <p:spPr>
            <a:xfrm>
              <a:off x="1378226" y="1113182"/>
              <a:ext cx="4505739" cy="662609"/>
            </a:xfrm>
            <a:prstGeom prst="rect">
              <a:avLst/>
            </a:prstGeom>
            <a:gradFill flip="none" rotWithShape="1">
              <a:gsLst>
                <a:gs pos="100000">
                  <a:srgbClr val="D48D3E"/>
                </a:gs>
                <a:gs pos="0">
                  <a:srgbClr val="FAC86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BA71809-E271-4A09-A03C-DFE27AFC4C64}"/>
                </a:ext>
              </a:extLst>
            </p:cNvPr>
            <p:cNvGrpSpPr/>
            <p:nvPr/>
          </p:nvGrpSpPr>
          <p:grpSpPr>
            <a:xfrm>
              <a:off x="5592288" y="1513843"/>
              <a:ext cx="390125" cy="205592"/>
              <a:chOff x="5592288" y="1513843"/>
              <a:chExt cx="390125" cy="20559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F0E3D53-0ACB-4F4F-804C-E7E085A609A4}"/>
                  </a:ext>
                </a:extLst>
              </p:cNvPr>
              <p:cNvSpPr/>
              <p:nvPr/>
            </p:nvSpPr>
            <p:spPr>
              <a:xfrm>
                <a:off x="5592288" y="1513843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BD48F"/>
                  </a:gs>
                  <a:gs pos="14000">
                    <a:srgbClr val="A76124"/>
                  </a:gs>
                  <a:gs pos="100000">
                    <a:srgbClr val="CE853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50A763-0B7B-4D37-A6F3-62D1D863A6BA}"/>
                  </a:ext>
                </a:extLst>
              </p:cNvPr>
              <p:cNvSpPr/>
              <p:nvPr/>
            </p:nvSpPr>
            <p:spPr>
              <a:xfrm rot="16200000" flipH="1">
                <a:off x="5760363" y="1592803"/>
                <a:ext cx="107266" cy="11464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A761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AD0E06-8D9F-4DD5-9E05-2C3EB697382F}"/>
                </a:ext>
              </a:extLst>
            </p:cNvPr>
            <p:cNvSpPr/>
            <p:nvPr/>
          </p:nvSpPr>
          <p:spPr>
            <a:xfrm>
              <a:off x="5754679" y="1214955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DD82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10B3847-4C38-40D9-AC12-2D77E0A60037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BD48F"/>
                </a:gs>
                <a:gs pos="100000">
                  <a:srgbClr val="CE8537"/>
                </a:gs>
                <a:gs pos="0">
                  <a:srgbClr val="FAC86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2E8170-D6DD-4EC8-9886-6504631AEEBA}"/>
              </a:ext>
            </a:extLst>
          </p:cNvPr>
          <p:cNvGrpSpPr/>
          <p:nvPr/>
        </p:nvGrpSpPr>
        <p:grpSpPr>
          <a:xfrm>
            <a:off x="1378226" y="2232512"/>
            <a:ext cx="4486150" cy="1036307"/>
            <a:chOff x="2140318" y="795384"/>
            <a:chExt cx="4486150" cy="10363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BCFA09-5D7E-479B-ACFA-56F1FE5F0C8C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C393EB2-733B-4943-B3DB-5CB07D520502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8AA4F6-8CEE-4C94-8A20-7E492B19B066}"/>
                </a:ext>
              </a:extLst>
            </p:cNvPr>
            <p:cNvSpPr/>
            <p:nvPr/>
          </p:nvSpPr>
          <p:spPr>
            <a:xfrm>
              <a:off x="2140318" y="1113182"/>
              <a:ext cx="3743647" cy="662609"/>
            </a:xfrm>
            <a:prstGeom prst="rect">
              <a:avLst/>
            </a:prstGeom>
            <a:gradFill flip="none" rotWithShape="1">
              <a:gsLst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7587E4-EFCA-4F92-AD24-D3DE92C9CEF9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689F3E-304D-4A48-9064-050ADCEF2E01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1DFFC4"/>
                  </a:gs>
                  <a:gs pos="14000">
                    <a:srgbClr val="004846"/>
                  </a:gs>
                  <a:gs pos="100000">
                    <a:srgbClr val="00CC99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53BBED5-322B-46AF-AD80-DE6A72A5A442}"/>
                  </a:ext>
                </a:extLst>
              </p:cNvPr>
              <p:cNvSpPr/>
              <p:nvPr/>
            </p:nvSpPr>
            <p:spPr>
              <a:xfrm rot="16200000" flipH="1">
                <a:off x="5750509" y="1595010"/>
                <a:ext cx="113947" cy="109463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0048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4A11E51-3BA1-401C-BF70-43B075E7DE5E}"/>
                </a:ext>
              </a:extLst>
            </p:cNvPr>
            <p:cNvSpPr/>
            <p:nvPr/>
          </p:nvSpPr>
          <p:spPr>
            <a:xfrm>
              <a:off x="5754500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008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71C599-843B-48D4-AC72-AEF7905BE20D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1DFFC4"/>
                </a:gs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F17AFA-75A0-4008-A35B-219D32CAF4CD}"/>
              </a:ext>
            </a:extLst>
          </p:cNvPr>
          <p:cNvGrpSpPr/>
          <p:nvPr/>
        </p:nvGrpSpPr>
        <p:grpSpPr>
          <a:xfrm>
            <a:off x="1378227" y="3669640"/>
            <a:ext cx="6305974" cy="1036307"/>
            <a:chOff x="320494" y="795384"/>
            <a:chExt cx="6305974" cy="103630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B6F9C5-992B-4867-8BD1-C501B88A9F2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7E3EEA-DA68-4C67-90F7-522D4B852230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CCA49F-8E4C-4564-8181-C0118FC650C4}"/>
                </a:ext>
              </a:extLst>
            </p:cNvPr>
            <p:cNvSpPr/>
            <p:nvPr/>
          </p:nvSpPr>
          <p:spPr>
            <a:xfrm>
              <a:off x="320494" y="1113182"/>
              <a:ext cx="5563472" cy="662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B1B63B-FE2E-40AD-922C-A7036B2D8A5C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9BB2432-0F43-4B2B-8725-4F9FF0EFE67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3BB0FF"/>
                  </a:gs>
                  <a:gs pos="14000">
                    <a:srgbClr val="00458A"/>
                  </a:gs>
                  <a:gs pos="100000">
                    <a:srgbClr val="00458A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9B6F84E-89EA-46C0-B2EE-B88DD55C9762}"/>
                  </a:ext>
                </a:extLst>
              </p:cNvPr>
              <p:cNvSpPr/>
              <p:nvPr/>
            </p:nvSpPr>
            <p:spPr>
              <a:xfrm rot="16200000" flipH="1">
                <a:off x="5741094" y="1594727"/>
                <a:ext cx="120627" cy="103349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285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8C47BB-99D8-4DB8-8477-176FF39F30FE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81C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8E4EF-DCC3-4D4B-862A-408B29B7BF43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3BB0FF"/>
                </a:gs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0BBB70-9D95-4445-A409-A73FD469BA7D}"/>
              </a:ext>
            </a:extLst>
          </p:cNvPr>
          <p:cNvGrpSpPr/>
          <p:nvPr/>
        </p:nvGrpSpPr>
        <p:grpSpPr>
          <a:xfrm>
            <a:off x="1378226" y="5106767"/>
            <a:ext cx="3372233" cy="1031529"/>
            <a:chOff x="3266141" y="795384"/>
            <a:chExt cx="3372233" cy="103152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25073D-BD50-4D85-BF53-00A6295AB157}"/>
                </a:ext>
              </a:extLst>
            </p:cNvPr>
            <p:cNvSpPr/>
            <p:nvPr/>
          </p:nvSpPr>
          <p:spPr>
            <a:xfrm flipH="1">
              <a:off x="5791874" y="1039957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370B0A7-4424-4BF5-AA37-8628ABFD3DCD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5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DF8663-AF3A-41B8-BB67-1018EFA4DAFC}"/>
                </a:ext>
              </a:extLst>
            </p:cNvPr>
            <p:cNvSpPr/>
            <p:nvPr/>
          </p:nvSpPr>
          <p:spPr>
            <a:xfrm>
              <a:off x="3266141" y="1113182"/>
              <a:ext cx="2617824" cy="662609"/>
            </a:xfrm>
            <a:prstGeom prst="rect">
              <a:avLst/>
            </a:prstGeom>
            <a:gradFill flip="none" rotWithShape="1">
              <a:gsLst>
                <a:gs pos="100000">
                  <a:srgbClr val="800080"/>
                </a:gs>
                <a:gs pos="0">
                  <a:srgbClr val="CC00C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402447C-5563-47D4-A6AB-16E733A4D9B5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7A3E0D0-1BBE-4B9B-B360-65FEE22D856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1DFF"/>
                  </a:gs>
                  <a:gs pos="14000">
                    <a:srgbClr val="500050"/>
                  </a:gs>
                  <a:gs pos="100000">
                    <a:srgbClr val="80008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AC9F0FA-FDDF-4393-9AD2-8CEAC7378B30}"/>
                  </a:ext>
                </a:extLst>
              </p:cNvPr>
              <p:cNvSpPr/>
              <p:nvPr/>
            </p:nvSpPr>
            <p:spPr>
              <a:xfrm rot="16200000" flipH="1">
                <a:off x="5744692" y="1607018"/>
                <a:ext cx="104738" cy="9465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1A00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67ADECE-184B-4C7C-9815-14AE0D1E1C72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5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5FE66ED-2AE5-4430-BB29-FBB7BFF5D636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F1DFF"/>
                </a:gs>
                <a:gs pos="100000">
                  <a:srgbClr val="800080"/>
                </a:gs>
                <a:gs pos="0">
                  <a:srgbClr val="CC00C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79A243-BADC-4F31-A412-9EEEAF6AB328}"/>
              </a:ext>
            </a:extLst>
          </p:cNvPr>
          <p:cNvSpPr/>
          <p:nvPr/>
        </p:nvSpPr>
        <p:spPr>
          <a:xfrm>
            <a:off x="1058179" y="407963"/>
            <a:ext cx="507102" cy="6147582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A8588-5ADA-4E19-8F0A-032EEE6E8825}"/>
              </a:ext>
            </a:extLst>
          </p:cNvPr>
          <p:cNvSpPr/>
          <p:nvPr/>
        </p:nvSpPr>
        <p:spPr>
          <a:xfrm>
            <a:off x="618979" y="119575"/>
            <a:ext cx="954702" cy="6738425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0F781-0837-4676-9418-4B6E4419095F}"/>
              </a:ext>
            </a:extLst>
          </p:cNvPr>
          <p:cNvSpPr txBox="1"/>
          <p:nvPr/>
        </p:nvSpPr>
        <p:spPr>
          <a:xfrm>
            <a:off x="1669276" y="1216529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170E67-F818-4827-A81F-B1F04BB759D5}"/>
              </a:ext>
            </a:extLst>
          </p:cNvPr>
          <p:cNvSpPr txBox="1"/>
          <p:nvPr/>
        </p:nvSpPr>
        <p:spPr>
          <a:xfrm>
            <a:off x="1665326" y="263663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1709BE-1509-4AF7-9DD4-9EB691907304}"/>
              </a:ext>
            </a:extLst>
          </p:cNvPr>
          <p:cNvSpPr txBox="1"/>
          <p:nvPr/>
        </p:nvSpPr>
        <p:spPr>
          <a:xfrm>
            <a:off x="1661376" y="4084883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854D2-62B5-4031-97D7-0E458CDE32C7}"/>
              </a:ext>
            </a:extLst>
          </p:cNvPr>
          <p:cNvSpPr txBox="1"/>
          <p:nvPr/>
        </p:nvSpPr>
        <p:spPr>
          <a:xfrm>
            <a:off x="1657426" y="553312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04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6BFC09-0141-4793-AD58-F0DC472F391D}"/>
              </a:ext>
            </a:extLst>
          </p:cNvPr>
          <p:cNvGrpSpPr/>
          <p:nvPr/>
        </p:nvGrpSpPr>
        <p:grpSpPr>
          <a:xfrm>
            <a:off x="6470402" y="1165735"/>
            <a:ext cx="1057751" cy="400110"/>
            <a:chOff x="6470402" y="1165735"/>
            <a:chExt cx="1057751" cy="400110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27C0E73-05C1-4AFF-9EF6-86FB008D9784}"/>
                </a:ext>
              </a:extLst>
            </p:cNvPr>
            <p:cNvSpPr/>
            <p:nvPr/>
          </p:nvSpPr>
          <p:spPr>
            <a:xfrm rot="16200000">
              <a:off x="6449597" y="1235760"/>
              <a:ext cx="301671" cy="260061"/>
            </a:xfrm>
            <a:prstGeom prst="triangle">
              <a:avLst/>
            </a:prstGeom>
            <a:solidFill>
              <a:srgbClr val="DB99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5399B4-415D-4ECA-B5DA-F5F7B3441AF8}"/>
                </a:ext>
              </a:extLst>
            </p:cNvPr>
            <p:cNvSpPr txBox="1"/>
            <p:nvPr/>
          </p:nvSpPr>
          <p:spPr>
            <a:xfrm>
              <a:off x="6681578" y="1165735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35FF881-3C7C-4A4C-A950-C57943BC926A}"/>
              </a:ext>
            </a:extLst>
          </p:cNvPr>
          <p:cNvGrpSpPr/>
          <p:nvPr/>
        </p:nvGrpSpPr>
        <p:grpSpPr>
          <a:xfrm>
            <a:off x="5623902" y="2611664"/>
            <a:ext cx="1057676" cy="400110"/>
            <a:chOff x="5623902" y="2611664"/>
            <a:chExt cx="1057676" cy="40011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FD8268FD-8901-461B-A875-7BBEA8A15316}"/>
                </a:ext>
              </a:extLst>
            </p:cNvPr>
            <p:cNvSpPr/>
            <p:nvPr/>
          </p:nvSpPr>
          <p:spPr>
            <a:xfrm rot="16200000">
              <a:off x="5603097" y="2681689"/>
              <a:ext cx="301671" cy="260061"/>
            </a:xfrm>
            <a:prstGeom prst="triangle">
              <a:avLst/>
            </a:prstGeom>
            <a:solidFill>
              <a:srgbClr val="007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4C7ED3-4C39-4701-98E9-08C77D1B5F54}"/>
                </a:ext>
              </a:extLst>
            </p:cNvPr>
            <p:cNvSpPr txBox="1"/>
            <p:nvPr/>
          </p:nvSpPr>
          <p:spPr>
            <a:xfrm>
              <a:off x="5835003" y="2611664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0F6ED8-2F90-4C14-B9A6-B0743C86D150}"/>
              </a:ext>
            </a:extLst>
          </p:cNvPr>
          <p:cNvGrpSpPr/>
          <p:nvPr/>
        </p:nvGrpSpPr>
        <p:grpSpPr>
          <a:xfrm>
            <a:off x="7432497" y="4030629"/>
            <a:ext cx="1088234" cy="400110"/>
            <a:chOff x="7432497" y="4030629"/>
            <a:chExt cx="1088234" cy="400110"/>
          </a:xfrm>
        </p:grpSpPr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ACCAAEB0-F795-4B6C-8834-4C2FB2A65022}"/>
                </a:ext>
              </a:extLst>
            </p:cNvPr>
            <p:cNvSpPr/>
            <p:nvPr/>
          </p:nvSpPr>
          <p:spPr>
            <a:xfrm rot="16200000">
              <a:off x="7411692" y="4100654"/>
              <a:ext cx="301671" cy="260061"/>
            </a:xfrm>
            <a:prstGeom prst="triangle">
              <a:avLst/>
            </a:prstGeom>
            <a:solidFill>
              <a:srgbClr val="006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CB6841-26D7-4923-840B-019A9260BAC4}"/>
                </a:ext>
              </a:extLst>
            </p:cNvPr>
            <p:cNvSpPr txBox="1"/>
            <p:nvPr/>
          </p:nvSpPr>
          <p:spPr>
            <a:xfrm>
              <a:off x="7674156" y="403062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1844E2C-D447-4ACA-B02E-4EA6A8F9B2AF}"/>
              </a:ext>
            </a:extLst>
          </p:cNvPr>
          <p:cNvGrpSpPr/>
          <p:nvPr/>
        </p:nvGrpSpPr>
        <p:grpSpPr>
          <a:xfrm>
            <a:off x="4411060" y="5479079"/>
            <a:ext cx="1057617" cy="400110"/>
            <a:chOff x="4411060" y="5479079"/>
            <a:chExt cx="1057617" cy="400110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BF07F94-1D03-454A-B60E-F5891739C258}"/>
                </a:ext>
              </a:extLst>
            </p:cNvPr>
            <p:cNvSpPr/>
            <p:nvPr/>
          </p:nvSpPr>
          <p:spPr>
            <a:xfrm rot="16200000">
              <a:off x="4390255" y="5549104"/>
              <a:ext cx="301671" cy="260061"/>
            </a:xfrm>
            <a:prstGeom prst="triangle">
              <a:avLst/>
            </a:prstGeom>
            <a:solidFill>
              <a:srgbClr val="9A0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79DC36-EAC5-4986-801B-F1905DF545F7}"/>
                </a:ext>
              </a:extLst>
            </p:cNvPr>
            <p:cNvSpPr txBox="1"/>
            <p:nvPr/>
          </p:nvSpPr>
          <p:spPr>
            <a:xfrm>
              <a:off x="4622102" y="547907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CDBD64D-2E5D-4EAA-A554-66D4CC847768}"/>
              </a:ext>
            </a:extLst>
          </p:cNvPr>
          <p:cNvGrpSpPr/>
          <p:nvPr/>
        </p:nvGrpSpPr>
        <p:grpSpPr>
          <a:xfrm>
            <a:off x="7035004" y="1113182"/>
            <a:ext cx="3756074" cy="792874"/>
            <a:chOff x="7710911" y="689019"/>
            <a:chExt cx="3756074" cy="79287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136A21-C2CA-40D6-9D4B-05519F8881AD}"/>
                </a:ext>
              </a:extLst>
            </p:cNvPr>
            <p:cNvSpPr txBox="1"/>
            <p:nvPr/>
          </p:nvSpPr>
          <p:spPr>
            <a:xfrm>
              <a:off x="7710911" y="689019"/>
              <a:ext cx="32215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What is DAX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E5F6CA-B241-4CDB-A6ED-880EBDF0F26F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8A0D85-A613-41E8-B370-9F63FF58AE18}"/>
              </a:ext>
            </a:extLst>
          </p:cNvPr>
          <p:cNvGrpSpPr/>
          <p:nvPr/>
        </p:nvGrpSpPr>
        <p:grpSpPr>
          <a:xfrm>
            <a:off x="6154370" y="2527158"/>
            <a:ext cx="5726743" cy="792874"/>
            <a:chOff x="7710910" y="689019"/>
            <a:chExt cx="5726743" cy="79287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8038865-45C5-4364-98BB-3CCA126CA71D}"/>
                </a:ext>
              </a:extLst>
            </p:cNvPr>
            <p:cNvSpPr txBox="1"/>
            <p:nvPr/>
          </p:nvSpPr>
          <p:spPr>
            <a:xfrm>
              <a:off x="7710910" y="689019"/>
              <a:ext cx="57267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sz="2800" dirty="0"/>
                <a:t>Calculated Columns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05DD87A-3345-46F2-BC14-59D75D492DB4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C11B1E9-7C4C-4209-B762-C861E3EAFA16}"/>
              </a:ext>
            </a:extLst>
          </p:cNvPr>
          <p:cNvGrpSpPr/>
          <p:nvPr/>
        </p:nvGrpSpPr>
        <p:grpSpPr>
          <a:xfrm>
            <a:off x="7971323" y="3966415"/>
            <a:ext cx="3909791" cy="792874"/>
            <a:chOff x="7710910" y="689019"/>
            <a:chExt cx="3909791" cy="79287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360A1C-BF56-4720-BA37-8CA655DE407F}"/>
                </a:ext>
              </a:extLst>
            </p:cNvPr>
            <p:cNvSpPr txBox="1"/>
            <p:nvPr/>
          </p:nvSpPr>
          <p:spPr>
            <a:xfrm>
              <a:off x="7710910" y="689019"/>
              <a:ext cx="3909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 err="1"/>
                <a:t>Measuers</a:t>
              </a:r>
              <a:r>
                <a:rPr lang="en-US" dirty="0"/>
                <a:t> 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7DFED2-EB02-4047-AF1A-6E1E5A067723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81BF3D3-1697-409F-AB24-7D22BD354F6C}"/>
              </a:ext>
            </a:extLst>
          </p:cNvPr>
          <p:cNvGrpSpPr/>
          <p:nvPr/>
        </p:nvGrpSpPr>
        <p:grpSpPr>
          <a:xfrm>
            <a:off x="4874096" y="5395724"/>
            <a:ext cx="5916981" cy="792874"/>
            <a:chOff x="7710910" y="689019"/>
            <a:chExt cx="5916981" cy="79287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A2A3FC-7D13-4014-8BE7-2FC62BA22535}"/>
                </a:ext>
              </a:extLst>
            </p:cNvPr>
            <p:cNvSpPr txBox="1"/>
            <p:nvPr/>
          </p:nvSpPr>
          <p:spPr>
            <a:xfrm>
              <a:off x="7710910" y="689019"/>
              <a:ext cx="59169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/>
                <a:t>IF &amp; Aggregation Functions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206ECEB-4AC4-43A4-B064-9C5F4E33FEB7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1FAF79A-9CD1-71F7-0F61-1BBAF485EC76}"/>
              </a:ext>
            </a:extLst>
          </p:cNvPr>
          <p:cNvSpPr/>
          <p:nvPr/>
        </p:nvSpPr>
        <p:spPr>
          <a:xfrm rot="16200000">
            <a:off x="-2254163" y="2953715"/>
            <a:ext cx="67384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Contents</a:t>
            </a:r>
            <a:endParaRPr lang="en-US" sz="4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97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8DA27D-AA59-0021-A662-4713F89B33A6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What is DAX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AE720E-43D2-86E0-1820-C196FBF8532F}"/>
              </a:ext>
            </a:extLst>
          </p:cNvPr>
          <p:cNvSpPr/>
          <p:nvPr/>
        </p:nvSpPr>
        <p:spPr>
          <a:xfrm>
            <a:off x="0" y="830996"/>
            <a:ext cx="12192000" cy="5450014"/>
          </a:xfrm>
          <a:prstGeom prst="rect">
            <a:avLst/>
          </a:prstGeom>
          <a:solidFill>
            <a:srgbClr val="C9BC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C95E80-6A9A-D685-97C4-1B23902CB00B}"/>
              </a:ext>
            </a:extLst>
          </p:cNvPr>
          <p:cNvGrpSpPr/>
          <p:nvPr/>
        </p:nvGrpSpPr>
        <p:grpSpPr>
          <a:xfrm>
            <a:off x="0" y="3124493"/>
            <a:ext cx="6096000" cy="3129658"/>
            <a:chOff x="0" y="2647295"/>
            <a:chExt cx="6096000" cy="35706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F95972-4F59-ABE7-6457-9639B3B05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429327"/>
              <a:ext cx="6096000" cy="278859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6244F3-8993-6231-CDEF-FA0C70A70508}"/>
                </a:ext>
              </a:extLst>
            </p:cNvPr>
            <p:cNvSpPr/>
            <p:nvPr/>
          </p:nvSpPr>
          <p:spPr>
            <a:xfrm>
              <a:off x="1474704" y="2647295"/>
              <a:ext cx="267554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Power BI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F7D1299-2868-43C9-185E-031A76B3A083}"/>
              </a:ext>
            </a:extLst>
          </p:cNvPr>
          <p:cNvGrpSpPr/>
          <p:nvPr/>
        </p:nvGrpSpPr>
        <p:grpSpPr>
          <a:xfrm>
            <a:off x="7570704" y="1558921"/>
            <a:ext cx="3500543" cy="2603927"/>
            <a:chOff x="7216753" y="2505669"/>
            <a:chExt cx="3500543" cy="29708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6FC6B1-1353-5641-3C1D-AC281A949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6753" y="3429000"/>
              <a:ext cx="3500543" cy="2047489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1C7FCC-5340-AC8E-0D61-BF02C5D39A53}"/>
                </a:ext>
              </a:extLst>
            </p:cNvPr>
            <p:cNvSpPr/>
            <p:nvPr/>
          </p:nvSpPr>
          <p:spPr>
            <a:xfrm>
              <a:off x="8228096" y="2505669"/>
              <a:ext cx="136075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05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8AA5E-6814-2BF6-3DBF-AADBBCEBA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EE1400-00FE-806F-059B-F94ED3F80CD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What is DAX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D9561E-05E5-EE92-CC05-42E6CD793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89" y="758488"/>
            <a:ext cx="9691711" cy="54420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29750F-DB7C-740B-095C-8BCDE316099D}"/>
              </a:ext>
            </a:extLst>
          </p:cNvPr>
          <p:cNvSpPr/>
          <p:nvPr/>
        </p:nvSpPr>
        <p:spPr>
          <a:xfrm>
            <a:off x="1335724" y="1449085"/>
            <a:ext cx="63115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Analysis Expression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688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D4922-96DD-13F9-1A4A-3500243FA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75CA10-D36A-3925-DE85-63273713EDFF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What is DAX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3E576D-F7C7-7CC4-D1EF-98456CC913E4}"/>
              </a:ext>
            </a:extLst>
          </p:cNvPr>
          <p:cNvGrpSpPr/>
          <p:nvPr/>
        </p:nvGrpSpPr>
        <p:grpSpPr>
          <a:xfrm>
            <a:off x="2036519" y="913763"/>
            <a:ext cx="7616439" cy="4574785"/>
            <a:chOff x="1596572" y="758488"/>
            <a:chExt cx="7616439" cy="457478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9B0B50-23F6-D2EE-4651-65A03E71E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6572" y="769982"/>
              <a:ext cx="7605485" cy="456329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08C736-8038-1565-EACF-58E8EDD175B3}"/>
                </a:ext>
              </a:extLst>
            </p:cNvPr>
            <p:cNvSpPr/>
            <p:nvPr/>
          </p:nvSpPr>
          <p:spPr>
            <a:xfrm>
              <a:off x="1630392" y="758488"/>
              <a:ext cx="7582619" cy="613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412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C313F-1652-90DB-A399-60EBE0B26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655C2E-212D-EF79-5977-553E424AA5BB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What is DAX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7D9381-2D78-C97D-6F5B-6C7B9F07492D}"/>
              </a:ext>
            </a:extLst>
          </p:cNvPr>
          <p:cNvSpPr txBox="1"/>
          <p:nvPr/>
        </p:nvSpPr>
        <p:spPr>
          <a:xfrm>
            <a:off x="1744692" y="1387365"/>
            <a:ext cx="6094562" cy="1384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DAX is a programming language used in: 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Microsoft SQL Server Analysis Services, 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Power Pivot in Excel, and 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Power BI. 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2471D-4CCE-A6A2-41AD-0FDAA4CB6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309" y="4534323"/>
            <a:ext cx="3518121" cy="1109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60AAC3-FC8C-475E-8E23-6C454562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480" y="4298237"/>
            <a:ext cx="3459322" cy="17535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3EB7A3-51D4-583F-E466-237217148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71" y="4085898"/>
            <a:ext cx="4372702" cy="175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4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F549D-7502-672C-CA90-70F426339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114AC8-8470-17F9-6E61-0BACB451B1F2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DAX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3B4B1-0021-6F86-3662-BC88AC3EA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011" y="1608835"/>
            <a:ext cx="6580316" cy="577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D6098D-C29F-3ACD-5BDF-8F8AA5318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42" y="2571630"/>
            <a:ext cx="3289667" cy="2277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24A517-76A6-6121-C152-A1896AA5E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429" y="2556725"/>
            <a:ext cx="3393389" cy="2270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75212B-620C-B0DD-5AF0-D6E51E446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938" y="2571630"/>
            <a:ext cx="3393389" cy="224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7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7D516-4CD4-BFED-8EBB-B3672329D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3129C6-00B9-FB0B-DC41-E2C286BF9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" y="-8688"/>
            <a:ext cx="12192000" cy="61055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24D41D-844D-42CD-9E73-884C62D373D6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4800" b="1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	Syntax</a:t>
            </a:r>
          </a:p>
        </p:txBody>
      </p:sp>
    </p:spTree>
    <p:extLst>
      <p:ext uri="{BB962C8B-B14F-4D97-AF65-F5344CB8AC3E}">
        <p14:creationId xmlns:p14="http://schemas.microsoft.com/office/powerpoint/2010/main" val="6373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1958</TotalTime>
  <Words>145</Words>
  <Application>Microsoft Office PowerPoint</Application>
  <PresentationFormat>Widescreen</PresentationFormat>
  <Paragraphs>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Century Gothic</vt:lpstr>
      <vt:lpstr>Courier New</vt:lpstr>
      <vt:lpstr>Impact</vt:lpstr>
      <vt:lpstr>Symbol</vt:lpstr>
      <vt:lpstr>Verdana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146</cp:revision>
  <dcterms:created xsi:type="dcterms:W3CDTF">2016-11-14T07:59:55Z</dcterms:created>
  <dcterms:modified xsi:type="dcterms:W3CDTF">2024-10-17T06:59:05Z</dcterms:modified>
</cp:coreProperties>
</file>