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  <p:sldMasterId id="2147483718" r:id="rId3"/>
  </p:sldMasterIdLst>
  <p:notesMasterIdLst>
    <p:notesMasterId r:id="rId54"/>
  </p:notesMasterIdLst>
  <p:sldIdLst>
    <p:sldId id="281" r:id="rId4"/>
    <p:sldId id="256" r:id="rId5"/>
    <p:sldId id="261" r:id="rId6"/>
    <p:sldId id="523" r:id="rId7"/>
    <p:sldId id="500" r:id="rId8"/>
    <p:sldId id="506" r:id="rId9"/>
    <p:sldId id="502" r:id="rId10"/>
    <p:sldId id="503" r:id="rId11"/>
    <p:sldId id="504" r:id="rId12"/>
    <p:sldId id="505" r:id="rId13"/>
    <p:sldId id="477" r:id="rId14"/>
    <p:sldId id="501" r:id="rId15"/>
    <p:sldId id="524" r:id="rId16"/>
    <p:sldId id="527" r:id="rId17"/>
    <p:sldId id="525" r:id="rId18"/>
    <p:sldId id="529" r:id="rId19"/>
    <p:sldId id="530" r:id="rId20"/>
    <p:sldId id="526" r:id="rId21"/>
    <p:sldId id="528" r:id="rId22"/>
    <p:sldId id="534" r:id="rId23"/>
    <p:sldId id="531" r:id="rId24"/>
    <p:sldId id="532" r:id="rId25"/>
    <p:sldId id="494" r:id="rId26"/>
    <p:sldId id="535" r:id="rId27"/>
    <p:sldId id="401" r:id="rId28"/>
    <p:sldId id="536" r:id="rId29"/>
    <p:sldId id="540" r:id="rId30"/>
    <p:sldId id="541" r:id="rId31"/>
    <p:sldId id="542" r:id="rId32"/>
    <p:sldId id="543" r:id="rId33"/>
    <p:sldId id="544" r:id="rId34"/>
    <p:sldId id="545" r:id="rId35"/>
    <p:sldId id="547" r:id="rId36"/>
    <p:sldId id="548" r:id="rId37"/>
    <p:sldId id="546" r:id="rId38"/>
    <p:sldId id="549" r:id="rId39"/>
    <p:sldId id="550" r:id="rId40"/>
    <p:sldId id="551" r:id="rId41"/>
    <p:sldId id="552" r:id="rId42"/>
    <p:sldId id="553" r:id="rId43"/>
    <p:sldId id="464" r:id="rId44"/>
    <p:sldId id="554" r:id="rId45"/>
    <p:sldId id="555" r:id="rId46"/>
    <p:sldId id="556" r:id="rId47"/>
    <p:sldId id="557" r:id="rId48"/>
    <p:sldId id="558" r:id="rId49"/>
    <p:sldId id="559" r:id="rId50"/>
    <p:sldId id="560" r:id="rId51"/>
    <p:sldId id="561" r:id="rId52"/>
    <p:sldId id="48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40C0"/>
    <a:srgbClr val="7B245B"/>
    <a:srgbClr val="64276C"/>
    <a:srgbClr val="5D5654"/>
    <a:srgbClr val="373736"/>
    <a:srgbClr val="605033"/>
    <a:srgbClr val="85DFFF"/>
    <a:srgbClr val="007CA8"/>
    <a:srgbClr val="669A7C"/>
    <a:srgbClr val="77A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6" autoAdjust="0"/>
  </p:normalViewPr>
  <p:slideViewPr>
    <p:cSldViewPr snapToGrid="0">
      <p:cViewPr varScale="1">
        <p:scale>
          <a:sx n="108" d="100"/>
          <a:sy n="108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0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04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6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7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7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1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0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0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94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1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43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28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8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7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7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13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16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3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64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0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Ultimate Guide to Creating Charts in Excel [2022] - onsite-training.com">
            <a:extLst>
              <a:ext uri="{FF2B5EF4-FFF2-40B4-BE49-F238E27FC236}">
                <a16:creationId xmlns:a16="http://schemas.microsoft.com/office/drawing/2014/main" id="{DF66D19D-1B7E-2586-25AD-A23D97980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92607" y="924766"/>
            <a:ext cx="10280962" cy="35661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4 </a:t>
            </a:r>
            <a:br>
              <a:rPr lang="en-US" altLang="en-US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Transforming Data in Power BI</a:t>
            </a:r>
            <a:endParaRPr lang="ar-EG" alt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D10C6-F608-C653-0DC6-5F169B82610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CCDAB2-A11A-8AC5-4AA4-E109FDA8F897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6205E55C-283D-4981-6648-092B7C6D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BAF71B-0C2E-1834-06DE-71B4F0F8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0" name="Picture 9" descr="Logo, icon&#10;&#10;Description automatically generated">
              <a:extLst>
                <a:ext uri="{FF2B5EF4-FFF2-40B4-BE49-F238E27FC236}">
                  <a16:creationId xmlns:a16="http://schemas.microsoft.com/office/drawing/2014/main" id="{F0016F1C-6DF0-5941-3579-AB080D2A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A54C328-1168-104D-23FC-9A9B1699EC6A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11A9CD8-DFFE-D062-CB35-59A22801947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01078" y="163035"/>
            <a:ext cx="1465066" cy="10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6BF20-F6A0-DB4D-1642-1E4DB0ED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413" y="109457"/>
            <a:ext cx="3810532" cy="115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A44FE-4ABB-2902-0B4B-2BECBF7A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49" y="1262143"/>
            <a:ext cx="2534004" cy="234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C64B2-3E53-A263-BC99-EAA0501EC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619" y="3510154"/>
            <a:ext cx="2819794" cy="2391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A0191-AF4A-AA49-46F9-F5BF6CF60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883" y="3062417"/>
            <a:ext cx="1200318" cy="447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68E225-04F9-A6B6-B446-EC125A971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861" y="1056944"/>
            <a:ext cx="1638529" cy="2372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070ACD-A5EE-8BCD-3DC8-15E00D27E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4861" y="3524263"/>
            <a:ext cx="1991003" cy="2276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8DC0F8-9B9D-C1EE-7600-FA3F2836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475" y="2981263"/>
            <a:ext cx="1200318" cy="4477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D17949-73EF-1D51-C802-C9CD222DFF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1594" y="2221824"/>
            <a:ext cx="2286319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1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632979"/>
            <a:ext cx="9687464" cy="17406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Data transformation is the process of preparing data for analysis.</a:t>
            </a:r>
          </a:p>
          <a:p>
            <a:pPr marL="914400" lvl="2" indent="0">
              <a:buNone/>
            </a:pPr>
            <a:r>
              <a:rPr lang="en-US" dirty="0"/>
              <a:t>A.	True</a:t>
            </a:r>
          </a:p>
          <a:p>
            <a:pPr marL="914400" lvl="2" indent="0">
              <a:buNone/>
            </a:pPr>
            <a:r>
              <a:rPr lang="en-US" dirty="0"/>
              <a:t>B.	False</a:t>
            </a:r>
          </a:p>
        </p:txBody>
      </p:sp>
    </p:spTree>
    <p:extLst>
      <p:ext uri="{BB962C8B-B14F-4D97-AF65-F5344CB8AC3E}">
        <p14:creationId xmlns:p14="http://schemas.microsoft.com/office/powerpoint/2010/main" val="135695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632979"/>
            <a:ext cx="9687464" cy="17406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Data transformation is the process of preparing data for analysis.</a:t>
            </a:r>
          </a:p>
          <a:p>
            <a:pPr marL="914400" lvl="2" indent="0">
              <a:buNone/>
            </a:pPr>
            <a:r>
              <a:rPr lang="en-US" dirty="0"/>
              <a:t>A.	</a:t>
            </a:r>
            <a:r>
              <a:rPr lang="en-US" dirty="0">
                <a:highlight>
                  <a:srgbClr val="00FF00"/>
                </a:highlight>
              </a:rPr>
              <a:t>True</a:t>
            </a:r>
          </a:p>
          <a:p>
            <a:pPr marL="914400" lvl="2" indent="0">
              <a:buNone/>
            </a:pPr>
            <a:r>
              <a:rPr lang="en-US" dirty="0"/>
              <a:t>B.	False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1AF24-F968-963B-4147-04511720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63" y="4860766"/>
            <a:ext cx="8916644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2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00206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946665" y="2880717"/>
            <a:ext cx="7023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Introduction to Power Query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V Boli" panose="02000500030200090000" pitchFamily="2" charset="0"/>
              <a:ea typeface="Open Sans" panose="020B060603050402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1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B2093-A8B9-830B-2015-94BD230A7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" y="9047"/>
            <a:ext cx="12136544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2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8DAE2-79ED-D4E7-B54C-778C451F5C4D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Features that Power Query can help with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32467-6C64-E2ED-F07B-37E2DBE8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9" y="4949138"/>
            <a:ext cx="5201376" cy="1238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6A2150-C633-E968-5426-6DF968B8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365" y="862642"/>
            <a:ext cx="7288307" cy="42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5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8DAE2-79ED-D4E7-B54C-778C451F5C4D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Features that Power Query can help with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CB06D-8001-AE06-9DAF-55884737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92" y="4803017"/>
            <a:ext cx="5134692" cy="1409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653379-7087-22CE-C984-67625A9E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05" y="794940"/>
            <a:ext cx="7160341" cy="40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3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8DAE2-79ED-D4E7-B54C-778C451F5C4D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Features that Power Query can help with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CBB96-9880-CD8C-580D-36AC386F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09" y="4785237"/>
            <a:ext cx="5372850" cy="1238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76B70-199B-3220-35A3-78CE1D51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56" y="834340"/>
            <a:ext cx="7282832" cy="427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4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E8805C-D480-824A-518B-149028CF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2" y="4516172"/>
            <a:ext cx="5077534" cy="1638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929C3-48E7-17EA-9C0B-0FFB02FAA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475" y="862642"/>
            <a:ext cx="6379092" cy="3707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152FE5-ABF8-2016-FAC7-4F7247339F1A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Features that Power Query can help with</a:t>
            </a:r>
          </a:p>
        </p:txBody>
      </p:sp>
    </p:spTree>
    <p:extLst>
      <p:ext uri="{BB962C8B-B14F-4D97-AF65-F5344CB8AC3E}">
        <p14:creationId xmlns:p14="http://schemas.microsoft.com/office/powerpoint/2010/main" val="419857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1F29E8-BA1C-389F-52E2-056008A90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48" y="2635609"/>
            <a:ext cx="10833879" cy="9529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B1D5FB-AD39-CD77-61AC-DEDB331860FE}"/>
              </a:ext>
            </a:extLst>
          </p:cNvPr>
          <p:cNvSpPr/>
          <p:nvPr/>
        </p:nvSpPr>
        <p:spPr>
          <a:xfrm>
            <a:off x="633808" y="5192951"/>
            <a:ext cx="21771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Ribbon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F8812E-62CC-CF75-7918-F3F1860EEA2B}"/>
              </a:ext>
            </a:extLst>
          </p:cNvPr>
          <p:cNvSpPr/>
          <p:nvPr/>
        </p:nvSpPr>
        <p:spPr>
          <a:xfrm>
            <a:off x="724619" y="5167071"/>
            <a:ext cx="4839144" cy="51759"/>
          </a:xfrm>
          <a:prstGeom prst="roundRect">
            <a:avLst/>
          </a:prstGeom>
          <a:solidFill>
            <a:srgbClr val="BD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D98AF-3C4F-169E-247B-C3E340C6B6A5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 Power Query</a:t>
            </a:r>
          </a:p>
        </p:txBody>
      </p:sp>
    </p:spTree>
    <p:extLst>
      <p:ext uri="{BB962C8B-B14F-4D97-AF65-F5344CB8AC3E}">
        <p14:creationId xmlns:p14="http://schemas.microsoft.com/office/powerpoint/2010/main" val="313358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8460DAD-E25F-0D2C-9648-53A0EE3EB79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A6131-FE65-356B-FF03-521C9B58846A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FF2A8C1B-5012-4CF3-8730-3FF34D33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FF4B71-593E-EB74-D02B-407DBF1F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E415D590-099E-BC61-7B8D-4C6F11E96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C17C374-BCD3-8E5D-E58B-2E8806A7F72B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CF8D17-35DC-01B3-CFFD-9310CC53F251}"/>
              </a:ext>
            </a:extLst>
          </p:cNvPr>
          <p:cNvGrpSpPr/>
          <p:nvPr/>
        </p:nvGrpSpPr>
        <p:grpSpPr>
          <a:xfrm>
            <a:off x="-117893" y="865285"/>
            <a:ext cx="12191999" cy="3689040"/>
            <a:chOff x="2843570" y="810651"/>
            <a:chExt cx="6883989" cy="179161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263A1C6-0768-61F3-3983-14C1722F5E05}"/>
                </a:ext>
              </a:extLst>
            </p:cNvPr>
            <p:cNvGrpSpPr/>
            <p:nvPr/>
          </p:nvGrpSpPr>
          <p:grpSpPr>
            <a:xfrm>
              <a:off x="5341189" y="810651"/>
              <a:ext cx="1837539" cy="1631249"/>
              <a:chOff x="5341189" y="810651"/>
              <a:chExt cx="1837539" cy="1631249"/>
            </a:xfrm>
          </p:grpSpPr>
          <p:pic>
            <p:nvPicPr>
              <p:cNvPr id="18" name="Picture 2" descr="What is Power BI? - Beginner's Guide to Power BI | DataCamp">
                <a:extLst>
                  <a:ext uri="{FF2B5EF4-FFF2-40B4-BE49-F238E27FC236}">
                    <a16:creationId xmlns:a16="http://schemas.microsoft.com/office/drawing/2014/main" id="{DD9EE306-5BE3-0CAB-1916-517B40D240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5534" y="810651"/>
                <a:ext cx="1653194" cy="1631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5244EE-8F99-689F-B67E-AAC0FC509EA2}"/>
                  </a:ext>
                </a:extLst>
              </p:cNvPr>
              <p:cNvSpPr/>
              <p:nvPr/>
            </p:nvSpPr>
            <p:spPr>
              <a:xfrm>
                <a:off x="5341189" y="1947251"/>
                <a:ext cx="1509622" cy="40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441A9D-7B82-F0CD-0651-59C06B762A87}"/>
                </a:ext>
              </a:extLst>
            </p:cNvPr>
            <p:cNvSpPr txBox="1"/>
            <p:nvPr/>
          </p:nvSpPr>
          <p:spPr>
            <a:xfrm>
              <a:off x="2843570" y="1959527"/>
              <a:ext cx="6883989" cy="642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4000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4 Transforming Data</a:t>
              </a:r>
            </a:p>
            <a:p>
              <a:pPr algn="ctr"/>
              <a:r>
                <a:rPr lang="en-US" altLang="en-US" sz="4000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in Power BI</a:t>
              </a:r>
              <a:endParaRPr lang="en-US" sz="40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384C76A-1F38-5091-E03F-8B3458692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77" y="163034"/>
            <a:ext cx="2110221" cy="14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B1D5FB-AD39-CD77-61AC-DEDB331860FE}"/>
              </a:ext>
            </a:extLst>
          </p:cNvPr>
          <p:cNvSpPr/>
          <p:nvPr/>
        </p:nvSpPr>
        <p:spPr>
          <a:xfrm>
            <a:off x="635674" y="5167071"/>
            <a:ext cx="3916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Queries Pane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F8812E-62CC-CF75-7918-F3F1860EEA2B}"/>
              </a:ext>
            </a:extLst>
          </p:cNvPr>
          <p:cNvSpPr/>
          <p:nvPr/>
        </p:nvSpPr>
        <p:spPr>
          <a:xfrm>
            <a:off x="724619" y="5167071"/>
            <a:ext cx="4839144" cy="51759"/>
          </a:xfrm>
          <a:prstGeom prst="roundRect">
            <a:avLst/>
          </a:prstGeom>
          <a:solidFill>
            <a:srgbClr val="BD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D98AF-3C4F-169E-247B-C3E340C6B6A5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 Power Query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FC93E91-E54D-F2DA-E872-6AC61051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26" y="474854"/>
            <a:ext cx="2014405" cy="43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8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B1D5FB-AD39-CD77-61AC-DEDB331860FE}"/>
              </a:ext>
            </a:extLst>
          </p:cNvPr>
          <p:cNvSpPr/>
          <p:nvPr/>
        </p:nvSpPr>
        <p:spPr>
          <a:xfrm>
            <a:off x="724619" y="5218830"/>
            <a:ext cx="4014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 Steps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F8812E-62CC-CF75-7918-F3F1860EEA2B}"/>
              </a:ext>
            </a:extLst>
          </p:cNvPr>
          <p:cNvSpPr/>
          <p:nvPr/>
        </p:nvSpPr>
        <p:spPr>
          <a:xfrm>
            <a:off x="724619" y="5167071"/>
            <a:ext cx="4839144" cy="51759"/>
          </a:xfrm>
          <a:prstGeom prst="roundRect">
            <a:avLst/>
          </a:prstGeom>
          <a:solidFill>
            <a:srgbClr val="BD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D98AF-3C4F-169E-247B-C3E340C6B6A5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 Power Query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8E1B8DA-6DDC-2629-3921-F5F90D9BE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50" y="350890"/>
            <a:ext cx="2402684" cy="43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8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B1D5FB-AD39-CD77-61AC-DEDB331860FE}"/>
              </a:ext>
            </a:extLst>
          </p:cNvPr>
          <p:cNvSpPr/>
          <p:nvPr/>
        </p:nvSpPr>
        <p:spPr>
          <a:xfrm>
            <a:off x="547512" y="5192950"/>
            <a:ext cx="388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Preview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F8812E-62CC-CF75-7918-F3F1860EEA2B}"/>
              </a:ext>
            </a:extLst>
          </p:cNvPr>
          <p:cNvSpPr/>
          <p:nvPr/>
        </p:nvSpPr>
        <p:spPr>
          <a:xfrm>
            <a:off x="724619" y="5167071"/>
            <a:ext cx="4839144" cy="51759"/>
          </a:xfrm>
          <a:prstGeom prst="roundRect">
            <a:avLst/>
          </a:prstGeom>
          <a:solidFill>
            <a:srgbClr val="BD4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D98AF-3C4F-169E-247B-C3E340C6B6A5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 Power Query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968F238-0CA0-FEB9-8608-8C9884C9C0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12" y="1487975"/>
            <a:ext cx="11096975" cy="21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3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555341"/>
            <a:ext cx="9687464" cy="2067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What is the primary purpose of Power Query in Power BI?</a:t>
            </a:r>
          </a:p>
          <a:p>
            <a:pPr lvl="1"/>
            <a:r>
              <a:rPr lang="en-US" sz="2400" dirty="0"/>
              <a:t>A.	To automate the process of sharing reports and dashboards.</a:t>
            </a:r>
          </a:p>
          <a:p>
            <a:pPr lvl="1"/>
            <a:r>
              <a:rPr lang="en-US" sz="2400" dirty="0"/>
              <a:t>B.	To create insightful visualizations and reports.</a:t>
            </a:r>
          </a:p>
          <a:p>
            <a:pPr lvl="1"/>
            <a:r>
              <a:rPr lang="en-US" sz="2400" dirty="0"/>
              <a:t>C.	To facilitate seamless data preparation for analysis and visualization.</a:t>
            </a:r>
          </a:p>
          <a:p>
            <a:pPr lvl="1"/>
            <a:r>
              <a:rPr lang="en-US" sz="2400" dirty="0"/>
              <a:t>D.	To predict future trends and patterns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22954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555341"/>
            <a:ext cx="9687464" cy="2067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What is the primary purpose of Power Query in Power BI?</a:t>
            </a:r>
          </a:p>
          <a:p>
            <a:pPr lvl="1"/>
            <a:r>
              <a:rPr lang="en-US" sz="2400" dirty="0"/>
              <a:t>A.	To automate the process of sharing reports and dashboards.</a:t>
            </a:r>
          </a:p>
          <a:p>
            <a:pPr lvl="1"/>
            <a:r>
              <a:rPr lang="en-US" sz="2400" dirty="0"/>
              <a:t>B.	To create insightful visualizations and reports.</a:t>
            </a:r>
          </a:p>
          <a:p>
            <a:pPr lvl="1"/>
            <a:r>
              <a:rPr lang="en-US" sz="2400" dirty="0"/>
              <a:t>C.	</a:t>
            </a:r>
            <a:r>
              <a:rPr lang="en-US" sz="2400" dirty="0">
                <a:highlight>
                  <a:srgbClr val="00FF00"/>
                </a:highlight>
              </a:rPr>
              <a:t>To facilitate seamless data preparation for analysis and visualization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D.	To predict future trends and patterns in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965A8-AC95-8230-B0EA-09040917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418" y="5031158"/>
            <a:ext cx="902143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raining Overview - WRAP Compliance">
            <a:extLst>
              <a:ext uri="{FF2B5EF4-FFF2-40B4-BE49-F238E27FC236}">
                <a16:creationId xmlns:a16="http://schemas.microsoft.com/office/drawing/2014/main" id="{DA78AECF-577E-3725-3D3F-054EF944D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r="1" b="1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2E999-EC89-76D5-F3E3-A451CC0CE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30796" b="-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717305-0D16-7503-D571-9A7D9907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68199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Exercise 4:</a:t>
            </a:r>
            <a:br>
              <a:rPr lang="en-US" sz="5000" b="1" dirty="0">
                <a:solidFill>
                  <a:schemeClr val="bg1"/>
                </a:solidFill>
              </a:rPr>
            </a:br>
            <a:r>
              <a:rPr lang="en-US" sz="5000" b="1" dirty="0">
                <a:solidFill>
                  <a:schemeClr val="bg1"/>
                </a:solidFill>
              </a:rPr>
              <a:t>Exploring Power Query</a:t>
            </a:r>
            <a:endParaRPr lang="en-US" sz="5000" kern="12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3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00B05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946665" y="2880717"/>
            <a:ext cx="7023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The Applied Steps List</a:t>
            </a:r>
          </a:p>
        </p:txBody>
      </p:sp>
    </p:spTree>
    <p:extLst>
      <p:ext uri="{BB962C8B-B14F-4D97-AF65-F5344CB8AC3E}">
        <p14:creationId xmlns:p14="http://schemas.microsoft.com/office/powerpoint/2010/main" val="154315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FD98AF-3C4F-169E-247B-C3E340C6B6A5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Applied Steps List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C0D581-0432-6B3E-2282-5B362C97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69" y="1547572"/>
            <a:ext cx="3589477" cy="25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FD98AF-3C4F-169E-247B-C3E340C6B6A5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Removing a Step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57100-ED79-D6DF-8919-F1B21742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95" y="1454833"/>
            <a:ext cx="8392696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8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FD98AF-3C4F-169E-247B-C3E340C6B6A5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Reordering a 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ACACF-004E-4E69-6A8E-CA255EDD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920" y="1560752"/>
            <a:ext cx="3766222" cy="27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1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80E0B0-2069-4CBE-93AD-77AEA890AE2A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93AC6-FE87-4FA9-BBD4-F140C94A9C2A}"/>
              </a:ext>
            </a:extLst>
          </p:cNvPr>
          <p:cNvGrpSpPr/>
          <p:nvPr/>
        </p:nvGrpSpPr>
        <p:grpSpPr>
          <a:xfrm>
            <a:off x="1437348" y="1240019"/>
            <a:ext cx="7200000" cy="1080000"/>
            <a:chOff x="1437350" y="1240020"/>
            <a:chExt cx="4301630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A175DB-5D33-43C8-AAE4-B1E831D1A23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ECA3F-8570-4FB5-931A-BBA5339DECE3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Why Data Need to Be Transformed.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A620AF-3788-4F4E-848F-1363C314793B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EF2E9-14F9-4365-BFB5-3C0CF7A052E9}"/>
              </a:ext>
            </a:extLst>
          </p:cNvPr>
          <p:cNvGrpSpPr/>
          <p:nvPr/>
        </p:nvGrpSpPr>
        <p:grpSpPr>
          <a:xfrm>
            <a:off x="1437351" y="2583833"/>
            <a:ext cx="7200000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4AB1F3-023E-48AE-989E-4EA1B96825EF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70A834-DA13-468F-A794-3687E8A14304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Introduction to Power 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Quey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01748C-1478-4628-8CDE-6C69DF1916E8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664870-6B63-42D0-8F14-11DB5DD34C01}"/>
              </a:ext>
            </a:extLst>
          </p:cNvPr>
          <p:cNvGrpSpPr/>
          <p:nvPr/>
        </p:nvGrpSpPr>
        <p:grpSpPr>
          <a:xfrm>
            <a:off x="1437351" y="3927647"/>
            <a:ext cx="7200000" cy="1080000"/>
            <a:chOff x="1437351" y="3508484"/>
            <a:chExt cx="7200000" cy="108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4F560C-A913-4090-9959-6C383EC2884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C56302-C5A7-4907-ABF1-8DD9AEA874F5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Applied Steps List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7C455A-AC74-479B-AE4B-995389E7560F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F337C-E9DD-5BB7-A57A-A5B98F1D4D90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0D02C9-9DA4-FCBE-F68F-A9A1766C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1717C-465E-2436-D392-D9259C327738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F5D1D8-7F54-B79D-3E2E-983E14655DC9}"/>
              </a:ext>
            </a:extLst>
          </p:cNvPr>
          <p:cNvGrpSpPr/>
          <p:nvPr/>
        </p:nvGrpSpPr>
        <p:grpSpPr>
          <a:xfrm>
            <a:off x="1437346" y="5313111"/>
            <a:ext cx="7200000" cy="1080000"/>
            <a:chOff x="1437351" y="3508484"/>
            <a:chExt cx="7200000" cy="108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505B42E-0A44-F267-10EF-D28886D69CD9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D366A1-FD54-31A7-823E-42DC8F71D555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Types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2B8AB37-DBA8-550C-E677-41B04F9E98F8}"/>
              </a:ext>
            </a:extLst>
          </p:cNvPr>
          <p:cNvSpPr txBox="1"/>
          <p:nvPr/>
        </p:nvSpPr>
        <p:spPr>
          <a:xfrm>
            <a:off x="1366400" y="4988182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276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FD98AF-3C4F-169E-247B-C3E340C6B6A5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Apply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4D04E-DF3B-33DB-E8FF-319EB74C3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99" y="1026602"/>
            <a:ext cx="3105583" cy="3820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94AE9-7EA0-7149-8234-5925FDC7D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14" y="3356810"/>
            <a:ext cx="8334707" cy="18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18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FD98AF-3C4F-169E-247B-C3E340C6B6A5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Sorting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DB5E8-B190-F0F5-298D-5653669C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64" y="862642"/>
            <a:ext cx="1507652" cy="273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1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FD98AF-3C4F-169E-247B-C3E340C6B6A5}"/>
              </a:ext>
            </a:extLst>
          </p:cNvPr>
          <p:cNvSpPr txBox="1"/>
          <p:nvPr/>
        </p:nvSpPr>
        <p:spPr>
          <a:xfrm>
            <a:off x="135139" y="87067"/>
            <a:ext cx="9581791" cy="7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Renaming a 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487E2-8600-B4E3-3F94-9C370AB8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357" y="909768"/>
            <a:ext cx="3579046" cy="50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555341"/>
            <a:ext cx="10324970" cy="24625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What is the purpose of the Applied Steps section in the Power Query Editor?</a:t>
            </a:r>
          </a:p>
          <a:p>
            <a:pPr lvl="1"/>
            <a:r>
              <a:rPr lang="en-US" dirty="0"/>
              <a:t>A.</a:t>
            </a:r>
            <a:r>
              <a:rPr lang="en-US" sz="2400" dirty="0"/>
              <a:t>	To provide a graphical user interface for designing and managing queries.</a:t>
            </a:r>
          </a:p>
          <a:p>
            <a:pPr lvl="1"/>
            <a:r>
              <a:rPr lang="en-US" sz="2400" dirty="0"/>
              <a:t>B.	To preview the data after the applied transformations.</a:t>
            </a:r>
          </a:p>
          <a:p>
            <a:pPr lvl="1"/>
            <a:r>
              <a:rPr lang="en-US" sz="2400" dirty="0"/>
              <a:t>C.	To show the sequence of transformations applied to the selected query.</a:t>
            </a:r>
          </a:p>
          <a:p>
            <a:pPr lvl="1"/>
            <a:r>
              <a:rPr lang="en-US" sz="2400" dirty="0"/>
              <a:t>D.	To display a list of all the queries in your Power BI project.</a:t>
            </a:r>
          </a:p>
        </p:txBody>
      </p:sp>
    </p:spTree>
    <p:extLst>
      <p:ext uri="{BB962C8B-B14F-4D97-AF65-F5344CB8AC3E}">
        <p14:creationId xmlns:p14="http://schemas.microsoft.com/office/powerpoint/2010/main" val="271672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555341"/>
            <a:ext cx="10324970" cy="24625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/>
              <a:t>What is the purpose of the Applied Steps section in the Power Query Editor?</a:t>
            </a:r>
          </a:p>
          <a:p>
            <a:pPr lvl="1"/>
            <a:r>
              <a:rPr lang="en-US" dirty="0"/>
              <a:t>A.</a:t>
            </a:r>
            <a:r>
              <a:rPr lang="en-US" sz="2400" dirty="0"/>
              <a:t>	To provide a graphical user interface for designing and managing queries.</a:t>
            </a:r>
          </a:p>
          <a:p>
            <a:pPr lvl="1"/>
            <a:r>
              <a:rPr lang="en-US" sz="2400" dirty="0"/>
              <a:t>B.	To preview the data after the applied transformations.</a:t>
            </a:r>
          </a:p>
          <a:p>
            <a:pPr lvl="1"/>
            <a:r>
              <a:rPr lang="en-US" sz="2400" dirty="0"/>
              <a:t>C.	</a:t>
            </a:r>
            <a:r>
              <a:rPr lang="en-US" sz="2400" dirty="0">
                <a:highlight>
                  <a:srgbClr val="00FF00"/>
                </a:highlight>
              </a:rPr>
              <a:t>To show the sequence of transformations applied to the selected query.</a:t>
            </a:r>
          </a:p>
          <a:p>
            <a:pPr lvl="1"/>
            <a:r>
              <a:rPr lang="en-US" sz="2400" dirty="0"/>
              <a:t>D.	To display a list of all the queries in your Power BI project.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FA529-0821-7FC2-DE8B-E4C5B420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50" y="4702788"/>
            <a:ext cx="10314811" cy="9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raining Overview - WRAP Compliance">
            <a:extLst>
              <a:ext uri="{FF2B5EF4-FFF2-40B4-BE49-F238E27FC236}">
                <a16:creationId xmlns:a16="http://schemas.microsoft.com/office/drawing/2014/main" id="{DA78AECF-577E-3725-3D3F-054EF944D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r="1" b="1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2E999-EC89-76D5-F3E3-A451CC0CE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30796" b="-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717305-0D16-7503-D571-9A7D9907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68199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Exercise 5:</a:t>
            </a:r>
            <a:br>
              <a:rPr lang="en-US" sz="5000" b="1" dirty="0">
                <a:solidFill>
                  <a:schemeClr val="bg1"/>
                </a:solidFill>
              </a:rPr>
            </a:br>
            <a:r>
              <a:rPr lang="en-US" sz="5000" b="1" dirty="0">
                <a:solidFill>
                  <a:schemeClr val="bg1"/>
                </a:solidFill>
              </a:rPr>
              <a:t>Editing Rows</a:t>
            </a:r>
            <a:endParaRPr lang="en-US" sz="5000" kern="12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6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946665" y="2880717"/>
            <a:ext cx="7023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Data Types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V Boli" panose="02000500030200090000" pitchFamily="2" charset="0"/>
              <a:ea typeface="Open Sans" panose="020B060603050402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0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50379-9EA2-8B22-2DE2-7E1E48528AC9}"/>
              </a:ext>
            </a:extLst>
          </p:cNvPr>
          <p:cNvSpPr txBox="1"/>
          <p:nvPr/>
        </p:nvSpPr>
        <p:spPr>
          <a:xfrm>
            <a:off x="1731818" y="891704"/>
            <a:ext cx="6096000" cy="2964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types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b="1" dirty="0">
                <a:solidFill>
                  <a:srgbClr val="1F1F1F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Decimal number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b="1" dirty="0">
                <a:solidFill>
                  <a:srgbClr val="1F1F1F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Fixed decimal number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b="1" dirty="0">
                <a:solidFill>
                  <a:srgbClr val="1F1F1F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Whole number</a:t>
            </a:r>
            <a:r>
              <a:rPr lang="en-US" sz="40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426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F38A03-99B5-F92D-ED68-8C8E80BF460B}"/>
              </a:ext>
            </a:extLst>
          </p:cNvPr>
          <p:cNvSpPr txBox="1"/>
          <p:nvPr/>
        </p:nvSpPr>
        <p:spPr>
          <a:xfrm>
            <a:off x="2313710" y="1060828"/>
            <a:ext cx="6096000" cy="370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36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and Time types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solidFill>
                  <a:srgbClr val="1F1F1F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Date/time</a:t>
            </a:r>
            <a:r>
              <a:rPr lang="en-US" sz="3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solidFill>
                  <a:srgbClr val="1F1F1F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Date</a:t>
            </a:r>
            <a:r>
              <a:rPr lang="en-US" sz="3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solidFill>
                  <a:srgbClr val="1F1F1F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Time</a:t>
            </a:r>
            <a:r>
              <a:rPr lang="en-US" sz="3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solidFill>
                  <a:srgbClr val="1F1F1F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Date/time/</a:t>
            </a:r>
            <a:r>
              <a:rPr lang="en-US" sz="3200" b="1" dirty="0" err="1">
                <a:solidFill>
                  <a:srgbClr val="1F1F1F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timezone</a:t>
            </a:r>
            <a:r>
              <a:rPr lang="en-US" sz="3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:.</a:t>
            </a:r>
            <a:endParaRPr lang="en-US" sz="2800" dirty="0">
              <a:solidFill>
                <a:srgbClr val="1F1F1F"/>
              </a:solidFill>
              <a:latin typeface="Verdana" panose="020B060403050404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dirty="0">
                <a:solidFill>
                  <a:srgbClr val="1F1F1F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Duration</a:t>
            </a:r>
            <a:r>
              <a:rPr lang="en-US" sz="32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970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9494F-79A2-E0EE-DD30-1D9CBFBC3FF1}"/>
              </a:ext>
            </a:extLst>
          </p:cNvPr>
          <p:cNvSpPr txBox="1"/>
          <p:nvPr/>
        </p:nvSpPr>
        <p:spPr>
          <a:xfrm>
            <a:off x="1634835" y="1444373"/>
            <a:ext cx="8437419" cy="329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data types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b="1" dirty="0">
                <a:solidFill>
                  <a:srgbClr val="1F1F1F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endParaRPr lang="en-US" sz="3200" dirty="0">
              <a:solidFill>
                <a:srgbClr val="1F1F1F"/>
              </a:solidFill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b="1" dirty="0">
                <a:solidFill>
                  <a:srgbClr val="1F1F1F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True/false</a:t>
            </a:r>
            <a:r>
              <a:rPr lang="en-US" sz="3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This is also known as Boolean data type,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b="1" dirty="0">
                <a:solidFill>
                  <a:srgbClr val="1F1F1F"/>
                </a:solidFill>
                <a:effectLst/>
                <a:latin typeface="unset"/>
                <a:ea typeface="Times New Roman" panose="02020603050405020304" pitchFamily="18" charset="0"/>
                <a:cs typeface="Arial" panose="020B0604020202020204" pitchFamily="34" charset="0"/>
              </a:rPr>
              <a:t>Binary</a:t>
            </a:r>
            <a:r>
              <a:rPr lang="en-US" sz="36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:.</a:t>
            </a:r>
            <a:endParaRPr lang="en-US" sz="3200" dirty="0">
              <a:solidFill>
                <a:srgbClr val="1F1F1F"/>
              </a:solidFill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7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00206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946665" y="2880717"/>
            <a:ext cx="7023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Why Data Need to Be Transformed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V Boli" panose="02000500030200090000" pitchFamily="2" charset="0"/>
              <a:ea typeface="Open Sans" panose="020B060603050402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4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raining Overview - WRAP Compliance">
            <a:extLst>
              <a:ext uri="{FF2B5EF4-FFF2-40B4-BE49-F238E27FC236}">
                <a16:creationId xmlns:a16="http://schemas.microsoft.com/office/drawing/2014/main" id="{DA78AECF-577E-3725-3D3F-054EF944D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r="1" b="1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2E999-EC89-76D5-F3E3-A451CC0CE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30796" b="-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717305-0D16-7503-D571-9A7D9907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68199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Exercise 5:</a:t>
            </a:r>
            <a:br>
              <a:rPr lang="en-US" sz="5000" b="1" dirty="0">
                <a:solidFill>
                  <a:schemeClr val="bg1"/>
                </a:solidFill>
              </a:rPr>
            </a:br>
            <a:r>
              <a:rPr lang="en-US" sz="5000" b="1" dirty="0">
                <a:solidFill>
                  <a:schemeClr val="bg1"/>
                </a:solidFill>
              </a:rPr>
              <a:t>Changing Data Types</a:t>
            </a:r>
            <a:endParaRPr lang="en-US" sz="5000" kern="12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0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nowledge Check H1">
            <a:extLst>
              <a:ext uri="{FF2B5EF4-FFF2-40B4-BE49-F238E27FC236}">
                <a16:creationId xmlns:a16="http://schemas.microsoft.com/office/drawing/2014/main" id="{788E2E5C-0517-3437-F84F-05BE3BEC5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943" y="450371"/>
            <a:ext cx="4572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502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39051"/>
            <a:ext cx="10324970" cy="28405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2800" dirty="0"/>
              <a:t>Which of the following operations are steps in the data transformation process? Select all that apply.</a:t>
            </a:r>
          </a:p>
          <a:p>
            <a:pPr lvl="1"/>
            <a:r>
              <a:rPr lang="en-US" sz="2800" dirty="0"/>
              <a:t>A.	Cleaning data</a:t>
            </a:r>
          </a:p>
          <a:p>
            <a:pPr lvl="1"/>
            <a:r>
              <a:rPr lang="en-US" sz="2800" dirty="0"/>
              <a:t>B.	Creating insights from data</a:t>
            </a:r>
          </a:p>
          <a:p>
            <a:pPr lvl="1"/>
            <a:r>
              <a:rPr lang="en-US" sz="2800" dirty="0"/>
              <a:t>C.	Shaping data</a:t>
            </a:r>
          </a:p>
          <a:p>
            <a:pPr lvl="1"/>
            <a:r>
              <a:rPr lang="en-US" sz="2800" dirty="0"/>
              <a:t>D.	Removing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4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ANSWERS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054771"/>
            <a:ext cx="10324970" cy="28405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2800" dirty="0"/>
              <a:t>Which of the following operations are steps in the data transformation process? Select all that apply.</a:t>
            </a:r>
          </a:p>
          <a:p>
            <a:pPr lvl="1"/>
            <a:r>
              <a:rPr lang="en-US" sz="2800" dirty="0"/>
              <a:t>A.	</a:t>
            </a:r>
            <a:r>
              <a:rPr lang="en-US" sz="2800" dirty="0">
                <a:highlight>
                  <a:srgbClr val="00FF00"/>
                </a:highlight>
              </a:rPr>
              <a:t>Cleaning data</a:t>
            </a:r>
          </a:p>
          <a:p>
            <a:pPr lvl="1"/>
            <a:r>
              <a:rPr lang="en-US" sz="2800" dirty="0"/>
              <a:t>B.	Creating insights from data</a:t>
            </a:r>
          </a:p>
          <a:p>
            <a:pPr lvl="1"/>
            <a:r>
              <a:rPr lang="en-US" sz="2800" dirty="0"/>
              <a:t>C.	</a:t>
            </a:r>
            <a:r>
              <a:rPr lang="en-US" sz="2800" dirty="0">
                <a:highlight>
                  <a:srgbClr val="00FF00"/>
                </a:highlight>
              </a:rPr>
              <a:t>Shaping data</a:t>
            </a:r>
          </a:p>
          <a:p>
            <a:pPr lvl="1"/>
            <a:r>
              <a:rPr lang="en-US" sz="2800" dirty="0"/>
              <a:t>D.	</a:t>
            </a:r>
            <a:r>
              <a:rPr lang="en-US" sz="2800" dirty="0">
                <a:highlight>
                  <a:srgbClr val="00FF00"/>
                </a:highlight>
              </a:rPr>
              <a:t>Removing data</a:t>
            </a:r>
            <a:endParaRPr lang="en-US" dirty="0">
              <a:highlight>
                <a:srgbClr val="00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25817-2931-DF29-6E05-E2465427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54" y="3895292"/>
            <a:ext cx="7506748" cy="10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E921CF-7611-FF31-6631-DB9EA28B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200" y="4971767"/>
            <a:ext cx="7906853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57FB4-78DB-C506-15D9-1A393C4DE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701" y="5969102"/>
            <a:ext cx="7725853" cy="895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F5139D-6E39-72B0-05A6-2C936F061E58}"/>
              </a:ext>
            </a:extLst>
          </p:cNvPr>
          <p:cNvSpPr/>
          <p:nvPr/>
        </p:nvSpPr>
        <p:spPr>
          <a:xfrm>
            <a:off x="1988498" y="3729335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B0CEDA-D8E6-AA03-A07C-1EE707257193}"/>
              </a:ext>
            </a:extLst>
          </p:cNvPr>
          <p:cNvSpPr/>
          <p:nvPr/>
        </p:nvSpPr>
        <p:spPr>
          <a:xfrm>
            <a:off x="1956393" y="4867701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3DD03-C32A-A937-071D-037124E2712F}"/>
              </a:ext>
            </a:extLst>
          </p:cNvPr>
          <p:cNvSpPr/>
          <p:nvPr/>
        </p:nvSpPr>
        <p:spPr>
          <a:xfrm>
            <a:off x="1927538" y="5791031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7994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39051"/>
            <a:ext cx="10324970" cy="33637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2800" dirty="0"/>
              <a:t>Which of the following data types are part of the number type group? Select all that apply.</a:t>
            </a:r>
          </a:p>
          <a:p>
            <a:pPr lvl="1"/>
            <a:r>
              <a:rPr lang="en-US" sz="3200" dirty="0"/>
              <a:t>A.	Binary</a:t>
            </a:r>
          </a:p>
          <a:p>
            <a:pPr lvl="1"/>
            <a:r>
              <a:rPr lang="en-US" sz="3200" dirty="0"/>
              <a:t>B.	Whole number</a:t>
            </a:r>
          </a:p>
          <a:p>
            <a:pPr lvl="1"/>
            <a:r>
              <a:rPr lang="en-US" sz="3200" dirty="0"/>
              <a:t>C.	Fixed decimal number </a:t>
            </a:r>
          </a:p>
          <a:p>
            <a:pPr lvl="1"/>
            <a:r>
              <a:rPr lang="en-US" sz="3200" dirty="0"/>
              <a:t>D.	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9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39051"/>
            <a:ext cx="10324970" cy="33637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2800" dirty="0"/>
              <a:t>Which of the following data types are part of the number type group? Select all that apply.</a:t>
            </a:r>
          </a:p>
          <a:p>
            <a:pPr lvl="1"/>
            <a:r>
              <a:rPr lang="en-US" sz="3200" dirty="0"/>
              <a:t>A.	Binary</a:t>
            </a:r>
          </a:p>
          <a:p>
            <a:pPr lvl="1"/>
            <a:r>
              <a:rPr lang="en-US" sz="3200" dirty="0"/>
              <a:t>B.	</a:t>
            </a:r>
            <a:r>
              <a:rPr lang="en-US" sz="3200" dirty="0">
                <a:highlight>
                  <a:srgbClr val="00FF00"/>
                </a:highlight>
              </a:rPr>
              <a:t>Whole number</a:t>
            </a:r>
          </a:p>
          <a:p>
            <a:pPr lvl="1"/>
            <a:r>
              <a:rPr lang="en-US" sz="3200" dirty="0"/>
              <a:t>C.	</a:t>
            </a:r>
            <a:r>
              <a:rPr lang="en-US" sz="3200" dirty="0">
                <a:highlight>
                  <a:srgbClr val="00FF00"/>
                </a:highlight>
              </a:rPr>
              <a:t>Fixed decimal number </a:t>
            </a:r>
          </a:p>
          <a:p>
            <a:pPr lvl="1"/>
            <a:r>
              <a:rPr lang="en-US" sz="3200" dirty="0"/>
              <a:t>D.	Text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53E89-4665-BE6D-265A-827972CB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220" y="4669635"/>
            <a:ext cx="9044101" cy="369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E6BE7-C87C-55C7-DC81-30C61BD0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579" y="5309343"/>
            <a:ext cx="9022370" cy="7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6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39051"/>
            <a:ext cx="10324970" cy="39580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2800" dirty="0"/>
              <a:t>Which one of the following features are used to track, re-order or delete the steps completed in Power Query?</a:t>
            </a:r>
          </a:p>
          <a:p>
            <a:pPr lvl="1"/>
            <a:r>
              <a:rPr lang="en-US" sz="3200" dirty="0"/>
              <a:t>A.	Properties</a:t>
            </a:r>
          </a:p>
          <a:p>
            <a:pPr lvl="1"/>
            <a:r>
              <a:rPr lang="en-US" sz="3200" dirty="0"/>
              <a:t>B.	New Source</a:t>
            </a:r>
          </a:p>
          <a:p>
            <a:pPr lvl="1"/>
            <a:r>
              <a:rPr lang="en-US" sz="3200" dirty="0"/>
              <a:t>C.	Applied Steps</a:t>
            </a:r>
          </a:p>
          <a:p>
            <a:pPr lvl="1"/>
            <a:r>
              <a:rPr lang="en-US" sz="3200" dirty="0"/>
              <a:t>D.	Queries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4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39051"/>
            <a:ext cx="10324970" cy="39580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2800" dirty="0"/>
              <a:t>Which one of the following features are used to track, re-order or delete the steps completed in Power Query?</a:t>
            </a:r>
          </a:p>
          <a:p>
            <a:pPr lvl="1"/>
            <a:r>
              <a:rPr lang="en-US" sz="3200" dirty="0"/>
              <a:t>A.	Properties</a:t>
            </a:r>
          </a:p>
          <a:p>
            <a:pPr lvl="1"/>
            <a:r>
              <a:rPr lang="en-US" sz="3200" dirty="0"/>
              <a:t>B.	New Source</a:t>
            </a:r>
          </a:p>
          <a:p>
            <a:pPr lvl="1"/>
            <a:r>
              <a:rPr lang="en-US" sz="3200" dirty="0"/>
              <a:t>C.	</a:t>
            </a:r>
            <a:r>
              <a:rPr lang="en-US" sz="3200" dirty="0">
                <a:highlight>
                  <a:srgbClr val="00FF00"/>
                </a:highlight>
              </a:rPr>
              <a:t>Applied Steps</a:t>
            </a:r>
          </a:p>
          <a:p>
            <a:pPr lvl="1"/>
            <a:r>
              <a:rPr lang="en-US" sz="3200" dirty="0"/>
              <a:t>D.	Queries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5ED60-46CA-32C4-CD3A-60C1E097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8" y="5190131"/>
            <a:ext cx="9655328" cy="4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0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39051"/>
            <a:ext cx="10324970" cy="26866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2800" dirty="0"/>
              <a:t>Which of the following options can be used for Power Query Optimization? Select all that apply.</a:t>
            </a:r>
          </a:p>
          <a:p>
            <a:pPr lvl="1"/>
            <a:r>
              <a:rPr lang="en-US" sz="2800" dirty="0"/>
              <a:t>A.	Choose the right data types for columns.</a:t>
            </a:r>
          </a:p>
          <a:p>
            <a:pPr lvl="1"/>
            <a:r>
              <a:rPr lang="en-US" sz="2800" dirty="0"/>
              <a:t>B.	Filter rows in the queries.</a:t>
            </a:r>
          </a:p>
          <a:p>
            <a:pPr lvl="1"/>
            <a:r>
              <a:rPr lang="en-US" sz="2800" dirty="0"/>
              <a:t>C.	Choose only the columns that you will use in the data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2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B0A229-F12F-D039-7616-DC67A75A453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7B245B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ANSER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3B987-DA88-5B81-E9DD-4EE202D3CB1A}"/>
              </a:ext>
            </a:extLst>
          </p:cNvPr>
          <p:cNvSpPr txBox="1"/>
          <p:nvPr/>
        </p:nvSpPr>
        <p:spPr>
          <a:xfrm>
            <a:off x="994194" y="1239051"/>
            <a:ext cx="10324970" cy="26866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sz="2800" dirty="0"/>
              <a:t>Which of the following options can be used for Power Query Optimization? Select all that apply.</a:t>
            </a:r>
          </a:p>
          <a:p>
            <a:pPr lvl="1"/>
            <a:r>
              <a:rPr lang="en-US" sz="2800" dirty="0"/>
              <a:t>A.</a:t>
            </a:r>
            <a:r>
              <a:rPr lang="en-US" sz="2800" dirty="0">
                <a:highlight>
                  <a:srgbClr val="00FF00"/>
                </a:highlight>
              </a:rPr>
              <a:t>	Choose the right data types for columns.</a:t>
            </a:r>
          </a:p>
          <a:p>
            <a:pPr lvl="1"/>
            <a:r>
              <a:rPr lang="en-US" sz="2800" dirty="0"/>
              <a:t>B.	</a:t>
            </a:r>
            <a:r>
              <a:rPr lang="en-US" sz="2800" dirty="0">
                <a:highlight>
                  <a:srgbClr val="00FF00"/>
                </a:highlight>
              </a:rPr>
              <a:t>Filter rows in the queries.</a:t>
            </a:r>
          </a:p>
          <a:p>
            <a:pPr lvl="1"/>
            <a:r>
              <a:rPr lang="en-US" sz="2800" dirty="0"/>
              <a:t>C.	</a:t>
            </a:r>
            <a:r>
              <a:rPr lang="en-US" sz="2800" dirty="0">
                <a:highlight>
                  <a:srgbClr val="00FF00"/>
                </a:highlight>
              </a:rPr>
              <a:t>Choose only the columns that you will use in the data model.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C3DB1-A81C-4CD4-AC1A-0737FF0C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18" y="5262022"/>
            <a:ext cx="8515259" cy="713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B5C60-47A8-DDB0-B2B4-C4EAAAE5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336" y="6013333"/>
            <a:ext cx="7897327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442309-BBB5-5FA8-C234-167FFB607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718" y="3794505"/>
            <a:ext cx="8345065" cy="13622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82842A-C43C-8D2B-4F12-6BF6F7147964}"/>
              </a:ext>
            </a:extLst>
          </p:cNvPr>
          <p:cNvSpPr/>
          <p:nvPr/>
        </p:nvSpPr>
        <p:spPr>
          <a:xfrm>
            <a:off x="1386384" y="3832579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1C7977-1E2E-3E93-5689-DA6D5E204E69}"/>
              </a:ext>
            </a:extLst>
          </p:cNvPr>
          <p:cNvSpPr/>
          <p:nvPr/>
        </p:nvSpPr>
        <p:spPr>
          <a:xfrm>
            <a:off x="1398407" y="5052546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7E8ED-1888-D1A8-3B1D-595308F58C9C}"/>
              </a:ext>
            </a:extLst>
          </p:cNvPr>
          <p:cNvSpPr/>
          <p:nvPr/>
        </p:nvSpPr>
        <p:spPr>
          <a:xfrm>
            <a:off x="1386384" y="5804478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Why data needs to be transformed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1A5A8-9339-3DBA-1D15-FF101280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3" y="1015111"/>
            <a:ext cx="8895388" cy="50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8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F597B1C-A2B2-6CC1-50C6-FC2568BB3370}"/>
              </a:ext>
            </a:extLst>
          </p:cNvPr>
          <p:cNvGrpSpPr/>
          <p:nvPr/>
        </p:nvGrpSpPr>
        <p:grpSpPr>
          <a:xfrm>
            <a:off x="3528204" y="651737"/>
            <a:ext cx="4830792" cy="5196972"/>
            <a:chOff x="3528204" y="651737"/>
            <a:chExt cx="4830792" cy="5196972"/>
          </a:xfrm>
          <a:solidFill>
            <a:schemeClr val="bg1"/>
          </a:solidFill>
        </p:grpSpPr>
        <p:pic>
          <p:nvPicPr>
            <p:cNvPr id="2050" name="Picture 2" descr="1,719 Thanks Coming Images, Stock Photos, 3D objects, &amp; Vectors |  Shutterstock">
              <a:extLst>
                <a:ext uri="{FF2B5EF4-FFF2-40B4-BE49-F238E27FC236}">
                  <a16:creationId xmlns:a16="http://schemas.microsoft.com/office/drawing/2014/main" id="{1D64DC1B-5D31-76EC-B438-3DB923AA8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204" y="651737"/>
              <a:ext cx="4822166" cy="5193102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AAE2F8-A76E-9F18-B647-54EDF6255401}"/>
                </a:ext>
              </a:extLst>
            </p:cNvPr>
            <p:cNvSpPr/>
            <p:nvPr/>
          </p:nvSpPr>
          <p:spPr>
            <a:xfrm>
              <a:off x="3536830" y="5477774"/>
              <a:ext cx="4822166" cy="3709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46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88E5-7F70-75B6-EA14-47A09EA5C13F}"/>
              </a:ext>
            </a:extLst>
          </p:cNvPr>
          <p:cNvSpPr txBox="1">
            <a:spLocks/>
          </p:cNvSpPr>
          <p:nvPr/>
        </p:nvSpPr>
        <p:spPr>
          <a:xfrm>
            <a:off x="286328" y="1578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Some Iconicity You Might Find 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F7950-B998-7A84-0120-A4C96149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367" y="1009665"/>
            <a:ext cx="3657758" cy="48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49531-769D-5AA2-65AE-7C8CD85D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82" y="479111"/>
            <a:ext cx="9327236" cy="526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9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8990B-B748-5D87-87EA-6BA2BB15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76" y="1728550"/>
            <a:ext cx="392484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1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D9260-1660-4776-CC17-000D5233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03" y="374911"/>
            <a:ext cx="8969935" cy="54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5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1693</TotalTime>
  <Words>903</Words>
  <Application>Microsoft Office PowerPoint</Application>
  <PresentationFormat>Widescreen</PresentationFormat>
  <Paragraphs>150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Arial Black</vt:lpstr>
      <vt:lpstr>Calibri</vt:lpstr>
      <vt:lpstr>Calibri Light</vt:lpstr>
      <vt:lpstr>MV Boli</vt:lpstr>
      <vt:lpstr>Open Sans</vt:lpstr>
      <vt:lpstr>Symbol</vt:lpstr>
      <vt:lpstr>unset</vt:lpstr>
      <vt:lpstr>Verdana</vt:lpstr>
      <vt:lpstr>Retrospect</vt:lpstr>
      <vt:lpstr>Office Theme</vt:lpstr>
      <vt:lpstr>1_Office Theme</vt:lpstr>
      <vt:lpstr>4  Transforming Data in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4: Exploring Power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5: Editing Rows</vt:lpstr>
      <vt:lpstr>PowerPoint Presentation</vt:lpstr>
      <vt:lpstr>PowerPoint Presentation</vt:lpstr>
      <vt:lpstr>PowerPoint Presentation</vt:lpstr>
      <vt:lpstr>PowerPoint Presentation</vt:lpstr>
      <vt:lpstr>Exercise 5: Changing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161</cp:revision>
  <dcterms:created xsi:type="dcterms:W3CDTF">2016-11-14T07:59:55Z</dcterms:created>
  <dcterms:modified xsi:type="dcterms:W3CDTF">2024-01-31T11:56:52Z</dcterms:modified>
</cp:coreProperties>
</file>