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71" r:id="rId8"/>
    <p:sldId id="272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8852-667A-E1E9-D0BA-2C8D99908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B01B5-DB5F-8AE9-ECE2-35C8EC57A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12DC1-B399-DDF1-91F1-BC44208B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CBD-4C24-4D2C-B938-55F066597E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16A4C-853E-B533-0F4C-7ABFFEAE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1F1A5-9513-F552-4AF5-380F274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E3BD-E618-47CF-A140-55733788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CD95-8734-B1C9-88DB-BB67C62F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87AFA-A014-D3F5-63C1-2A2375108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EBAB-B6B7-6DA0-E2AF-0C608616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CBD-4C24-4D2C-B938-55F066597E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690D2-BD55-F035-CBA0-8AA1680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6A3E-5838-C3E7-872E-5354302E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E3BD-E618-47CF-A140-55733788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68C57-D785-A3EB-B155-C963B3118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3743-5382-C331-4EEB-B830869B6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1EDBC-6324-9F14-273A-E7654FE3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CBD-4C24-4D2C-B938-55F066597E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763D-92ED-10F5-64C9-97200BE6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B9F0-FD8D-F440-1B71-B1D5FFB6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E3BD-E618-47CF-A140-55733788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9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FFF8-8F56-91AD-76D0-B201C83A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8C32-CD67-E07E-4D4B-91F65706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D91B-6A56-8434-72B6-DA4F9328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CBD-4C24-4D2C-B938-55F066597E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75FC-9668-5B1B-DE5E-3A99A704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958D-F251-61D2-C6C8-3396D66E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E3BD-E618-47CF-A140-55733788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8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EDA-7939-4EFA-1B90-4171427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F0932-7146-4B3A-2061-3366243D2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22AD9-DC18-94CB-A1F8-783DED11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CBD-4C24-4D2C-B938-55F066597E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814D-CC19-F4B4-13E6-C85AF9F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83E2-741B-DF13-772A-97FA1B15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E3BD-E618-47CF-A140-55733788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8967-AA9F-271E-A32C-EA47D153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150D-7B67-AF12-EE84-E4DED450E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6F4D6-40D9-5A9A-B2CE-730C613B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E6DB3-5F52-26A1-4659-4EB51389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CBD-4C24-4D2C-B938-55F066597E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B3443-6FB9-6E3E-7A1F-7B4EA0B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12C8E-E60D-1B48-5D31-B942CA31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E3BD-E618-47CF-A140-55733788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5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40B5-83E0-C5AD-DCA6-B3980987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53ED5-B924-A715-890B-04D64FCB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FE950-3BB7-DC6C-16B2-EAC8665C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2CFBE-ECEE-3516-F17B-7CC787FAF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3CD36-A0D0-4186-C369-60163B903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CF76D-8BE4-1829-D4A8-1605C3EE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CBD-4C24-4D2C-B938-55F066597E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D2626-38A2-51D4-96AA-47485B35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E0AF8-0946-5B38-1E67-7EC90E6D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E3BD-E618-47CF-A140-55733788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3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4AAD-7F1D-ED6F-F730-65D3223B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EE61D-E93F-8551-0045-104EDC58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CBD-4C24-4D2C-B938-55F066597E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2563E-4287-A6F7-89BB-AFE5BEEF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C9E7A-C114-4BFC-C63B-5BE371E2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E3BD-E618-47CF-A140-55733788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C8483-EF5B-9E59-B597-818D6FEC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CBD-4C24-4D2C-B938-55F066597E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A083D-53C9-D131-2FD3-B785ACEC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55FA3-B9FE-1934-D262-B3E9E1F8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E3BD-E618-47CF-A140-55733788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1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D733-BCF4-FFB0-7849-B9DF58CF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CDDF-6E19-5D8B-95D2-0A2FCA7E7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EC9E0-7FFF-755C-C08A-72AF471FC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5AE10-9BAE-770E-A1EB-08E9949C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CBD-4C24-4D2C-B938-55F066597E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450B-739B-7003-27F3-4CF92E5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ECF28-78BE-C0BE-6C93-687E37DC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E3BD-E618-47CF-A140-55733788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7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E304-DC25-6AD7-D285-73E4C712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2E274-80CD-B536-42BB-942D3C9E3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E03E3-5C19-53CA-D1BB-D23121D8B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2ED60-9FAD-9F53-AEEB-4DE016FE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CBD-4C24-4D2C-B938-55F066597E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0967F-4780-B2B5-9089-D16E45CF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71684-84CD-0C53-986E-11FB283F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E3BD-E618-47CF-A140-55733788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5AE81-1A1C-D7B6-994C-8D0FADE7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82F4A-3667-0B96-5326-F039EA99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4DF9B-906E-A819-BAA1-1CADADA45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E8CBD-4C24-4D2C-B938-55F066597E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587B9-C85E-1950-32EF-7C45C941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9F9D-F73C-9098-6685-44DA278EF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9E3BD-E618-47CF-A140-55733788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7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7EE9-A01E-C1A7-0C27-AFE41FFA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117" y="2732741"/>
            <a:ext cx="9063318" cy="1197069"/>
          </a:xfrm>
        </p:spPr>
        <p:txBody>
          <a:bodyPr/>
          <a:lstStyle/>
          <a:p>
            <a:r>
              <a:rPr lang="en-US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Pivoting and Unpivoting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40E2B-AFB1-A527-53CB-664F6BE2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5403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Prepared By</a:t>
            </a:r>
          </a:p>
          <a:p>
            <a:r>
              <a:rPr lang="en-US" sz="4400" dirty="0"/>
              <a:t>Said Fawzy</a:t>
            </a:r>
          </a:p>
        </p:txBody>
      </p:sp>
      <p:pic>
        <p:nvPicPr>
          <p:cNvPr id="1026" name="Picture 2" descr="Unpivot columns (Power Query) - Microsoft Support">
            <a:extLst>
              <a:ext uri="{FF2B5EF4-FFF2-40B4-BE49-F238E27FC236}">
                <a16:creationId xmlns:a16="http://schemas.microsoft.com/office/drawing/2014/main" id="{1BB3AD2C-F978-4F88-DD5A-CA8C554F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626" y="570566"/>
            <a:ext cx="54483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084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211A0E-0733-D8BA-DBC3-3513FED7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" y="0"/>
            <a:ext cx="1213944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FE292-A29A-1BB4-3AAD-5927A98BDF0F}"/>
              </a:ext>
            </a:extLst>
          </p:cNvPr>
          <p:cNvSpPr txBox="1"/>
          <p:nvPr/>
        </p:nvSpPr>
        <p:spPr>
          <a:xfrm>
            <a:off x="457847" y="5542284"/>
            <a:ext cx="102280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 involves converting column headers into row values resulting in a more structured and standardized representation of the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328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F8ED20-B225-C973-A253-55257A15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5" y="196794"/>
            <a:ext cx="5839640" cy="2143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25BF3-5CF6-28AB-5332-25ED8951EE9B}"/>
              </a:ext>
            </a:extLst>
          </p:cNvPr>
          <p:cNvSpPr txBox="1"/>
          <p:nvPr/>
        </p:nvSpPr>
        <p:spPr>
          <a:xfrm>
            <a:off x="2958353" y="2736502"/>
            <a:ext cx="76110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unpivot operation is useful in data analysis supporting data normalization by organizing data in a tabular format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859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BE99E-9D10-9D17-F094-E00783073692}"/>
              </a:ext>
            </a:extLst>
          </p:cNvPr>
          <p:cNvSpPr txBox="1"/>
          <p:nvPr/>
        </p:nvSpPr>
        <p:spPr>
          <a:xfrm>
            <a:off x="4383741" y="5118864"/>
            <a:ext cx="7413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facilitates analysis, variable comparison, and data aggregation and summary as related information is consolidated into a single column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D0104-BB6E-24C2-7249-B1FE1830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25" y="451196"/>
            <a:ext cx="5534797" cy="1724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5B7D0-019C-2E77-43EB-D68825B63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5" y="2383592"/>
            <a:ext cx="5782482" cy="1619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BD358-C193-F3CF-F29D-00BF9C7D4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767" y="1430959"/>
            <a:ext cx="5430008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1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3887BF-019F-E594-4622-456327F6B8E0}"/>
              </a:ext>
            </a:extLst>
          </p:cNvPr>
          <p:cNvSpPr txBox="1"/>
          <p:nvPr/>
        </p:nvSpPr>
        <p:spPr>
          <a:xfrm>
            <a:off x="5817309" y="4520584"/>
            <a:ext cx="6094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Transforming data from a wide to a narrow structure can also enable data compatibility and integration with other systems or tools that require a narrow format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7B212-9C49-1D20-A72D-AEDD3479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373" y="251307"/>
            <a:ext cx="7659169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4B5719-E007-710B-612F-0C59B37C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24" y="327767"/>
            <a:ext cx="4248743" cy="866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832CD-54BD-1027-FDE7-21295F13B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" y="1752366"/>
            <a:ext cx="6782747" cy="3353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6E661-72E8-740D-D9D5-A4BF32863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031" y="1194663"/>
            <a:ext cx="5222394" cy="4415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A8AD8-7E48-4F49-5B49-83F60927C432}"/>
              </a:ext>
            </a:extLst>
          </p:cNvPr>
          <p:cNvSpPr txBox="1"/>
          <p:nvPr/>
        </p:nvSpPr>
        <p:spPr>
          <a:xfrm>
            <a:off x="558561" y="5329904"/>
            <a:ext cx="6230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you can perform the unpivot operation to convert the sales data, which is organized in a wide format with separate columns for each region into a long format where the region-specific data is stacked vertically in a single column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D4459-A4E8-08DE-F540-CFD92B8C5ADF}"/>
              </a:ext>
            </a:extLst>
          </p:cNvPr>
          <p:cNvSpPr/>
          <p:nvPr/>
        </p:nvSpPr>
        <p:spPr>
          <a:xfrm>
            <a:off x="835416" y="299550"/>
            <a:ext cx="2562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62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05BE4-EFAA-C217-567C-85AA95F7AEBF}"/>
              </a:ext>
            </a:extLst>
          </p:cNvPr>
          <p:cNvSpPr txBox="1"/>
          <p:nvPr/>
        </p:nvSpPr>
        <p:spPr>
          <a:xfrm>
            <a:off x="5698688" y="1622177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makes it easier to compare sales across different regions and gain a holistic view of the overall performance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2F08C-5C07-2BEC-CD8B-745A2030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2568" y="0"/>
            <a:ext cx="6676419" cy="564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4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1FAA4-B474-1886-F351-9419FA161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" y="0"/>
            <a:ext cx="1214419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AE21A-39A6-49F6-3756-5DAEB0EDB621}"/>
              </a:ext>
            </a:extLst>
          </p:cNvPr>
          <p:cNvSpPr txBox="1"/>
          <p:nvPr/>
        </p:nvSpPr>
        <p:spPr>
          <a:xfrm>
            <a:off x="510988" y="5094326"/>
            <a:ext cx="98522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Unpivot and pivot operations are data transformation techniques that you can use to reshape and restructure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144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EBD80-3CF9-D8A9-68A4-79CB5D4E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656" y="170581"/>
            <a:ext cx="3867690" cy="1181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CD86A-2384-634A-95E2-7D9915F3B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41" y="1247470"/>
            <a:ext cx="5268060" cy="4363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F11BF-F058-AC58-D5E6-6AD6D6DBA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824" y="1564810"/>
            <a:ext cx="5999735" cy="3384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DF8079-41E3-7196-1FE1-8C84EC4D79E8}"/>
              </a:ext>
            </a:extLst>
          </p:cNvPr>
          <p:cNvSpPr txBox="1"/>
          <p:nvPr/>
        </p:nvSpPr>
        <p:spPr>
          <a:xfrm>
            <a:off x="5378823" y="529319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pivot operation refers to the transformation of data from a narrow format with fewer columns to a wide format with multiple columns by reorganizing the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2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95D97-76F4-5F12-7438-03B17E6E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5"/>
            <a:ext cx="12192000" cy="6805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2C623C-B43E-A7C5-8D00-E593F0252CD8}"/>
              </a:ext>
            </a:extLst>
          </p:cNvPr>
          <p:cNvSpPr txBox="1"/>
          <p:nvPr/>
        </p:nvSpPr>
        <p:spPr>
          <a:xfrm>
            <a:off x="2849991" y="4910097"/>
            <a:ext cx="60944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 enables data analysts to convert rows into columns based on specific criteria or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24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DFDFD-8108-578F-B15E-3D11FE343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" y="0"/>
            <a:ext cx="1213271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BD93B-E2BD-4E54-A5B8-4699368095D7}"/>
              </a:ext>
            </a:extLst>
          </p:cNvPr>
          <p:cNvSpPr txBox="1"/>
          <p:nvPr/>
        </p:nvSpPr>
        <p:spPr>
          <a:xfrm>
            <a:off x="6096000" y="544653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operation is often used to summarize and aggregate data, create cross-tabulations, and represent data in a more structured easy-to-understand way for analysis and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3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3133EB-6490-E967-E01B-E1CCEBE98C01}"/>
              </a:ext>
            </a:extLst>
          </p:cNvPr>
          <p:cNvSpPr/>
          <p:nvPr/>
        </p:nvSpPr>
        <p:spPr>
          <a:xfrm>
            <a:off x="835416" y="299550"/>
            <a:ext cx="2562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FC851-E3C8-6EF5-17BB-4C1AED3EED4A}"/>
              </a:ext>
            </a:extLst>
          </p:cNvPr>
          <p:cNvSpPr txBox="1"/>
          <p:nvPr/>
        </p:nvSpPr>
        <p:spPr>
          <a:xfrm>
            <a:off x="1891552" y="1470228"/>
            <a:ext cx="79696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say you want to analyze the sales data based on different product categories as part of the sales analysis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63699-EA4E-F6F8-29C6-3A85730C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79" y="2446807"/>
            <a:ext cx="514421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9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FAEDCC-77F6-2EB3-0720-C02972A6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1" y="1235370"/>
            <a:ext cx="5144218" cy="3972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80746-22FD-CA9D-B72A-2AC0E7C3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3618"/>
            <a:ext cx="12192000" cy="4510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D882F-7C1E-4FF0-9A6E-22B1DDD62E76}"/>
              </a:ext>
            </a:extLst>
          </p:cNvPr>
          <p:cNvSpPr txBox="1"/>
          <p:nvPr/>
        </p:nvSpPr>
        <p:spPr>
          <a:xfrm>
            <a:off x="5458178" y="5854877"/>
            <a:ext cx="6234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you can transform the rows containing individual product categories into separate columns. </a:t>
            </a:r>
          </a:p>
        </p:txBody>
      </p:sp>
    </p:spTree>
    <p:extLst>
      <p:ext uri="{BB962C8B-B14F-4D97-AF65-F5344CB8AC3E}">
        <p14:creationId xmlns:p14="http://schemas.microsoft.com/office/powerpoint/2010/main" val="423246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BD882F-7C1E-4FF0-9A6E-22B1DDD62E76}"/>
              </a:ext>
            </a:extLst>
          </p:cNvPr>
          <p:cNvSpPr txBox="1"/>
          <p:nvPr/>
        </p:nvSpPr>
        <p:spPr>
          <a:xfrm>
            <a:off x="5538860" y="5352853"/>
            <a:ext cx="6234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pivot operation enables you to present the sales data in a more concise and structured manner, making it easier to identify trends, top-selling products, and performance within each category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43AEA-0A30-5A35-F04A-ACCADA6E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339"/>
            <a:ext cx="12192000" cy="31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2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0DA4A-9AD8-25E7-97B0-82BF8FA8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6"/>
            <a:ext cx="12192000" cy="6820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BD5D9D-79A5-D664-422C-0DA7C12FFF26}"/>
              </a:ext>
            </a:extLst>
          </p:cNvPr>
          <p:cNvSpPr txBox="1"/>
          <p:nvPr/>
        </p:nvSpPr>
        <p:spPr>
          <a:xfrm>
            <a:off x="502025" y="5477452"/>
            <a:ext cx="8946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unpivot operation refers to the transformation of data from a wide format with multiple columns to a narrow format with fewer columns by reshaping the data 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691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332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ADLaM Display</vt:lpstr>
      <vt:lpstr>Arial</vt:lpstr>
      <vt:lpstr>Calibri</vt:lpstr>
      <vt:lpstr>Calibri Light</vt:lpstr>
      <vt:lpstr>Office Theme</vt:lpstr>
      <vt:lpstr>Pivoting and Unpivoting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Pivoting and Unpivoting</dc:title>
  <dc:creator>Said Fawzy</dc:creator>
  <cp:lastModifiedBy>Said Fawzy</cp:lastModifiedBy>
  <cp:revision>8</cp:revision>
  <dcterms:created xsi:type="dcterms:W3CDTF">2023-12-11T14:03:19Z</dcterms:created>
  <dcterms:modified xsi:type="dcterms:W3CDTF">2023-12-11T15:07:52Z</dcterms:modified>
</cp:coreProperties>
</file>