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  <p:sldMasterId id="2147483718" r:id="rId3"/>
  </p:sldMasterIdLst>
  <p:notesMasterIdLst>
    <p:notesMasterId r:id="rId56"/>
  </p:notesMasterIdLst>
  <p:sldIdLst>
    <p:sldId id="281" r:id="rId4"/>
    <p:sldId id="256" r:id="rId5"/>
    <p:sldId id="261" r:id="rId6"/>
    <p:sldId id="523" r:id="rId7"/>
    <p:sldId id="500" r:id="rId8"/>
    <p:sldId id="511" r:id="rId9"/>
    <p:sldId id="512" r:id="rId10"/>
    <p:sldId id="513" r:id="rId11"/>
    <p:sldId id="514" r:id="rId12"/>
    <p:sldId id="515" r:id="rId13"/>
    <p:sldId id="504" r:id="rId14"/>
    <p:sldId id="517" r:id="rId15"/>
    <p:sldId id="518" r:id="rId16"/>
    <p:sldId id="519" r:id="rId17"/>
    <p:sldId id="516" r:id="rId18"/>
    <p:sldId id="520" r:id="rId19"/>
    <p:sldId id="505" r:id="rId20"/>
    <p:sldId id="506" r:id="rId21"/>
    <p:sldId id="521" r:id="rId22"/>
    <p:sldId id="522" r:id="rId23"/>
    <p:sldId id="524" r:id="rId24"/>
    <p:sldId id="455" r:id="rId25"/>
    <p:sldId id="525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77" r:id="rId34"/>
    <p:sldId id="490" r:id="rId35"/>
    <p:sldId id="527" r:id="rId36"/>
    <p:sldId id="528" r:id="rId37"/>
    <p:sldId id="529" r:id="rId38"/>
    <p:sldId id="530" r:id="rId39"/>
    <p:sldId id="531" r:id="rId40"/>
    <p:sldId id="532" r:id="rId41"/>
    <p:sldId id="533" r:id="rId42"/>
    <p:sldId id="401" r:id="rId43"/>
    <p:sldId id="492" r:id="rId44"/>
    <p:sldId id="464" r:id="rId45"/>
    <p:sldId id="494" r:id="rId46"/>
    <p:sldId id="495" r:id="rId47"/>
    <p:sldId id="496" r:id="rId48"/>
    <p:sldId id="497" r:id="rId49"/>
    <p:sldId id="498" r:id="rId50"/>
    <p:sldId id="499" r:id="rId51"/>
    <p:sldId id="534" r:id="rId52"/>
    <p:sldId id="535" r:id="rId53"/>
    <p:sldId id="536" r:id="rId54"/>
    <p:sldId id="48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033"/>
    <a:srgbClr val="7B245B"/>
    <a:srgbClr val="64276C"/>
    <a:srgbClr val="5D5654"/>
    <a:srgbClr val="373736"/>
    <a:srgbClr val="85DFFF"/>
    <a:srgbClr val="007CA8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08" d="100"/>
          <a:sy n="108" d="100"/>
        </p:scale>
        <p:origin x="25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0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4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1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4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8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8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16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4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DF66D19D-1B7E-2586-25AD-A23D97980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92607" y="924766"/>
            <a:ext cx="10280962" cy="3566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3 </a:t>
            </a:r>
            <a:b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Connecting to Data Sources</a:t>
            </a:r>
            <a:endParaRPr lang="ar-EG" alt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1A9CD8-DFFE-D062-CB35-59A22801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01078" y="163035"/>
            <a:ext cx="1465066" cy="10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FAB04-F296-9B00-550E-81306A9E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Transform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2F7B4-3CC8-66E6-C3E4-025C16CF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223654"/>
            <a:ext cx="11393490" cy="441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4AD1B-4DCD-CAD9-5CCE-FC87C6BB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519" y="1398792"/>
            <a:ext cx="1572411" cy="14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3DB8E-ED18-66B5-E90A-AD5A7859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" y="4284"/>
            <a:ext cx="12165123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Load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6DAC1-EB4C-E0DB-0774-66699F5E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023602"/>
            <a:ext cx="973590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CDF-9168-D780-4012-B3B51322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2166761"/>
            <a:ext cx="1159354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A28F6-41CD-9C79-6517-CA9C3829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1785708"/>
            <a:ext cx="268642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8D32-24A1-BCC1-E102-4D9B450D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4" y="932363"/>
            <a:ext cx="10351699" cy="49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3D7F4-E1C6-9815-6A8F-2961CFAC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03" y="1857155"/>
            <a:ext cx="300079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With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D4C5A-1BC6-8163-5DBC-21054F22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70" y="919884"/>
            <a:ext cx="9261238" cy="5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632979"/>
            <a:ext cx="9687464" cy="28228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In the ETL process, which step involves retrieving raw data from different sources, such as databases and files?</a:t>
            </a:r>
          </a:p>
          <a:p>
            <a:pPr lvl="1"/>
            <a:r>
              <a:rPr lang="en-US" dirty="0"/>
              <a:t>A.	</a:t>
            </a:r>
            <a:r>
              <a:rPr lang="en-US" sz="2400" dirty="0"/>
              <a:t>Transform</a:t>
            </a:r>
          </a:p>
          <a:p>
            <a:pPr lvl="1"/>
            <a:r>
              <a:rPr lang="en-US" sz="2400" dirty="0"/>
              <a:t>B.	Visualize</a:t>
            </a:r>
          </a:p>
          <a:p>
            <a:pPr lvl="1"/>
            <a:r>
              <a:rPr lang="en-US" sz="2400" dirty="0"/>
              <a:t>C.	Load</a:t>
            </a:r>
          </a:p>
          <a:p>
            <a:pPr lvl="1"/>
            <a:r>
              <a:rPr lang="en-US" sz="2400" dirty="0"/>
              <a:t>D.	Extract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1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CF8D17-35DC-01B3-CFFD-9310CC53F251}"/>
              </a:ext>
            </a:extLst>
          </p:cNvPr>
          <p:cNvGrpSpPr/>
          <p:nvPr/>
        </p:nvGrpSpPr>
        <p:grpSpPr>
          <a:xfrm>
            <a:off x="-74760" y="618224"/>
            <a:ext cx="12191999" cy="3936100"/>
            <a:chOff x="2853312" y="554017"/>
            <a:chExt cx="6883989" cy="19116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63A1C6-0768-61F3-3983-14C1722F5E05}"/>
                </a:ext>
              </a:extLst>
            </p:cNvPr>
            <p:cNvGrpSpPr/>
            <p:nvPr/>
          </p:nvGrpSpPr>
          <p:grpSpPr>
            <a:xfrm>
              <a:off x="5341189" y="554017"/>
              <a:ext cx="1822926" cy="1795012"/>
              <a:chOff x="5341189" y="554017"/>
              <a:chExt cx="1822926" cy="1795012"/>
            </a:xfrm>
          </p:grpSpPr>
          <p:pic>
            <p:nvPicPr>
              <p:cNvPr id="18" name="Picture 2" descr="What is Power BI? - Beginner's Guide to Power BI | DataCamp">
                <a:extLst>
                  <a:ext uri="{FF2B5EF4-FFF2-40B4-BE49-F238E27FC236}">
                    <a16:creationId xmlns:a16="http://schemas.microsoft.com/office/drawing/2014/main" id="{DD9EE306-5BE3-0CAB-1916-517B40D240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0921" y="554017"/>
                <a:ext cx="1653194" cy="1631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5244EE-8F99-689F-B67E-AAC0FC509EA2}"/>
                  </a:ext>
                </a:extLst>
              </p:cNvPr>
              <p:cNvSpPr/>
              <p:nvPr/>
            </p:nvSpPr>
            <p:spPr>
              <a:xfrm>
                <a:off x="5341189" y="1947251"/>
                <a:ext cx="1509622" cy="40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41A9D-7B82-F0CD-0651-59C06B762A87}"/>
                </a:ext>
              </a:extLst>
            </p:cNvPr>
            <p:cNvSpPr txBox="1"/>
            <p:nvPr/>
          </p:nvSpPr>
          <p:spPr>
            <a:xfrm>
              <a:off x="2853312" y="1822880"/>
              <a:ext cx="6883989" cy="642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3 Connecting to Data Sources </a:t>
              </a:r>
            </a:p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in Power BI</a:t>
              </a:r>
              <a:endParaRPr lang="en-US" sz="40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4C76A-1F38-5091-E03F-8B3458692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77" y="163034"/>
            <a:ext cx="2110221" cy="14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632979"/>
            <a:ext cx="9687464" cy="28228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In the ETL process, which step involves retrieving raw data from different sources, such as databases and files?</a:t>
            </a:r>
          </a:p>
          <a:p>
            <a:pPr lvl="1"/>
            <a:r>
              <a:rPr lang="en-US" dirty="0"/>
              <a:t>A.	</a:t>
            </a:r>
            <a:r>
              <a:rPr lang="en-US" sz="2400" dirty="0"/>
              <a:t>Transform</a:t>
            </a:r>
          </a:p>
          <a:p>
            <a:pPr lvl="1"/>
            <a:r>
              <a:rPr lang="en-US" sz="2400" dirty="0"/>
              <a:t>B.	Visualize</a:t>
            </a:r>
          </a:p>
          <a:p>
            <a:pPr lvl="1"/>
            <a:r>
              <a:rPr lang="en-US" sz="2400" dirty="0"/>
              <a:t>C.	Load</a:t>
            </a:r>
          </a:p>
          <a:p>
            <a:pPr lvl="1"/>
            <a:r>
              <a:rPr lang="en-US" sz="2400" dirty="0"/>
              <a:t>D.	</a:t>
            </a:r>
            <a:r>
              <a:rPr lang="en-US" sz="2400" dirty="0">
                <a:highlight>
                  <a:srgbClr val="00FF00"/>
                </a:highlight>
              </a:rPr>
              <a:t>Extract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8490B-2F69-14FA-5540-47E48526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00" y="4606473"/>
            <a:ext cx="651600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Data Sources in Power BI</a:t>
            </a:r>
          </a:p>
        </p:txBody>
      </p:sp>
    </p:spTree>
    <p:extLst>
      <p:ext uri="{BB962C8B-B14F-4D97-AF65-F5344CB8AC3E}">
        <p14:creationId xmlns:p14="http://schemas.microsoft.com/office/powerpoint/2010/main" val="320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Data Sources You can Connect in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D381F-9040-7643-2FDE-AD58D2F8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1" y="1643295"/>
            <a:ext cx="2333951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5312B-100D-AB75-44BB-F9D9F4BA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45" y="1357504"/>
            <a:ext cx="2715004" cy="3677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A00F2-06FB-3481-FA28-257CDADB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856" y="1280503"/>
            <a:ext cx="311511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7030A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Combining Data Sources</a:t>
            </a:r>
          </a:p>
        </p:txBody>
      </p:sp>
    </p:spTree>
    <p:extLst>
      <p:ext uri="{BB962C8B-B14F-4D97-AF65-F5344CB8AC3E}">
        <p14:creationId xmlns:p14="http://schemas.microsoft.com/office/powerpoint/2010/main" val="137737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81714-1E03-5D2F-4564-2637B757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104575"/>
            <a:ext cx="1031701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0B0A6-2A08-F34B-A57E-26E26185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514208"/>
            <a:ext cx="1047896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736FD-3E4D-E2BE-6DFD-8A9F730D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919884"/>
            <a:ext cx="9437298" cy="52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3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3323A-8657-5279-1FEA-0D0BC9D2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1533260"/>
            <a:ext cx="3820058" cy="379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FC1C3D-8345-7799-BEBE-3097554D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199839"/>
            <a:ext cx="376290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4F7AF-1D41-F3C8-67C3-89513512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81" y="785004"/>
            <a:ext cx="9592476" cy="53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7293E-07E6-BE38-B962-FB744FAF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1085523"/>
            <a:ext cx="1196507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ETL process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Sources in Power BI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200000" cy="1080000"/>
            <a:chOff x="1437351" y="3508484"/>
            <a:chExt cx="7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605033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Connecting to a flat file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Combining Data Sources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Combining Data Sources benefits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08D1-2E27-9A45-E668-60170378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53" y="919884"/>
            <a:ext cx="9319962" cy="52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632979"/>
            <a:ext cx="9687464" cy="2857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You are setting up Power BI connectors for Adventure Works. What kind of services can the company use Power</a:t>
            </a:r>
            <a:r>
              <a:rPr lang="ar-EG" dirty="0"/>
              <a:t> </a:t>
            </a:r>
            <a:r>
              <a:rPr lang="en-US" dirty="0"/>
              <a:t>BI to connect to?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/>
              <a:t>Power BI connectors only link to Microsoft services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/>
              <a:t>Power BI connectors are limited to local computers or personal accounts.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/>
              <a:t>Power BI connects to many external apps and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3569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2800" b="1" dirty="0">
              <a:solidFill>
                <a:srgbClr val="7B245B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632979"/>
            <a:ext cx="9687464" cy="2857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You are setting up Power BI connectors for Adventure Works. What kind of services can the company use Power</a:t>
            </a:r>
            <a:r>
              <a:rPr lang="ar-EG" dirty="0"/>
              <a:t> </a:t>
            </a:r>
            <a:r>
              <a:rPr lang="en-US" dirty="0"/>
              <a:t>BI to connect to?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/>
              <a:t>Power BI connectors only link to Microsoft services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/>
              <a:t>Power BI connectors are limited to local computers or personal accounts.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>
                <a:highlight>
                  <a:srgbClr val="00FF00"/>
                </a:highlight>
              </a:rPr>
              <a:t>Power BI connects to many external apps and cloud services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9DB96-567C-9F39-9700-E30E3CC8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30" y="4654460"/>
            <a:ext cx="85641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Connecting to a flat file</a:t>
            </a:r>
          </a:p>
        </p:txBody>
      </p:sp>
    </p:spTree>
    <p:extLst>
      <p:ext uri="{BB962C8B-B14F-4D97-AF65-F5344CB8AC3E}">
        <p14:creationId xmlns:p14="http://schemas.microsoft.com/office/powerpoint/2010/main" val="33983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What is  a Flat File?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A88CF-37C5-2694-4396-B7DA97B5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4" y="3847512"/>
            <a:ext cx="5191255" cy="217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A2120-E336-1153-BDDB-3D29AD8E028C}"/>
              </a:ext>
            </a:extLst>
          </p:cNvPr>
          <p:cNvSpPr txBox="1"/>
          <p:nvPr/>
        </p:nvSpPr>
        <p:spPr>
          <a:xfrm>
            <a:off x="1865461" y="1691200"/>
            <a:ext cx="8227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flat file is a file type that contains a single data table, with a uniform structure for every row of data, and does not have hierarchies.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4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Examples of Flat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924A2-394C-85EA-4F40-27249C61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27" y="538884"/>
            <a:ext cx="407726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Set up a Flat Data source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83DF2-F946-35F4-1F62-050849D3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84" y="919884"/>
            <a:ext cx="2126915" cy="439540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A76A68-97FD-5C76-9506-122CCF3F0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01" y="1099115"/>
            <a:ext cx="5882910" cy="46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3314A-1E49-486F-90E9-4242EF0F8F4C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change the location of your source file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6154C5F-BFCC-8323-9C80-75AC82762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1" y="1221013"/>
            <a:ext cx="5023984" cy="441597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2880A8-02E6-5CDB-7D0D-909FC527A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08" y="919884"/>
            <a:ext cx="6712448" cy="4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167152"/>
            <a:ext cx="10677346" cy="27088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should you do if you need to change the location of your source file in Power BI? </a:t>
            </a:r>
          </a:p>
          <a:p>
            <a:pPr lvl="1"/>
            <a:r>
              <a:rPr lang="en-US" sz="2800" dirty="0"/>
              <a:t>A</a:t>
            </a:r>
            <a:r>
              <a:rPr lang="en-US" dirty="0"/>
              <a:t>.	</a:t>
            </a:r>
            <a:r>
              <a:rPr lang="en-US" sz="2800" dirty="0"/>
              <a:t>Select the correct option.</a:t>
            </a:r>
          </a:p>
          <a:p>
            <a:pPr lvl="1"/>
            <a:r>
              <a:rPr lang="en-US" sz="2800" dirty="0"/>
              <a:t>B.	Clear permissions.</a:t>
            </a:r>
          </a:p>
          <a:p>
            <a:pPr lvl="1"/>
            <a:r>
              <a:rPr lang="en-US" sz="2800" dirty="0"/>
              <a:t>C.	Update the connection string.</a:t>
            </a:r>
          </a:p>
          <a:p>
            <a:pPr lvl="1"/>
            <a:r>
              <a:rPr lang="en-US" sz="2800" dirty="0"/>
              <a:t>D.	Create a new connection string and leave the old one unchanged.</a:t>
            </a:r>
          </a:p>
        </p:txBody>
      </p:sp>
    </p:spTree>
    <p:extLst>
      <p:ext uri="{BB962C8B-B14F-4D97-AF65-F5344CB8AC3E}">
        <p14:creationId xmlns:p14="http://schemas.microsoft.com/office/powerpoint/2010/main" val="34138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2800" b="1" dirty="0">
              <a:solidFill>
                <a:srgbClr val="7B245B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167152"/>
            <a:ext cx="10677346" cy="27088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should you do if you need to change the location of your source file in Power BI? </a:t>
            </a:r>
          </a:p>
          <a:p>
            <a:pPr lvl="1"/>
            <a:r>
              <a:rPr lang="en-US" sz="2800" dirty="0"/>
              <a:t>A</a:t>
            </a:r>
            <a:r>
              <a:rPr lang="en-US" dirty="0"/>
              <a:t>.	</a:t>
            </a:r>
            <a:r>
              <a:rPr lang="en-US" sz="2800" dirty="0"/>
              <a:t>Select the correct option.</a:t>
            </a:r>
          </a:p>
          <a:p>
            <a:pPr lvl="1"/>
            <a:r>
              <a:rPr lang="en-US" sz="2800" dirty="0"/>
              <a:t>B.	Clear permissions.</a:t>
            </a:r>
          </a:p>
          <a:p>
            <a:pPr lvl="1"/>
            <a:r>
              <a:rPr lang="en-US" sz="2800" dirty="0"/>
              <a:t>C.	</a:t>
            </a:r>
            <a:r>
              <a:rPr lang="en-US" sz="2800" dirty="0">
                <a:highlight>
                  <a:srgbClr val="00FF00"/>
                </a:highlight>
              </a:rPr>
              <a:t>Update the connection string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D.	Create a new connection string and leave the old one unchanged.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76EA-80E4-F00A-D1D8-D571A988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06" y="4674212"/>
            <a:ext cx="813548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The ETL process</a:t>
            </a: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ining Overview - WRAP Compliance">
            <a:extLst>
              <a:ext uri="{FF2B5EF4-FFF2-40B4-BE49-F238E27FC236}">
                <a16:creationId xmlns:a16="http://schemas.microsoft.com/office/drawing/2014/main" id="{DA78AECF-577E-3725-3D3F-054EF944D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1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999-EC89-76D5-F3E3-A451CC0C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30796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17305-0D16-7503-D571-9A7D9907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68199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Exercise 2: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Preparing Settings 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of Project File</a:t>
            </a: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ining Overview - WRAP Compliance">
            <a:extLst>
              <a:ext uri="{FF2B5EF4-FFF2-40B4-BE49-F238E27FC236}">
                <a16:creationId xmlns:a16="http://schemas.microsoft.com/office/drawing/2014/main" id="{DA78AECF-577E-3725-3D3F-054EF944D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1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999-EC89-76D5-F3E3-A451CC0C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30796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17305-0D16-7503-D571-9A7D9907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68199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Exercise 3: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Connecting to Data Source</a:t>
            </a:r>
            <a:br>
              <a:rPr lang="en-US" sz="5000" b="1" dirty="0">
                <a:solidFill>
                  <a:schemeClr val="bg1"/>
                </a:solidFill>
              </a:rPr>
            </a:b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owledge Check H1">
            <a:extLst>
              <a:ext uri="{FF2B5EF4-FFF2-40B4-BE49-F238E27FC236}">
                <a16:creationId xmlns:a16="http://schemas.microsoft.com/office/drawing/2014/main" id="{788E2E5C-0517-3437-F84F-05BE3BEC5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43" y="450371"/>
            <a:ext cx="4572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831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difference between a dataset and a data source in Power BI?</a:t>
            </a:r>
          </a:p>
          <a:p>
            <a:pPr lvl="1"/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 dataset is the same as a data source, but with fewer features.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 dataset is a container that holds some of the data from a data source, whereas a data source is where the data actually comes from.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 dataset and data source are the same thing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5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831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difference between a dataset and a data source in Power BI?</a:t>
            </a:r>
          </a:p>
          <a:p>
            <a:pPr lvl="1"/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 dataset is the same as a data source, but with fewer features.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>
                <a:highlight>
                  <a:srgbClr val="00FF00"/>
                </a:highlight>
              </a:rPr>
              <a:t>A dataset is a container that holds some of the data from a data source, whereas a data source is where the data actually comes from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 dataset and data source are the same thing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79F43-5118-7D8F-1448-649CDB88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99" y="4924005"/>
            <a:ext cx="812595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277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maximum size of an Excel workbook that can be uploaded to Power BI?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800" dirty="0"/>
              <a:t>1 GB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800" dirty="0"/>
              <a:t>10 GB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800" dirty="0"/>
              <a:t>100 GB</a:t>
            </a:r>
          </a:p>
        </p:txBody>
      </p:sp>
    </p:spTree>
    <p:extLst>
      <p:ext uri="{BB962C8B-B14F-4D97-AF65-F5344CB8AC3E}">
        <p14:creationId xmlns:p14="http://schemas.microsoft.com/office/powerpoint/2010/main" val="7104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277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maximum size of an Excel workbook that can be uploaded to Power BI?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800" dirty="0">
                <a:highlight>
                  <a:srgbClr val="00FF00"/>
                </a:highlight>
              </a:rPr>
              <a:t>1 GB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800" dirty="0"/>
              <a:t>10 GB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800" dirty="0"/>
              <a:t>100 GB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C5CC7-DFCE-7FF0-5872-3CC25130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00" y="3862514"/>
            <a:ext cx="8552297" cy="6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4625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are the types of workbooks that Power BI supports? Select all that apply:</a:t>
            </a:r>
          </a:p>
          <a:p>
            <a:pPr lvl="1"/>
            <a:r>
              <a:rPr lang="en-US" dirty="0"/>
              <a:t>A.	</a:t>
            </a:r>
            <a:r>
              <a:rPr lang="en-US" sz="2400" dirty="0"/>
              <a:t>Workbooks with ranges or tables of data.</a:t>
            </a:r>
          </a:p>
          <a:p>
            <a:pPr lvl="1"/>
            <a:r>
              <a:rPr lang="en-US" sz="2400" dirty="0"/>
              <a:t>B.	Workbooks with connections to external data sources.</a:t>
            </a:r>
          </a:p>
          <a:p>
            <a:pPr lvl="1"/>
            <a:r>
              <a:rPr lang="en-US" sz="2400" dirty="0"/>
              <a:t>C.	Workbooks with shapes and images</a:t>
            </a:r>
          </a:p>
          <a:p>
            <a:pPr lvl="1"/>
            <a:r>
              <a:rPr lang="en-US" sz="2400" dirty="0"/>
              <a:t>D.	Workbooks with data models</a:t>
            </a:r>
          </a:p>
        </p:txBody>
      </p:sp>
    </p:spTree>
    <p:extLst>
      <p:ext uri="{BB962C8B-B14F-4D97-AF65-F5344CB8AC3E}">
        <p14:creationId xmlns:p14="http://schemas.microsoft.com/office/powerpoint/2010/main" val="16071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4625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are the types of workbooks that Power BI supports? Select all that apply:</a:t>
            </a:r>
          </a:p>
          <a:p>
            <a:pPr lvl="1"/>
            <a:r>
              <a:rPr lang="en-US" dirty="0"/>
              <a:t>A.	</a:t>
            </a:r>
            <a:r>
              <a:rPr lang="en-US" sz="2400" dirty="0">
                <a:highlight>
                  <a:srgbClr val="00FF00"/>
                </a:highlight>
              </a:rPr>
              <a:t>Workbooks with ranges or tables of data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B.	</a:t>
            </a:r>
            <a:r>
              <a:rPr lang="en-US" sz="2400" dirty="0">
                <a:highlight>
                  <a:srgbClr val="00FF00"/>
                </a:highlight>
              </a:rPr>
              <a:t>Workbooks with connections to external data sources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C.	Workbooks with shapes and images</a:t>
            </a:r>
          </a:p>
          <a:p>
            <a:pPr lvl="1"/>
            <a:r>
              <a:rPr lang="en-US" sz="2400" dirty="0"/>
              <a:t>D.	</a:t>
            </a:r>
            <a:r>
              <a:rPr lang="en-US" sz="2400" dirty="0">
                <a:highlight>
                  <a:srgbClr val="00FF00"/>
                </a:highlight>
              </a:rPr>
              <a:t>Workbooks with data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83AFE-3380-E171-59B6-D8469426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13" y="3991108"/>
            <a:ext cx="7497221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37FAF-3EC9-3813-D09D-A043CCA1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13" y="4677830"/>
            <a:ext cx="7916380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EB194-6EA9-329E-AD18-162DEA9A6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134" y="5726553"/>
            <a:ext cx="7944959" cy="9335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B50E3A-D7EE-4CEB-F409-6DB975381420}"/>
              </a:ext>
            </a:extLst>
          </p:cNvPr>
          <p:cNvSpPr/>
          <p:nvPr/>
        </p:nvSpPr>
        <p:spPr>
          <a:xfrm>
            <a:off x="2818551" y="378501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8830FE-6AEB-5CED-7EBC-4E442FE1CC05}"/>
              </a:ext>
            </a:extLst>
          </p:cNvPr>
          <p:cNvSpPr/>
          <p:nvPr/>
        </p:nvSpPr>
        <p:spPr>
          <a:xfrm>
            <a:off x="2830573" y="4568642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7202AE-A87B-3FBB-F557-B44F16A7345E}"/>
              </a:ext>
            </a:extLst>
          </p:cNvPr>
          <p:cNvSpPr/>
          <p:nvPr/>
        </p:nvSpPr>
        <p:spPr>
          <a:xfrm>
            <a:off x="2793704" y="5645130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798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814133"/>
            <a:ext cx="10893006" cy="28944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What is the primary purpose of the Transform step in the ETL process?</a:t>
            </a:r>
          </a:p>
          <a:p>
            <a:pPr lvl="1"/>
            <a:r>
              <a:rPr lang="en-US" sz="2400" dirty="0"/>
              <a:t>A.</a:t>
            </a:r>
            <a:r>
              <a:rPr lang="en-US" sz="1400" dirty="0"/>
              <a:t>	</a:t>
            </a:r>
            <a:r>
              <a:rPr lang="en-US" sz="2400" dirty="0"/>
              <a:t>To clean, structure, and enrich the data to make it more suitable for analysis.</a:t>
            </a:r>
          </a:p>
          <a:p>
            <a:pPr lvl="1"/>
            <a:r>
              <a:rPr lang="en-US" sz="2400" dirty="0"/>
              <a:t>B.	To load the transformed data into the final storage system.</a:t>
            </a:r>
          </a:p>
          <a:p>
            <a:pPr lvl="1"/>
            <a:r>
              <a:rPr lang="en-US" sz="2400" dirty="0"/>
              <a:t>C.	To extract data from multiple sources.</a:t>
            </a:r>
          </a:p>
          <a:p>
            <a:pPr lvl="1"/>
            <a:r>
              <a:rPr lang="en-US" sz="2400" dirty="0"/>
              <a:t>D.	To analyze and visualize the data</a:t>
            </a:r>
            <a:r>
              <a:rPr lang="en-US" sz="14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4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5C1F-10DC-2EC6-47EF-2683E87B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97" y="1723787"/>
            <a:ext cx="325800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814133"/>
            <a:ext cx="10893006" cy="28944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What is the primary purpose of the Transform step in the ETL process?</a:t>
            </a:r>
          </a:p>
          <a:p>
            <a:pPr lvl="1"/>
            <a:r>
              <a:rPr lang="en-US" sz="2400" dirty="0"/>
              <a:t>A.</a:t>
            </a:r>
            <a:r>
              <a:rPr lang="en-US" sz="1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To clean, structure, and enrich the data to make it more suitable for analysis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B.	To load the transformed data into the final storage system.</a:t>
            </a:r>
          </a:p>
          <a:p>
            <a:pPr lvl="1"/>
            <a:r>
              <a:rPr lang="en-US" sz="2400" dirty="0"/>
              <a:t>C.	To extract data from multiple sources.</a:t>
            </a:r>
          </a:p>
          <a:p>
            <a:pPr lvl="1"/>
            <a:r>
              <a:rPr lang="en-US" sz="2400" dirty="0"/>
              <a:t>D.	To analyze and visualize the data</a:t>
            </a:r>
            <a:r>
              <a:rPr lang="en-US" sz="1400" dirty="0"/>
              <a:t>.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59B3F-542D-F568-7D51-5047B95C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40" y="5480069"/>
            <a:ext cx="75734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5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814133"/>
            <a:ext cx="10893006" cy="23103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What does source data refer to? Select all that apply.</a:t>
            </a:r>
          </a:p>
          <a:p>
            <a:pPr lvl="1"/>
            <a:r>
              <a:rPr lang="en-US" sz="2200" dirty="0"/>
              <a:t>A.	Data that has been analyzed and refined for specific purposes.</a:t>
            </a:r>
          </a:p>
          <a:p>
            <a:pPr lvl="1"/>
            <a:r>
              <a:rPr lang="en-US" sz="2200" dirty="0"/>
              <a:t>B.	</a:t>
            </a:r>
            <a:r>
              <a:rPr lang="en-US" sz="2200" dirty="0">
                <a:highlight>
                  <a:srgbClr val="00FF00"/>
                </a:highlight>
              </a:rPr>
              <a:t>Pre-processed data used for analysis and decision-making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C.	</a:t>
            </a:r>
            <a:r>
              <a:rPr lang="en-US" sz="2200" dirty="0">
                <a:highlight>
                  <a:srgbClr val="00FF00"/>
                </a:highlight>
              </a:rPr>
              <a:t>Raw, unprocessed information collected, stored, and managed by an organization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D.	The initial input used as the basis for further processing, transformation, and analysis.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599E6-00A6-DC80-9890-F7C73D6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40" y="4410770"/>
            <a:ext cx="7830643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B1CF8-D86C-0F64-056D-FF2C23E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39" y="5354412"/>
            <a:ext cx="7830643" cy="619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B4786A-F951-8204-3C4C-38ED6D87F0AD}"/>
              </a:ext>
            </a:extLst>
          </p:cNvPr>
          <p:cNvSpPr/>
          <p:nvPr/>
        </p:nvSpPr>
        <p:spPr>
          <a:xfrm>
            <a:off x="2913268" y="4277763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A46891-2D23-2D4D-EE22-C7653693EFE6}"/>
              </a:ext>
            </a:extLst>
          </p:cNvPr>
          <p:cNvSpPr/>
          <p:nvPr/>
        </p:nvSpPr>
        <p:spPr>
          <a:xfrm>
            <a:off x="2913267" y="5201093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721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597B1C-A2B2-6CC1-50C6-FC2568BB3370}"/>
              </a:ext>
            </a:extLst>
          </p:cNvPr>
          <p:cNvGrpSpPr/>
          <p:nvPr/>
        </p:nvGrpSpPr>
        <p:grpSpPr>
          <a:xfrm>
            <a:off x="3528204" y="651737"/>
            <a:ext cx="4830792" cy="5196972"/>
            <a:chOff x="3528204" y="651737"/>
            <a:chExt cx="4830792" cy="5196972"/>
          </a:xfrm>
          <a:solidFill>
            <a:schemeClr val="bg1"/>
          </a:solidFill>
        </p:grpSpPr>
        <p:pic>
          <p:nvPicPr>
            <p:cNvPr id="2050" name="Picture 2" descr="1,719 Thanks Coming Images, Stock Photos, 3D objects, &amp; Vectors |  Shutterstock">
              <a:extLst>
                <a:ext uri="{FF2B5EF4-FFF2-40B4-BE49-F238E27FC236}">
                  <a16:creationId xmlns:a16="http://schemas.microsoft.com/office/drawing/2014/main" id="{1D64DC1B-5D31-76EC-B438-3DB923AA8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204" y="651737"/>
              <a:ext cx="4822166" cy="519310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AAE2F8-A76E-9F18-B647-54EDF6255401}"/>
                </a:ext>
              </a:extLst>
            </p:cNvPr>
            <p:cNvSpPr/>
            <p:nvPr/>
          </p:nvSpPr>
          <p:spPr>
            <a:xfrm>
              <a:off x="3536830" y="5477774"/>
              <a:ext cx="4822166" cy="3709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64A6D-2592-7464-87A3-95EFBB42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58" y="885380"/>
            <a:ext cx="10058401" cy="53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C9C07-0A84-19F2-80FD-01087FD5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40" y="0"/>
            <a:ext cx="12251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940205-948D-0B5C-1CDB-DE169D34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85" y="1761956"/>
            <a:ext cx="2514951" cy="241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E5251-872E-FCA2-35AF-A9D54F33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70" y="425679"/>
            <a:ext cx="8440328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0CE21-360D-0F3C-690B-475BE333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23" y="2334327"/>
            <a:ext cx="8059275" cy="153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2C8D9-659D-C4D3-3188-8B2EF515F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534" y="4023869"/>
            <a:ext cx="8440328" cy="19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Extract Process</a:t>
            </a:r>
          </a:p>
        </p:txBody>
      </p:sp>
    </p:spTree>
    <p:extLst>
      <p:ext uri="{BB962C8B-B14F-4D97-AF65-F5344CB8AC3E}">
        <p14:creationId xmlns:p14="http://schemas.microsoft.com/office/powerpoint/2010/main" val="35211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Extract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FB1E8-1DFE-40C2-983C-F770090A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8" y="2102249"/>
            <a:ext cx="2781688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BB2AE-7D03-2991-2CE1-E810F4CB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16" y="2161020"/>
            <a:ext cx="2762636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D0929-A399-0093-D76D-4AEFCBB99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652" y="2226091"/>
            <a:ext cx="2734057" cy="2305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17F51-7ED3-DF66-9714-BB6B152AD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344" y="2161020"/>
            <a:ext cx="280074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1534</TotalTime>
  <Words>1038</Words>
  <Application>Microsoft Office PowerPoint</Application>
  <PresentationFormat>Widescreen</PresentationFormat>
  <Paragraphs>147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MV Boli</vt:lpstr>
      <vt:lpstr>Open Sans</vt:lpstr>
      <vt:lpstr>Verdana</vt:lpstr>
      <vt:lpstr>Retrospect</vt:lpstr>
      <vt:lpstr>Office Theme</vt:lpstr>
      <vt:lpstr>1_Office Theme</vt:lpstr>
      <vt:lpstr>3  Connecting to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2: Preparing Settings  of Project File</vt:lpstr>
      <vt:lpstr>Exercise 3: Connecting to Data Source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157</cp:revision>
  <dcterms:created xsi:type="dcterms:W3CDTF">2016-11-14T07:59:55Z</dcterms:created>
  <dcterms:modified xsi:type="dcterms:W3CDTF">2024-01-31T11:54:01Z</dcterms:modified>
</cp:coreProperties>
</file>