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  <p:sldMasterId id="2147483718" r:id="rId3"/>
  </p:sldMasterIdLst>
  <p:notesMasterIdLst>
    <p:notesMasterId r:id="rId62"/>
  </p:notesMasterIdLst>
  <p:sldIdLst>
    <p:sldId id="281" r:id="rId4"/>
    <p:sldId id="256" r:id="rId5"/>
    <p:sldId id="261" r:id="rId6"/>
    <p:sldId id="523" r:id="rId7"/>
    <p:sldId id="524" r:id="rId8"/>
    <p:sldId id="525" r:id="rId9"/>
    <p:sldId id="526" r:id="rId10"/>
    <p:sldId id="528" r:id="rId11"/>
    <p:sldId id="529" r:id="rId12"/>
    <p:sldId id="527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640" r:id="rId22"/>
    <p:sldId id="641" r:id="rId23"/>
    <p:sldId id="642" r:id="rId24"/>
    <p:sldId id="538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2" r:id="rId45"/>
    <p:sldId id="663" r:id="rId46"/>
    <p:sldId id="664" r:id="rId47"/>
    <p:sldId id="665" r:id="rId48"/>
    <p:sldId id="492" r:id="rId49"/>
    <p:sldId id="464" r:id="rId50"/>
    <p:sldId id="494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  <p:sldId id="48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76C"/>
    <a:srgbClr val="7B245B"/>
    <a:srgbClr val="605033"/>
    <a:srgbClr val="5D5654"/>
    <a:srgbClr val="373736"/>
    <a:srgbClr val="85DFFF"/>
    <a:srgbClr val="007CA8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0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4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1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4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8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8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16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4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DF66D19D-1B7E-2586-25AD-A23D97980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92607" y="924766"/>
            <a:ext cx="10280962" cy="3566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7 </a:t>
            </a:r>
            <a:b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Data Profiling</a:t>
            </a:r>
            <a:endParaRPr lang="ar-EG" alt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1A9CD8-DFFE-D062-CB35-59A22801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01078" y="163035"/>
            <a:ext cx="1465066" cy="10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6B449-F443-EA12-EF46-2673434E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12" y="240850"/>
            <a:ext cx="9604776" cy="53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0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86B0-AEE8-4505-67E1-521E72B3BC18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Outlier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26732-741C-D12E-DC39-7F8373046316}"/>
              </a:ext>
            </a:extLst>
          </p:cNvPr>
          <p:cNvSpPr txBox="1"/>
          <p:nvPr/>
        </p:nvSpPr>
        <p:spPr>
          <a:xfrm>
            <a:off x="1981200" y="1116459"/>
            <a:ext cx="8229600" cy="9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data point that significantly deviates from other observations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C9231-D007-8588-778B-E340BB03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12" y="2247805"/>
            <a:ext cx="7634176" cy="3077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1CD6-A5A0-53F5-73CB-65E053527463}"/>
              </a:ext>
            </a:extLst>
          </p:cNvPr>
          <p:cNvSpPr txBox="1"/>
          <p:nvPr/>
        </p:nvSpPr>
        <p:spPr>
          <a:xfrm>
            <a:off x="4849091" y="5325413"/>
            <a:ext cx="3491345" cy="518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Min-Max Scaling </a:t>
            </a:r>
            <a:endParaRPr lang="en-US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13839-11A2-5B2C-AE33-FC849703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9" y="475965"/>
            <a:ext cx="6169942" cy="5177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D8F37-1C7B-508A-9D36-394F213A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62" y="1873641"/>
            <a:ext cx="5110850" cy="33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EE84B-0BC7-3DEE-0F9D-A51B875D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93" y="2176659"/>
            <a:ext cx="3886742" cy="339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86DCF-31D9-44FB-8780-A33648AF3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35" y="1768745"/>
            <a:ext cx="384863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38BA6-C3AA-23DC-3791-0C0054F1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1523734"/>
            <a:ext cx="4496427" cy="381053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74073F-71CB-DE29-A9C8-70B24949B122}"/>
              </a:ext>
            </a:extLst>
          </p:cNvPr>
          <p:cNvCxnSpPr/>
          <p:nvPr/>
        </p:nvCxnSpPr>
        <p:spPr>
          <a:xfrm flipH="1">
            <a:off x="8160327" y="4128655"/>
            <a:ext cx="1039091" cy="318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AEBB26F-B789-6C56-F44F-6105BEDAEAE4}"/>
              </a:ext>
            </a:extLst>
          </p:cNvPr>
          <p:cNvSpPr/>
          <p:nvPr/>
        </p:nvSpPr>
        <p:spPr>
          <a:xfrm>
            <a:off x="9373540" y="3429000"/>
            <a:ext cx="1500154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6530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0D3C3-9E04-12A9-7716-7147E7F8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131"/>
            <a:ext cx="12081163" cy="48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24713-068C-1364-D7E5-D56FE171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67" y="375854"/>
            <a:ext cx="978354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E271F-BF96-F54E-A5C9-49DDD19A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0"/>
            <a:ext cx="11166764" cy="62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74FC8-C5F9-49FD-3302-7A1A8712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656838"/>
            <a:ext cx="980259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045087"/>
            <a:ext cx="10324970" cy="39735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2286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column characteristic gives the most frequently repeated value in selected records? Select the correct option.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	Mode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	Average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	Min</a:t>
            </a:r>
          </a:p>
          <a:p>
            <a:pPr marL="2286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800"/>
              </a:spcAft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CF8D17-35DC-01B3-CFFD-9310CC53F251}"/>
              </a:ext>
            </a:extLst>
          </p:cNvPr>
          <p:cNvGrpSpPr/>
          <p:nvPr/>
        </p:nvGrpSpPr>
        <p:grpSpPr>
          <a:xfrm>
            <a:off x="-74760" y="618224"/>
            <a:ext cx="12191999" cy="3696032"/>
            <a:chOff x="2853312" y="554017"/>
            <a:chExt cx="6883989" cy="17950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63A1C6-0768-61F3-3983-14C1722F5E05}"/>
                </a:ext>
              </a:extLst>
            </p:cNvPr>
            <p:cNvGrpSpPr/>
            <p:nvPr/>
          </p:nvGrpSpPr>
          <p:grpSpPr>
            <a:xfrm>
              <a:off x="5341189" y="554017"/>
              <a:ext cx="1822926" cy="1795012"/>
              <a:chOff x="5341189" y="554017"/>
              <a:chExt cx="1822926" cy="1795012"/>
            </a:xfrm>
          </p:grpSpPr>
          <p:pic>
            <p:nvPicPr>
              <p:cNvPr id="18" name="Picture 2" descr="What is Power BI? - Beginner's Guide to Power BI | DataCamp">
                <a:extLst>
                  <a:ext uri="{FF2B5EF4-FFF2-40B4-BE49-F238E27FC236}">
                    <a16:creationId xmlns:a16="http://schemas.microsoft.com/office/drawing/2014/main" id="{DD9EE306-5BE3-0CAB-1916-517B40D240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0921" y="554017"/>
                <a:ext cx="1653194" cy="1631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5244EE-8F99-689F-B67E-AAC0FC509EA2}"/>
                  </a:ext>
                </a:extLst>
              </p:cNvPr>
              <p:cNvSpPr/>
              <p:nvPr/>
            </p:nvSpPr>
            <p:spPr>
              <a:xfrm>
                <a:off x="5341189" y="1947251"/>
                <a:ext cx="1509622" cy="40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41A9D-7B82-F0CD-0651-59C06B762A87}"/>
                </a:ext>
              </a:extLst>
            </p:cNvPr>
            <p:cNvSpPr txBox="1"/>
            <p:nvPr/>
          </p:nvSpPr>
          <p:spPr>
            <a:xfrm>
              <a:off x="2853312" y="1822880"/>
              <a:ext cx="6883989" cy="3437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7 Data Profiling</a:t>
              </a:r>
              <a:endParaRPr lang="en-US" sz="40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4C76A-1F38-5091-E03F-8B3458692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77" y="163034"/>
            <a:ext cx="2110221" cy="14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045087"/>
            <a:ext cx="10324970" cy="28379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2286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column characteristic gives the most frequently repeated value in selected records? Select the correct option.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	Average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	Min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C08C7-873A-E723-C142-7D0B22EC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48" y="4287939"/>
            <a:ext cx="11017568" cy="7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64276C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Profiling Data in Columns</a:t>
            </a:r>
          </a:p>
        </p:txBody>
      </p:sp>
    </p:spTree>
    <p:extLst>
      <p:ext uri="{BB962C8B-B14F-4D97-AF65-F5344CB8AC3E}">
        <p14:creationId xmlns:p14="http://schemas.microsoft.com/office/powerpoint/2010/main" val="26396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9BDF17-BCF1-57A7-4A2C-934BB0B6B32A}"/>
              </a:ext>
            </a:extLst>
          </p:cNvPr>
          <p:cNvGrpSpPr/>
          <p:nvPr/>
        </p:nvGrpSpPr>
        <p:grpSpPr>
          <a:xfrm>
            <a:off x="651163" y="5435814"/>
            <a:ext cx="6386946" cy="590077"/>
            <a:chOff x="595745" y="5588214"/>
            <a:chExt cx="6386946" cy="590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8CA845-93B6-FFE1-3BE0-1D39297E9C10}"/>
                </a:ext>
              </a:extLst>
            </p:cNvPr>
            <p:cNvSpPr txBox="1"/>
            <p:nvPr/>
          </p:nvSpPr>
          <p:spPr>
            <a:xfrm>
              <a:off x="595745" y="5655071"/>
              <a:ext cx="63869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You must always Check dat</a:t>
              </a:r>
              <a:r>
                <a:rPr lang="en-US" sz="2800" b="1" dirty="0">
                  <a:solidFill>
                    <a:srgbClr val="333333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lang="en-US" sz="28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1D1292-93E5-C5B2-4525-F5A0CEFFEFDB}"/>
                </a:ext>
              </a:extLst>
            </p:cNvPr>
            <p:cNvCxnSpPr>
              <a:cxnSpLocks/>
            </p:cNvCxnSpPr>
            <p:nvPr/>
          </p:nvCxnSpPr>
          <p:spPr>
            <a:xfrm>
              <a:off x="595745" y="5588214"/>
              <a:ext cx="5098473" cy="0"/>
            </a:xfrm>
            <a:prstGeom prst="line">
              <a:avLst/>
            </a:prstGeom>
            <a:ln w="38100">
              <a:solidFill>
                <a:srgbClr val="7B24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1D61BD8-B18E-5D8E-570F-268435BD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85" y="1641475"/>
            <a:ext cx="1924319" cy="1905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A58B38-CB1E-8A25-7D96-D831CB37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23" y="481376"/>
            <a:ext cx="6858957" cy="14480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FF1FE1-3D8B-79DF-3016-B6402790D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93" y="2100385"/>
            <a:ext cx="6620799" cy="1238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9BDFE5-706B-98ED-1045-AC0ADC3A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24" y="3345424"/>
            <a:ext cx="688753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C61E4-C5C7-390D-635F-707C0563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411785"/>
            <a:ext cx="974543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3DB47-EC15-E0E1-D556-BEEDFC56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704470"/>
            <a:ext cx="966922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3A75C-7D42-FC1B-4028-BDFDB4E7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81020"/>
            <a:ext cx="972638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79E1D-F91A-2E73-2897-4BB0DEFC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79" y="319566"/>
            <a:ext cx="968827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4B353-C392-C001-2277-49681747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3" y="278437"/>
            <a:ext cx="977401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69B5D-CF7D-94C2-6E29-9BA407AA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22" y="439929"/>
            <a:ext cx="982164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6A312-C6C3-0304-F922-9CF0EA34EB9F}"/>
              </a:ext>
            </a:extLst>
          </p:cNvPr>
          <p:cNvSpPr txBox="1"/>
          <p:nvPr/>
        </p:nvSpPr>
        <p:spPr>
          <a:xfrm>
            <a:off x="1620980" y="1709466"/>
            <a:ext cx="9518073" cy="210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Profiling Tools in Power Query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Microsoft power BI offers the following two profiling tools in the Power Query editor: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 quality, and 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 distribution. 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Introduction to Data Profiling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Profiling Data in Column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Apply Data Profiling in Power BI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94839-0238-0623-AEE9-DF9C7738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1" y="598831"/>
            <a:ext cx="4915586" cy="5410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0B3C5-0279-F540-90B8-577904BA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62" y="2133600"/>
            <a:ext cx="4931361" cy="19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E457A-2995-C783-C8CB-2752B722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75169"/>
            <a:ext cx="10224654" cy="57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5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28B77-80EA-586F-FD7B-29E78DB0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7" y="468029"/>
            <a:ext cx="9975273" cy="57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322A1-6909-2C39-ECFC-451CAFA6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3" y="886691"/>
            <a:ext cx="10611229" cy="50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85BC6-1035-81E9-6D31-ACEDEFEF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91" y="559898"/>
            <a:ext cx="882138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323A8-0CF0-0F50-BEE3-1C31F5E9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391830"/>
            <a:ext cx="9684327" cy="5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3F6C30-D102-CF4B-6AF9-CF47F1367311}"/>
              </a:ext>
            </a:extLst>
          </p:cNvPr>
          <p:cNvGrpSpPr/>
          <p:nvPr/>
        </p:nvGrpSpPr>
        <p:grpSpPr>
          <a:xfrm>
            <a:off x="651163" y="5435814"/>
            <a:ext cx="2355273" cy="590077"/>
            <a:chOff x="595745" y="5588214"/>
            <a:chExt cx="2355273" cy="5900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324D9-A675-5C6A-6486-3023A624C55E}"/>
                </a:ext>
              </a:extLst>
            </p:cNvPr>
            <p:cNvSpPr txBox="1"/>
            <p:nvPr/>
          </p:nvSpPr>
          <p:spPr>
            <a:xfrm>
              <a:off x="595745" y="5655071"/>
              <a:ext cx="23552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Example</a:t>
              </a:r>
              <a:endParaRPr lang="en-US" sz="2800" b="1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6ADA00-A3A9-4FCA-08D8-8C13D4BC11E0}"/>
                </a:ext>
              </a:extLst>
            </p:cNvPr>
            <p:cNvCxnSpPr>
              <a:cxnSpLocks/>
            </p:cNvCxnSpPr>
            <p:nvPr/>
          </p:nvCxnSpPr>
          <p:spPr>
            <a:xfrm>
              <a:off x="595745" y="5588214"/>
              <a:ext cx="1648691" cy="0"/>
            </a:xfrm>
            <a:prstGeom prst="line">
              <a:avLst/>
            </a:prstGeom>
            <a:ln w="38100">
              <a:solidFill>
                <a:srgbClr val="7B24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50AC36A-49E4-EA0F-0D0E-EA035802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7" y="514028"/>
            <a:ext cx="6420746" cy="461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7137D4-B57F-7F52-9910-1826E63D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93" y="1555380"/>
            <a:ext cx="1705213" cy="3248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D00CC5-B5B9-31BC-C31C-168F72232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606" y="1693511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99A70-059C-8363-4FFE-1AE1E556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384748"/>
            <a:ext cx="9324109" cy="5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045087"/>
            <a:ext cx="10324970" cy="23769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2286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menu item gives the distinct and unique row values amounts for a selected column?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	Column Distribution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	Column Profile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	Column Quality</a:t>
            </a:r>
          </a:p>
        </p:txBody>
      </p:sp>
    </p:spTree>
    <p:extLst>
      <p:ext uri="{BB962C8B-B14F-4D97-AF65-F5344CB8AC3E}">
        <p14:creationId xmlns:p14="http://schemas.microsoft.com/office/powerpoint/2010/main" val="6465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045087"/>
            <a:ext cx="10324970" cy="23769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 marL="2286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menu item gives the distinct and unique row values amounts for a selected column?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	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 Distribution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	Column Profile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	Column Quality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78034-28E5-6E89-93EA-B6A0517C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68" y="4231671"/>
            <a:ext cx="8221222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Introduction to Data Profiling</a:t>
            </a: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Apply Data Profiling in Power BI </a:t>
            </a:r>
          </a:p>
        </p:txBody>
      </p:sp>
    </p:spTree>
    <p:extLst>
      <p:ext uri="{BB962C8B-B14F-4D97-AF65-F5344CB8AC3E}">
        <p14:creationId xmlns:p14="http://schemas.microsoft.com/office/powerpoint/2010/main" val="40561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A81A13B-4258-9017-7F65-BCC45DB9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7" y="1135523"/>
            <a:ext cx="3531834" cy="138338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2205CF-F017-6E02-6A11-6A0784CD1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32" y="2699512"/>
            <a:ext cx="3381663" cy="25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36614BA-1017-636C-957A-D6097C4C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2" y="379729"/>
            <a:ext cx="4129870" cy="156654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3276FB-A873-9BA9-ECFA-919E911C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38" y="2243463"/>
            <a:ext cx="2430919" cy="302577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FC990D-CE0D-B74A-F10F-1A2551FB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6" y="997216"/>
            <a:ext cx="2430919" cy="48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r code on a white background&#10;&#10;Description automatically generated">
            <a:extLst>
              <a:ext uri="{FF2B5EF4-FFF2-40B4-BE49-F238E27FC236}">
                <a16:creationId xmlns:a16="http://schemas.microsoft.com/office/drawing/2014/main" id="{64D47731-CEBD-8124-08EE-5C5B43C8D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60" y="443698"/>
            <a:ext cx="2641708" cy="3345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90720-4874-0F0E-3CD8-DE00D7C2A092}"/>
              </a:ext>
            </a:extLst>
          </p:cNvPr>
          <p:cNvSpPr txBox="1"/>
          <p:nvPr/>
        </p:nvSpPr>
        <p:spPr>
          <a:xfrm>
            <a:off x="2115628" y="4313533"/>
            <a:ext cx="7313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all the row values are distinct, then unique and distinct amounts will be equal</a:t>
            </a:r>
          </a:p>
        </p:txBody>
      </p:sp>
    </p:spTree>
    <p:extLst>
      <p:ext uri="{BB962C8B-B14F-4D97-AF65-F5344CB8AC3E}">
        <p14:creationId xmlns:p14="http://schemas.microsoft.com/office/powerpoint/2010/main" val="29405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8C802A1-D299-193A-E5C1-D14B375B8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2" y="341331"/>
            <a:ext cx="3390592" cy="143571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6B503B-077C-6603-7973-BD41AC6A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01" y="980578"/>
            <a:ext cx="7646687" cy="50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862C5-B215-1FAB-F75B-7E71990E4B29}"/>
              </a:ext>
            </a:extLst>
          </p:cNvPr>
          <p:cNvSpPr txBox="1"/>
          <p:nvPr/>
        </p:nvSpPr>
        <p:spPr>
          <a:xfrm>
            <a:off x="1278865" y="566583"/>
            <a:ext cx="6094562" cy="182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Query performs data profiling on the initial 1,000 rows of your data. 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65A55-08F5-118E-FE90-1048A699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05" y="3642795"/>
            <a:ext cx="8211813" cy="191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3D1F2-FBB6-D2CF-81BE-33A3492F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05" y="3888648"/>
            <a:ext cx="8079244" cy="16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8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ining Overview - WRAP Compliance">
            <a:extLst>
              <a:ext uri="{FF2B5EF4-FFF2-40B4-BE49-F238E27FC236}">
                <a16:creationId xmlns:a16="http://schemas.microsoft.com/office/drawing/2014/main" id="{DA78AECF-577E-3725-3D3F-054EF944D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1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999-EC89-76D5-F3E3-A451CC0C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30796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17305-0D16-7503-D571-9A7D9907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68199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Exercise 18: 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Profiling a dataset</a:t>
            </a:r>
            <a:br>
              <a:rPr lang="en-US" sz="5000" b="1" dirty="0">
                <a:solidFill>
                  <a:schemeClr val="bg1"/>
                </a:solidFill>
              </a:rPr>
            </a:b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owledge Check H1">
            <a:extLst>
              <a:ext uri="{FF2B5EF4-FFF2-40B4-BE49-F238E27FC236}">
                <a16:creationId xmlns:a16="http://schemas.microsoft.com/office/drawing/2014/main" id="{788E2E5C-0517-3437-F84F-05BE3BEC5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43" y="450371"/>
            <a:ext cx="4572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488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Which of the following Power Query menu items provides the user with column information like the number of empty and distinct rows and rows with errors? </a:t>
            </a:r>
          </a:p>
          <a:p>
            <a:pPr lvl="1"/>
            <a:r>
              <a:rPr lang="en-US" sz="2400" dirty="0"/>
              <a:t>A</a:t>
            </a:r>
            <a:r>
              <a:rPr lang="en-US" dirty="0"/>
              <a:t>.	</a:t>
            </a:r>
            <a:r>
              <a:rPr lang="en-US" sz="2400" dirty="0"/>
              <a:t>Column Quality</a:t>
            </a:r>
          </a:p>
          <a:p>
            <a:pPr lvl="1"/>
            <a:r>
              <a:rPr lang="en-US" sz="2400" dirty="0"/>
              <a:t>B.	Column Profile</a:t>
            </a:r>
          </a:p>
          <a:p>
            <a:pPr lvl="1"/>
            <a:r>
              <a:rPr lang="en-US" sz="2400" dirty="0"/>
              <a:t>C.	Column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295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4884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Which of the following Power Query menu items provides the user with column information like the number of empty and distinct rows and rows with errors? </a:t>
            </a:r>
          </a:p>
          <a:p>
            <a:pPr lvl="1"/>
            <a:r>
              <a:rPr lang="en-US" sz="2400" dirty="0"/>
              <a:t>A</a:t>
            </a:r>
            <a:r>
              <a:rPr lang="en-US" dirty="0"/>
              <a:t>.	</a:t>
            </a:r>
            <a:r>
              <a:rPr lang="en-US" sz="2400" dirty="0"/>
              <a:t>Column Quality</a:t>
            </a:r>
          </a:p>
          <a:p>
            <a:pPr lvl="1"/>
            <a:r>
              <a:rPr lang="en-US" sz="2400" dirty="0"/>
              <a:t>B.	</a:t>
            </a:r>
            <a:r>
              <a:rPr lang="en-US" sz="2400" dirty="0">
                <a:highlight>
                  <a:srgbClr val="00FF00"/>
                </a:highlight>
              </a:rPr>
              <a:t>Column Profile </a:t>
            </a:r>
          </a:p>
          <a:p>
            <a:pPr lvl="1"/>
            <a:r>
              <a:rPr lang="en-US" sz="2400" dirty="0"/>
              <a:t>C.	Column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DE21C-1149-56E9-45F5-2B4001D5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91" y="4527827"/>
            <a:ext cx="643979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0AEF7-E231-F122-C746-28929C56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637785"/>
            <a:ext cx="9774014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093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Which of the following is defined as a data point that significantly deviates from other observations?</a:t>
            </a:r>
          </a:p>
          <a:p>
            <a:pPr lvl="1"/>
            <a:r>
              <a:rPr lang="en-US" sz="2400" dirty="0"/>
              <a:t>A.	Standard Deviation</a:t>
            </a:r>
          </a:p>
          <a:p>
            <a:pPr lvl="1"/>
            <a:r>
              <a:rPr lang="en-US" sz="2400" dirty="0"/>
              <a:t>B.	Outlier</a:t>
            </a:r>
          </a:p>
          <a:p>
            <a:pPr lvl="1"/>
            <a:r>
              <a:rPr lang="en-US" sz="2400" dirty="0"/>
              <a:t>C.	Anomaly</a:t>
            </a:r>
          </a:p>
        </p:txBody>
      </p:sp>
    </p:spTree>
    <p:extLst>
      <p:ext uri="{BB962C8B-B14F-4D97-AF65-F5344CB8AC3E}">
        <p14:creationId xmlns:p14="http://schemas.microsoft.com/office/powerpoint/2010/main" val="28744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27537"/>
            <a:ext cx="9687464" cy="2093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Which of the following is defined as a data point that significantly deviates from other observations?</a:t>
            </a:r>
          </a:p>
          <a:p>
            <a:pPr lvl="1"/>
            <a:r>
              <a:rPr lang="en-US" sz="2400" dirty="0"/>
              <a:t>A.	Standard Deviation</a:t>
            </a:r>
          </a:p>
          <a:p>
            <a:pPr lvl="1"/>
            <a:r>
              <a:rPr lang="en-US" sz="2400" dirty="0"/>
              <a:t>B.	</a:t>
            </a:r>
            <a:r>
              <a:rPr lang="en-US" sz="2400" dirty="0">
                <a:highlight>
                  <a:srgbClr val="00FF00"/>
                </a:highlight>
              </a:rPr>
              <a:t>Outlier</a:t>
            </a:r>
          </a:p>
          <a:p>
            <a:pPr lvl="1"/>
            <a:r>
              <a:rPr lang="en-US" sz="2400" dirty="0"/>
              <a:t>C.	Anomaly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D0A0F-C817-BEA5-97ED-96F73A0B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84" y="4143393"/>
            <a:ext cx="8035688" cy="13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968744"/>
            <a:ext cx="9687464" cy="342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b="1" dirty="0"/>
              <a:t>True or False</a:t>
            </a:r>
            <a:r>
              <a:rPr lang="en-US" dirty="0"/>
              <a:t>: Distinct is known as “</a:t>
            </a:r>
            <a:r>
              <a:rPr lang="en-US" b="1" dirty="0"/>
              <a:t>total number of different values</a:t>
            </a:r>
            <a:r>
              <a:rPr lang="en-US" dirty="0"/>
              <a:t>”, regardless of how many of each we have. Unique is known as “</a:t>
            </a:r>
            <a:r>
              <a:rPr lang="en-US" b="1" dirty="0"/>
              <a:t>total number of values that only appear once</a:t>
            </a:r>
            <a:r>
              <a:rPr lang="en-US" dirty="0"/>
              <a:t>”. In this case, for fields with Primary Key or Unique Constraint defined, the values of Unique and Distinct will be equal.</a:t>
            </a:r>
          </a:p>
          <a:p>
            <a:pPr lvl="1"/>
            <a:r>
              <a:rPr lang="en-US" sz="2800" dirty="0"/>
              <a:t>A.	True</a:t>
            </a:r>
          </a:p>
          <a:p>
            <a:pPr lvl="1"/>
            <a:r>
              <a:rPr lang="en-US" sz="2800" dirty="0"/>
              <a:t>B.	False</a:t>
            </a:r>
          </a:p>
        </p:txBody>
      </p:sp>
    </p:spTree>
    <p:extLst>
      <p:ext uri="{BB962C8B-B14F-4D97-AF65-F5344CB8AC3E}">
        <p14:creationId xmlns:p14="http://schemas.microsoft.com/office/powerpoint/2010/main" val="14479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968744"/>
            <a:ext cx="9687464" cy="342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b="1" dirty="0"/>
              <a:t>True or False</a:t>
            </a:r>
            <a:r>
              <a:rPr lang="en-US" dirty="0"/>
              <a:t>: Distinct is known as “</a:t>
            </a:r>
            <a:r>
              <a:rPr lang="en-US" b="1" dirty="0"/>
              <a:t>total number of different values</a:t>
            </a:r>
            <a:r>
              <a:rPr lang="en-US" dirty="0"/>
              <a:t>”, regardless of how many of each we have. Unique is known as “</a:t>
            </a:r>
            <a:r>
              <a:rPr lang="en-US" b="1" dirty="0"/>
              <a:t>total number of values that only appear once</a:t>
            </a:r>
            <a:r>
              <a:rPr lang="en-US" dirty="0"/>
              <a:t>”. In this case, for fields with Primary Key or Unique Constraint defined, the values of Unique and Distinct will be equal.</a:t>
            </a:r>
          </a:p>
          <a:p>
            <a:pPr lvl="1"/>
            <a:r>
              <a:rPr lang="en-US" sz="2800" dirty="0"/>
              <a:t>A.	True</a:t>
            </a:r>
          </a:p>
          <a:p>
            <a:pPr lvl="1"/>
            <a:r>
              <a:rPr lang="en-US" sz="2800" dirty="0"/>
              <a:t>B.	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F33FF-0740-F1D1-7756-E9D486EC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46" y="4873892"/>
            <a:ext cx="8592350" cy="6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968744"/>
            <a:ext cx="9687464" cy="5155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1800" dirty="0"/>
              <a:t>You import an Excel table named EmployeeData2023 into Power Query. You removed all other columns except Country.</a:t>
            </a:r>
          </a:p>
          <a:p>
            <a:r>
              <a:rPr lang="en-US" sz="1800" dirty="0"/>
              <a:t>The Country column has the following 10 row values:</a:t>
            </a:r>
          </a:p>
          <a:p>
            <a:pPr lvl="3"/>
            <a:r>
              <a:rPr lang="en-US" sz="1600" dirty="0"/>
              <a:t>•	USA</a:t>
            </a:r>
          </a:p>
          <a:p>
            <a:pPr lvl="3"/>
            <a:r>
              <a:rPr lang="en-US" sz="1600" dirty="0"/>
              <a:t>•	France</a:t>
            </a:r>
          </a:p>
          <a:p>
            <a:pPr lvl="3"/>
            <a:r>
              <a:rPr lang="en-US" sz="1600" dirty="0"/>
              <a:t>•	France</a:t>
            </a:r>
          </a:p>
          <a:p>
            <a:pPr lvl="3"/>
            <a:r>
              <a:rPr lang="en-US" sz="1600" dirty="0"/>
              <a:t>•	Ireland</a:t>
            </a:r>
          </a:p>
          <a:p>
            <a:pPr lvl="3"/>
            <a:r>
              <a:rPr lang="en-US" sz="1600" dirty="0"/>
              <a:t>•	England</a:t>
            </a:r>
          </a:p>
          <a:p>
            <a:pPr lvl="3"/>
            <a:r>
              <a:rPr lang="en-US" sz="1600" dirty="0"/>
              <a:t>•	England</a:t>
            </a:r>
          </a:p>
          <a:p>
            <a:pPr lvl="3"/>
            <a:r>
              <a:rPr lang="en-US" sz="1600" dirty="0"/>
              <a:t>•	USA</a:t>
            </a:r>
          </a:p>
          <a:p>
            <a:pPr lvl="3"/>
            <a:r>
              <a:rPr lang="en-US" sz="1600" dirty="0"/>
              <a:t>•	USA</a:t>
            </a:r>
          </a:p>
          <a:p>
            <a:pPr lvl="3"/>
            <a:r>
              <a:rPr lang="en-US" sz="1600" dirty="0"/>
              <a:t>•	Spain</a:t>
            </a:r>
          </a:p>
          <a:p>
            <a:pPr lvl="3"/>
            <a:r>
              <a:rPr lang="en-US" sz="1600" dirty="0"/>
              <a:t>•	France</a:t>
            </a:r>
          </a:p>
          <a:p>
            <a:r>
              <a:rPr lang="en-US" sz="1800" dirty="0"/>
              <a:t>What are the unique and distinct values of this column?</a:t>
            </a:r>
          </a:p>
          <a:p>
            <a:pPr lvl="1"/>
            <a:r>
              <a:rPr lang="en-US" dirty="0"/>
              <a:t>A.	1 unique and 5 distinct</a:t>
            </a:r>
          </a:p>
          <a:p>
            <a:pPr lvl="1"/>
            <a:r>
              <a:rPr lang="en-US" dirty="0"/>
              <a:t>B.	3 unique and 7 distinct</a:t>
            </a:r>
          </a:p>
          <a:p>
            <a:pPr lvl="1"/>
            <a:r>
              <a:rPr lang="en-US" dirty="0"/>
              <a:t>C.	2 unique and 8 distinct</a:t>
            </a:r>
          </a:p>
          <a:p>
            <a:pPr lvl="1"/>
            <a:r>
              <a:rPr lang="en-US" dirty="0"/>
              <a:t>D.	2 unique and 5 distinct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3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968744"/>
            <a:ext cx="9687464" cy="5155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1800" dirty="0"/>
              <a:t>You import an Excel table named EmployeeData2023 into Power Query. You removed all other columns except Country.</a:t>
            </a:r>
          </a:p>
          <a:p>
            <a:r>
              <a:rPr lang="en-US" sz="1800" dirty="0"/>
              <a:t>The Country column has the following 10 row values:</a:t>
            </a:r>
          </a:p>
          <a:p>
            <a:pPr lvl="3"/>
            <a:r>
              <a:rPr lang="en-US" sz="1600" dirty="0"/>
              <a:t>•	USA</a:t>
            </a:r>
          </a:p>
          <a:p>
            <a:pPr lvl="3"/>
            <a:r>
              <a:rPr lang="en-US" sz="1600" dirty="0"/>
              <a:t>•	France</a:t>
            </a:r>
          </a:p>
          <a:p>
            <a:pPr lvl="3"/>
            <a:r>
              <a:rPr lang="en-US" sz="1600" dirty="0"/>
              <a:t>•	France</a:t>
            </a:r>
          </a:p>
          <a:p>
            <a:pPr lvl="3"/>
            <a:r>
              <a:rPr lang="en-US" sz="1600" dirty="0"/>
              <a:t>•	Ireland</a:t>
            </a:r>
          </a:p>
          <a:p>
            <a:pPr lvl="3"/>
            <a:r>
              <a:rPr lang="en-US" sz="1600" dirty="0"/>
              <a:t>•	England</a:t>
            </a:r>
          </a:p>
          <a:p>
            <a:pPr lvl="3"/>
            <a:r>
              <a:rPr lang="en-US" sz="1600" dirty="0"/>
              <a:t>•	England</a:t>
            </a:r>
          </a:p>
          <a:p>
            <a:pPr lvl="3"/>
            <a:r>
              <a:rPr lang="en-US" sz="1600" dirty="0"/>
              <a:t>•	USA</a:t>
            </a:r>
          </a:p>
          <a:p>
            <a:pPr lvl="3"/>
            <a:r>
              <a:rPr lang="en-US" sz="1600" dirty="0"/>
              <a:t>•	USA</a:t>
            </a:r>
          </a:p>
          <a:p>
            <a:pPr lvl="3"/>
            <a:r>
              <a:rPr lang="en-US" sz="1600" dirty="0"/>
              <a:t>•	Spain</a:t>
            </a:r>
          </a:p>
          <a:p>
            <a:pPr lvl="3"/>
            <a:r>
              <a:rPr lang="en-US" sz="1600" dirty="0"/>
              <a:t>•	France</a:t>
            </a:r>
          </a:p>
          <a:p>
            <a:r>
              <a:rPr lang="en-US" sz="1800" dirty="0"/>
              <a:t>What are the unique and distinct values of this column?</a:t>
            </a:r>
          </a:p>
          <a:p>
            <a:pPr lvl="1"/>
            <a:r>
              <a:rPr lang="en-US" dirty="0"/>
              <a:t>A.	1 unique and 5 distinct</a:t>
            </a:r>
          </a:p>
          <a:p>
            <a:pPr lvl="1"/>
            <a:r>
              <a:rPr lang="en-US" dirty="0"/>
              <a:t>B.	3 unique and 7 distinct</a:t>
            </a:r>
          </a:p>
          <a:p>
            <a:pPr lvl="1"/>
            <a:r>
              <a:rPr lang="en-US" dirty="0"/>
              <a:t>C.	2 unique and 8 distinct</a:t>
            </a:r>
          </a:p>
          <a:p>
            <a:pPr lvl="1"/>
            <a:r>
              <a:rPr lang="en-US" dirty="0"/>
              <a:t>D.	</a:t>
            </a:r>
            <a:r>
              <a:rPr lang="en-US" dirty="0">
                <a:highlight>
                  <a:srgbClr val="00FF00"/>
                </a:highlight>
              </a:rPr>
              <a:t>2 unique and 5 distinct</a:t>
            </a:r>
            <a:endParaRPr lang="en-US" sz="1400" dirty="0">
              <a:highlight>
                <a:srgbClr val="00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6FDC7-D663-67ED-E200-D007796B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0" y="5894629"/>
            <a:ext cx="7474866" cy="6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968744"/>
            <a:ext cx="9687464" cy="1926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1800" dirty="0"/>
              <a:t>You need to identify if data in a column contains Empty values. Which of the following can be used to quickly identify this? Select all that apply.</a:t>
            </a:r>
          </a:p>
          <a:p>
            <a:pPr lvl="1"/>
            <a:r>
              <a:rPr lang="en-US" sz="2000" dirty="0"/>
              <a:t>A.	Column Distribution</a:t>
            </a:r>
          </a:p>
          <a:p>
            <a:pPr lvl="1"/>
            <a:r>
              <a:rPr lang="en-US" sz="2000" dirty="0"/>
              <a:t>B.	Column Profile</a:t>
            </a:r>
          </a:p>
          <a:p>
            <a:pPr lvl="1"/>
            <a:r>
              <a:rPr lang="en-US" sz="2000" dirty="0"/>
              <a:t>C.	Column Quality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68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968744"/>
            <a:ext cx="9687464" cy="1926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1800" dirty="0"/>
              <a:t>You need to identify if data in a column contains Empty values. Which of the following can be used to quickly identify this? Select all that apply.</a:t>
            </a:r>
          </a:p>
          <a:p>
            <a:pPr lvl="1"/>
            <a:r>
              <a:rPr lang="en-US" sz="2000" dirty="0"/>
              <a:t>A.	Column Distribution</a:t>
            </a:r>
          </a:p>
          <a:p>
            <a:pPr lvl="1"/>
            <a:r>
              <a:rPr lang="en-US" sz="2000" dirty="0"/>
              <a:t>B.	</a:t>
            </a:r>
            <a:r>
              <a:rPr lang="en-US" sz="2000" dirty="0">
                <a:highlight>
                  <a:srgbClr val="00FF00"/>
                </a:highlight>
              </a:rPr>
              <a:t>Column Profile</a:t>
            </a:r>
          </a:p>
          <a:p>
            <a:pPr lvl="1"/>
            <a:r>
              <a:rPr lang="en-US" sz="2000" dirty="0"/>
              <a:t>C.	</a:t>
            </a:r>
            <a:r>
              <a:rPr lang="en-US" sz="2000" dirty="0">
                <a:highlight>
                  <a:srgbClr val="00FF00"/>
                </a:highlight>
              </a:rPr>
              <a:t>Column Quality</a:t>
            </a:r>
          </a:p>
          <a:p>
            <a:pPr lvl="1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8A069-B6E4-7A11-FA37-383C02A3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80" y="4271315"/>
            <a:ext cx="7872910" cy="38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413BC-2AEC-C33C-8AC6-84BE3278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77" y="4889718"/>
            <a:ext cx="8872172" cy="4586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E47FFD-1DF7-C74C-9213-9B3EA59ED634}"/>
              </a:ext>
            </a:extLst>
          </p:cNvPr>
          <p:cNvSpPr/>
          <p:nvPr/>
        </p:nvSpPr>
        <p:spPr>
          <a:xfrm>
            <a:off x="2030449" y="4141623"/>
            <a:ext cx="436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21F50-C9E5-73AA-29FF-FB2EB8F2EA1F}"/>
              </a:ext>
            </a:extLst>
          </p:cNvPr>
          <p:cNvSpPr/>
          <p:nvPr/>
        </p:nvSpPr>
        <p:spPr>
          <a:xfrm>
            <a:off x="2030448" y="4734736"/>
            <a:ext cx="436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2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597B1C-A2B2-6CC1-50C6-FC2568BB3370}"/>
              </a:ext>
            </a:extLst>
          </p:cNvPr>
          <p:cNvGrpSpPr/>
          <p:nvPr/>
        </p:nvGrpSpPr>
        <p:grpSpPr>
          <a:xfrm>
            <a:off x="3528204" y="651737"/>
            <a:ext cx="4830792" cy="5196972"/>
            <a:chOff x="3528204" y="651737"/>
            <a:chExt cx="4830792" cy="5196972"/>
          </a:xfrm>
          <a:solidFill>
            <a:schemeClr val="bg1"/>
          </a:solidFill>
        </p:grpSpPr>
        <p:pic>
          <p:nvPicPr>
            <p:cNvPr id="2050" name="Picture 2" descr="1,719 Thanks Coming Images, Stock Photos, 3D objects, &amp; Vectors |  Shutterstock">
              <a:extLst>
                <a:ext uri="{FF2B5EF4-FFF2-40B4-BE49-F238E27FC236}">
                  <a16:creationId xmlns:a16="http://schemas.microsoft.com/office/drawing/2014/main" id="{1D64DC1B-5D31-76EC-B438-3DB923AA8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204" y="651737"/>
              <a:ext cx="4822166" cy="519310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AAE2F8-A76E-9F18-B647-54EDF6255401}"/>
                </a:ext>
              </a:extLst>
            </p:cNvPr>
            <p:cNvSpPr/>
            <p:nvPr/>
          </p:nvSpPr>
          <p:spPr>
            <a:xfrm>
              <a:off x="3536830" y="5477774"/>
              <a:ext cx="4822166" cy="3709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5D1E5-D10B-DEE9-0BFE-766BFAD7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99" y="1620982"/>
            <a:ext cx="10345215" cy="3232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22C31-3831-5086-A0FF-024E28760212}"/>
              </a:ext>
            </a:extLst>
          </p:cNvPr>
          <p:cNvSpPr txBox="1"/>
          <p:nvPr/>
        </p:nvSpPr>
        <p:spPr>
          <a:xfrm>
            <a:off x="595745" y="5655071"/>
            <a:ext cx="8007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should check these characteristics for each numerical field</a:t>
            </a:r>
            <a:endParaRPr lang="en-US" sz="2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C0B211-031A-19C1-0D39-0E7AB030E204}"/>
              </a:ext>
            </a:extLst>
          </p:cNvPr>
          <p:cNvCxnSpPr/>
          <p:nvPr/>
        </p:nvCxnSpPr>
        <p:spPr>
          <a:xfrm>
            <a:off x="595745" y="5655071"/>
            <a:ext cx="7758546" cy="0"/>
          </a:xfrm>
          <a:prstGeom prst="line">
            <a:avLst/>
          </a:prstGeom>
          <a:ln w="38100">
            <a:solidFill>
              <a:srgbClr val="7B24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C6E03-D514-04E2-A8F4-3EFCDE29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1469"/>
            <a:ext cx="12182676" cy="34524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893F88-741F-37AD-F7DF-32C369F46AEB}"/>
              </a:ext>
            </a:extLst>
          </p:cNvPr>
          <p:cNvGrpSpPr/>
          <p:nvPr/>
        </p:nvGrpSpPr>
        <p:grpSpPr>
          <a:xfrm>
            <a:off x="651163" y="5435814"/>
            <a:ext cx="2355273" cy="590077"/>
            <a:chOff x="595745" y="5588214"/>
            <a:chExt cx="2355273" cy="5900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28DF6A-4D54-7D1B-82D6-6545D41E1D3A}"/>
                </a:ext>
              </a:extLst>
            </p:cNvPr>
            <p:cNvSpPr txBox="1"/>
            <p:nvPr/>
          </p:nvSpPr>
          <p:spPr>
            <a:xfrm>
              <a:off x="595745" y="5655071"/>
              <a:ext cx="23552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Example</a:t>
              </a:r>
              <a:endParaRPr lang="en-US" sz="2800" b="1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B81F76-677F-3C9D-3D39-658FE3EEBA47}"/>
                </a:ext>
              </a:extLst>
            </p:cNvPr>
            <p:cNvCxnSpPr>
              <a:cxnSpLocks/>
            </p:cNvCxnSpPr>
            <p:nvPr/>
          </p:nvCxnSpPr>
          <p:spPr>
            <a:xfrm>
              <a:off x="595745" y="5588214"/>
              <a:ext cx="1648691" cy="0"/>
            </a:xfrm>
            <a:prstGeom prst="line">
              <a:avLst/>
            </a:prstGeom>
            <a:ln w="38100">
              <a:solidFill>
                <a:srgbClr val="7B24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78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893F88-741F-37AD-F7DF-32C369F46AEB}"/>
              </a:ext>
            </a:extLst>
          </p:cNvPr>
          <p:cNvGrpSpPr/>
          <p:nvPr/>
        </p:nvGrpSpPr>
        <p:grpSpPr>
          <a:xfrm>
            <a:off x="651163" y="5435814"/>
            <a:ext cx="2355273" cy="590077"/>
            <a:chOff x="595745" y="5588214"/>
            <a:chExt cx="2355273" cy="5900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28DF6A-4D54-7D1B-82D6-6545D41E1D3A}"/>
                </a:ext>
              </a:extLst>
            </p:cNvPr>
            <p:cNvSpPr txBox="1"/>
            <p:nvPr/>
          </p:nvSpPr>
          <p:spPr>
            <a:xfrm>
              <a:off x="595745" y="5655071"/>
              <a:ext cx="23552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Example</a:t>
              </a:r>
              <a:endParaRPr lang="en-US" sz="2800" b="1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B81F76-677F-3C9D-3D39-658FE3EEBA47}"/>
                </a:ext>
              </a:extLst>
            </p:cNvPr>
            <p:cNvCxnSpPr>
              <a:cxnSpLocks/>
            </p:cNvCxnSpPr>
            <p:nvPr/>
          </p:nvCxnSpPr>
          <p:spPr>
            <a:xfrm>
              <a:off x="595745" y="5588214"/>
              <a:ext cx="1648691" cy="0"/>
            </a:xfrm>
            <a:prstGeom prst="line">
              <a:avLst/>
            </a:prstGeom>
            <a:ln w="38100">
              <a:solidFill>
                <a:srgbClr val="7B24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BF6751-00A3-258B-9A7A-8C21CAC3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280825"/>
            <a:ext cx="11166763" cy="39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893F88-741F-37AD-F7DF-32C369F46AEB}"/>
              </a:ext>
            </a:extLst>
          </p:cNvPr>
          <p:cNvGrpSpPr/>
          <p:nvPr/>
        </p:nvGrpSpPr>
        <p:grpSpPr>
          <a:xfrm>
            <a:off x="651163" y="5435814"/>
            <a:ext cx="2355273" cy="590077"/>
            <a:chOff x="595745" y="5588214"/>
            <a:chExt cx="2355273" cy="5900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28DF6A-4D54-7D1B-82D6-6545D41E1D3A}"/>
                </a:ext>
              </a:extLst>
            </p:cNvPr>
            <p:cNvSpPr txBox="1"/>
            <p:nvPr/>
          </p:nvSpPr>
          <p:spPr>
            <a:xfrm>
              <a:off x="595745" y="5655071"/>
              <a:ext cx="23552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Example</a:t>
              </a:r>
              <a:endParaRPr lang="en-US" sz="2800" b="1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B81F76-677F-3C9D-3D39-658FE3EEBA47}"/>
                </a:ext>
              </a:extLst>
            </p:cNvPr>
            <p:cNvCxnSpPr>
              <a:cxnSpLocks/>
            </p:cNvCxnSpPr>
            <p:nvPr/>
          </p:nvCxnSpPr>
          <p:spPr>
            <a:xfrm>
              <a:off x="595745" y="5588214"/>
              <a:ext cx="1648691" cy="0"/>
            </a:xfrm>
            <a:prstGeom prst="line">
              <a:avLst/>
            </a:prstGeom>
            <a:ln w="38100">
              <a:solidFill>
                <a:srgbClr val="7B24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E700E2-276F-E2A9-DC42-2F4A7A31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517507"/>
            <a:ext cx="4734586" cy="438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B5FC8-AFB7-7BF8-EA80-14F1F272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55" y="2052445"/>
            <a:ext cx="4229690" cy="27531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0B043D-1171-F227-4C5D-91902869F8F8}"/>
              </a:ext>
            </a:extLst>
          </p:cNvPr>
          <p:cNvSpPr/>
          <p:nvPr/>
        </p:nvSpPr>
        <p:spPr>
          <a:xfrm>
            <a:off x="8421992" y="3136611"/>
            <a:ext cx="14353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 , Max</a:t>
            </a:r>
          </a:p>
        </p:txBody>
      </p:sp>
    </p:spTree>
    <p:extLst>
      <p:ext uri="{BB962C8B-B14F-4D97-AF65-F5344CB8AC3E}">
        <p14:creationId xmlns:p14="http://schemas.microsoft.com/office/powerpoint/2010/main" val="30964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1771</TotalTime>
  <Words>893</Words>
  <Application>Microsoft Office PowerPoint</Application>
  <PresentationFormat>Widescreen</PresentationFormat>
  <Paragraphs>138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Calibri</vt:lpstr>
      <vt:lpstr>Calibri Light</vt:lpstr>
      <vt:lpstr>MV Boli</vt:lpstr>
      <vt:lpstr>Open Sans</vt:lpstr>
      <vt:lpstr>Symbol</vt:lpstr>
      <vt:lpstr>Verdana</vt:lpstr>
      <vt:lpstr>Wingdings</vt:lpstr>
      <vt:lpstr>Retrospect</vt:lpstr>
      <vt:lpstr>Office Theme</vt:lpstr>
      <vt:lpstr>1_Office Theme</vt:lpstr>
      <vt:lpstr>7  Data Profiling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18:  Profiling a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179</cp:revision>
  <dcterms:created xsi:type="dcterms:W3CDTF">2016-11-14T07:59:55Z</dcterms:created>
  <dcterms:modified xsi:type="dcterms:W3CDTF">2024-01-31T06:49:45Z</dcterms:modified>
</cp:coreProperties>
</file>