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4256-2F0C-4C20-AE2C-5C29388F9D48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7D9A-366E-49F9-9F6F-7FBD4A4CD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8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4256-2F0C-4C20-AE2C-5C29388F9D48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7D9A-366E-49F9-9F6F-7FBD4A4CD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1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4256-2F0C-4C20-AE2C-5C29388F9D48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7D9A-366E-49F9-9F6F-7FBD4A4CD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5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4256-2F0C-4C20-AE2C-5C29388F9D48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7D9A-366E-49F9-9F6F-7FBD4A4CD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4256-2F0C-4C20-AE2C-5C29388F9D48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7D9A-366E-49F9-9F6F-7FBD4A4CD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4256-2F0C-4C20-AE2C-5C29388F9D48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7D9A-366E-49F9-9F6F-7FBD4A4CD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4256-2F0C-4C20-AE2C-5C29388F9D48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7D9A-366E-49F9-9F6F-7FBD4A4CD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2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4256-2F0C-4C20-AE2C-5C29388F9D48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7D9A-366E-49F9-9F6F-7FBD4A4CD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4256-2F0C-4C20-AE2C-5C29388F9D48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7D9A-366E-49F9-9F6F-7FBD4A4CD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2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4256-2F0C-4C20-AE2C-5C29388F9D48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7D9A-366E-49F9-9F6F-7FBD4A4CD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5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4256-2F0C-4C20-AE2C-5C29388F9D48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7D9A-366E-49F9-9F6F-7FBD4A4CD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3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B4256-2F0C-4C20-AE2C-5C29388F9D48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F7D9A-366E-49F9-9F6F-7FBD4A4CD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7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12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8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7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Decision Tree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97458"/>
            <a:ext cx="9144000" cy="19406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Prepared by</a:t>
            </a:r>
          </a:p>
          <a:p>
            <a:r>
              <a:rPr lang="en-US" sz="3500" b="1" dirty="0"/>
              <a:t>Said Fawzy</a:t>
            </a:r>
          </a:p>
          <a:p>
            <a:r>
              <a:rPr lang="en-US" dirty="0"/>
              <a:t>Manager of Information Center-Quality Manager</a:t>
            </a:r>
          </a:p>
          <a:p>
            <a:r>
              <a:rPr lang="en-US" dirty="0"/>
              <a:t>Tendering Department</a:t>
            </a:r>
            <a:br>
              <a:rPr lang="en-US" dirty="0"/>
            </a:br>
            <a:r>
              <a:rPr lang="en-US" dirty="0"/>
              <a:t>Arab Contractors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722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23" y="0"/>
            <a:ext cx="10982325" cy="2057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23" y="2057400"/>
            <a:ext cx="10982325" cy="365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383" y="1718809"/>
            <a:ext cx="3152775" cy="1533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1485" y="1471612"/>
            <a:ext cx="771525" cy="1609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1383" y="3328534"/>
            <a:ext cx="3276600" cy="1504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1383" y="4757170"/>
            <a:ext cx="3562350" cy="1638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6158" y="4833485"/>
            <a:ext cx="3300413" cy="13762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9135" y="0"/>
            <a:ext cx="3924300" cy="5448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22960" y="227976"/>
            <a:ext cx="3676650" cy="5210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05042" y="98312"/>
            <a:ext cx="3694567" cy="51530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73812" y="1237796"/>
            <a:ext cx="3257550" cy="12477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45506" y="1895475"/>
            <a:ext cx="723900" cy="4000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19748" y="3499586"/>
            <a:ext cx="2809875" cy="895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32012" y="3377462"/>
            <a:ext cx="647700" cy="3619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32743" y="1374660"/>
            <a:ext cx="10810875" cy="43250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16906" y="1761671"/>
            <a:ext cx="1181100" cy="7239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27916" y="1846318"/>
            <a:ext cx="1209675" cy="12382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84426" y="3880984"/>
            <a:ext cx="752475" cy="4000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879975" y="3287417"/>
            <a:ext cx="46386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0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3086" y="2967335"/>
            <a:ext cx="962584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Problem :  Electricity Plant </a:t>
            </a:r>
            <a:endParaRPr lang="en-US" sz="66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5675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597864"/>
            <a:ext cx="11765280" cy="601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231F20"/>
                </a:solidFill>
                <a:latin typeface="MyriadPro-Regular"/>
                <a:ea typeface="Calibri" panose="020F0502020204030204" pitchFamily="34" charset="0"/>
                <a:cs typeface="Arial" panose="020B0604020202020204" pitchFamily="34" charset="0"/>
              </a:rPr>
              <a:t>A government is making a decision of </a:t>
            </a:r>
            <a:r>
              <a:rPr lang="en-US" sz="2400" u="sng" dirty="0">
                <a:solidFill>
                  <a:srgbClr val="231F20"/>
                </a:solidFill>
                <a:latin typeface="MyriadPro-Regular"/>
                <a:ea typeface="Calibri" panose="020F0502020204030204" pitchFamily="34" charset="0"/>
                <a:cs typeface="MyriadPro-Regular"/>
              </a:rPr>
              <a:t>“</a:t>
            </a:r>
            <a:r>
              <a:rPr lang="en-US" sz="2400" u="sng" dirty="0">
                <a:solidFill>
                  <a:srgbClr val="FF0000"/>
                </a:solidFill>
                <a:latin typeface="MyriadPro-Regular"/>
                <a:ea typeface="Calibri" panose="020F0502020204030204" pitchFamily="34" charset="0"/>
                <a:cs typeface="Arial" panose="020B0604020202020204" pitchFamily="34" charset="0"/>
              </a:rPr>
              <a:t>Building new electricity plant</a:t>
            </a:r>
            <a:r>
              <a:rPr lang="en-US" sz="2400" u="sng" dirty="0">
                <a:solidFill>
                  <a:srgbClr val="231F20"/>
                </a:solidFill>
                <a:latin typeface="MyriadPro-Regular"/>
                <a:ea typeface="Calibri" panose="020F0502020204030204" pitchFamily="34" charset="0"/>
                <a:cs typeface="MyriadPro-Regular"/>
              </a:rPr>
              <a:t>”</a:t>
            </a:r>
            <a:r>
              <a:rPr lang="en-US" sz="2400" dirty="0">
                <a:solidFill>
                  <a:srgbClr val="231F20"/>
                </a:solidFill>
                <a:latin typeface="MyriadPro-Regular"/>
                <a:ea typeface="Calibri" panose="020F0502020204030204" pitchFamily="34" charset="0"/>
                <a:cs typeface="Arial" panose="020B0604020202020204" pitchFamily="34" charset="0"/>
              </a:rPr>
              <a:t> or </a:t>
            </a:r>
            <a:r>
              <a:rPr lang="en-US" sz="2400" u="sng" dirty="0">
                <a:solidFill>
                  <a:srgbClr val="231F20"/>
                </a:solidFill>
                <a:latin typeface="MyriadPro-Regular"/>
                <a:ea typeface="Calibri" panose="020F0502020204030204" pitchFamily="34" charset="0"/>
                <a:cs typeface="MyriadPro-Regular"/>
              </a:rPr>
              <a:t>“</a:t>
            </a:r>
            <a:r>
              <a:rPr lang="en-US" sz="2400" u="sng" dirty="0">
                <a:solidFill>
                  <a:srgbClr val="FF0000"/>
                </a:solidFill>
                <a:latin typeface="MyriadPro-Regular"/>
                <a:ea typeface="Calibri" panose="020F0502020204030204" pitchFamily="34" charset="0"/>
                <a:cs typeface="Arial" panose="020B0604020202020204" pitchFamily="34" charset="0"/>
              </a:rPr>
              <a:t>Upgrade the existing electricity plant</a:t>
            </a:r>
            <a:r>
              <a:rPr lang="en-US" sz="2400" u="sng" dirty="0">
                <a:solidFill>
                  <a:srgbClr val="231F20"/>
                </a:solidFill>
                <a:latin typeface="MyriadPro-Regular"/>
                <a:ea typeface="Calibri" panose="020F0502020204030204" pitchFamily="34" charset="0"/>
                <a:cs typeface="MyriadPro-Regular"/>
              </a:rPr>
              <a:t>”</a:t>
            </a:r>
            <a:r>
              <a:rPr lang="en-US" sz="2400" dirty="0">
                <a:solidFill>
                  <a:srgbClr val="231F20"/>
                </a:solidFill>
                <a:latin typeface="MyriadPro-Regular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231F20"/>
                </a:solidFill>
                <a:latin typeface="MyriadPro-Regular"/>
                <a:ea typeface="Calibri" panose="020F0502020204030204" pitchFamily="34" charset="0"/>
                <a:cs typeface="Arial" panose="020B0604020202020204" pitchFamily="34" charset="0"/>
              </a:rPr>
              <a:t>The Investment of building new one is 120 Million and the investment of upgrading the existing one is 50 Million.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231F20"/>
                </a:solidFill>
                <a:latin typeface="MyriadPro-Regular"/>
                <a:ea typeface="Calibri" panose="020F0502020204030204" pitchFamily="34" charset="0"/>
                <a:cs typeface="Arial" panose="020B0604020202020204" pitchFamily="34" charset="0"/>
              </a:rPr>
              <a:t>They expected that the probability of having strong demand on the production is 60%.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231F20"/>
                </a:solidFill>
                <a:latin typeface="MyriadPro-Regular"/>
                <a:ea typeface="Calibri" panose="020F0502020204030204" pitchFamily="34" charset="0"/>
                <a:cs typeface="Arial" panose="020B0604020202020204" pitchFamily="34" charset="0"/>
              </a:rPr>
              <a:t>If they build a new plant, the income of the plant is expected to be 200 Million in the upcoming 5 years if the demand is strong and 90 Million if the demand is weak.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231F20"/>
                </a:solidFill>
                <a:latin typeface="MyriadPro-Regular"/>
                <a:ea typeface="Calibri" panose="020F0502020204030204" pitchFamily="34" charset="0"/>
                <a:cs typeface="Arial" panose="020B0604020202020204" pitchFamily="34" charset="0"/>
              </a:rPr>
              <a:t>In case of upgrading the existing one the income is expected to be 120 Million if the demand is so strong and 60 Million if the demand is weak.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231F20"/>
                </a:solidFill>
                <a:latin typeface="MyriadPro-Regular"/>
                <a:ea typeface="Calibri" panose="020F0502020204030204" pitchFamily="34" charset="0"/>
                <a:cs typeface="Arial" panose="020B0604020202020204" pitchFamily="34" charset="0"/>
              </a:rPr>
              <a:t>Complete the following decision tree and calculate the </a:t>
            </a:r>
            <a:r>
              <a:rPr lang="en-US" sz="2400" dirty="0">
                <a:solidFill>
                  <a:srgbClr val="231F20"/>
                </a:solidFill>
                <a:latin typeface="MyriadPro-Regular"/>
                <a:ea typeface="Calibri" panose="020F0502020204030204" pitchFamily="34" charset="0"/>
                <a:cs typeface="MyriadPro-Regular"/>
              </a:rPr>
              <a:t>“</a:t>
            </a:r>
            <a:r>
              <a:rPr lang="en-US" sz="2400" dirty="0">
                <a:solidFill>
                  <a:srgbClr val="231F20"/>
                </a:solidFill>
                <a:latin typeface="MyriadPro-Regular"/>
                <a:ea typeface="Calibri" panose="020F0502020204030204" pitchFamily="34" charset="0"/>
                <a:cs typeface="Arial" panose="020B0604020202020204" pitchFamily="34" charset="0"/>
              </a:rPr>
              <a:t>Expected Monetary Value</a:t>
            </a:r>
            <a:r>
              <a:rPr lang="en-US" sz="2400" dirty="0">
                <a:solidFill>
                  <a:srgbClr val="231F20"/>
                </a:solidFill>
                <a:latin typeface="MyriadPro-Regular"/>
                <a:ea typeface="Calibri" panose="020F0502020204030204" pitchFamily="34" charset="0"/>
                <a:cs typeface="MyriadPro-Regular"/>
              </a:rPr>
              <a:t>”</a:t>
            </a:r>
            <a:r>
              <a:rPr lang="en-US" sz="2400" dirty="0">
                <a:solidFill>
                  <a:srgbClr val="231F20"/>
                </a:solidFill>
                <a:latin typeface="MyriadPro-Regular"/>
                <a:ea typeface="Calibri" panose="020F0502020204030204" pitchFamily="34" charset="0"/>
                <a:cs typeface="Arial" panose="020B0604020202020204" pitchFamily="34" charset="0"/>
              </a:rPr>
              <a:t> (EMV) in each case and help them take the decision: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231F20"/>
                </a:solidFill>
                <a:latin typeface="MyriadPro-Regular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171700" lvl="4" indent="-342900">
              <a:lnSpc>
                <a:spcPct val="107000"/>
              </a:lnSpc>
              <a:buFont typeface="+mj-lt"/>
              <a:buAutoNum type="alphaUcPeriod"/>
            </a:pPr>
            <a:r>
              <a:rPr lang="en-US" sz="2400" b="1" dirty="0" smtClean="0">
                <a:solidFill>
                  <a:srgbClr val="FF0000"/>
                </a:solidFill>
                <a:latin typeface="MyriadPro-Regular"/>
                <a:ea typeface="Calibri" panose="020F0502020204030204" pitchFamily="34" charset="0"/>
                <a:cs typeface="Arial" panose="020B0604020202020204" pitchFamily="34" charset="0"/>
              </a:rPr>
              <a:t>Build </a:t>
            </a:r>
            <a:r>
              <a:rPr lang="en-US" sz="2400" b="1" dirty="0">
                <a:solidFill>
                  <a:srgbClr val="FF0000"/>
                </a:solidFill>
                <a:latin typeface="MyriadPro-Regular"/>
                <a:ea typeface="Calibri" panose="020F0502020204030204" pitchFamily="34" charset="0"/>
                <a:cs typeface="Arial" panose="020B0604020202020204" pitchFamily="34" charset="0"/>
              </a:rPr>
              <a:t>new plant.</a:t>
            </a:r>
            <a:endParaRPr lang="en-US" sz="32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171700" lvl="4" indent="-342900">
              <a:lnSpc>
                <a:spcPct val="107000"/>
              </a:lnSpc>
              <a:buFont typeface="+mj-lt"/>
              <a:buAutoNum type="alphaUcPeriod"/>
            </a:pPr>
            <a:r>
              <a:rPr lang="en-US" sz="2400" b="1" dirty="0">
                <a:solidFill>
                  <a:srgbClr val="FF0000"/>
                </a:solidFill>
                <a:latin typeface="MyriadPro-Regular"/>
                <a:ea typeface="Calibri" panose="020F0502020204030204" pitchFamily="34" charset="0"/>
                <a:cs typeface="Arial" panose="020B0604020202020204" pitchFamily="34" charset="0"/>
              </a:rPr>
              <a:t>Renew the existing plant </a:t>
            </a:r>
            <a:endParaRPr lang="en-US" sz="32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231F20"/>
                </a:solidFill>
                <a:latin typeface="MyriadPro-Regular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285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4426" y="2832748"/>
            <a:ext cx="1016000" cy="114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Upgrade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95215" y="1098002"/>
            <a:ext cx="1927166" cy="63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Build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2629478" y="4612312"/>
            <a:ext cx="1927166" cy="63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Upgrade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2853492" y="844002"/>
            <a:ext cx="1270000" cy="254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120 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75317" y="4375561"/>
            <a:ext cx="1270000" cy="254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50 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43079" y="571500"/>
            <a:ext cx="1676400" cy="55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Strong Demand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43800" y="4244894"/>
            <a:ext cx="1676400" cy="55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Strong Demand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437860" y="1505355"/>
            <a:ext cx="1676400" cy="558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Weak Demand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543800" y="5130459"/>
            <a:ext cx="1676400" cy="558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Weak Demand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322656" y="6243935"/>
            <a:ext cx="169027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Net part Value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73013" y="563146"/>
            <a:ext cx="54053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60%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09365" y="1450759"/>
            <a:ext cx="54053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40%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199416" y="650845"/>
            <a:ext cx="1936749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-120 +200 =80m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327502" y="4421641"/>
            <a:ext cx="1749198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-50 +120 =70m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113847" y="1619006"/>
            <a:ext cx="2042547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-120 +90 =(-30)m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355877" y="5228860"/>
            <a:ext cx="1749198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-120 +60 =10m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685767" y="317500"/>
            <a:ext cx="1270000" cy="254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200 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85767" y="2058323"/>
            <a:ext cx="1270000" cy="254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90 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747000" y="3975444"/>
            <a:ext cx="1270000" cy="254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120 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685767" y="5689600"/>
            <a:ext cx="1270000" cy="254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60 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56753" y="2272666"/>
            <a:ext cx="3681757" cy="2297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EMV = 0.6 X 80 + 0.4 X (-30) = 36 m</a:t>
            </a:r>
            <a:endParaRPr 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160901" y="5586801"/>
            <a:ext cx="3681757" cy="2297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EMV = 0.6 X 70 + 0.4 X 10 = 46 m</a:t>
            </a:r>
            <a:endParaRPr 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1017169" y="1713457"/>
            <a:ext cx="1597011" cy="2898855"/>
            <a:chOff x="1017169" y="1713457"/>
            <a:chExt cx="1597011" cy="2898855"/>
          </a:xfrm>
        </p:grpSpPr>
        <p:sp>
          <p:nvSpPr>
            <p:cNvPr id="6" name="Rectangle 5"/>
            <p:cNvSpPr/>
            <p:nvPr/>
          </p:nvSpPr>
          <p:spPr>
            <a:xfrm>
              <a:off x="1017169" y="3054207"/>
              <a:ext cx="279400" cy="3429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6" idx="3"/>
            </p:cNvCxnSpPr>
            <p:nvPr/>
          </p:nvCxnSpPr>
          <p:spPr>
            <a:xfrm flipV="1">
              <a:off x="1296569" y="1713457"/>
              <a:ext cx="1208502" cy="1512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1296763" y="3210605"/>
              <a:ext cx="1317417" cy="14017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422381" y="1161806"/>
            <a:ext cx="1088147" cy="457200"/>
            <a:chOff x="4422381" y="1161806"/>
            <a:chExt cx="1088147" cy="457200"/>
          </a:xfrm>
        </p:grpSpPr>
        <p:sp>
          <p:nvSpPr>
            <p:cNvPr id="13" name="Oval 12"/>
            <p:cNvSpPr/>
            <p:nvPr/>
          </p:nvSpPr>
          <p:spPr>
            <a:xfrm>
              <a:off x="5066028" y="1161806"/>
              <a:ext cx="444500" cy="457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9" idx="3"/>
            </p:cNvCxnSpPr>
            <p:nvPr/>
          </p:nvCxnSpPr>
          <p:spPr>
            <a:xfrm>
              <a:off x="4422381" y="1413093"/>
              <a:ext cx="64364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571240" y="4698803"/>
            <a:ext cx="1088147" cy="457200"/>
            <a:chOff x="4422381" y="1161806"/>
            <a:chExt cx="1088147" cy="457200"/>
          </a:xfrm>
        </p:grpSpPr>
        <p:sp>
          <p:nvSpPr>
            <p:cNvPr id="48" name="Oval 47"/>
            <p:cNvSpPr/>
            <p:nvPr/>
          </p:nvSpPr>
          <p:spPr>
            <a:xfrm>
              <a:off x="5066028" y="1161806"/>
              <a:ext cx="444500" cy="457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4422381" y="1413093"/>
              <a:ext cx="64364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510528" y="901700"/>
            <a:ext cx="1893572" cy="425959"/>
            <a:chOff x="4007510" y="5817976"/>
            <a:chExt cx="1893572" cy="425959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4007510" y="5818376"/>
              <a:ext cx="414871" cy="4255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4422381" y="5817976"/>
              <a:ext cx="1478701" cy="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 flipV="1">
            <a:off x="5510694" y="1333019"/>
            <a:ext cx="1893406" cy="456294"/>
            <a:chOff x="4007510" y="5818376"/>
            <a:chExt cx="2187290" cy="425559"/>
          </a:xfrm>
        </p:grpSpPr>
        <p:cxnSp>
          <p:nvCxnSpPr>
            <p:cNvPr id="59" name="Straight Connector 58"/>
            <p:cNvCxnSpPr/>
            <p:nvPr/>
          </p:nvCxnSpPr>
          <p:spPr>
            <a:xfrm flipV="1">
              <a:off x="4007510" y="5818376"/>
              <a:ext cx="414871" cy="4255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4422381" y="5818376"/>
              <a:ext cx="17724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6625413" y="4208046"/>
            <a:ext cx="54053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60%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561765" y="5095659"/>
            <a:ext cx="54053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40%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5662928" y="4546600"/>
            <a:ext cx="1893572" cy="425959"/>
            <a:chOff x="4007510" y="5817976"/>
            <a:chExt cx="1893572" cy="425959"/>
          </a:xfrm>
        </p:grpSpPr>
        <p:cxnSp>
          <p:nvCxnSpPr>
            <p:cNvPr id="65" name="Straight Connector 64"/>
            <p:cNvCxnSpPr/>
            <p:nvPr/>
          </p:nvCxnSpPr>
          <p:spPr>
            <a:xfrm flipV="1">
              <a:off x="4007510" y="5818376"/>
              <a:ext cx="414871" cy="4255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4422381" y="5817976"/>
              <a:ext cx="1478701" cy="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 flipV="1">
            <a:off x="5663094" y="4977919"/>
            <a:ext cx="1893406" cy="456294"/>
            <a:chOff x="4007510" y="5818376"/>
            <a:chExt cx="2187290" cy="425559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4007510" y="5818376"/>
              <a:ext cx="414871" cy="4255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4422381" y="5818376"/>
              <a:ext cx="17724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9114260" y="710652"/>
            <a:ext cx="969540" cy="266700"/>
            <a:chOff x="9114260" y="710652"/>
            <a:chExt cx="969540" cy="266700"/>
          </a:xfrm>
        </p:grpSpPr>
        <p:sp>
          <p:nvSpPr>
            <p:cNvPr id="19" name="Isosceles Triangle 18"/>
            <p:cNvSpPr/>
            <p:nvPr/>
          </p:nvSpPr>
          <p:spPr>
            <a:xfrm>
              <a:off x="9728200" y="710652"/>
              <a:ext cx="355600" cy="266700"/>
            </a:xfrm>
            <a:prstGeom prst="triangle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>
              <a:endCxn id="19" idx="1"/>
            </p:cNvCxnSpPr>
            <p:nvPr/>
          </p:nvCxnSpPr>
          <p:spPr>
            <a:xfrm>
              <a:off x="9114260" y="844002"/>
              <a:ext cx="7028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9090282" y="1633827"/>
            <a:ext cx="969540" cy="266700"/>
            <a:chOff x="9114260" y="710652"/>
            <a:chExt cx="969540" cy="266700"/>
          </a:xfrm>
        </p:grpSpPr>
        <p:sp>
          <p:nvSpPr>
            <p:cNvPr id="78" name="Isosceles Triangle 77"/>
            <p:cNvSpPr/>
            <p:nvPr/>
          </p:nvSpPr>
          <p:spPr>
            <a:xfrm>
              <a:off x="9728200" y="710652"/>
              <a:ext cx="355600" cy="266700"/>
            </a:xfrm>
            <a:prstGeom prst="triangle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>
              <a:endCxn id="78" idx="1"/>
            </p:cNvCxnSpPr>
            <p:nvPr/>
          </p:nvCxnSpPr>
          <p:spPr>
            <a:xfrm>
              <a:off x="9114260" y="844002"/>
              <a:ext cx="7028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9219452" y="4432103"/>
            <a:ext cx="969540" cy="266700"/>
            <a:chOff x="9114260" y="710652"/>
            <a:chExt cx="969540" cy="266700"/>
          </a:xfrm>
        </p:grpSpPr>
        <p:sp>
          <p:nvSpPr>
            <p:cNvPr id="81" name="Isosceles Triangle 80"/>
            <p:cNvSpPr/>
            <p:nvPr/>
          </p:nvSpPr>
          <p:spPr>
            <a:xfrm>
              <a:off x="9728200" y="710652"/>
              <a:ext cx="355600" cy="266700"/>
            </a:xfrm>
            <a:prstGeom prst="triangle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>
              <a:endCxn id="81" idx="1"/>
            </p:cNvCxnSpPr>
            <p:nvPr/>
          </p:nvCxnSpPr>
          <p:spPr>
            <a:xfrm>
              <a:off x="9114260" y="844002"/>
              <a:ext cx="7028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9219452" y="5276509"/>
            <a:ext cx="969540" cy="266700"/>
            <a:chOff x="9114260" y="710652"/>
            <a:chExt cx="969540" cy="266700"/>
          </a:xfrm>
        </p:grpSpPr>
        <p:sp>
          <p:nvSpPr>
            <p:cNvPr id="84" name="Isosceles Triangle 83"/>
            <p:cNvSpPr/>
            <p:nvPr/>
          </p:nvSpPr>
          <p:spPr>
            <a:xfrm>
              <a:off x="9728200" y="710652"/>
              <a:ext cx="355600" cy="266700"/>
            </a:xfrm>
            <a:prstGeom prst="triangle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>
              <a:endCxn id="84" idx="1"/>
            </p:cNvCxnSpPr>
            <p:nvPr/>
          </p:nvCxnSpPr>
          <p:spPr>
            <a:xfrm>
              <a:off x="9114260" y="844002"/>
              <a:ext cx="7028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22094" y="4475407"/>
            <a:ext cx="1171706" cy="1468193"/>
            <a:chOff x="22094" y="4475407"/>
            <a:chExt cx="1171706" cy="1468193"/>
          </a:xfrm>
        </p:grpSpPr>
        <p:sp>
          <p:nvSpPr>
            <p:cNvPr id="39" name="Oval 38"/>
            <p:cNvSpPr/>
            <p:nvPr/>
          </p:nvSpPr>
          <p:spPr>
            <a:xfrm>
              <a:off x="22094" y="5095111"/>
              <a:ext cx="1171706" cy="84848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Upgrade</a:t>
              </a:r>
              <a:endParaRPr lang="en-US" sz="1400" dirty="0"/>
            </a:p>
          </p:txBody>
        </p:sp>
        <p:sp>
          <p:nvSpPr>
            <p:cNvPr id="92" name="Down Arrow 91"/>
            <p:cNvSpPr/>
            <p:nvPr/>
          </p:nvSpPr>
          <p:spPr>
            <a:xfrm>
              <a:off x="495679" y="4475407"/>
              <a:ext cx="240021" cy="619704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7216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24" grpId="0"/>
      <p:bldP spid="25" grpId="0"/>
      <p:bldP spid="27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62" grpId="0"/>
      <p:bldP spid="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164" y="1242883"/>
            <a:ext cx="6262436" cy="561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90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 On Decision Tree: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4921" y="2712788"/>
            <a:ext cx="10401300" cy="2353755"/>
            <a:chOff x="790121" y="3264331"/>
            <a:chExt cx="10401300" cy="235375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121" y="3264331"/>
              <a:ext cx="10401300" cy="6096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701" y="3873931"/>
              <a:ext cx="1733550" cy="172402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85722" y="3654855"/>
              <a:ext cx="1771421" cy="1963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4069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644775"/>
            <a:ext cx="10401300" cy="714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1359150"/>
            <a:ext cx="10401300" cy="684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" y="2652916"/>
            <a:ext cx="10401300" cy="35123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50" y="2043316"/>
            <a:ext cx="104013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5388" y="3060366"/>
            <a:ext cx="2124075" cy="1104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9463" y="2727482"/>
            <a:ext cx="1733550" cy="1724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7430" y="4784391"/>
            <a:ext cx="1885950" cy="10572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30544" y="4324183"/>
            <a:ext cx="1495425" cy="1657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39292" y="2838653"/>
            <a:ext cx="2257425" cy="8477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33013" y="4787273"/>
            <a:ext cx="2276475" cy="781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86226" y="2458032"/>
            <a:ext cx="1828800" cy="13049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86226" y="3724478"/>
            <a:ext cx="18288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40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39" y="1001248"/>
            <a:ext cx="11785935" cy="52190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245" y="2488281"/>
            <a:ext cx="2124075" cy="1104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982" y="1316706"/>
            <a:ext cx="1733550" cy="1724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3888" y="4440787"/>
            <a:ext cx="1885950" cy="1057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9045" y="4414447"/>
            <a:ext cx="1495425" cy="1657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4470" y="1316706"/>
            <a:ext cx="2705100" cy="885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7328" y="2412833"/>
            <a:ext cx="2524125" cy="9048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69756" y="1445293"/>
            <a:ext cx="723900" cy="3143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22131" y="2655720"/>
            <a:ext cx="771525" cy="41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1603" y="3947110"/>
            <a:ext cx="2609850" cy="9334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04470" y="5093249"/>
            <a:ext cx="2305050" cy="8096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16617" y="4147510"/>
            <a:ext cx="695325" cy="3333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16617" y="5377362"/>
            <a:ext cx="676275" cy="3524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92575" y="523004"/>
            <a:ext cx="4838700" cy="47625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47675" y="6320189"/>
            <a:ext cx="11454062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VectoraLTStd-Roman"/>
              </a:rPr>
              <a:t>The procedure for solving a tree is called “rolling back” or “folding back” </a:t>
            </a:r>
            <a:r>
              <a:rPr lang="en-US" sz="2000" b="1" dirty="0" smtClean="0">
                <a:solidFill>
                  <a:srgbClr val="FF0000"/>
                </a:solidFill>
                <a:latin typeface="VectoraLTStd-Roman"/>
              </a:rPr>
              <a:t>the tree</a:t>
            </a:r>
            <a:r>
              <a:rPr lang="en-US" sz="2000" b="1" dirty="0">
                <a:solidFill>
                  <a:srgbClr val="FF0000"/>
                </a:solidFill>
                <a:latin typeface="VectoraLTStd-Roman"/>
              </a:rPr>
              <a:t>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75680" y="1943315"/>
            <a:ext cx="4000500" cy="3714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75680" y="4690566"/>
            <a:ext cx="3914775" cy="3905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84671" y="1831055"/>
            <a:ext cx="3333750" cy="6953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471987" y="4575692"/>
            <a:ext cx="3295650" cy="6953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018421" y="4413835"/>
            <a:ext cx="733425" cy="9906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976180" y="4690566"/>
            <a:ext cx="10668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23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33" y="453345"/>
            <a:ext cx="9210675" cy="581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32" y="1034370"/>
            <a:ext cx="9210675" cy="1047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31" y="2082120"/>
            <a:ext cx="9210676" cy="752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429" y="2834595"/>
            <a:ext cx="9210677" cy="981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429" y="3815670"/>
            <a:ext cx="9210677" cy="676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429" y="4491945"/>
            <a:ext cx="9210678" cy="61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09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Example on Decision Tree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6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46" y="0"/>
            <a:ext cx="11601450" cy="148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46" y="1485900"/>
            <a:ext cx="11582400" cy="5038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626" y="3830183"/>
            <a:ext cx="5362575" cy="1781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1626" y="4005262"/>
            <a:ext cx="36385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62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68" y="0"/>
            <a:ext cx="11487150" cy="1419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68" y="1419225"/>
            <a:ext cx="11487150" cy="3267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318" y="1419225"/>
            <a:ext cx="10153650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318" y="3052762"/>
            <a:ext cx="6400800" cy="1638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968" y="4633912"/>
            <a:ext cx="114871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20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301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MyriadPro-Regular</vt:lpstr>
      <vt:lpstr>VectoraLTStd-Roman</vt:lpstr>
      <vt:lpstr>Office Theme</vt:lpstr>
      <vt:lpstr>Decision Tree</vt:lpstr>
      <vt:lpstr>Decision Tree :</vt:lpstr>
      <vt:lpstr>Simple Example On Decision Tree:</vt:lpstr>
      <vt:lpstr>PowerPoint Presentation</vt:lpstr>
      <vt:lpstr>PowerPoint Presentation</vt:lpstr>
      <vt:lpstr>PowerPoint Presentation</vt:lpstr>
      <vt:lpstr>Financial Example on Decision Tree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Said F. Huda</dc:creator>
  <cp:lastModifiedBy>Said F. Huda</cp:lastModifiedBy>
  <cp:revision>24</cp:revision>
  <dcterms:created xsi:type="dcterms:W3CDTF">2017-09-17T07:14:12Z</dcterms:created>
  <dcterms:modified xsi:type="dcterms:W3CDTF">2017-09-17T08:55:09Z</dcterms:modified>
</cp:coreProperties>
</file>