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A727-CEE2-4D38-B131-A1C9B954C59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3E43-3685-4E58-825E-FECA737C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Influence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7458"/>
            <a:ext cx="9144000" cy="19406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Prepared by</a:t>
            </a:r>
          </a:p>
          <a:p>
            <a:r>
              <a:rPr lang="en-US" sz="3500" b="1" dirty="0"/>
              <a:t>Said Fawzy</a:t>
            </a:r>
          </a:p>
          <a:p>
            <a:r>
              <a:rPr lang="en-US" dirty="0"/>
              <a:t>Manager of Information Center-Quality Manager</a:t>
            </a:r>
          </a:p>
          <a:p>
            <a:r>
              <a:rPr lang="en-US" dirty="0"/>
              <a:t>Tendering Department</a:t>
            </a:r>
            <a:br>
              <a:rPr lang="en-US" dirty="0"/>
            </a:br>
            <a:r>
              <a:rPr lang="en-US" dirty="0"/>
              <a:t>Arab Contractors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6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3" y="-1"/>
            <a:ext cx="11221900" cy="4169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31" y="2227400"/>
            <a:ext cx="2173299" cy="1059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6" y="3241716"/>
            <a:ext cx="1842050" cy="18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6" y="370853"/>
            <a:ext cx="11386994" cy="60962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826" y="5923722"/>
            <a:ext cx="2173357" cy="742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8" y="225287"/>
            <a:ext cx="11905092" cy="6175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791201"/>
            <a:ext cx="2173357" cy="742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58794" y="3114262"/>
            <a:ext cx="720510" cy="20345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11113" y="3798277"/>
            <a:ext cx="540077" cy="4528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5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28"/>
            <a:ext cx="12192000" cy="6397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95422" y="6115879"/>
            <a:ext cx="2173357" cy="742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influence diagram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influence diagram is an intuitive visual display of a decision problem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It depicts the key elements, including decisions, uncertainties, and objectives as nodes of various shapes and colors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It shows influences among them as arrows.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85" y="1897020"/>
            <a:ext cx="4332948" cy="437738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7837714" y="4548249"/>
            <a:ext cx="3231078" cy="1258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 final </a:t>
            </a:r>
            <a:r>
              <a:rPr lang="en-US" sz="2400" dirty="0" smtClean="0"/>
              <a:t>valuation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5925785" y="365125"/>
            <a:ext cx="2173185" cy="1531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decision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1262" y="2458192"/>
            <a:ext cx="2649742" cy="3093522"/>
            <a:chOff x="451262" y="2458192"/>
            <a:chExt cx="2649742" cy="3093522"/>
          </a:xfrm>
        </p:grpSpPr>
        <p:sp>
          <p:nvSpPr>
            <p:cNvPr id="7" name="Right Arrow 6"/>
            <p:cNvSpPr/>
            <p:nvPr/>
          </p:nvSpPr>
          <p:spPr>
            <a:xfrm>
              <a:off x="451262" y="2458192"/>
              <a:ext cx="2649742" cy="7481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chance variable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51262" y="4803568"/>
              <a:ext cx="2649742" cy="7481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chance variable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6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4988"/>
            <a:ext cx="10515600" cy="1325563"/>
          </a:xfrm>
        </p:spPr>
        <p:txBody>
          <a:bodyPr/>
          <a:lstStyle/>
          <a:p>
            <a:r>
              <a:rPr lang="en-US" i="1" dirty="0"/>
              <a:t>What do the nodes mean</a:t>
            </a:r>
            <a:r>
              <a:rPr lang="en-US" i="1" dirty="0" smtClean="0"/>
              <a:t>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54096" y="1027639"/>
            <a:ext cx="8110537" cy="1120967"/>
            <a:chOff x="1354096" y="1690688"/>
            <a:chExt cx="8110537" cy="11209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096" y="1690688"/>
              <a:ext cx="2220377" cy="112096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68633" y="1868548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Roboto"/>
                </a:rPr>
                <a:t>A </a:t>
              </a:r>
              <a:r>
                <a:rPr lang="en-US" b="1" i="1" dirty="0">
                  <a:solidFill>
                    <a:srgbClr val="333333"/>
                  </a:solidFill>
                  <a:latin typeface="Roboto"/>
                </a:rPr>
                <a:t>decision </a:t>
              </a:r>
              <a:r>
                <a:rPr lang="en-US" dirty="0">
                  <a:solidFill>
                    <a:srgbClr val="333333"/>
                  </a:solidFill>
                  <a:latin typeface="Roboto"/>
                </a:rPr>
                <a:t>is a variable that you (or your organization), as the decision maker, have the power to modify directly.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19564" y="2024559"/>
            <a:ext cx="8045069" cy="1244169"/>
            <a:chOff x="1419564" y="2811655"/>
            <a:chExt cx="8045069" cy="12441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564" y="2811655"/>
              <a:ext cx="1921144" cy="124416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368633" y="2989515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Roboto"/>
                </a:rPr>
                <a:t>A </a:t>
              </a:r>
              <a:r>
                <a:rPr lang="en-US" b="1" i="1" dirty="0">
                  <a:solidFill>
                    <a:srgbClr val="333333"/>
                  </a:solidFill>
                  <a:latin typeface="Roboto"/>
                </a:rPr>
                <a:t>chance variable</a:t>
              </a:r>
              <a:r>
                <a:rPr lang="en-US" b="1" dirty="0">
                  <a:solidFill>
                    <a:srgbClr val="333333"/>
                  </a:solidFill>
                  <a:latin typeface="Roboto"/>
                </a:rPr>
                <a:t> </a:t>
              </a:r>
              <a:r>
                <a:rPr lang="en-US" dirty="0">
                  <a:solidFill>
                    <a:srgbClr val="333333"/>
                  </a:solidFill>
                  <a:latin typeface="Roboto"/>
                </a:rPr>
                <a:t>is an uncertain quantity, whose value you don't (yet) know, because you don't have complete information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61480" y="3271561"/>
            <a:ext cx="7757062" cy="932229"/>
            <a:chOff x="1549605" y="4244562"/>
            <a:chExt cx="7757062" cy="9322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605" y="4244562"/>
              <a:ext cx="1661062" cy="93222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210667" y="429130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Roboto"/>
                </a:rPr>
                <a:t>An </a:t>
              </a:r>
              <a:r>
                <a:rPr lang="en-US" b="1" i="1" dirty="0">
                  <a:solidFill>
                    <a:srgbClr val="333333"/>
                  </a:solidFill>
                  <a:latin typeface="Roboto"/>
                </a:rPr>
                <a:t>objective </a:t>
              </a:r>
              <a:r>
                <a:rPr lang="en-US" dirty="0">
                  <a:solidFill>
                    <a:srgbClr val="333333"/>
                  </a:solidFill>
                  <a:latin typeface="Roboto"/>
                </a:rPr>
                <a:t>is a measure of your satisfaction with possible outcomes.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4295444"/>
            <a:ext cx="8601046" cy="916518"/>
            <a:chOff x="542954" y="5365529"/>
            <a:chExt cx="8601046" cy="9165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954" y="5539839"/>
              <a:ext cx="1422565" cy="742208"/>
            </a:xfrm>
            <a:prstGeom prst="rect">
              <a:avLst/>
            </a:prstGeom>
          </p:spPr>
        </p:pic>
        <p:sp>
          <p:nvSpPr>
            <p:cNvPr id="14" name="Isosceles Triangle 13"/>
            <p:cNvSpPr/>
            <p:nvPr/>
          </p:nvSpPr>
          <p:spPr>
            <a:xfrm>
              <a:off x="1961452" y="5365529"/>
              <a:ext cx="1171915" cy="7600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0" y="5506895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Roboto"/>
                </a:rPr>
                <a:t>A </a:t>
              </a:r>
              <a:r>
                <a:rPr lang="en-US" b="1" i="1" dirty="0">
                  <a:solidFill>
                    <a:srgbClr val="333333"/>
                  </a:solidFill>
                  <a:latin typeface="Roboto"/>
                </a:rPr>
                <a:t>general variable</a:t>
              </a:r>
              <a:r>
                <a:rPr lang="en-US" dirty="0">
                  <a:solidFill>
                    <a:srgbClr val="333333"/>
                  </a:solidFill>
                  <a:latin typeface="Roboto"/>
                </a:rPr>
                <a:t> is a deterministic function of the quantities it depends on.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19564" y="5477926"/>
            <a:ext cx="4997069" cy="870397"/>
            <a:chOff x="1419564" y="5477926"/>
            <a:chExt cx="4997069" cy="87039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9564" y="5477926"/>
              <a:ext cx="1135301" cy="870397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051609" y="5728458"/>
              <a:ext cx="3365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Roboto"/>
                </a:rPr>
                <a:t>An arrow denotes an </a:t>
              </a:r>
              <a:r>
                <a:rPr lang="en-US" i="1" dirty="0">
                  <a:solidFill>
                    <a:srgbClr val="333333"/>
                  </a:solidFill>
                  <a:latin typeface="Roboto"/>
                </a:rPr>
                <a:t>influence</a:t>
              </a:r>
              <a:r>
                <a:rPr lang="en-US" dirty="0">
                  <a:solidFill>
                    <a:srgbClr val="333333"/>
                  </a:solidFill>
                  <a:latin typeface="Roboto"/>
                </a:rPr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1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Famous software “ANALYTICA”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515" y="142080"/>
            <a:ext cx="2682402" cy="2433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02" y="2681781"/>
            <a:ext cx="7372305" cy="39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76" y="1286246"/>
            <a:ext cx="10625562" cy="44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426" y="2496347"/>
            <a:ext cx="6546574" cy="436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5938" y="570188"/>
            <a:ext cx="7514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Example :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Mishaltit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Hamada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55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00" y="591999"/>
            <a:ext cx="2086804" cy="187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77" y="0"/>
            <a:ext cx="3007623" cy="1940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23" y="2200481"/>
            <a:ext cx="3555103" cy="1504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854" y="1290650"/>
            <a:ext cx="2713590" cy="1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8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2" y="146187"/>
            <a:ext cx="11470585" cy="44607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2" y="350768"/>
            <a:ext cx="1420882" cy="89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27" y="3046964"/>
            <a:ext cx="1100344" cy="1170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49" y="241852"/>
            <a:ext cx="1389614" cy="13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4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89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Influence Diagram</vt:lpstr>
      <vt:lpstr>What is influence diagram ?</vt:lpstr>
      <vt:lpstr>Simple Example </vt:lpstr>
      <vt:lpstr>What do the nodes mean?</vt:lpstr>
      <vt:lpstr>Famous software “ANALYTICA”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Diagram</dc:title>
  <dc:creator>Said Fawzy</dc:creator>
  <cp:lastModifiedBy>Said F. Huda</cp:lastModifiedBy>
  <cp:revision>18</cp:revision>
  <dcterms:created xsi:type="dcterms:W3CDTF">2017-09-16T15:39:41Z</dcterms:created>
  <dcterms:modified xsi:type="dcterms:W3CDTF">2017-09-17T06:52:48Z</dcterms:modified>
</cp:coreProperties>
</file>