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82" r:id="rId4"/>
    <p:sldId id="258" r:id="rId5"/>
    <p:sldId id="259" r:id="rId6"/>
    <p:sldId id="260" r:id="rId7"/>
    <p:sldId id="283"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7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215009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68640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9E0C4-A027-4D7D-BE37-E74F2520962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2997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36197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9E0C4-A027-4D7D-BE37-E74F2520962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9579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2276467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2401890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348256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127949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342421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86313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406071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276543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157217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7AFE2F-5F0E-451A-A742-9FCAFA043FDD}" type="datetimeFigureOut">
              <a:rPr lang="en-IN" smtClean="0"/>
              <a:pPr/>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A9E0C4-A027-4D7D-BE37-E74F25209624}" type="slidenum">
              <a:rPr lang="en-IN" smtClean="0"/>
              <a:pPr/>
              <a:t>‹#›</a:t>
            </a:fld>
            <a:endParaRPr lang="en-IN"/>
          </a:p>
        </p:txBody>
      </p:sp>
    </p:spTree>
    <p:extLst>
      <p:ext uri="{BB962C8B-B14F-4D97-AF65-F5344CB8AC3E}">
        <p14:creationId xmlns:p14="http://schemas.microsoft.com/office/powerpoint/2010/main" val="2453775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A9E0C4-A027-4D7D-BE37-E74F25209624}" type="slidenum">
              <a:rPr lang="en-IN" smtClean="0"/>
              <a:pPr/>
              <a:t>‹#›</a:t>
            </a:fld>
            <a:endParaRPr lang="en-IN"/>
          </a:p>
        </p:txBody>
      </p:sp>
      <p:sp>
        <p:nvSpPr>
          <p:cNvPr id="5" name="Date Placeholder 4"/>
          <p:cNvSpPr>
            <a:spLocks noGrp="1"/>
          </p:cNvSpPr>
          <p:nvPr>
            <p:ph type="dt" sz="half" idx="10"/>
          </p:nvPr>
        </p:nvSpPr>
        <p:spPr/>
        <p:txBody>
          <a:bodyPr/>
          <a:lstStyle/>
          <a:p>
            <a:fld id="{3D7AFE2F-5F0E-451A-A742-9FCAFA043FDD}" type="datetimeFigureOut">
              <a:rPr lang="en-IN" smtClean="0"/>
              <a:pPr/>
              <a:t>13-06-2024</a:t>
            </a:fld>
            <a:endParaRPr lang="en-IN"/>
          </a:p>
        </p:txBody>
      </p:sp>
    </p:spTree>
    <p:extLst>
      <p:ext uri="{BB962C8B-B14F-4D97-AF65-F5344CB8AC3E}">
        <p14:creationId xmlns:p14="http://schemas.microsoft.com/office/powerpoint/2010/main" val="51275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7AFE2F-5F0E-451A-A742-9FCAFA043FDD}" type="datetimeFigureOut">
              <a:rPr lang="en-IN" smtClean="0"/>
              <a:pPr/>
              <a:t>13-06-2024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A9E0C4-A027-4D7D-BE37-E74F25209624}" type="slidenum">
              <a:rPr lang="en-IN" smtClean="0"/>
              <a:pPr/>
              <a:t>‹#›</a:t>
            </a:fld>
            <a:endParaRPr lang="en-IN"/>
          </a:p>
        </p:txBody>
      </p:sp>
    </p:spTree>
    <p:extLst>
      <p:ext uri="{BB962C8B-B14F-4D97-AF65-F5344CB8AC3E}">
        <p14:creationId xmlns:p14="http://schemas.microsoft.com/office/powerpoint/2010/main" val="119539706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40817D-0007-4104-B1EB-11F08E590F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9FEA20F3-2DF6-4D0B-AE14-E35D6B554A11}"/>
              </a:ext>
            </a:extLst>
          </p:cNvPr>
          <p:cNvSpPr txBox="1"/>
          <p:nvPr/>
        </p:nvSpPr>
        <p:spPr>
          <a:xfrm>
            <a:off x="1519518" y="2844321"/>
            <a:ext cx="8767482" cy="2208810"/>
          </a:xfrm>
          <a:prstGeom prst="rect">
            <a:avLst/>
          </a:prstGeom>
          <a:noFill/>
        </p:spPr>
        <p:txBody>
          <a:bodyPr wrap="square">
            <a:spAutoFit/>
          </a:bodyPr>
          <a:lstStyle/>
          <a:p>
            <a:pPr marL="0" marR="0" algn="ctr">
              <a:lnSpc>
                <a:spcPct val="115000"/>
              </a:lnSpc>
              <a:spcBef>
                <a:spcPts val="0"/>
              </a:spcBef>
              <a:spcAft>
                <a:spcPts val="0"/>
              </a:spcAft>
            </a:pPr>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SRM UNIVERSITY AP</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p>
          <a:p>
            <a:pPr algn="ctr">
              <a:lnSpc>
                <a:spcPct val="115000"/>
              </a:lnSpc>
            </a:pPr>
            <a:r>
              <a:rPr lang="en-US" sz="3000" dirty="0">
                <a:solidFill>
                  <a:srgbClr val="000000"/>
                </a:solidFill>
                <a:effectLst/>
                <a:latin typeface="Times New Roman" panose="02020603050405020304" pitchFamily="18" charset="0"/>
                <a:ea typeface="Calibri" panose="020F0502020204030204" pitchFamily="34" charset="0"/>
              </a:rPr>
              <a:t>CSE 105 L</a:t>
            </a:r>
            <a:endParaRPr lang="en-IN" sz="3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4704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621F208-D1AE-488C-B834-4E87EEA8B690}"/>
              </a:ext>
            </a:extLst>
          </p:cNvPr>
          <p:cNvSpPr txBox="1"/>
          <p:nvPr/>
        </p:nvSpPr>
        <p:spPr>
          <a:xfrm>
            <a:off x="3794760" y="0"/>
            <a:ext cx="6098344" cy="1081899"/>
          </a:xfrm>
          <a:prstGeom prst="rect">
            <a:avLst/>
          </a:prstGeom>
          <a:noFill/>
        </p:spPr>
        <p:txBody>
          <a:bodyPr wrap="square">
            <a:spAutoFit/>
          </a:bodyPr>
          <a:lstStyle/>
          <a:p>
            <a:pPr algn="just">
              <a:lnSpc>
                <a:spcPct val="150000"/>
              </a:lnSpc>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User Registration</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19514C5-C1B6-4F49-AA30-209A18D08E31}"/>
              </a:ext>
            </a:extLst>
          </p:cNvPr>
          <p:cNvSpPr txBox="1"/>
          <p:nvPr/>
        </p:nvSpPr>
        <p:spPr>
          <a:xfrm>
            <a:off x="801858" y="1406769"/>
            <a:ext cx="10818056" cy="4989507"/>
          </a:xfrm>
          <a:prstGeom prst="rect">
            <a:avLst/>
          </a:prstGeom>
          <a:noFill/>
        </p:spPr>
        <p:txBody>
          <a:bodyPr wrap="square">
            <a:spAutoFit/>
          </a:bodyPr>
          <a:lstStyle/>
          <a:p>
            <a:pPr marL="914400" marR="0" indent="-457200" algn="just">
              <a:lnSpc>
                <a:spcPct val="150000"/>
              </a:lnSpc>
              <a:spcBef>
                <a:spcPts val="0"/>
              </a:spcBef>
              <a:spcAft>
                <a:spcPts val="0"/>
              </a:spcAft>
              <a:buFont typeface="Wingdings" panose="05000000000000000000" pitchFamily="2" charset="2"/>
              <a:buChar char="Ø"/>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This module covers the details about the registration of users.</a:t>
            </a:r>
          </a:p>
          <a:p>
            <a:pPr marL="914400" marR="0" indent="-457200" algn="just">
              <a:lnSpc>
                <a:spcPct val="150000"/>
              </a:lnSpc>
              <a:spcBef>
                <a:spcPts val="0"/>
              </a:spcBef>
              <a:spcAft>
                <a:spcPts val="0"/>
              </a:spcAft>
              <a:buFont typeface="Wingdings" panose="05000000000000000000" pitchFamily="2" charset="2"/>
              <a:buChar char="Ø"/>
            </a:pPr>
            <a:r>
              <a:rPr lang="en-US" sz="3600" dirty="0">
                <a:latin typeface="Times New Roman" panose="02020603050405020304" pitchFamily="18" charset="0"/>
                <a:ea typeface="Calibri" panose="020F0502020204030204" pitchFamily="34" charset="0"/>
                <a:cs typeface="Times New Roman" panose="02020603050405020304" pitchFamily="18" charset="0"/>
              </a:rPr>
              <a:t>Users can </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register by themselves by adding data like name, password, email id and further details.</a:t>
            </a:r>
          </a:p>
          <a:p>
            <a:pPr marL="914400" marR="0" indent="-457200" algn="just">
              <a:lnSpc>
                <a:spcPct val="150000"/>
              </a:lnSpc>
              <a:spcBef>
                <a:spcPts val="0"/>
              </a:spcBef>
              <a:spcAft>
                <a:spcPts val="0"/>
              </a:spcAft>
              <a:buFont typeface="Wingdings" panose="05000000000000000000" pitchFamily="2" charset="2"/>
              <a:buChar char="Ø"/>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After registration they can be sign in by their username and password.</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461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F5FC212-5C3B-46FB-ADE8-B15F91994509}"/>
              </a:ext>
            </a:extLst>
          </p:cNvPr>
          <p:cNvSpPr txBox="1"/>
          <p:nvPr/>
        </p:nvSpPr>
        <p:spPr>
          <a:xfrm>
            <a:off x="4202722" y="0"/>
            <a:ext cx="6098344" cy="1081899"/>
          </a:xfrm>
          <a:prstGeom prst="rect">
            <a:avLst/>
          </a:prstGeom>
          <a:noFill/>
        </p:spPr>
        <p:txBody>
          <a:bodyPr wrap="square">
            <a:spAutoFit/>
          </a:bodyPr>
          <a:lstStyle/>
          <a:p>
            <a:pPr algn="just">
              <a:lnSpc>
                <a:spcPct val="150000"/>
              </a:lnSpc>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Package Creation</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EE2DA61-9A22-4F82-8072-1563AE79D0F4}"/>
              </a:ext>
            </a:extLst>
          </p:cNvPr>
          <p:cNvSpPr txBox="1"/>
          <p:nvPr/>
        </p:nvSpPr>
        <p:spPr>
          <a:xfrm>
            <a:off x="562709" y="1181686"/>
            <a:ext cx="10972800" cy="5184048"/>
          </a:xfrm>
          <a:prstGeom prst="rect">
            <a:avLst/>
          </a:prstGeom>
          <a:noFill/>
        </p:spPr>
        <p:txBody>
          <a:bodyPr wrap="square">
            <a:spAutoFit/>
          </a:bodyPr>
          <a:lstStyle/>
          <a:p>
            <a:pPr marL="914400" marR="0" indent="-457200" algn="just">
              <a:lnSpc>
                <a:spcPct val="150000"/>
              </a:lnSpc>
              <a:spcBef>
                <a:spcPts val="0"/>
              </a:spcBef>
              <a:spcAft>
                <a:spcPts val="0"/>
              </a:spcAft>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module can create packages by creating package page.</a:t>
            </a:r>
          </a:p>
          <a:p>
            <a:pPr marL="914400" marR="0" indent="-457200" algn="just">
              <a:lnSpc>
                <a:spcPct val="150000"/>
              </a:lnSpc>
              <a:spcBef>
                <a:spcPts val="0"/>
              </a:spcBef>
              <a:spcAft>
                <a:spcPts val="0"/>
              </a:spcAft>
              <a:buFont typeface="Wingdings" panose="05000000000000000000" pitchFamily="2" charset="2"/>
              <a:buChar char="Ø"/>
            </a:pPr>
            <a:r>
              <a:rPr lang="en-US" sz="3200" dirty="0">
                <a:latin typeface="Times New Roman" panose="02020603050405020304" pitchFamily="18" charset="0"/>
                <a:ea typeface="Calibri" panose="020F0502020204030204" pitchFamily="34" charset="0"/>
                <a:cs typeface="Times New Roman" panose="02020603050405020304" pitchFamily="18" charset="0"/>
              </a:rPr>
              <a:t>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ser has to feed the details about:</a:t>
            </a:r>
          </a:p>
          <a:p>
            <a:pPr marL="914400" marR="0" indent="-457200" algn="just">
              <a:lnSpc>
                <a:spcPct val="150000"/>
              </a:lnSpc>
              <a:spcBef>
                <a:spcPts val="0"/>
              </a:spcBef>
              <a:spcAft>
                <a:spcPts val="0"/>
              </a:spcAft>
              <a:buFont typeface="Wingdings" panose="05000000000000000000" pitchFamily="2" charset="2"/>
              <a:buChar char="Ø"/>
            </a:pPr>
            <a:r>
              <a:rPr lang="en-US" sz="3200" dirty="0">
                <a:latin typeface="Times New Roman" panose="02020603050405020304" pitchFamily="18" charset="0"/>
                <a:ea typeface="Calibri" panose="020F0502020204030204" pitchFamily="34" charset="0"/>
                <a:cs typeface="Times New Roman" panose="02020603050405020304" pitchFamily="18" charset="0"/>
              </a:rPr>
              <a:t>P</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lace of visit</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914400" marR="0" indent="-457200" algn="just">
              <a:lnSpc>
                <a:spcPct val="150000"/>
              </a:lnSpc>
              <a:spcBef>
                <a:spcPts val="0"/>
              </a:spcBef>
              <a:spcAft>
                <a:spcPts val="0"/>
              </a:spcAft>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Date and Period of Stay</a:t>
            </a:r>
          </a:p>
          <a:p>
            <a:pPr marL="914400" marR="0" indent="-457200" algn="just">
              <a:lnSpc>
                <a:spcPct val="150000"/>
              </a:lnSpc>
              <a:spcBef>
                <a:spcPts val="0"/>
              </a:spcBef>
              <a:spcAft>
                <a:spcPts val="0"/>
              </a:spcAft>
              <a:buFont typeface="Wingdings" panose="05000000000000000000" pitchFamily="2" charset="2"/>
              <a:buChar char="Ø"/>
            </a:pPr>
            <a:r>
              <a:rPr lang="en-US" sz="3200" dirty="0">
                <a:latin typeface="Times New Roman" panose="02020603050405020304" pitchFamily="18" charset="0"/>
                <a:ea typeface="Calibri" panose="020F0502020204030204" pitchFamily="34" charset="0"/>
                <a:cs typeface="Times New Roman" panose="02020603050405020304" pitchFamily="18" charset="0"/>
              </a:rPr>
              <a:t>M</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ode of travel</a:t>
            </a:r>
          </a:p>
          <a:p>
            <a:pPr marL="914400" marR="0" indent="-457200" algn="just">
              <a:lnSpc>
                <a:spcPct val="150000"/>
              </a:lnSpc>
              <a:spcBef>
                <a:spcPts val="0"/>
              </a:spcBef>
              <a:spcAft>
                <a:spcPts val="0"/>
              </a:spcAft>
              <a:buFont typeface="Wingdings" panose="05000000000000000000" pitchFamily="2" charset="2"/>
              <a:buChar char="Ø"/>
            </a:pPr>
            <a:r>
              <a:rPr lang="en-US" sz="3200" dirty="0">
                <a:latin typeface="Times New Roman" panose="02020603050405020304" pitchFamily="18" charset="0"/>
                <a:ea typeface="Calibri" panose="020F0502020204030204" pitchFamily="34" charset="0"/>
                <a:cs typeface="Times New Roman" panose="02020603050405020304" pitchFamily="18" charset="0"/>
              </a:rPr>
              <a:t>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ype of accommodation</a:t>
            </a:r>
          </a:p>
          <a:p>
            <a:pPr marL="914400" marR="0" indent="-457200" algn="just">
              <a:lnSpc>
                <a:spcPct val="150000"/>
              </a:lnSpc>
              <a:spcBef>
                <a:spcPts val="0"/>
              </a:spcBef>
              <a:spcAft>
                <a:spcPts val="0"/>
              </a:spcAft>
              <a:buFont typeface="Wingdings" panose="05000000000000000000" pitchFamily="2" charset="2"/>
              <a:buChar char="Ø"/>
            </a:pPr>
            <a:r>
              <a:rPr lang="en-US" sz="3200" dirty="0">
                <a:latin typeface="Times New Roman" panose="02020603050405020304" pitchFamily="18" charset="0"/>
                <a:ea typeface="Calibri" panose="020F0502020204030204" pitchFamily="34" charset="0"/>
                <a:cs typeface="Times New Roman" panose="02020603050405020304" pitchFamily="18" charset="0"/>
              </a:rPr>
              <a:t>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umber of people etc.</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4200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C4F0961-B020-48F3-B2E3-15D9747135BD}"/>
              </a:ext>
            </a:extLst>
          </p:cNvPr>
          <p:cNvSpPr txBox="1"/>
          <p:nvPr/>
        </p:nvSpPr>
        <p:spPr>
          <a:xfrm>
            <a:off x="4329332" y="0"/>
            <a:ext cx="6098344" cy="1081899"/>
          </a:xfrm>
          <a:prstGeom prst="rect">
            <a:avLst/>
          </a:prstGeom>
          <a:noFill/>
        </p:spPr>
        <p:txBody>
          <a:bodyPr wrap="square">
            <a:spAutoFit/>
          </a:bodyPr>
          <a:lstStyle/>
          <a:p>
            <a:pPr algn="just">
              <a:lnSpc>
                <a:spcPct val="150000"/>
              </a:lnSpc>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Package </a:t>
            </a:r>
            <a:r>
              <a:rPr lang="en-US" sz="4800" dirty="0">
                <a:latin typeface="Times New Roman" panose="02020603050405020304" pitchFamily="18" charset="0"/>
                <a:ea typeface="Calibri" panose="020F0502020204030204" pitchFamily="34" charset="0"/>
                <a:cs typeface="Times New Roman" panose="02020603050405020304" pitchFamily="18" charset="0"/>
              </a:rPr>
              <a:t>B</a:t>
            </a: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ooking</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CF66861-F234-4E35-B58D-043EE715D59B}"/>
              </a:ext>
            </a:extLst>
          </p:cNvPr>
          <p:cNvSpPr txBox="1"/>
          <p:nvPr/>
        </p:nvSpPr>
        <p:spPr>
          <a:xfrm>
            <a:off x="787791" y="1336431"/>
            <a:ext cx="10564837" cy="4158511"/>
          </a:xfrm>
          <a:prstGeom prst="rect">
            <a:avLst/>
          </a:prstGeom>
          <a:noFill/>
        </p:spPr>
        <p:txBody>
          <a:bodyPr wrap="square">
            <a:spAutoFit/>
          </a:bodyPr>
          <a:lstStyle/>
          <a:p>
            <a:pPr marL="914400" marR="0" indent="-457200" algn="just">
              <a:lnSpc>
                <a:spcPct val="150000"/>
              </a:lnSpc>
              <a:spcBef>
                <a:spcPts val="0"/>
              </a:spcBef>
              <a:spcAft>
                <a:spcPts val="0"/>
              </a:spcAft>
              <a:buFont typeface="Wingdings" panose="05000000000000000000" pitchFamily="2" charset="2"/>
              <a:buChar char="Ø"/>
            </a:pPr>
            <a:r>
              <a:rPr lang="en-US" sz="3600" dirty="0">
                <a:latin typeface="Times New Roman" panose="02020603050405020304" pitchFamily="18" charset="0"/>
                <a:ea typeface="Calibri" panose="020F0502020204030204" pitchFamily="34" charset="0"/>
                <a:cs typeface="Times New Roman" panose="02020603050405020304" pitchFamily="18" charset="0"/>
              </a:rPr>
              <a:t>T</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his module facilitates the booking based on user choices given in the creation module.</a:t>
            </a:r>
          </a:p>
          <a:p>
            <a:pPr marL="914400" marR="0" indent="-457200" algn="just">
              <a:lnSpc>
                <a:spcPct val="150000"/>
              </a:lnSpc>
              <a:spcBef>
                <a:spcPts val="0"/>
              </a:spcBef>
              <a:spcAft>
                <a:spcPts val="0"/>
              </a:spcAft>
              <a:buFont typeface="Wingdings" panose="05000000000000000000" pitchFamily="2" charset="2"/>
              <a:buChar char="Ø"/>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This module further informs the user/costumer about the cost of the tour package and other specific details related to the chosen tour.</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16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9BFDFAB-0649-447B-A06A-03800B5A1564}"/>
              </a:ext>
            </a:extLst>
          </p:cNvPr>
          <p:cNvSpPr txBox="1"/>
          <p:nvPr/>
        </p:nvSpPr>
        <p:spPr>
          <a:xfrm>
            <a:off x="3305908" y="0"/>
            <a:ext cx="8050236" cy="1081899"/>
          </a:xfrm>
          <a:prstGeom prst="rect">
            <a:avLst/>
          </a:prstGeom>
          <a:noFill/>
        </p:spPr>
        <p:txBody>
          <a:bodyPr wrap="square">
            <a:spAutoFit/>
          </a:bodyPr>
          <a:lstStyle/>
          <a:p>
            <a:pPr algn="just">
              <a:lnSpc>
                <a:spcPct val="150000"/>
              </a:lnSpc>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Booking Confirmation/Manage</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37353CC-8F3E-41D8-BD55-5DB22207DE82}"/>
              </a:ext>
            </a:extLst>
          </p:cNvPr>
          <p:cNvSpPr txBox="1"/>
          <p:nvPr/>
        </p:nvSpPr>
        <p:spPr>
          <a:xfrm>
            <a:off x="689317" y="1081899"/>
            <a:ext cx="10930597" cy="5558316"/>
          </a:xfrm>
          <a:prstGeom prst="rect">
            <a:avLst/>
          </a:prstGeom>
          <a:noFill/>
        </p:spPr>
        <p:txBody>
          <a:bodyPr wrap="square">
            <a:spAutoFit/>
          </a:bodyPr>
          <a:lstStyle/>
          <a:p>
            <a:pPr marL="914400" marR="0" indent="-457200" algn="just">
              <a:lnSpc>
                <a:spcPct val="150000"/>
              </a:lnSpc>
              <a:spcBef>
                <a:spcPts val="0"/>
              </a:spcBef>
              <a:spcAft>
                <a:spcPts val="0"/>
              </a:spcAft>
              <a:buFont typeface="Arial" panose="020B0604020202020204" pitchFamily="34" charset="0"/>
              <a:buChar char="•"/>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Booking confirmation is the process of confirming the booked packages by the travel agency.</a:t>
            </a:r>
          </a:p>
          <a:p>
            <a:pPr marL="914400" marR="0" indent="-457200" algn="just">
              <a:lnSpc>
                <a:spcPct val="150000"/>
              </a:lnSpc>
              <a:spcBef>
                <a:spcPts val="0"/>
              </a:spcBef>
              <a:spcAft>
                <a:spcPts val="0"/>
              </a:spcAft>
              <a:buFont typeface="Arial" panose="020B0604020202020204" pitchFamily="34" charset="0"/>
              <a:buChar char="•"/>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Here the travel agency further confirms the cost of the tour and suggests for payment.</a:t>
            </a:r>
          </a:p>
          <a:p>
            <a:pPr marL="914400" marR="0" indent="-457200" algn="just">
              <a:lnSpc>
                <a:spcPct val="150000"/>
              </a:lnSpc>
              <a:spcBef>
                <a:spcPts val="0"/>
              </a:spcBef>
              <a:spcAft>
                <a:spcPts val="0"/>
              </a:spcAft>
              <a:buFont typeface="Arial" panose="020B0604020202020204" pitchFamily="34" charset="0"/>
              <a:buChar char="•"/>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Different modes of payments are allowed as per user choice.</a:t>
            </a:r>
          </a:p>
          <a:p>
            <a:pPr marL="914400" marR="0" indent="-457200" algn="just">
              <a:lnSpc>
                <a:spcPct val="150000"/>
              </a:lnSpc>
              <a:spcBef>
                <a:spcPts val="0"/>
              </a:spcBef>
              <a:spcAft>
                <a:spcPts val="0"/>
              </a:spcAft>
              <a:buFont typeface="Arial" panose="020B0604020202020204" pitchFamily="34" charset="0"/>
              <a:buChar char="•"/>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After confirmation of payment details from the concerned the work flow shifts to the ticket printing module else cancels the tour.</a:t>
            </a:r>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720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8150497-F2B0-40DF-AD2E-EF8B91A3FE52}"/>
              </a:ext>
            </a:extLst>
          </p:cNvPr>
          <p:cNvSpPr txBox="1"/>
          <p:nvPr/>
        </p:nvSpPr>
        <p:spPr>
          <a:xfrm>
            <a:off x="5046783" y="0"/>
            <a:ext cx="3239087" cy="1081899"/>
          </a:xfrm>
          <a:prstGeom prst="rect">
            <a:avLst/>
          </a:prstGeom>
          <a:noFill/>
        </p:spPr>
        <p:txBody>
          <a:bodyPr wrap="square">
            <a:spAutoFit/>
          </a:bodyPr>
          <a:lstStyle/>
          <a:p>
            <a:pPr algn="just">
              <a:lnSpc>
                <a:spcPct val="150000"/>
              </a:lnSpc>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Issue Ticket</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1FBA422-3F80-4249-8A9E-B8E5B13EA7B3}"/>
              </a:ext>
            </a:extLst>
          </p:cNvPr>
          <p:cNvSpPr txBox="1"/>
          <p:nvPr/>
        </p:nvSpPr>
        <p:spPr>
          <a:xfrm>
            <a:off x="1266092" y="2047179"/>
            <a:ext cx="9270610" cy="1840312"/>
          </a:xfrm>
          <a:prstGeom prst="rect">
            <a:avLst/>
          </a:prstGeom>
          <a:noFill/>
        </p:spPr>
        <p:txBody>
          <a:bodyPr wrap="square">
            <a:spAutoFit/>
          </a:bodyPr>
          <a:lstStyle/>
          <a:p>
            <a:pPr marL="457200" marR="0" algn="just">
              <a:lnSpc>
                <a:spcPct val="150000"/>
              </a:lnSpc>
              <a:spcBef>
                <a:spcPts val="0"/>
              </a:spcBef>
              <a:spcAft>
                <a:spcPts val="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In this module the tickets of the confirmed packages can be printed.</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248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B051A7E-C456-4FE2-BA47-78ED0E3F433C}"/>
              </a:ext>
            </a:extLst>
          </p:cNvPr>
          <p:cNvSpPr txBox="1"/>
          <p:nvPr/>
        </p:nvSpPr>
        <p:spPr>
          <a:xfrm>
            <a:off x="5018648" y="0"/>
            <a:ext cx="3046828" cy="830997"/>
          </a:xfrm>
          <a:prstGeom prst="rect">
            <a:avLst/>
          </a:prstGeom>
          <a:noFill/>
        </p:spPr>
        <p:txBody>
          <a:bodyPr wrap="square">
            <a:sp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Flow Chart </a:t>
            </a:r>
            <a:endParaRPr lang="en-IN" sz="4800" dirty="0"/>
          </a:p>
        </p:txBody>
      </p:sp>
      <p:pic>
        <p:nvPicPr>
          <p:cNvPr id="6" name="Picture 5">
            <a:extLst>
              <a:ext uri="{FF2B5EF4-FFF2-40B4-BE49-F238E27FC236}">
                <a16:creationId xmlns:a16="http://schemas.microsoft.com/office/drawing/2014/main" id="{B43BDA04-1C51-47F1-8668-11C3C490DB8D}"/>
              </a:ext>
            </a:extLst>
          </p:cNvPr>
          <p:cNvPicPr/>
          <p:nvPr/>
        </p:nvPicPr>
        <p:blipFill>
          <a:blip r:embed="rId3" cstate="print"/>
          <a:srcRect/>
          <a:stretch>
            <a:fillRect/>
          </a:stretch>
        </p:blipFill>
        <p:spPr bwMode="auto">
          <a:xfrm>
            <a:off x="1264024" y="830998"/>
            <a:ext cx="9587752" cy="6027002"/>
          </a:xfrm>
          <a:prstGeom prst="rect">
            <a:avLst/>
          </a:prstGeom>
          <a:noFill/>
        </p:spPr>
      </p:pic>
    </p:spTree>
    <p:extLst>
      <p:ext uri="{BB962C8B-B14F-4D97-AF65-F5344CB8AC3E}">
        <p14:creationId xmlns:p14="http://schemas.microsoft.com/office/powerpoint/2010/main" val="206158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3545058" y="6048"/>
            <a:ext cx="7417190" cy="830997"/>
          </a:xfrm>
          <a:prstGeom prst="rect">
            <a:avLst/>
          </a:prstGeom>
          <a:noFill/>
        </p:spPr>
        <p:txBody>
          <a:bodyPr wrap="square">
            <a:sp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Algorithm of the processing</a:t>
            </a:r>
            <a:endParaRPr lang="en-IN" sz="4800" dirty="0"/>
          </a:p>
        </p:txBody>
      </p:sp>
      <p:sp>
        <p:nvSpPr>
          <p:cNvPr id="6" name="TextBox 5">
            <a:extLst>
              <a:ext uri="{FF2B5EF4-FFF2-40B4-BE49-F238E27FC236}">
                <a16:creationId xmlns:a16="http://schemas.microsoft.com/office/drawing/2014/main" id="{B6DB07AA-2793-4754-860F-0EF762A80E07}"/>
              </a:ext>
            </a:extLst>
          </p:cNvPr>
          <p:cNvSpPr txBox="1"/>
          <p:nvPr/>
        </p:nvSpPr>
        <p:spPr>
          <a:xfrm>
            <a:off x="1280159" y="1041009"/>
            <a:ext cx="10494499" cy="5715026"/>
          </a:xfrm>
          <a:prstGeom prst="rect">
            <a:avLst/>
          </a:prstGeom>
          <a:noFill/>
        </p:spPr>
        <p:txBody>
          <a:bodyPr wrap="square">
            <a:spAutoFit/>
          </a:bodyPr>
          <a:lstStyle/>
          <a:p>
            <a:pPr marL="342900" marR="0" lvl="0" indent="-342900">
              <a:lnSpc>
                <a:spcPct val="115000"/>
              </a:lnSpc>
              <a:spcBef>
                <a:spcPts val="0"/>
              </a:spcBef>
              <a:spcAft>
                <a:spcPts val="1000"/>
              </a:spcAft>
              <a:buFont typeface="+mj-lt"/>
              <a:buAutoNum type="arabicPeriod"/>
            </a:pPr>
            <a:r>
              <a:rPr lang="en-US" sz="2600" dirty="0">
                <a:latin typeface="Calibri" panose="020F0502020204030204" pitchFamily="34" charset="0"/>
                <a:cs typeface="Times New Roman" panose="02020603050405020304" pitchFamily="18" charset="0"/>
              </a:rPr>
              <a:t>START.</a:t>
            </a:r>
            <a:endParaRPr lang="en-IN" sz="2600" dirty="0">
              <a:latin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For new user go to registration else select login.</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If ‘Forgot the Password’ go to ‘Change Password’ option else validate the user.</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Upon changing the password, validate the user.</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If ‘Valid’ go to selection of tour package.</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Display all the available packages and their cost details.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User selects as per the availability, choice and cost.</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Display the ‘Successful Booking’ status.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Display the ‘Print Ticket’ screen.</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User ‘Previews or prints’ the ticket.</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End.</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62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850776" y="6048"/>
            <a:ext cx="7422777" cy="1323439"/>
          </a:xfrm>
          <a:prstGeom prst="rect">
            <a:avLst/>
          </a:prstGeom>
          <a:noFill/>
        </p:spPr>
        <p:txBody>
          <a:bodyPr wrap="square">
            <a:spAutoFit/>
          </a:bodyPr>
          <a:lstStyle/>
          <a:p>
            <a:pPr algn="ctr"/>
            <a:r>
              <a:rPr lang="en-US" sz="4800" dirty="0">
                <a:effectLst/>
                <a:latin typeface="Calibri" panose="020F0502020204030204" pitchFamily="34" charset="0"/>
                <a:ea typeface="Calibri" panose="020F0502020204030204" pitchFamily="34" charset="0"/>
                <a:cs typeface="Times New Roman" panose="02020603050405020304" pitchFamily="18" charset="0"/>
              </a:rPr>
              <a:t>System Implementation</a:t>
            </a:r>
          </a:p>
          <a:p>
            <a:pPr algn="ctr"/>
            <a:r>
              <a:rPr lang="en-US" sz="3200" dirty="0">
                <a:latin typeface="Calibri" panose="020F0502020204030204" pitchFamily="34" charset="0"/>
                <a:cs typeface="Times New Roman" panose="02020603050405020304" pitchFamily="18" charset="0"/>
              </a:rPr>
              <a:t>Home Page Creation</a:t>
            </a:r>
            <a:endParaRPr lang="en-IN" sz="3200" dirty="0"/>
          </a:p>
        </p:txBody>
      </p:sp>
      <p:pic>
        <p:nvPicPr>
          <p:cNvPr id="7" name="Picture 6">
            <a:extLst>
              <a:ext uri="{FF2B5EF4-FFF2-40B4-BE49-F238E27FC236}">
                <a16:creationId xmlns:a16="http://schemas.microsoft.com/office/drawing/2014/main" id="{89C23597-B2B9-43FD-A408-5263D3C239F7}"/>
              </a:ext>
            </a:extLst>
          </p:cNvPr>
          <p:cNvPicPr>
            <a:picLocks noChangeAspect="1"/>
          </p:cNvPicPr>
          <p:nvPr/>
        </p:nvPicPr>
        <p:blipFill>
          <a:blip r:embed="rId3" cstate="print"/>
          <a:srcRect/>
          <a:stretch>
            <a:fillRect/>
          </a:stretch>
        </p:blipFill>
        <p:spPr bwMode="auto">
          <a:xfrm>
            <a:off x="1465729" y="1329487"/>
            <a:ext cx="8592671" cy="5528513"/>
          </a:xfrm>
          <a:prstGeom prst="rect">
            <a:avLst/>
          </a:prstGeom>
          <a:noFill/>
          <a:ln w="9525">
            <a:noFill/>
            <a:miter lim="800000"/>
            <a:headEnd/>
            <a:tailEnd/>
          </a:ln>
        </p:spPr>
      </p:pic>
    </p:spTree>
    <p:extLst>
      <p:ext uri="{BB962C8B-B14F-4D97-AF65-F5344CB8AC3E}">
        <p14:creationId xmlns:p14="http://schemas.microsoft.com/office/powerpoint/2010/main" val="405498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770094" y="6048"/>
            <a:ext cx="7373956" cy="830997"/>
          </a:xfrm>
          <a:prstGeom prst="rect">
            <a:avLst/>
          </a:prstGeom>
          <a:noFill/>
        </p:spPr>
        <p:txBody>
          <a:bodyPr wrap="square">
            <a:sp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Home Page &amp; Booking Page</a:t>
            </a:r>
            <a:endParaRPr lang="en-IN" sz="4800" dirty="0"/>
          </a:p>
        </p:txBody>
      </p:sp>
      <p:pic>
        <p:nvPicPr>
          <p:cNvPr id="6" name="Picture 5">
            <a:extLst>
              <a:ext uri="{FF2B5EF4-FFF2-40B4-BE49-F238E27FC236}">
                <a16:creationId xmlns:a16="http://schemas.microsoft.com/office/drawing/2014/main" id="{B91F9368-DE25-4C6C-A0F5-A256597D83D4}"/>
              </a:ext>
            </a:extLst>
          </p:cNvPr>
          <p:cNvPicPr>
            <a:picLocks noChangeAspect="1"/>
          </p:cNvPicPr>
          <p:nvPr/>
        </p:nvPicPr>
        <p:blipFill>
          <a:blip r:embed="rId3" cstate="print"/>
          <a:srcRect/>
          <a:stretch>
            <a:fillRect/>
          </a:stretch>
        </p:blipFill>
        <p:spPr bwMode="auto">
          <a:xfrm>
            <a:off x="1734671" y="806823"/>
            <a:ext cx="8274909" cy="6081399"/>
          </a:xfrm>
          <a:prstGeom prst="rect">
            <a:avLst/>
          </a:prstGeom>
          <a:noFill/>
          <a:ln w="9525">
            <a:noFill/>
            <a:miter lim="800000"/>
            <a:headEnd/>
            <a:tailEnd/>
          </a:ln>
        </p:spPr>
      </p:pic>
    </p:spTree>
    <p:extLst>
      <p:ext uri="{BB962C8B-B14F-4D97-AF65-F5344CB8AC3E}">
        <p14:creationId xmlns:p14="http://schemas.microsoft.com/office/powerpoint/2010/main" val="2305348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635624" y="6048"/>
            <a:ext cx="8326624" cy="830997"/>
          </a:xfrm>
          <a:prstGeom prst="rect">
            <a:avLst/>
          </a:prstGeom>
          <a:noFill/>
        </p:spPr>
        <p:txBody>
          <a:bodyPr wrap="square">
            <a:sp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Brochure &amp; Category Display</a:t>
            </a:r>
            <a:endParaRPr lang="en-IN" sz="4800" dirty="0"/>
          </a:p>
        </p:txBody>
      </p:sp>
      <p:pic>
        <p:nvPicPr>
          <p:cNvPr id="6" name="Picture 5">
            <a:extLst>
              <a:ext uri="{FF2B5EF4-FFF2-40B4-BE49-F238E27FC236}">
                <a16:creationId xmlns:a16="http://schemas.microsoft.com/office/drawing/2014/main" id="{BBAD65ED-2CCE-48AC-8698-1573B3696B51}"/>
              </a:ext>
            </a:extLst>
          </p:cNvPr>
          <p:cNvPicPr>
            <a:picLocks noChangeAspect="1"/>
          </p:cNvPicPr>
          <p:nvPr/>
        </p:nvPicPr>
        <p:blipFill>
          <a:blip r:embed="rId3" cstate="print"/>
          <a:srcRect/>
          <a:stretch>
            <a:fillRect/>
          </a:stretch>
        </p:blipFill>
        <p:spPr bwMode="auto">
          <a:xfrm>
            <a:off x="2081400" y="806824"/>
            <a:ext cx="8326623" cy="6045128"/>
          </a:xfrm>
          <a:prstGeom prst="rect">
            <a:avLst/>
          </a:prstGeom>
          <a:noFill/>
          <a:ln w="9525">
            <a:noFill/>
            <a:miter lim="800000"/>
            <a:headEnd/>
            <a:tailEnd/>
          </a:ln>
        </p:spPr>
      </p:pic>
    </p:spTree>
    <p:extLst>
      <p:ext uri="{BB962C8B-B14F-4D97-AF65-F5344CB8AC3E}">
        <p14:creationId xmlns:p14="http://schemas.microsoft.com/office/powerpoint/2010/main" val="69495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5164600-D598-420A-B964-511B1105BFF5}"/>
              </a:ext>
            </a:extLst>
          </p:cNvPr>
          <p:cNvSpPr txBox="1"/>
          <p:nvPr/>
        </p:nvSpPr>
        <p:spPr>
          <a:xfrm>
            <a:off x="829235" y="806823"/>
            <a:ext cx="10730753" cy="3662541"/>
          </a:xfrm>
          <a:prstGeom prst="rect">
            <a:avLst/>
          </a:prstGeom>
          <a:noFill/>
        </p:spPr>
        <p:txBody>
          <a:bodyPr wrap="square">
            <a:spAutoFit/>
          </a:bodyPr>
          <a:lstStyle/>
          <a:p>
            <a:pPr marL="0" marR="0" algn="ctr">
              <a:spcBef>
                <a:spcPts val="0"/>
              </a:spcBef>
              <a:spcAft>
                <a:spcPts val="0"/>
              </a:spcAft>
            </a:pPr>
            <a:r>
              <a:rPr lang="en-US" sz="2800" dirty="0">
                <a:solidFill>
                  <a:srgbClr val="000000"/>
                </a:solidFill>
                <a:effectLst/>
                <a:latin typeface="Times New Roman" panose="02020603050405020304" pitchFamily="18" charset="0"/>
                <a:ea typeface="Calibri" panose="020F0502020204030204" pitchFamily="34" charset="0"/>
              </a:rPr>
              <a:t>Project Report on</a:t>
            </a:r>
            <a:endParaRPr lang="en-IN" sz="28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t>
            </a:r>
          </a:p>
          <a:p>
            <a:pPr marL="0" marR="0" algn="ctr">
              <a:spcBef>
                <a:spcPts val="0"/>
              </a:spcBef>
              <a:spcAft>
                <a:spcPts val="0"/>
              </a:spcAft>
            </a:pPr>
            <a:endParaRPr lang="en-IN" sz="18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5400" b="1" dirty="0">
                <a:solidFill>
                  <a:srgbClr val="C00000"/>
                </a:solidFill>
                <a:effectLst/>
                <a:latin typeface="Times New Roman" panose="02020603050405020304" pitchFamily="18" charset="0"/>
                <a:ea typeface="Calibri" panose="020F0502020204030204" pitchFamily="34" charset="0"/>
              </a:rPr>
              <a:t>“Tourism Management System”</a:t>
            </a:r>
            <a:endParaRPr lang="en-IN" sz="54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rPr>
              <a:t>submitted in partial fulfillment for the award of the degree in</a:t>
            </a:r>
            <a:endParaRPr lang="en-IN" sz="18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rPr>
              <a:t>BACHELOR OF TECHNOLOGY</a:t>
            </a:r>
            <a:endParaRPr lang="en-IN" sz="18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rPr>
              <a:t>IN</a:t>
            </a:r>
            <a:endParaRPr lang="en-IN" sz="18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2400" b="1" dirty="0">
                <a:solidFill>
                  <a:srgbClr val="C00000"/>
                </a:solidFill>
                <a:effectLst/>
                <a:latin typeface="Times New Roman" panose="02020603050405020304" pitchFamily="18" charset="0"/>
                <a:ea typeface="Calibri" panose="020F0502020204030204" pitchFamily="34" charset="0"/>
              </a:rPr>
              <a:t>COMPUTER SCIENCE AND ENGINEERING</a:t>
            </a:r>
            <a:endParaRPr lang="en-IN" sz="2400" dirty="0">
              <a:solidFill>
                <a:srgbClr val="000000"/>
              </a:solidFill>
              <a:effectLst/>
              <a:latin typeface="Times New Roman" panose="02020603050405020304" pitchFamily="18" charset="0"/>
              <a:ea typeface="Calibri" panose="020F0502020204030204" pitchFamily="34" charset="0"/>
            </a:endParaRPr>
          </a:p>
        </p:txBody>
      </p:sp>
      <p:sp>
        <p:nvSpPr>
          <p:cNvPr id="8" name="TextBox 7">
            <a:extLst>
              <a:ext uri="{FF2B5EF4-FFF2-40B4-BE49-F238E27FC236}">
                <a16:creationId xmlns:a16="http://schemas.microsoft.com/office/drawing/2014/main" id="{E6E50C07-BA2F-4F07-9E89-B40D7C7BC69C}"/>
              </a:ext>
            </a:extLst>
          </p:cNvPr>
          <p:cNvSpPr txBox="1"/>
          <p:nvPr/>
        </p:nvSpPr>
        <p:spPr>
          <a:xfrm>
            <a:off x="6710082" y="4211122"/>
            <a:ext cx="6104964" cy="1846659"/>
          </a:xfrm>
          <a:prstGeom prst="rect">
            <a:avLst/>
          </a:prstGeom>
          <a:noFill/>
        </p:spPr>
        <p:txBody>
          <a:bodyPr wrap="square">
            <a:spAutoFit/>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t>
            </a:r>
            <a:endParaRPr lang="en-IN" sz="16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rPr>
              <a:t>Submitted by</a:t>
            </a:r>
            <a:endParaRPr lang="en-IN" sz="1600" dirty="0">
              <a:solidFill>
                <a:srgbClr val="000000"/>
              </a:solidFill>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b="1">
                <a:solidFill>
                  <a:srgbClr val="000000"/>
                </a:solidFill>
                <a:effectLst/>
                <a:latin typeface="Times New Roman" panose="02020603050405020304" pitchFamily="18" charset="0"/>
                <a:ea typeface="Calibri" panose="020F0502020204030204" pitchFamily="34" charset="0"/>
              </a:rPr>
              <a:t> </a:t>
            </a:r>
            <a:endParaRPr lang="en-IN" sz="16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rPr>
              <a:t>Sai Dhanush,</a:t>
            </a:r>
            <a:endParaRPr lang="en-IN" sz="16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rPr>
              <a:t>Regd. Number:</a:t>
            </a:r>
            <a:r>
              <a:rPr lang="en-US" sz="28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Calibri" panose="020F0502020204030204" pitchFamily="34" charset="0"/>
              </a:rPr>
              <a:t>AP21110011214</a:t>
            </a:r>
            <a:endParaRPr lang="en-IN" sz="1600"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rPr>
              <a:t> </a:t>
            </a:r>
            <a:endParaRPr lang="en-IN" sz="1600" dirty="0">
              <a:solidFill>
                <a:srgbClr val="000000"/>
              </a:solidFill>
              <a:effectLst/>
              <a:latin typeface="Times New Roman" panose="02020603050405020304" pitchFamily="18" charset="0"/>
              <a:ea typeface="Calibri" panose="020F0502020204030204" pitchFamily="34" charset="0"/>
            </a:endParaRPr>
          </a:p>
        </p:txBody>
      </p:sp>
      <p:sp>
        <p:nvSpPr>
          <p:cNvPr id="9" name="TextBox 8">
            <a:extLst>
              <a:ext uri="{FF2B5EF4-FFF2-40B4-BE49-F238E27FC236}">
                <a16:creationId xmlns:a16="http://schemas.microsoft.com/office/drawing/2014/main" id="{99683E16-F4ED-425D-9F99-2CBA792837FC}"/>
              </a:ext>
            </a:extLst>
          </p:cNvPr>
          <p:cNvSpPr txBox="1"/>
          <p:nvPr/>
        </p:nvSpPr>
        <p:spPr>
          <a:xfrm>
            <a:off x="463924" y="5534561"/>
            <a:ext cx="3126440" cy="1200329"/>
          </a:xfrm>
          <a:prstGeom prst="rect">
            <a:avLst/>
          </a:prstGeom>
          <a:noFill/>
        </p:spPr>
        <p:txBody>
          <a:bodyPr wrap="square">
            <a:spAutoFit/>
          </a:bodyPr>
          <a:lstStyle/>
          <a:p>
            <a:pPr marL="0" marR="0" algn="ctr">
              <a:spcBef>
                <a:spcPts val="0"/>
              </a:spcBef>
              <a:spcAft>
                <a:spcPts val="0"/>
              </a:spcAft>
            </a:pPr>
            <a:r>
              <a:rPr lang="en-US" sz="2400" b="1" dirty="0">
                <a:solidFill>
                  <a:srgbClr val="000000"/>
                </a:solidFill>
                <a:effectLst/>
                <a:latin typeface="Times New Roman" panose="02020603050405020304" pitchFamily="18" charset="0"/>
                <a:ea typeface="Calibri" panose="020F0502020204030204" pitchFamily="34" charset="0"/>
              </a:rPr>
              <a:t>Under the guidance of</a:t>
            </a:r>
            <a:endParaRPr lang="en-IN" b="1" dirty="0">
              <a:solidFill>
                <a:srgbClr val="000000"/>
              </a:solidFill>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2400" b="1" dirty="0">
                <a:solidFill>
                  <a:srgbClr val="000000"/>
                </a:solidFill>
                <a:effectLst/>
                <a:latin typeface="Times New Roman" panose="02020603050405020304" pitchFamily="18" charset="0"/>
                <a:ea typeface="Calibri" panose="020F0502020204030204" pitchFamily="34" charset="0"/>
              </a:rPr>
              <a:t>Mrs. Pavithra B</a:t>
            </a:r>
          </a:p>
          <a:p>
            <a:pPr marL="0" marR="0" algn="ctr">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Project Mentor</a:t>
            </a:r>
            <a:endParaRPr lang="en-IN" sz="2400" b="1" dirty="0"/>
          </a:p>
        </p:txBody>
      </p:sp>
    </p:spTree>
    <p:extLst>
      <p:ext uri="{BB962C8B-B14F-4D97-AF65-F5344CB8AC3E}">
        <p14:creationId xmlns:p14="http://schemas.microsoft.com/office/powerpoint/2010/main" val="328742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3124200" y="6047"/>
            <a:ext cx="5943600" cy="830997"/>
          </a:xfrm>
          <a:prstGeom prst="rect">
            <a:avLst/>
          </a:prstGeom>
          <a:noFill/>
        </p:spPr>
        <p:txBody>
          <a:bodyPr wrap="square">
            <a:spAutoFit/>
          </a:bodyPr>
          <a:lstStyle/>
          <a:p>
            <a:r>
              <a:rPr lang="en-US" sz="4800" dirty="0">
                <a:latin typeface="Calibri" panose="020F0502020204030204" pitchFamily="34" charset="0"/>
                <a:cs typeface="Times New Roman" panose="02020603050405020304" pitchFamily="18" charset="0"/>
              </a:rPr>
              <a:t>User Registration Page</a:t>
            </a:r>
            <a:endParaRPr lang="en-IN" sz="4800" dirty="0"/>
          </a:p>
        </p:txBody>
      </p:sp>
      <p:pic>
        <p:nvPicPr>
          <p:cNvPr id="6" name="Picture 5">
            <a:extLst>
              <a:ext uri="{FF2B5EF4-FFF2-40B4-BE49-F238E27FC236}">
                <a16:creationId xmlns:a16="http://schemas.microsoft.com/office/drawing/2014/main" id="{AC288733-CDA9-4BC5-B525-4A1DD9664A08}"/>
              </a:ext>
            </a:extLst>
          </p:cNvPr>
          <p:cNvPicPr>
            <a:picLocks noChangeAspect="1"/>
          </p:cNvPicPr>
          <p:nvPr/>
        </p:nvPicPr>
        <p:blipFill>
          <a:blip r:embed="rId3" cstate="print"/>
          <a:srcRect/>
          <a:stretch>
            <a:fillRect/>
          </a:stretch>
        </p:blipFill>
        <p:spPr bwMode="auto">
          <a:xfrm>
            <a:off x="2057400" y="837044"/>
            <a:ext cx="8673353" cy="6014907"/>
          </a:xfrm>
          <a:prstGeom prst="rect">
            <a:avLst/>
          </a:prstGeom>
          <a:noFill/>
          <a:ln w="9525">
            <a:noFill/>
            <a:miter lim="800000"/>
            <a:headEnd/>
            <a:tailEnd/>
          </a:ln>
        </p:spPr>
      </p:pic>
    </p:spTree>
    <p:extLst>
      <p:ext uri="{BB962C8B-B14F-4D97-AF65-F5344CB8AC3E}">
        <p14:creationId xmlns:p14="http://schemas.microsoft.com/office/powerpoint/2010/main" val="82027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366682" y="6048"/>
            <a:ext cx="8595566" cy="830997"/>
          </a:xfrm>
          <a:prstGeom prst="rect">
            <a:avLst/>
          </a:prstGeom>
          <a:noFill/>
        </p:spPr>
        <p:txBody>
          <a:bodyPr wrap="square">
            <a:spAutoFit/>
          </a:bodyPr>
          <a:lstStyle/>
          <a:p>
            <a:r>
              <a:rPr lang="en-US" sz="4800" dirty="0">
                <a:latin typeface="Calibri" panose="020F0502020204030204" pitchFamily="34" charset="0"/>
                <a:cs typeface="Times New Roman" panose="02020603050405020304" pitchFamily="18" charset="0"/>
              </a:rPr>
              <a:t>User Login &amp; Category Selection</a:t>
            </a:r>
            <a:endParaRPr lang="en-IN" sz="4800" dirty="0"/>
          </a:p>
        </p:txBody>
      </p:sp>
      <p:pic>
        <p:nvPicPr>
          <p:cNvPr id="6" name="Picture 5">
            <a:extLst>
              <a:ext uri="{FF2B5EF4-FFF2-40B4-BE49-F238E27FC236}">
                <a16:creationId xmlns:a16="http://schemas.microsoft.com/office/drawing/2014/main" id="{A2F98815-873D-4BEA-8B0E-BE934B8CDAED}"/>
              </a:ext>
            </a:extLst>
          </p:cNvPr>
          <p:cNvPicPr>
            <a:picLocks noChangeAspect="1"/>
          </p:cNvPicPr>
          <p:nvPr/>
        </p:nvPicPr>
        <p:blipFill>
          <a:blip r:embed="rId3" cstate="print"/>
          <a:srcRect/>
          <a:stretch>
            <a:fillRect/>
          </a:stretch>
        </p:blipFill>
        <p:spPr bwMode="auto">
          <a:xfrm>
            <a:off x="2003612" y="837045"/>
            <a:ext cx="8595566" cy="6014907"/>
          </a:xfrm>
          <a:prstGeom prst="rect">
            <a:avLst/>
          </a:prstGeom>
          <a:noFill/>
          <a:ln w="9525">
            <a:noFill/>
            <a:miter lim="800000"/>
            <a:headEnd/>
            <a:tailEnd/>
          </a:ln>
        </p:spPr>
      </p:pic>
    </p:spTree>
    <p:extLst>
      <p:ext uri="{BB962C8B-B14F-4D97-AF65-F5344CB8AC3E}">
        <p14:creationId xmlns:p14="http://schemas.microsoft.com/office/powerpoint/2010/main" val="251829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3630706" y="6048"/>
            <a:ext cx="5930152" cy="830997"/>
          </a:xfrm>
          <a:prstGeom prst="rect">
            <a:avLst/>
          </a:prstGeom>
          <a:noFill/>
        </p:spPr>
        <p:txBody>
          <a:bodyPr wrap="square">
            <a:spAutoFit/>
          </a:bodyPr>
          <a:lstStyle/>
          <a:p>
            <a:r>
              <a:rPr lang="en-US" sz="4800" dirty="0">
                <a:latin typeface="Calibri" panose="020F0502020204030204" pitchFamily="34" charset="0"/>
                <a:cs typeface="Times New Roman" panose="02020603050405020304" pitchFamily="18" charset="0"/>
              </a:rPr>
              <a:t>Tour Package Selection</a:t>
            </a:r>
            <a:endParaRPr lang="en-IN" sz="4800" dirty="0"/>
          </a:p>
        </p:txBody>
      </p:sp>
      <p:pic>
        <p:nvPicPr>
          <p:cNvPr id="6" name="Picture 5">
            <a:extLst>
              <a:ext uri="{FF2B5EF4-FFF2-40B4-BE49-F238E27FC236}">
                <a16:creationId xmlns:a16="http://schemas.microsoft.com/office/drawing/2014/main" id="{E8F6A03C-CFFF-48A4-BAA0-62A770D1B864}"/>
              </a:ext>
            </a:extLst>
          </p:cNvPr>
          <p:cNvPicPr>
            <a:picLocks noChangeAspect="1"/>
          </p:cNvPicPr>
          <p:nvPr/>
        </p:nvPicPr>
        <p:blipFill>
          <a:blip r:embed="rId3" cstate="print"/>
          <a:srcRect/>
          <a:stretch>
            <a:fillRect/>
          </a:stretch>
        </p:blipFill>
        <p:spPr bwMode="auto">
          <a:xfrm>
            <a:off x="1949824" y="833719"/>
            <a:ext cx="8511987" cy="6018234"/>
          </a:xfrm>
          <a:prstGeom prst="rect">
            <a:avLst/>
          </a:prstGeom>
          <a:noFill/>
          <a:ln w="9525">
            <a:noFill/>
            <a:miter lim="800000"/>
            <a:headEnd/>
            <a:tailEnd/>
          </a:ln>
        </p:spPr>
      </p:pic>
    </p:spTree>
    <p:extLst>
      <p:ext uri="{BB962C8B-B14F-4D97-AF65-F5344CB8AC3E}">
        <p14:creationId xmlns:p14="http://schemas.microsoft.com/office/powerpoint/2010/main" val="1999443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3106271" y="-24174"/>
            <a:ext cx="6320117" cy="830997"/>
          </a:xfrm>
          <a:prstGeom prst="rect">
            <a:avLst/>
          </a:prstGeom>
          <a:noFill/>
        </p:spPr>
        <p:txBody>
          <a:bodyPr wrap="square">
            <a:sp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Checking Booking Status</a:t>
            </a:r>
            <a:endParaRPr lang="en-IN" sz="4800" dirty="0"/>
          </a:p>
        </p:txBody>
      </p:sp>
      <p:pic>
        <p:nvPicPr>
          <p:cNvPr id="1026" name="Picture 2"/>
          <p:cNvPicPr>
            <a:picLocks noChangeAspect="1" noChangeArrowheads="1"/>
          </p:cNvPicPr>
          <p:nvPr/>
        </p:nvPicPr>
        <p:blipFill>
          <a:blip r:embed="rId3" cstate="print"/>
          <a:srcRect/>
          <a:stretch>
            <a:fillRect/>
          </a:stretch>
        </p:blipFill>
        <p:spPr bwMode="auto">
          <a:xfrm>
            <a:off x="1598398" y="1009522"/>
            <a:ext cx="8896350" cy="5267325"/>
          </a:xfrm>
          <a:prstGeom prst="rect">
            <a:avLst/>
          </a:prstGeom>
          <a:noFill/>
          <a:ln w="9525">
            <a:noFill/>
            <a:miter lim="800000"/>
            <a:headEnd/>
            <a:tailEnd/>
          </a:ln>
        </p:spPr>
      </p:pic>
    </p:spTree>
    <p:extLst>
      <p:ext uri="{BB962C8B-B14F-4D97-AF65-F5344CB8AC3E}">
        <p14:creationId xmlns:p14="http://schemas.microsoft.com/office/powerpoint/2010/main" val="3504631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619936" y="0"/>
            <a:ext cx="7140388" cy="830997"/>
          </a:xfrm>
          <a:prstGeom prst="rect">
            <a:avLst/>
          </a:prstGeom>
          <a:noFill/>
        </p:spPr>
        <p:txBody>
          <a:bodyPr wrap="square">
            <a:sp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Printing of </a:t>
            </a:r>
            <a:r>
              <a:rPr lang="en-US" sz="4800" dirty="0">
                <a:latin typeface="Calibri" panose="020F0502020204030204" pitchFamily="34" charset="0"/>
                <a:ea typeface="Calibri" panose="020F0502020204030204" pitchFamily="34" charset="0"/>
                <a:cs typeface="Times New Roman" panose="02020603050405020304" pitchFamily="18" charset="0"/>
              </a:rPr>
              <a:t>Confirmed </a:t>
            </a:r>
            <a:r>
              <a:rPr lang="en-US" sz="4800" dirty="0">
                <a:effectLst/>
                <a:latin typeface="Calibri" panose="020F0502020204030204" pitchFamily="34" charset="0"/>
                <a:ea typeface="Calibri" panose="020F0502020204030204" pitchFamily="34" charset="0"/>
                <a:cs typeface="Times New Roman" panose="02020603050405020304" pitchFamily="18" charset="0"/>
              </a:rPr>
              <a:t>Ticket</a:t>
            </a:r>
            <a:endParaRPr lang="en-IN" sz="4800" dirty="0"/>
          </a:p>
        </p:txBody>
      </p:sp>
      <p:pic>
        <p:nvPicPr>
          <p:cNvPr id="2050" name="Picture 2"/>
          <p:cNvPicPr>
            <a:picLocks noChangeAspect="1" noChangeArrowheads="1"/>
          </p:cNvPicPr>
          <p:nvPr/>
        </p:nvPicPr>
        <p:blipFill>
          <a:blip r:embed="rId3" cstate="print"/>
          <a:srcRect/>
          <a:stretch>
            <a:fillRect/>
          </a:stretch>
        </p:blipFill>
        <p:spPr bwMode="auto">
          <a:xfrm>
            <a:off x="1664043" y="897924"/>
            <a:ext cx="8674443" cy="5960076"/>
          </a:xfrm>
          <a:prstGeom prst="rect">
            <a:avLst/>
          </a:prstGeom>
          <a:noFill/>
          <a:ln w="9525">
            <a:noFill/>
            <a:miter lim="800000"/>
            <a:headEnd/>
            <a:tailEnd/>
          </a:ln>
        </p:spPr>
      </p:pic>
    </p:spTree>
    <p:extLst>
      <p:ext uri="{BB962C8B-B14F-4D97-AF65-F5344CB8AC3E}">
        <p14:creationId xmlns:p14="http://schemas.microsoft.com/office/powerpoint/2010/main" val="386825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3455895" y="0"/>
            <a:ext cx="5661211" cy="830997"/>
          </a:xfrm>
          <a:prstGeom prst="rect">
            <a:avLst/>
          </a:prstGeom>
          <a:noFill/>
        </p:spPr>
        <p:txBody>
          <a:bodyPr wrap="square">
            <a:sp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Cancellation of Ticket</a:t>
            </a:r>
            <a:endParaRPr lang="en-IN" sz="4800" dirty="0"/>
          </a:p>
        </p:txBody>
      </p:sp>
      <p:pic>
        <p:nvPicPr>
          <p:cNvPr id="3074" name="Picture 2"/>
          <p:cNvPicPr>
            <a:picLocks noChangeAspect="1" noChangeArrowheads="1"/>
          </p:cNvPicPr>
          <p:nvPr/>
        </p:nvPicPr>
        <p:blipFill>
          <a:blip r:embed="rId3" cstate="print"/>
          <a:srcRect/>
          <a:stretch>
            <a:fillRect/>
          </a:stretch>
        </p:blipFill>
        <p:spPr bwMode="auto">
          <a:xfrm>
            <a:off x="2066925" y="914400"/>
            <a:ext cx="8428080" cy="5943600"/>
          </a:xfrm>
          <a:prstGeom prst="rect">
            <a:avLst/>
          </a:prstGeom>
          <a:noFill/>
          <a:ln w="9525">
            <a:noFill/>
            <a:miter lim="800000"/>
            <a:headEnd/>
            <a:tailEnd/>
          </a:ln>
        </p:spPr>
      </p:pic>
    </p:spTree>
    <p:extLst>
      <p:ext uri="{BB962C8B-B14F-4D97-AF65-F5344CB8AC3E}">
        <p14:creationId xmlns:p14="http://schemas.microsoft.com/office/powerpoint/2010/main" val="155091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3644153" y="-24174"/>
            <a:ext cx="5338482" cy="830997"/>
          </a:xfrm>
          <a:prstGeom prst="rect">
            <a:avLst/>
          </a:prstGeom>
          <a:noFill/>
        </p:spPr>
        <p:txBody>
          <a:bodyPr wrap="square">
            <a:sp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Change of Password </a:t>
            </a:r>
            <a:endParaRPr lang="en-IN" sz="4800" dirty="0"/>
          </a:p>
        </p:txBody>
      </p:sp>
      <p:pic>
        <p:nvPicPr>
          <p:cNvPr id="4098" name="Picture 2"/>
          <p:cNvPicPr>
            <a:picLocks noChangeAspect="1" noChangeArrowheads="1"/>
          </p:cNvPicPr>
          <p:nvPr/>
        </p:nvPicPr>
        <p:blipFill>
          <a:blip r:embed="rId3" cstate="print"/>
          <a:srcRect/>
          <a:stretch>
            <a:fillRect/>
          </a:stretch>
        </p:blipFill>
        <p:spPr bwMode="auto">
          <a:xfrm>
            <a:off x="1575487" y="959579"/>
            <a:ext cx="8991600" cy="5647167"/>
          </a:xfrm>
          <a:prstGeom prst="rect">
            <a:avLst/>
          </a:prstGeom>
          <a:noFill/>
          <a:ln w="9525">
            <a:noFill/>
            <a:miter lim="800000"/>
            <a:headEnd/>
            <a:tailEnd/>
          </a:ln>
        </p:spPr>
      </p:pic>
    </p:spTree>
    <p:extLst>
      <p:ext uri="{BB962C8B-B14F-4D97-AF65-F5344CB8AC3E}">
        <p14:creationId xmlns:p14="http://schemas.microsoft.com/office/powerpoint/2010/main" val="1954564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4450977" y="-24174"/>
            <a:ext cx="3590364" cy="830997"/>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Exit System</a:t>
            </a:r>
            <a:endParaRPr lang="en-IN" sz="4800" dirty="0"/>
          </a:p>
        </p:txBody>
      </p:sp>
      <p:pic>
        <p:nvPicPr>
          <p:cNvPr id="5122" name="Picture 2"/>
          <p:cNvPicPr>
            <a:picLocks noChangeAspect="1" noChangeArrowheads="1"/>
          </p:cNvPicPr>
          <p:nvPr/>
        </p:nvPicPr>
        <p:blipFill>
          <a:blip r:embed="rId3" cstate="print"/>
          <a:srcRect/>
          <a:stretch>
            <a:fillRect/>
          </a:stretch>
        </p:blipFill>
        <p:spPr bwMode="auto">
          <a:xfrm>
            <a:off x="1894703" y="1103870"/>
            <a:ext cx="7998940" cy="1664043"/>
          </a:xfrm>
          <a:prstGeom prst="rect">
            <a:avLst/>
          </a:prstGeom>
          <a:noFill/>
          <a:ln w="9525">
            <a:noFill/>
            <a:miter lim="800000"/>
            <a:headEnd/>
            <a:tailEnd/>
          </a:ln>
        </p:spPr>
      </p:pic>
    </p:spTree>
    <p:extLst>
      <p:ext uri="{BB962C8B-B14F-4D97-AF65-F5344CB8AC3E}">
        <p14:creationId xmlns:p14="http://schemas.microsoft.com/office/powerpoint/2010/main" val="1306278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407024" y="-24174"/>
            <a:ext cx="7597588" cy="830997"/>
          </a:xfrm>
          <a:prstGeom prst="rect">
            <a:avLst/>
          </a:prstGeom>
          <a:noFill/>
        </p:spPr>
        <p:txBody>
          <a:bodyPr wrap="square">
            <a:spAutoFit/>
          </a:bodyPr>
          <a:lstStyle/>
          <a:p>
            <a:pPr algn="ctr"/>
            <a:r>
              <a:rPr lang="en-US" sz="4800">
                <a:latin typeface="Calibri" panose="020F0502020204030204" pitchFamily="34" charset="0"/>
                <a:cs typeface="Times New Roman" panose="02020603050405020304" pitchFamily="18" charset="0"/>
              </a:rPr>
              <a:t>OUTPUT </a:t>
            </a:r>
            <a:r>
              <a:rPr lang="en-US" sz="4800" dirty="0">
                <a:latin typeface="Calibri" panose="020F0502020204030204" pitchFamily="34" charset="0"/>
                <a:cs typeface="Times New Roman" panose="02020603050405020304" pitchFamily="18" charset="0"/>
              </a:rPr>
              <a:t>– HOME PAGE </a:t>
            </a:r>
            <a:endParaRPr lang="en-IN" sz="4800" dirty="0"/>
          </a:p>
        </p:txBody>
      </p:sp>
      <p:pic>
        <p:nvPicPr>
          <p:cNvPr id="6" name="Picture 5">
            <a:extLst>
              <a:ext uri="{FF2B5EF4-FFF2-40B4-BE49-F238E27FC236}">
                <a16:creationId xmlns:a16="http://schemas.microsoft.com/office/drawing/2014/main" id="{45912575-D3FF-47B1-A599-6354027EE0AF}"/>
              </a:ext>
            </a:extLst>
          </p:cNvPr>
          <p:cNvPicPr>
            <a:picLocks noChangeAspect="1"/>
          </p:cNvPicPr>
          <p:nvPr/>
        </p:nvPicPr>
        <p:blipFill>
          <a:blip r:embed="rId3" cstate="print"/>
          <a:srcRect/>
          <a:stretch>
            <a:fillRect/>
          </a:stretch>
        </p:blipFill>
        <p:spPr bwMode="auto">
          <a:xfrm>
            <a:off x="2042413" y="1290919"/>
            <a:ext cx="8413105" cy="4437528"/>
          </a:xfrm>
          <a:prstGeom prst="rect">
            <a:avLst/>
          </a:prstGeom>
          <a:noFill/>
          <a:ln w="9525">
            <a:noFill/>
            <a:miter lim="800000"/>
            <a:headEnd/>
            <a:tailEnd/>
          </a:ln>
        </p:spPr>
      </p:pic>
    </p:spTree>
    <p:extLst>
      <p:ext uri="{BB962C8B-B14F-4D97-AF65-F5344CB8AC3E}">
        <p14:creationId xmlns:p14="http://schemas.microsoft.com/office/powerpoint/2010/main" val="280405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3233737" y="0"/>
            <a:ext cx="5938249" cy="1569660"/>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OUTPUT – NEW USER REGISTRATION</a:t>
            </a:r>
            <a:endParaRPr lang="en-IN" sz="4800" dirty="0"/>
          </a:p>
        </p:txBody>
      </p:sp>
      <p:pic>
        <p:nvPicPr>
          <p:cNvPr id="6" name="Picture 5">
            <a:extLst>
              <a:ext uri="{FF2B5EF4-FFF2-40B4-BE49-F238E27FC236}">
                <a16:creationId xmlns:a16="http://schemas.microsoft.com/office/drawing/2014/main" id="{4B3DC257-6043-457F-8250-BE7FE4A1CD50}"/>
              </a:ext>
            </a:extLst>
          </p:cNvPr>
          <p:cNvPicPr>
            <a:picLocks noChangeAspect="1"/>
          </p:cNvPicPr>
          <p:nvPr/>
        </p:nvPicPr>
        <p:blipFill>
          <a:blip r:embed="rId3" cstate="print"/>
          <a:srcRect/>
          <a:stretch>
            <a:fillRect/>
          </a:stretch>
        </p:blipFill>
        <p:spPr bwMode="auto">
          <a:xfrm>
            <a:off x="2170327" y="1722112"/>
            <a:ext cx="8409359" cy="4463536"/>
          </a:xfrm>
          <a:prstGeom prst="rect">
            <a:avLst/>
          </a:prstGeom>
          <a:noFill/>
          <a:ln w="9525">
            <a:noFill/>
            <a:miter lim="800000"/>
            <a:headEnd/>
            <a:tailEnd/>
          </a:ln>
        </p:spPr>
      </p:pic>
    </p:spTree>
    <p:extLst>
      <p:ext uri="{BB962C8B-B14F-4D97-AF65-F5344CB8AC3E}">
        <p14:creationId xmlns:p14="http://schemas.microsoft.com/office/powerpoint/2010/main" val="306537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F4055E7-6480-41D5-B392-92E1B42ECE18}"/>
              </a:ext>
            </a:extLst>
          </p:cNvPr>
          <p:cNvSpPr txBox="1"/>
          <p:nvPr/>
        </p:nvSpPr>
        <p:spPr>
          <a:xfrm>
            <a:off x="833718" y="1377992"/>
            <a:ext cx="9681882" cy="4708981"/>
          </a:xfrm>
          <a:prstGeom prst="rect">
            <a:avLst/>
          </a:prstGeom>
          <a:noFill/>
        </p:spPr>
        <p:txBody>
          <a:bodyPr wrap="square">
            <a:spAutoFit/>
          </a:bodyPr>
          <a:lstStyle/>
          <a:p>
            <a:pPr marL="0" marR="0" algn="just">
              <a:spcBef>
                <a:spcPts val="0"/>
              </a:spcBef>
              <a:spcAft>
                <a:spcPts val="0"/>
              </a:spcAft>
            </a:pPr>
            <a:r>
              <a:rPr lang="en-US" sz="2000" i="1" dirty="0">
                <a:solidFill>
                  <a:srgbClr val="000000"/>
                </a:solidFill>
                <a:effectLst/>
                <a:latin typeface="Times New Roman" panose="02020603050405020304" pitchFamily="18" charset="0"/>
                <a:ea typeface="Calibri" panose="020F0502020204030204" pitchFamily="34" charset="0"/>
              </a:rPr>
              <a:t>	Tourism Management System is a project which uses C programming language. The main objective of the project is to automate the process of tourism related works to minimize the manual work. The existing manual system is a tedious job where the details are stored in pen and paper mode. This is time taking and costly affair as it needs a lot of manpower with the increase in transaction the manual method became clumsier. With the increase of number of tourism packages, user cannot choose the package himself in a manual system, rather he has to depend on the tour operator. Moreover, the cancellation of ticket is also a cumbersome process in manual system. Hence, it needs a computerized system for proper and effective maintenance. The present C program related system provides the user to create an account with a password which gets stored in the tourism company’s database and can be used for log-in during future transactions. The system also provides information about available tourism packages both within the country and abroad to choose as per users’ choice. All other processes like, maintenance of the user transactions, cost evaluation and printing of tickets are done by the program. Project also provides an opportunity to the administrative team to go through all the bookings present in the soft form.</a:t>
            </a:r>
            <a:endParaRPr lang="en-IN" sz="2000" i="1" dirty="0">
              <a:solidFill>
                <a:srgbClr val="000000"/>
              </a:solidFill>
              <a:effectLst/>
              <a:latin typeface="Times New Roman" panose="02020603050405020304" pitchFamily="18" charset="0"/>
              <a:ea typeface="Calibri" panose="020F0502020204030204" pitchFamily="34" charset="0"/>
            </a:endParaRPr>
          </a:p>
        </p:txBody>
      </p:sp>
      <p:sp>
        <p:nvSpPr>
          <p:cNvPr id="10" name="TextBox 9">
            <a:extLst>
              <a:ext uri="{FF2B5EF4-FFF2-40B4-BE49-F238E27FC236}">
                <a16:creationId xmlns:a16="http://schemas.microsoft.com/office/drawing/2014/main" id="{3DBEECF4-3FF5-45A3-B9C8-BAAE5A025A3D}"/>
              </a:ext>
            </a:extLst>
          </p:cNvPr>
          <p:cNvSpPr txBox="1"/>
          <p:nvPr/>
        </p:nvSpPr>
        <p:spPr>
          <a:xfrm>
            <a:off x="4413738" y="51423"/>
            <a:ext cx="2165565" cy="755400"/>
          </a:xfrm>
          <a:prstGeom prst="rect">
            <a:avLst/>
          </a:prstGeom>
          <a:noFill/>
        </p:spPr>
        <p:txBody>
          <a:bodyPr wrap="square">
            <a:spAutoFit/>
          </a:bodyPr>
          <a:lstStyle/>
          <a:p>
            <a:pPr marL="0" marR="0">
              <a:lnSpc>
                <a:spcPct val="115000"/>
              </a:lnSpc>
              <a:spcBef>
                <a:spcPts val="0"/>
              </a:spcBef>
              <a:spcAft>
                <a:spcPts val="1000"/>
              </a:spcAft>
            </a:pPr>
            <a:r>
              <a:rPr lang="en-US" sz="4000"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09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756647" y="-24174"/>
            <a:ext cx="6481482" cy="830997"/>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OUTPUT – USER LOGIN</a:t>
            </a:r>
            <a:endParaRPr lang="en-IN" sz="4800" dirty="0"/>
          </a:p>
        </p:txBody>
      </p:sp>
      <p:pic>
        <p:nvPicPr>
          <p:cNvPr id="6" name="Picture 5">
            <a:extLst>
              <a:ext uri="{FF2B5EF4-FFF2-40B4-BE49-F238E27FC236}">
                <a16:creationId xmlns:a16="http://schemas.microsoft.com/office/drawing/2014/main" id="{50A6B531-437F-4271-A578-CFECE12CECA8}"/>
              </a:ext>
            </a:extLst>
          </p:cNvPr>
          <p:cNvPicPr>
            <a:picLocks noChangeAspect="1"/>
          </p:cNvPicPr>
          <p:nvPr/>
        </p:nvPicPr>
        <p:blipFill>
          <a:blip r:embed="rId3" cstate="print"/>
          <a:srcRect/>
          <a:stretch>
            <a:fillRect/>
          </a:stretch>
        </p:blipFill>
        <p:spPr bwMode="auto">
          <a:xfrm>
            <a:off x="1428559" y="1290919"/>
            <a:ext cx="9283164" cy="4827494"/>
          </a:xfrm>
          <a:prstGeom prst="rect">
            <a:avLst/>
          </a:prstGeom>
          <a:noFill/>
          <a:ln w="9525">
            <a:noFill/>
            <a:miter lim="800000"/>
            <a:headEnd/>
            <a:tailEnd/>
          </a:ln>
        </p:spPr>
      </p:pic>
    </p:spTree>
    <p:extLst>
      <p:ext uri="{BB962C8B-B14F-4D97-AF65-F5344CB8AC3E}">
        <p14:creationId xmlns:p14="http://schemas.microsoft.com/office/powerpoint/2010/main" val="4020170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339788" y="-24174"/>
            <a:ext cx="7261411" cy="830997"/>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OUTPUT – BOOKING PAGE</a:t>
            </a:r>
            <a:endParaRPr lang="en-IN" sz="4800" dirty="0"/>
          </a:p>
        </p:txBody>
      </p:sp>
      <p:pic>
        <p:nvPicPr>
          <p:cNvPr id="6" name="Picture 5">
            <a:extLst>
              <a:ext uri="{FF2B5EF4-FFF2-40B4-BE49-F238E27FC236}">
                <a16:creationId xmlns:a16="http://schemas.microsoft.com/office/drawing/2014/main" id="{E5A571F9-12E8-4A9E-B21E-8ADAA7331004}"/>
              </a:ext>
            </a:extLst>
          </p:cNvPr>
          <p:cNvPicPr>
            <a:picLocks noChangeAspect="1"/>
          </p:cNvPicPr>
          <p:nvPr/>
        </p:nvPicPr>
        <p:blipFill>
          <a:blip r:embed="rId3" cstate="print"/>
          <a:srcRect/>
          <a:stretch>
            <a:fillRect/>
          </a:stretch>
        </p:blipFill>
        <p:spPr bwMode="auto">
          <a:xfrm>
            <a:off x="1361689" y="1411941"/>
            <a:ext cx="9405497" cy="4491318"/>
          </a:xfrm>
          <a:prstGeom prst="rect">
            <a:avLst/>
          </a:prstGeom>
          <a:noFill/>
          <a:ln w="9525">
            <a:noFill/>
            <a:miter lim="800000"/>
            <a:headEnd/>
            <a:tailEnd/>
          </a:ln>
        </p:spPr>
      </p:pic>
    </p:spTree>
    <p:extLst>
      <p:ext uri="{BB962C8B-B14F-4D97-AF65-F5344CB8AC3E}">
        <p14:creationId xmlns:p14="http://schemas.microsoft.com/office/powerpoint/2010/main" val="474354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460812" y="-24174"/>
            <a:ext cx="8364070" cy="830997"/>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OUTPUT – CATEGORY SELECTION</a:t>
            </a:r>
            <a:endParaRPr lang="en-IN" sz="4800" dirty="0"/>
          </a:p>
        </p:txBody>
      </p:sp>
      <p:pic>
        <p:nvPicPr>
          <p:cNvPr id="6" name="Picture 5">
            <a:extLst>
              <a:ext uri="{FF2B5EF4-FFF2-40B4-BE49-F238E27FC236}">
                <a16:creationId xmlns:a16="http://schemas.microsoft.com/office/drawing/2014/main" id="{BF8F2777-965C-44E3-B9D7-0F9142698020}"/>
              </a:ext>
            </a:extLst>
          </p:cNvPr>
          <p:cNvPicPr>
            <a:picLocks noChangeAspect="1"/>
          </p:cNvPicPr>
          <p:nvPr/>
        </p:nvPicPr>
        <p:blipFill>
          <a:blip r:embed="rId3" cstate="print"/>
          <a:srcRect/>
          <a:stretch>
            <a:fillRect/>
          </a:stretch>
        </p:blipFill>
        <p:spPr bwMode="auto">
          <a:xfrm>
            <a:off x="1374721" y="1116107"/>
            <a:ext cx="9442558" cy="4988858"/>
          </a:xfrm>
          <a:prstGeom prst="rect">
            <a:avLst/>
          </a:prstGeom>
          <a:noFill/>
          <a:ln w="9525">
            <a:noFill/>
            <a:miter lim="800000"/>
            <a:headEnd/>
            <a:tailEnd/>
          </a:ln>
        </p:spPr>
      </p:pic>
    </p:spTree>
    <p:extLst>
      <p:ext uri="{BB962C8B-B14F-4D97-AF65-F5344CB8AC3E}">
        <p14:creationId xmlns:p14="http://schemas.microsoft.com/office/powerpoint/2010/main" val="605616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756646" y="-24174"/>
            <a:ext cx="6589059" cy="830997"/>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OUTPUT – WITHIN INDIA</a:t>
            </a:r>
            <a:endParaRPr lang="en-IN" sz="4800" dirty="0"/>
          </a:p>
        </p:txBody>
      </p:sp>
      <p:pic>
        <p:nvPicPr>
          <p:cNvPr id="6" name="Picture 5">
            <a:extLst>
              <a:ext uri="{FF2B5EF4-FFF2-40B4-BE49-F238E27FC236}">
                <a16:creationId xmlns:a16="http://schemas.microsoft.com/office/drawing/2014/main" id="{1CED4FAF-0A78-4C2E-BC61-CC6E30A459D0}"/>
              </a:ext>
            </a:extLst>
          </p:cNvPr>
          <p:cNvPicPr>
            <a:picLocks noChangeAspect="1"/>
          </p:cNvPicPr>
          <p:nvPr/>
        </p:nvPicPr>
        <p:blipFill>
          <a:blip r:embed="rId3" cstate="print"/>
          <a:srcRect/>
          <a:stretch>
            <a:fillRect/>
          </a:stretch>
        </p:blipFill>
        <p:spPr bwMode="auto">
          <a:xfrm>
            <a:off x="1844784" y="1183341"/>
            <a:ext cx="9037016" cy="4773706"/>
          </a:xfrm>
          <a:prstGeom prst="rect">
            <a:avLst/>
          </a:prstGeom>
          <a:noFill/>
          <a:ln w="9525">
            <a:noFill/>
            <a:miter lim="800000"/>
            <a:headEnd/>
            <a:tailEnd/>
          </a:ln>
        </p:spPr>
      </p:pic>
    </p:spTree>
    <p:extLst>
      <p:ext uri="{BB962C8B-B14F-4D97-AF65-F5344CB8AC3E}">
        <p14:creationId xmlns:p14="http://schemas.microsoft.com/office/powerpoint/2010/main" val="3839172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770094" y="0"/>
            <a:ext cx="6911788" cy="1569660"/>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OUTPUT – PACKAGES ABROAD</a:t>
            </a:r>
            <a:endParaRPr lang="en-IN" sz="4800" dirty="0"/>
          </a:p>
        </p:txBody>
      </p:sp>
      <p:pic>
        <p:nvPicPr>
          <p:cNvPr id="6" name="Picture 5">
            <a:extLst>
              <a:ext uri="{FF2B5EF4-FFF2-40B4-BE49-F238E27FC236}">
                <a16:creationId xmlns:a16="http://schemas.microsoft.com/office/drawing/2014/main" id="{80DFD63D-B37B-403C-BBC1-F689A2FC4C0F}"/>
              </a:ext>
            </a:extLst>
          </p:cNvPr>
          <p:cNvPicPr>
            <a:picLocks noChangeAspect="1"/>
          </p:cNvPicPr>
          <p:nvPr/>
        </p:nvPicPr>
        <p:blipFill>
          <a:blip r:embed="rId3" cstate="print"/>
          <a:srcRect/>
          <a:stretch>
            <a:fillRect/>
          </a:stretch>
        </p:blipFill>
        <p:spPr bwMode="auto">
          <a:xfrm>
            <a:off x="1689167" y="1682002"/>
            <a:ext cx="8813666" cy="4626442"/>
          </a:xfrm>
          <a:prstGeom prst="rect">
            <a:avLst/>
          </a:prstGeom>
          <a:noFill/>
          <a:ln w="9525">
            <a:noFill/>
            <a:miter lim="800000"/>
            <a:headEnd/>
            <a:tailEnd/>
          </a:ln>
        </p:spPr>
      </p:pic>
    </p:spTree>
    <p:extLst>
      <p:ext uri="{BB962C8B-B14F-4D97-AF65-F5344CB8AC3E}">
        <p14:creationId xmlns:p14="http://schemas.microsoft.com/office/powerpoint/2010/main" val="2100979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595282" y="-24174"/>
            <a:ext cx="6736977" cy="830997"/>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OUTPUT – CHECK TICKET</a:t>
            </a:r>
            <a:endParaRPr lang="en-IN" sz="4800" dirty="0"/>
          </a:p>
        </p:txBody>
      </p:sp>
      <p:pic>
        <p:nvPicPr>
          <p:cNvPr id="6" name="Picture 5">
            <a:extLst>
              <a:ext uri="{FF2B5EF4-FFF2-40B4-BE49-F238E27FC236}">
                <a16:creationId xmlns:a16="http://schemas.microsoft.com/office/drawing/2014/main" id="{3EFEF1A7-59CB-493B-9117-967B52D52633}"/>
              </a:ext>
            </a:extLst>
          </p:cNvPr>
          <p:cNvPicPr>
            <a:picLocks noChangeAspect="1"/>
          </p:cNvPicPr>
          <p:nvPr/>
        </p:nvPicPr>
        <p:blipFill>
          <a:blip r:embed="rId3" cstate="print"/>
          <a:srcRect/>
          <a:stretch>
            <a:fillRect/>
          </a:stretch>
        </p:blipFill>
        <p:spPr bwMode="auto">
          <a:xfrm>
            <a:off x="1965929" y="1250577"/>
            <a:ext cx="8770028" cy="4625788"/>
          </a:xfrm>
          <a:prstGeom prst="rect">
            <a:avLst/>
          </a:prstGeom>
          <a:noFill/>
          <a:ln w="9525">
            <a:noFill/>
            <a:miter lim="800000"/>
            <a:headEnd/>
            <a:tailEnd/>
          </a:ln>
        </p:spPr>
      </p:pic>
    </p:spTree>
    <p:extLst>
      <p:ext uri="{BB962C8B-B14F-4D97-AF65-F5344CB8AC3E}">
        <p14:creationId xmlns:p14="http://schemas.microsoft.com/office/powerpoint/2010/main" val="3666481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734235" y="0"/>
            <a:ext cx="6723529" cy="830997"/>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OUTPUT – PRINT TICKET</a:t>
            </a:r>
            <a:endParaRPr lang="en-IN" sz="4800" dirty="0"/>
          </a:p>
        </p:txBody>
      </p:sp>
      <p:pic>
        <p:nvPicPr>
          <p:cNvPr id="6" name="Picture 5">
            <a:extLst>
              <a:ext uri="{FF2B5EF4-FFF2-40B4-BE49-F238E27FC236}">
                <a16:creationId xmlns:a16="http://schemas.microsoft.com/office/drawing/2014/main" id="{30897190-862C-4819-A817-FCCF76DD2858}"/>
              </a:ext>
            </a:extLst>
          </p:cNvPr>
          <p:cNvPicPr>
            <a:picLocks noChangeAspect="1"/>
          </p:cNvPicPr>
          <p:nvPr/>
        </p:nvPicPr>
        <p:blipFill>
          <a:blip r:embed="rId3" cstate="print"/>
          <a:srcRect/>
          <a:stretch>
            <a:fillRect/>
          </a:stretch>
        </p:blipFill>
        <p:spPr bwMode="auto">
          <a:xfrm>
            <a:off x="1652616" y="1358153"/>
            <a:ext cx="9014449" cy="4746811"/>
          </a:xfrm>
          <a:prstGeom prst="rect">
            <a:avLst/>
          </a:prstGeom>
          <a:noFill/>
          <a:ln w="9525">
            <a:noFill/>
            <a:miter lim="800000"/>
            <a:headEnd/>
            <a:tailEnd/>
          </a:ln>
        </p:spPr>
      </p:pic>
    </p:spTree>
    <p:extLst>
      <p:ext uri="{BB962C8B-B14F-4D97-AF65-F5344CB8AC3E}">
        <p14:creationId xmlns:p14="http://schemas.microsoft.com/office/powerpoint/2010/main" val="2943678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3429434" y="21993"/>
            <a:ext cx="5333132" cy="1569660"/>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OUTPUT – TICKET CANCELLATION</a:t>
            </a:r>
            <a:endParaRPr lang="en-IN" sz="4800" dirty="0"/>
          </a:p>
        </p:txBody>
      </p:sp>
      <p:pic>
        <p:nvPicPr>
          <p:cNvPr id="6" name="Picture 5">
            <a:extLst>
              <a:ext uri="{FF2B5EF4-FFF2-40B4-BE49-F238E27FC236}">
                <a16:creationId xmlns:a16="http://schemas.microsoft.com/office/drawing/2014/main" id="{9516D957-1C79-46B1-AF2A-82909D544C3C}"/>
              </a:ext>
            </a:extLst>
          </p:cNvPr>
          <p:cNvPicPr>
            <a:picLocks noChangeAspect="1"/>
          </p:cNvPicPr>
          <p:nvPr/>
        </p:nvPicPr>
        <p:blipFill>
          <a:blip r:embed="rId3" cstate="print"/>
          <a:srcRect/>
          <a:stretch>
            <a:fillRect/>
          </a:stretch>
        </p:blipFill>
        <p:spPr bwMode="auto">
          <a:xfrm>
            <a:off x="1642739" y="1789580"/>
            <a:ext cx="8906521" cy="4675184"/>
          </a:xfrm>
          <a:prstGeom prst="rect">
            <a:avLst/>
          </a:prstGeom>
          <a:noFill/>
          <a:ln w="9525">
            <a:noFill/>
            <a:miter lim="800000"/>
            <a:headEnd/>
            <a:tailEnd/>
          </a:ln>
        </p:spPr>
      </p:pic>
    </p:spTree>
    <p:extLst>
      <p:ext uri="{BB962C8B-B14F-4D97-AF65-F5344CB8AC3E}">
        <p14:creationId xmlns:p14="http://schemas.microsoft.com/office/powerpoint/2010/main" val="1671663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2882152" y="0"/>
            <a:ext cx="6427694" cy="830997"/>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OUTPUT - Exit System</a:t>
            </a:r>
            <a:endParaRPr lang="en-IN" sz="4800" dirty="0"/>
          </a:p>
        </p:txBody>
      </p:sp>
      <p:pic>
        <p:nvPicPr>
          <p:cNvPr id="6" name="Picture 5">
            <a:extLst>
              <a:ext uri="{FF2B5EF4-FFF2-40B4-BE49-F238E27FC236}">
                <a16:creationId xmlns:a16="http://schemas.microsoft.com/office/drawing/2014/main" id="{8C539CCC-5291-426E-AA64-90F1BA6E5BAB}"/>
              </a:ext>
            </a:extLst>
          </p:cNvPr>
          <p:cNvPicPr>
            <a:picLocks noChangeAspect="1"/>
          </p:cNvPicPr>
          <p:nvPr/>
        </p:nvPicPr>
        <p:blipFill>
          <a:blip r:embed="rId3" cstate="print"/>
          <a:srcRect/>
          <a:stretch>
            <a:fillRect/>
          </a:stretch>
        </p:blipFill>
        <p:spPr bwMode="auto">
          <a:xfrm>
            <a:off x="1620384" y="1385047"/>
            <a:ext cx="8951231" cy="4706471"/>
          </a:xfrm>
          <a:prstGeom prst="rect">
            <a:avLst/>
          </a:prstGeom>
          <a:noFill/>
          <a:ln w="9525">
            <a:noFill/>
            <a:miter lim="800000"/>
            <a:headEnd/>
            <a:tailEnd/>
          </a:ln>
        </p:spPr>
      </p:pic>
    </p:spTree>
    <p:extLst>
      <p:ext uri="{BB962C8B-B14F-4D97-AF65-F5344CB8AC3E}">
        <p14:creationId xmlns:p14="http://schemas.microsoft.com/office/powerpoint/2010/main" val="2960995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47B3524-D524-46D2-9B23-276B6B00E867}"/>
              </a:ext>
            </a:extLst>
          </p:cNvPr>
          <p:cNvSpPr txBox="1"/>
          <p:nvPr/>
        </p:nvSpPr>
        <p:spPr>
          <a:xfrm>
            <a:off x="3334870" y="0"/>
            <a:ext cx="5190565" cy="830997"/>
          </a:xfrm>
          <a:prstGeom prst="rect">
            <a:avLst/>
          </a:prstGeom>
          <a:noFill/>
        </p:spPr>
        <p:txBody>
          <a:bodyPr wrap="square">
            <a:spAutoFit/>
          </a:bodyPr>
          <a:lstStyle/>
          <a:p>
            <a:pPr algn="ctr"/>
            <a:r>
              <a:rPr lang="en-US" sz="4800" dirty="0">
                <a:latin typeface="Calibri" panose="020F0502020204030204" pitchFamily="34" charset="0"/>
                <a:cs typeface="Times New Roman" panose="02020603050405020304" pitchFamily="18" charset="0"/>
              </a:rPr>
              <a:t>Data Files Created</a:t>
            </a:r>
            <a:endParaRPr lang="en-IN" sz="4800" dirty="0"/>
          </a:p>
        </p:txBody>
      </p:sp>
      <p:pic>
        <p:nvPicPr>
          <p:cNvPr id="6" name="Picture 5">
            <a:extLst>
              <a:ext uri="{FF2B5EF4-FFF2-40B4-BE49-F238E27FC236}">
                <a16:creationId xmlns:a16="http://schemas.microsoft.com/office/drawing/2014/main" id="{FA57CA8D-94E1-4201-B97A-206D20D944C4}"/>
              </a:ext>
            </a:extLst>
          </p:cNvPr>
          <p:cNvPicPr>
            <a:picLocks noChangeAspect="1"/>
          </p:cNvPicPr>
          <p:nvPr/>
        </p:nvPicPr>
        <p:blipFill>
          <a:blip r:embed="rId3" cstate="print"/>
          <a:srcRect/>
          <a:stretch>
            <a:fillRect/>
          </a:stretch>
        </p:blipFill>
        <p:spPr bwMode="auto">
          <a:xfrm>
            <a:off x="1651126" y="1021976"/>
            <a:ext cx="8864473" cy="2689412"/>
          </a:xfrm>
          <a:prstGeom prst="rect">
            <a:avLst/>
          </a:prstGeom>
          <a:noFill/>
          <a:ln w="9525">
            <a:noFill/>
            <a:miter lim="800000"/>
            <a:headEnd/>
            <a:tailEnd/>
          </a:ln>
        </p:spPr>
      </p:pic>
      <p:sp>
        <p:nvSpPr>
          <p:cNvPr id="7" name="TextBox 6">
            <a:extLst>
              <a:ext uri="{FF2B5EF4-FFF2-40B4-BE49-F238E27FC236}">
                <a16:creationId xmlns:a16="http://schemas.microsoft.com/office/drawing/2014/main" id="{06A5F523-7924-4EBC-A0DB-FDEC9859963C}"/>
              </a:ext>
            </a:extLst>
          </p:cNvPr>
          <p:cNvSpPr txBox="1"/>
          <p:nvPr/>
        </p:nvSpPr>
        <p:spPr>
          <a:xfrm>
            <a:off x="2020789" y="3711388"/>
            <a:ext cx="8520085" cy="2956387"/>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Admin.txt – Appends all the newly registered users for further retrieval and 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Admin_Ledger.txt – Appends all the new bookings of all users for further referencing and retrieval.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User_Booking.txt – Writes the latest booking of the user for further retrieval during status checking and printing.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User_Ticket.txt – Is the final ticket of the user. Upon cancellation of ticket the 3 &amp; 4 txt files are removed, however, information is still retained in Admin_Ledger.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15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B7A77A7-2E20-4703-AAA0-DEADFAD25F8D}"/>
              </a:ext>
            </a:extLst>
          </p:cNvPr>
          <p:cNvSpPr txBox="1"/>
          <p:nvPr/>
        </p:nvSpPr>
        <p:spPr>
          <a:xfrm>
            <a:off x="492370" y="1041009"/>
            <a:ext cx="11188504" cy="5582939"/>
          </a:xfrm>
          <a:prstGeom prst="rect">
            <a:avLst/>
          </a:prstGeom>
          <a:noFill/>
        </p:spPr>
        <p:txBody>
          <a:bodyPr wrap="square">
            <a:spAutoFit/>
          </a:bodyPr>
          <a:lstStyle/>
          <a:p>
            <a:pPr marL="285750" marR="0" indent="-285750" algn="just">
              <a:lnSpc>
                <a:spcPct val="150000"/>
              </a:lnSpc>
              <a:spcBef>
                <a:spcPts val="0"/>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project “TOURISM MANAGEMENT SYSTEM” is developed to automate the different procedures involved in travel and tourism processes.</a:t>
            </a:r>
          </a:p>
          <a:p>
            <a:pPr marL="285750" marR="0" indent="-285750" algn="just">
              <a:lnSpc>
                <a:spcPct val="150000"/>
              </a:lnSpc>
              <a:spcBef>
                <a:spcPts val="0"/>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main modules include user registration, creation of a tour package, booking of travel and accommodation, confirmation and printing of tickets.</a:t>
            </a:r>
          </a:p>
          <a:p>
            <a:pPr marL="285750" marR="0" indent="-285750" algn="just">
              <a:lnSpc>
                <a:spcPct val="150000"/>
              </a:lnSpc>
              <a:spcBef>
                <a:spcPts val="0"/>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various display pop-ups of the project and related program flow is developed using C code.</a:t>
            </a:r>
          </a:p>
          <a:p>
            <a:pPr marL="285750" marR="0" indent="-285750" algn="just">
              <a:lnSpc>
                <a:spcPct val="150000"/>
              </a:lnSpc>
              <a:spcBef>
                <a:spcPts val="0"/>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a package without any web linkages as our project is mostly restricted to the basic command set of C language included in our curriculum at this stage and is displayed in the C language console window only. Text files are used as back end to store the data.</a:t>
            </a:r>
          </a:p>
          <a:p>
            <a:pPr marL="285750" marR="0" indent="-285750" algn="just">
              <a:lnSpc>
                <a:spcPct val="150000"/>
              </a:lnSpc>
              <a:spcBef>
                <a:spcPts val="0"/>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designed to be more efficient than the existing manual system. It invokes all basic tasks that are now carried out manually, such as the forms transactions and reports which is added advantage.</a:t>
            </a:r>
          </a:p>
          <a:p>
            <a:pPr marL="285750" marR="0" indent="-285750" algn="just">
              <a:lnSpc>
                <a:spcPct val="150000"/>
              </a:lnSpc>
              <a:spcBef>
                <a:spcPts val="0"/>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completely computer-based application.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CACE451-C919-497D-BC5B-A09FC4B2AA81}"/>
              </a:ext>
            </a:extLst>
          </p:cNvPr>
          <p:cNvSpPr txBox="1"/>
          <p:nvPr/>
        </p:nvSpPr>
        <p:spPr>
          <a:xfrm>
            <a:off x="4413738" y="51423"/>
            <a:ext cx="6098344" cy="755400"/>
          </a:xfrm>
          <a:prstGeom prst="rect">
            <a:avLst/>
          </a:prstGeom>
          <a:noFill/>
        </p:spPr>
        <p:txBody>
          <a:bodyPr wrap="square">
            <a:spAutoFit/>
          </a:bodyPr>
          <a:lstStyle/>
          <a:p>
            <a:pPr marL="0" marR="0">
              <a:lnSpc>
                <a:spcPct val="115000"/>
              </a:lnSpc>
              <a:spcBef>
                <a:spcPts val="0"/>
              </a:spcBef>
              <a:spcAft>
                <a:spcPts val="1000"/>
              </a:spcAft>
            </a:pP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6583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725B8381-407E-43DA-827D-C889C2EF6D29}"/>
              </a:ext>
            </a:extLst>
          </p:cNvPr>
          <p:cNvSpPr txBox="1"/>
          <p:nvPr/>
        </p:nvSpPr>
        <p:spPr>
          <a:xfrm>
            <a:off x="3862960" y="2875002"/>
            <a:ext cx="4466080" cy="1107996"/>
          </a:xfrm>
          <a:prstGeom prst="rect">
            <a:avLst/>
          </a:prstGeom>
          <a:noFill/>
        </p:spPr>
        <p:txBody>
          <a:bodyPr wrap="square">
            <a:spAutoFit/>
          </a:bodyPr>
          <a:lstStyle/>
          <a:p>
            <a:r>
              <a:rPr lang="en-IN" sz="6600" dirty="0"/>
              <a:t>Thank You</a:t>
            </a:r>
          </a:p>
        </p:txBody>
      </p:sp>
    </p:spTree>
    <p:extLst>
      <p:ext uri="{BB962C8B-B14F-4D97-AF65-F5344CB8AC3E}">
        <p14:creationId xmlns:p14="http://schemas.microsoft.com/office/powerpoint/2010/main" val="101476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71EF983-5017-47A3-BEF7-350ED897E41E}"/>
              </a:ext>
            </a:extLst>
          </p:cNvPr>
          <p:cNvSpPr txBox="1"/>
          <p:nvPr/>
        </p:nvSpPr>
        <p:spPr>
          <a:xfrm>
            <a:off x="717452" y="1467671"/>
            <a:ext cx="10803988" cy="3901196"/>
          </a:xfrm>
          <a:prstGeom prst="rect">
            <a:avLst/>
          </a:prstGeom>
          <a:noFill/>
        </p:spPr>
        <p:txBody>
          <a:bodyPr wrap="square">
            <a:spAutoFit/>
          </a:bodyPr>
          <a:lstStyle/>
          <a:p>
            <a:pPr marL="0" marR="0" algn="just">
              <a:lnSpc>
                <a:spcPct val="150000"/>
              </a:lnSpc>
              <a:spcBef>
                <a:spcPts val="0"/>
              </a:spcBef>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The main objective of the project is to automate the process of tourism related works to minimize the manual work. The existing manual system is a tedious job where the details are stored in pen and paper mode. This is time taking and costly affair as it needs a lot of manpower with the increase in transaction the manual method became more clumsy . Hence, it needs a computerized system for proper and effective maintenance.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F38C799-036A-478E-BBC3-D20CA1DCF53C}"/>
              </a:ext>
            </a:extLst>
          </p:cNvPr>
          <p:cNvSpPr txBox="1"/>
          <p:nvPr/>
        </p:nvSpPr>
        <p:spPr>
          <a:xfrm>
            <a:off x="3924886" y="225083"/>
            <a:ext cx="6122963" cy="916982"/>
          </a:xfrm>
          <a:prstGeom prst="rect">
            <a:avLst/>
          </a:prstGeom>
          <a:noFill/>
        </p:spPr>
        <p:txBody>
          <a:bodyPr wrap="square">
            <a:spAutoFit/>
          </a:bodyPr>
          <a:lstStyle/>
          <a:p>
            <a:pPr marL="0" marR="0">
              <a:lnSpc>
                <a:spcPct val="150000"/>
              </a:lnSpc>
              <a:spcBef>
                <a:spcPts val="0"/>
              </a:spcBef>
              <a:spcAft>
                <a:spcPts val="1000"/>
              </a:spcAft>
            </a:pP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978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24D2739-E315-48CA-92C3-E374DFAF74E6}"/>
              </a:ext>
            </a:extLst>
          </p:cNvPr>
          <p:cNvSpPr txBox="1"/>
          <p:nvPr/>
        </p:nvSpPr>
        <p:spPr>
          <a:xfrm>
            <a:off x="3249636" y="-8887"/>
            <a:ext cx="7374987" cy="834524"/>
          </a:xfrm>
          <a:prstGeom prst="rect">
            <a:avLst/>
          </a:prstGeom>
          <a:noFill/>
        </p:spPr>
        <p:txBody>
          <a:bodyPr wrap="square">
            <a:spAutoFit/>
          </a:bodyPr>
          <a:lstStyle/>
          <a:p>
            <a:pPr marL="0" marR="0">
              <a:lnSpc>
                <a:spcPct val="150000"/>
              </a:lnSpc>
              <a:spcBef>
                <a:spcPts val="0"/>
              </a:spcBef>
              <a:spcAft>
                <a:spcPts val="10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Advantages of the Proposed System:</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B1AF62F-1490-4E8F-B731-FFC5DAD13023}"/>
              </a:ext>
            </a:extLst>
          </p:cNvPr>
          <p:cNvSpPr txBox="1"/>
          <p:nvPr/>
        </p:nvSpPr>
        <p:spPr>
          <a:xfrm>
            <a:off x="970671" y="1223889"/>
            <a:ext cx="10564837" cy="5184048"/>
          </a:xfrm>
          <a:prstGeom prst="rect">
            <a:avLst/>
          </a:prstGeom>
          <a:noFill/>
        </p:spPr>
        <p:txBody>
          <a:bodyPr wrap="square">
            <a:spAutoFit/>
          </a:bodyPr>
          <a:lstStyle/>
          <a:p>
            <a:pPr marL="342900" marR="0" lvl="0" indent="-342900">
              <a:lnSpc>
                <a:spcPct val="150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Gives accurate information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Simplifies the manual work</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It minimizes the documentation related work</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Provides up to date information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Friendly Environment by providing warning messages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Booking confirmation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Notifications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47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24D2739-E315-48CA-92C3-E374DFAF74E6}"/>
              </a:ext>
            </a:extLst>
          </p:cNvPr>
          <p:cNvSpPr txBox="1"/>
          <p:nvPr/>
        </p:nvSpPr>
        <p:spPr>
          <a:xfrm>
            <a:off x="3249636" y="-8887"/>
            <a:ext cx="5074093" cy="916982"/>
          </a:xfrm>
          <a:prstGeom prst="rect">
            <a:avLst/>
          </a:prstGeom>
          <a:noFill/>
        </p:spPr>
        <p:txBody>
          <a:bodyPr wrap="square">
            <a:spAutoFit/>
          </a:bodyPr>
          <a:lstStyle/>
          <a:p>
            <a:pPr marL="0" marR="0">
              <a:lnSpc>
                <a:spcPct val="150000"/>
              </a:lnSpc>
              <a:spcBef>
                <a:spcPts val="0"/>
              </a:spcBef>
              <a:spcAft>
                <a:spcPts val="1000"/>
              </a:spcAft>
            </a:pPr>
            <a:r>
              <a:rPr lang="en-US" sz="4000" b="1" dirty="0">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B1AF62F-1490-4E8F-B731-FFC5DAD13023}"/>
              </a:ext>
            </a:extLst>
          </p:cNvPr>
          <p:cNvSpPr txBox="1"/>
          <p:nvPr/>
        </p:nvSpPr>
        <p:spPr>
          <a:xfrm>
            <a:off x="970671" y="1223889"/>
            <a:ext cx="10564837" cy="5544467"/>
          </a:xfrm>
          <a:prstGeom prst="rect">
            <a:avLst/>
          </a:prstGeom>
          <a:noFill/>
        </p:spPr>
        <p:txBody>
          <a:bodyPr wrap="square">
            <a:spAutoFit/>
          </a:bodyPr>
          <a:lstStyle/>
          <a:p>
            <a:pPr marL="0" marR="0">
              <a:spcBef>
                <a:spcPts val="0"/>
              </a:spcBef>
              <a:spcAft>
                <a:spcPts val="0"/>
              </a:spcAft>
            </a:pPr>
            <a:r>
              <a:rPr lang="en-US" sz="2500" b="1" dirty="0">
                <a:solidFill>
                  <a:srgbClr val="000000"/>
                </a:solidFill>
                <a:effectLst/>
                <a:latin typeface="Times New Roman" panose="02020603050405020304" pitchFamily="18" charset="0"/>
                <a:ea typeface="Calibri" panose="020F0502020204030204" pitchFamily="34" charset="0"/>
              </a:rPr>
              <a:t>SOFTWARE REQUIREMENTS:</a:t>
            </a:r>
            <a:endParaRPr lang="en-IN" sz="2500" b="1" dirty="0">
              <a:solidFill>
                <a:srgbClr val="000000"/>
              </a:solidFill>
              <a:latin typeface="Times New Roman" panose="02020603050405020304" pitchFamily="18" charset="0"/>
              <a:ea typeface="Calibri" panose="020F0502020204030204" pitchFamily="34" charset="0"/>
            </a:endParaRPr>
          </a:p>
          <a:p>
            <a:pPr marL="0" marR="0">
              <a:spcBef>
                <a:spcPts val="0"/>
              </a:spcBef>
              <a:spcAft>
                <a:spcPts val="0"/>
              </a:spcAft>
            </a:pPr>
            <a:endParaRPr lang="en-IN" sz="9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software requirements are description of features and functionalities of the target system.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Language used: C Language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Software: Dev 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Text or Data files are saved in *.txt format using Notepad.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t>
            </a:r>
            <a:endParaRPr lang="en-IN" dirty="0">
              <a:solidFill>
                <a:srgbClr val="000000"/>
              </a:solidFill>
              <a:latin typeface="Times New Roman" panose="02020603050405020304" pitchFamily="18" charset="0"/>
              <a:ea typeface="Calibri" panose="020F0502020204030204" pitchFamily="34" charset="0"/>
            </a:endParaRPr>
          </a:p>
          <a:p>
            <a:pPr marL="0" marR="0">
              <a:spcBef>
                <a:spcPts val="0"/>
              </a:spcBef>
              <a:spcAft>
                <a:spcPts val="0"/>
              </a:spcAft>
            </a:pPr>
            <a:r>
              <a:rPr lang="en-US" sz="2500" b="1" dirty="0">
                <a:solidFill>
                  <a:srgbClr val="000000"/>
                </a:solidFill>
                <a:effectLst/>
                <a:latin typeface="Times New Roman" panose="02020603050405020304" pitchFamily="18" charset="0"/>
                <a:ea typeface="Calibri" panose="020F0502020204030204" pitchFamily="34" charset="0"/>
              </a:rPr>
              <a:t>HARDWARE REQUIREMENTS:</a:t>
            </a:r>
            <a:endParaRPr lang="en-IN" sz="2500" b="1" dirty="0">
              <a:solidFill>
                <a:srgbClr val="000000"/>
              </a:solidFill>
              <a:latin typeface="Times New Roman" panose="02020603050405020304" pitchFamily="18" charset="0"/>
              <a:ea typeface="Calibri" panose="020F0502020204030204" pitchFamily="34" charset="0"/>
            </a:endParaRPr>
          </a:p>
          <a:p>
            <a:pPr marL="0" marR="0">
              <a:spcBef>
                <a:spcPts val="0"/>
              </a:spcBef>
              <a:spcAft>
                <a:spcPts val="0"/>
              </a:spcAft>
            </a:pPr>
            <a:endParaRPr lang="en-IN" sz="105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Hardware requirements often specify the operating system version, processor type, memory size, available disk space and additional peripherals.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Operating System: Windows 7 (minimum)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4GB or above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 Disk: 1 TB (minimum)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Processor: i5/i7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810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54F2418-42C7-4544-AF54-CC034904C860}"/>
              </a:ext>
            </a:extLst>
          </p:cNvPr>
          <p:cNvSpPr txBox="1"/>
          <p:nvPr/>
        </p:nvSpPr>
        <p:spPr>
          <a:xfrm>
            <a:off x="3738282" y="0"/>
            <a:ext cx="4585447" cy="1081899"/>
          </a:xfrm>
          <a:prstGeom prst="rect">
            <a:avLst/>
          </a:prstGeom>
          <a:noFill/>
        </p:spPr>
        <p:txBody>
          <a:bodyPr wrap="square">
            <a:spAutoFit/>
          </a:bodyPr>
          <a:lstStyle/>
          <a:p>
            <a:pPr marL="0" marR="0">
              <a:lnSpc>
                <a:spcPct val="150000"/>
              </a:lnSpc>
              <a:spcBef>
                <a:spcPts val="0"/>
              </a:spcBef>
              <a:spcAft>
                <a:spcPts val="10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D175E5D-9B52-4049-90B2-41D89FAB8247}"/>
              </a:ext>
            </a:extLst>
          </p:cNvPr>
          <p:cNvSpPr txBox="1"/>
          <p:nvPr/>
        </p:nvSpPr>
        <p:spPr>
          <a:xfrm>
            <a:off x="1969477" y="1181686"/>
            <a:ext cx="7349335" cy="5533631"/>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eriod"/>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Home page</a:t>
            </a:r>
          </a:p>
          <a:p>
            <a:pPr marL="342900" indent="-342900" algn="just">
              <a:lnSpc>
                <a:spcPct val="150000"/>
              </a:lnSpc>
              <a:buFont typeface="+mj-lt"/>
              <a:buAutoNum type="arabicPeriod"/>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User Registration</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Package Creation</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Package booking</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Booking confirmation/manage</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Issue ticket</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586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34A5CA-5101-4D4E-ACAE-F000363BF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2"/>
            <a:ext cx="2165565" cy="80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A3FF178-BC45-4931-A7A1-06BA671D2E6C}"/>
              </a:ext>
            </a:extLst>
          </p:cNvPr>
          <p:cNvSpPr txBox="1"/>
          <p:nvPr/>
        </p:nvSpPr>
        <p:spPr>
          <a:xfrm>
            <a:off x="4413739" y="-128008"/>
            <a:ext cx="6098344" cy="1067600"/>
          </a:xfrm>
          <a:prstGeom prst="rect">
            <a:avLst/>
          </a:prstGeom>
          <a:noFill/>
        </p:spPr>
        <p:txBody>
          <a:bodyPr wrap="square">
            <a:spAutoFit/>
          </a:bodyPr>
          <a:lstStyle/>
          <a:p>
            <a:pPr marR="0" lvl="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Home Page</a:t>
            </a:r>
          </a:p>
        </p:txBody>
      </p:sp>
      <p:sp>
        <p:nvSpPr>
          <p:cNvPr id="7" name="TextBox 6">
            <a:extLst>
              <a:ext uri="{FF2B5EF4-FFF2-40B4-BE49-F238E27FC236}">
                <a16:creationId xmlns:a16="http://schemas.microsoft.com/office/drawing/2014/main" id="{38E1A08D-4421-4C12-A000-B2FF9A9E8517}"/>
              </a:ext>
            </a:extLst>
          </p:cNvPr>
          <p:cNvSpPr txBox="1"/>
          <p:nvPr/>
        </p:nvSpPr>
        <p:spPr>
          <a:xfrm>
            <a:off x="520505" y="1434905"/>
            <a:ext cx="11071273" cy="4445384"/>
          </a:xfrm>
          <a:prstGeom prst="rect">
            <a:avLst/>
          </a:prstGeom>
          <a:noFill/>
        </p:spPr>
        <p:txBody>
          <a:bodyPr wrap="square">
            <a:spAutoFit/>
          </a:bodyPr>
          <a:lstStyle/>
          <a:p>
            <a:pPr marL="914400" marR="0" indent="-457200" algn="just">
              <a:lnSpc>
                <a:spcPct val="150000"/>
              </a:lnSpc>
              <a:spcBef>
                <a:spcPts val="0"/>
              </a:spcBef>
              <a:spcAft>
                <a:spcPts val="0"/>
              </a:spcAft>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module displays the user details on the top right corner.</a:t>
            </a:r>
          </a:p>
          <a:p>
            <a:pPr marL="914400" marR="0" indent="-457200" algn="just">
              <a:lnSpc>
                <a:spcPct val="150000"/>
              </a:lnSpc>
              <a:spcBef>
                <a:spcPts val="0"/>
              </a:spcBef>
              <a:spcAft>
                <a:spcPts val="0"/>
              </a:spcAft>
              <a:buFont typeface="Wingdings" panose="05000000000000000000" pitchFamily="2" charset="2"/>
              <a:buChar char="Ø"/>
            </a:pPr>
            <a:r>
              <a:rPr lang="en-US" sz="3200" dirty="0">
                <a:latin typeface="Times New Roman" panose="02020603050405020304" pitchFamily="18" charset="0"/>
                <a:ea typeface="Calibri" panose="020F0502020204030204" pitchFamily="34" charset="0"/>
                <a:cs typeface="Times New Roman" panose="02020603050405020304" pitchFamily="18" charset="0"/>
              </a:rPr>
              <a:t>D</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isplays the modules available in the system.</a:t>
            </a:r>
          </a:p>
          <a:p>
            <a:pPr marL="914400" marR="0" indent="-457200" algn="just">
              <a:lnSpc>
                <a:spcPct val="150000"/>
              </a:lnSpc>
              <a:spcBef>
                <a:spcPts val="0"/>
              </a:spcBef>
              <a:spcAft>
                <a:spcPts val="0"/>
              </a:spcAft>
              <a:buFont typeface="Wingdings" panose="05000000000000000000" pitchFamily="2" charset="2"/>
              <a:buChar char="Ø"/>
            </a:pPr>
            <a:r>
              <a:rPr lang="en-US" sz="3200" dirty="0">
                <a:latin typeface="Times New Roman" panose="02020603050405020304" pitchFamily="18" charset="0"/>
                <a:ea typeface="Calibri" panose="020F0502020204030204" pitchFamily="34" charset="0"/>
                <a:cs typeface="Times New Roman" panose="02020603050405020304" pitchFamily="18" charset="0"/>
              </a:rPr>
              <a:t>W</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ork flow is controlled as per user input, which includes an option for “logout” also.</a:t>
            </a:r>
          </a:p>
          <a:p>
            <a:pPr marL="914400" marR="0" indent="-457200" algn="just">
              <a:lnSpc>
                <a:spcPct val="150000"/>
              </a:lnSpc>
              <a:spcBef>
                <a:spcPts val="0"/>
              </a:spcBef>
              <a:spcAft>
                <a:spcPts val="0"/>
              </a:spcAft>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All the modules can also be toggled to the “Home Page” as per user interaction.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3344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153</TotalTime>
  <Words>1248</Words>
  <Application>Microsoft Office PowerPoint</Application>
  <PresentationFormat>Widescreen</PresentationFormat>
  <Paragraphs>132</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Makesh Shanmukha Rao</dc:creator>
  <cp:lastModifiedBy>Gavini Sai Dhanush</cp:lastModifiedBy>
  <cp:revision>78</cp:revision>
  <dcterms:created xsi:type="dcterms:W3CDTF">2021-12-05T09:31:18Z</dcterms:created>
  <dcterms:modified xsi:type="dcterms:W3CDTF">2024-06-13T17:20:47Z</dcterms:modified>
</cp:coreProperties>
</file>