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75" r:id="rId6"/>
    <p:sldId id="261" r:id="rId7"/>
    <p:sldId id="276" r:id="rId8"/>
    <p:sldId id="277" r:id="rId9"/>
    <p:sldId id="278" r:id="rId10"/>
    <p:sldId id="264" r:id="rId11"/>
    <p:sldId id="265" r:id="rId12"/>
    <p:sldId id="266" r:id="rId13"/>
    <p:sldId id="267" r:id="rId14"/>
    <p:sldId id="269" r:id="rId15"/>
    <p:sldId id="273" r:id="rId16"/>
    <p:sldId id="280" r:id="rId17"/>
    <p:sldId id="274" r:id="rId18"/>
    <p:sldId id="279" r:id="rId19"/>
  </p:sldIdLst>
  <p:sldSz cx="12192000" cy="6858000"/>
  <p:notesSz cx="6997700" cy="9271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4" d="100"/>
          <a:sy n="74" d="100"/>
        </p:scale>
        <p:origin x="59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160"/>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63744" y="0"/>
            <a:ext cx="3032337" cy="465160"/>
          </a:xfrm>
          <a:prstGeom prst="rect">
            <a:avLst/>
          </a:prstGeom>
        </p:spPr>
        <p:txBody>
          <a:bodyPr vert="horz" lIns="92958" tIns="46479" rIns="92958" bIns="46479" rtlCol="0"/>
          <a:lstStyle>
            <a:lvl1pPr algn="r">
              <a:defRPr sz="1200"/>
            </a:lvl1pPr>
          </a:lstStyle>
          <a:p>
            <a:fld id="{E4692E30-C333-45AE-9B12-75B2BFD93E96}" type="datetimeFigureOut">
              <a:rPr lang="en-US" smtClean="0"/>
              <a:pPr/>
              <a:t>3/17/2015</a:t>
            </a:fld>
            <a:endParaRPr lang="en-US"/>
          </a:p>
        </p:txBody>
      </p:sp>
      <p:sp>
        <p:nvSpPr>
          <p:cNvPr id="4" name="Slide Image Placeholder 3"/>
          <p:cNvSpPr>
            <a:spLocks noGrp="1" noRot="1" noChangeAspect="1"/>
          </p:cNvSpPr>
          <p:nvPr>
            <p:ph type="sldImg" idx="2"/>
          </p:nvPr>
        </p:nvSpPr>
        <p:spPr>
          <a:xfrm>
            <a:off x="717550" y="1158875"/>
            <a:ext cx="5562600" cy="3128963"/>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9770" y="4461669"/>
            <a:ext cx="5598160" cy="3650456"/>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05841"/>
            <a:ext cx="3032337" cy="465159"/>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63744" y="8805841"/>
            <a:ext cx="3032337" cy="465159"/>
          </a:xfrm>
          <a:prstGeom prst="rect">
            <a:avLst/>
          </a:prstGeom>
        </p:spPr>
        <p:txBody>
          <a:bodyPr vert="horz" lIns="92958" tIns="46479" rIns="92958" bIns="46479" rtlCol="0" anchor="b"/>
          <a:lstStyle>
            <a:lvl1pPr algn="r">
              <a:defRPr sz="1200"/>
            </a:lvl1pPr>
          </a:lstStyle>
          <a:p>
            <a:fld id="{CF3F0EAB-7C5E-456A-AFA1-A4C8A836801F}" type="slidenum">
              <a:rPr lang="en-US" smtClean="0"/>
              <a:pPr/>
              <a:t>‹#›</a:t>
            </a:fld>
            <a:endParaRPr lang="en-US"/>
          </a:p>
        </p:txBody>
      </p:sp>
    </p:spTree>
    <p:extLst>
      <p:ext uri="{BB962C8B-B14F-4D97-AF65-F5344CB8AC3E}">
        <p14:creationId xmlns:p14="http://schemas.microsoft.com/office/powerpoint/2010/main" val="3942494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F0EAB-7C5E-456A-AFA1-A4C8A836801F}" type="slidenum">
              <a:rPr lang="en-US" smtClean="0"/>
              <a:pPr/>
              <a:t>1</a:t>
            </a:fld>
            <a:endParaRPr lang="en-US"/>
          </a:p>
        </p:txBody>
      </p:sp>
    </p:spTree>
    <p:extLst>
      <p:ext uri="{BB962C8B-B14F-4D97-AF65-F5344CB8AC3E}">
        <p14:creationId xmlns:p14="http://schemas.microsoft.com/office/powerpoint/2010/main" val="222475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F0EAB-7C5E-456A-AFA1-A4C8A836801F}" type="slidenum">
              <a:rPr lang="en-US" smtClean="0"/>
              <a:pPr/>
              <a:t>13</a:t>
            </a:fld>
            <a:endParaRPr lang="en-US"/>
          </a:p>
        </p:txBody>
      </p:sp>
    </p:spTree>
    <p:extLst>
      <p:ext uri="{BB962C8B-B14F-4D97-AF65-F5344CB8AC3E}">
        <p14:creationId xmlns:p14="http://schemas.microsoft.com/office/powerpoint/2010/main" val="382266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7A9CA5-B003-4C16-8349-6851AB8C7E70}" type="datetime1">
              <a:rPr lang="en-US" smtClean="0"/>
              <a:pPr/>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28B5D-B266-4BDE-8FE8-5B5A5082486E}" type="slidenum">
              <a:rPr lang="en-US" smtClean="0"/>
              <a:pPr/>
              <a:t>‹#›</a:t>
            </a:fld>
            <a:endParaRPr lang="en-US"/>
          </a:p>
        </p:txBody>
      </p:sp>
    </p:spTree>
    <p:extLst>
      <p:ext uri="{BB962C8B-B14F-4D97-AF65-F5344CB8AC3E}">
        <p14:creationId xmlns:p14="http://schemas.microsoft.com/office/powerpoint/2010/main" val="132443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B6405-7331-440A-B3E2-B6980811CC0D}" type="datetime1">
              <a:rPr lang="en-US" smtClean="0"/>
              <a:pPr/>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28B5D-B266-4BDE-8FE8-5B5A5082486E}" type="slidenum">
              <a:rPr lang="en-US" smtClean="0"/>
              <a:pPr/>
              <a:t>‹#›</a:t>
            </a:fld>
            <a:endParaRPr lang="en-US"/>
          </a:p>
        </p:txBody>
      </p:sp>
    </p:spTree>
    <p:extLst>
      <p:ext uri="{BB962C8B-B14F-4D97-AF65-F5344CB8AC3E}">
        <p14:creationId xmlns:p14="http://schemas.microsoft.com/office/powerpoint/2010/main" val="358027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9D445-9C9C-41A5-BD7A-3C76A1D88B84}" type="datetime1">
              <a:rPr lang="en-US" smtClean="0"/>
              <a:pPr/>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28B5D-B266-4BDE-8FE8-5B5A5082486E}" type="slidenum">
              <a:rPr lang="en-US" smtClean="0"/>
              <a:pPr/>
              <a:t>‹#›</a:t>
            </a:fld>
            <a:endParaRPr lang="en-US"/>
          </a:p>
        </p:txBody>
      </p:sp>
    </p:spTree>
    <p:extLst>
      <p:ext uri="{BB962C8B-B14F-4D97-AF65-F5344CB8AC3E}">
        <p14:creationId xmlns:p14="http://schemas.microsoft.com/office/powerpoint/2010/main" val="4077366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918B39-C528-4B5B-84F6-141F624FBD02}" type="datetime1">
              <a:rPr lang="en-US" smtClean="0"/>
              <a:pPr/>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28B5D-B266-4BDE-8FE8-5B5A5082486E}" type="slidenum">
              <a:rPr lang="en-US" smtClean="0"/>
              <a:pPr/>
              <a:t>‹#›</a:t>
            </a:fld>
            <a:endParaRPr lang="en-US"/>
          </a:p>
        </p:txBody>
      </p:sp>
    </p:spTree>
    <p:extLst>
      <p:ext uri="{BB962C8B-B14F-4D97-AF65-F5344CB8AC3E}">
        <p14:creationId xmlns:p14="http://schemas.microsoft.com/office/powerpoint/2010/main" val="93880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572F67-09A7-4133-A733-B8A49C66B99B}" type="datetime1">
              <a:rPr lang="en-US" smtClean="0"/>
              <a:pPr/>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28B5D-B266-4BDE-8FE8-5B5A5082486E}" type="slidenum">
              <a:rPr lang="en-US" smtClean="0"/>
              <a:pPr/>
              <a:t>‹#›</a:t>
            </a:fld>
            <a:endParaRPr lang="en-US"/>
          </a:p>
        </p:txBody>
      </p:sp>
    </p:spTree>
    <p:extLst>
      <p:ext uri="{BB962C8B-B14F-4D97-AF65-F5344CB8AC3E}">
        <p14:creationId xmlns:p14="http://schemas.microsoft.com/office/powerpoint/2010/main" val="1556492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5A4440-7D16-432B-96B1-6AD7960D79E2}" type="datetime1">
              <a:rPr lang="en-US" smtClean="0"/>
              <a:pPr/>
              <a:t>3/17/2015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28B5D-B266-4BDE-8FE8-5B5A5082486E}" type="slidenum">
              <a:rPr lang="en-US" smtClean="0"/>
              <a:pPr/>
              <a:t>‹#›</a:t>
            </a:fld>
            <a:endParaRPr lang="en-US"/>
          </a:p>
        </p:txBody>
      </p:sp>
    </p:spTree>
    <p:extLst>
      <p:ext uri="{BB962C8B-B14F-4D97-AF65-F5344CB8AC3E}">
        <p14:creationId xmlns:p14="http://schemas.microsoft.com/office/powerpoint/2010/main" val="107738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3A8EBE-862B-45B7-B072-B419E2542E9F}" type="datetime1">
              <a:rPr lang="en-US" smtClean="0"/>
              <a:pPr/>
              <a:t>3/17/2015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628B5D-B266-4BDE-8FE8-5B5A5082486E}" type="slidenum">
              <a:rPr lang="en-US" smtClean="0"/>
              <a:pPr/>
              <a:t>‹#›</a:t>
            </a:fld>
            <a:endParaRPr lang="en-US"/>
          </a:p>
        </p:txBody>
      </p:sp>
    </p:spTree>
    <p:extLst>
      <p:ext uri="{BB962C8B-B14F-4D97-AF65-F5344CB8AC3E}">
        <p14:creationId xmlns:p14="http://schemas.microsoft.com/office/powerpoint/2010/main" val="1719039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C41293-A2CD-491A-A557-F43C8669AFE4}" type="datetime1">
              <a:rPr lang="en-US" smtClean="0"/>
              <a:pPr/>
              <a:t>3/17/2015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628B5D-B266-4BDE-8FE8-5B5A5082486E}" type="slidenum">
              <a:rPr lang="en-US" smtClean="0"/>
              <a:pPr/>
              <a:t>‹#›</a:t>
            </a:fld>
            <a:endParaRPr lang="en-US"/>
          </a:p>
        </p:txBody>
      </p:sp>
    </p:spTree>
    <p:extLst>
      <p:ext uri="{BB962C8B-B14F-4D97-AF65-F5344CB8AC3E}">
        <p14:creationId xmlns:p14="http://schemas.microsoft.com/office/powerpoint/2010/main" val="269310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CD827-EBA6-4E4C-9F76-A8D835DB8325}" type="datetime1">
              <a:rPr lang="en-US" smtClean="0"/>
              <a:pPr/>
              <a:t>3/17/2015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628B5D-B266-4BDE-8FE8-5B5A5082486E}" type="slidenum">
              <a:rPr lang="en-US" smtClean="0"/>
              <a:pPr/>
              <a:t>‹#›</a:t>
            </a:fld>
            <a:endParaRPr lang="en-US"/>
          </a:p>
        </p:txBody>
      </p:sp>
    </p:spTree>
    <p:extLst>
      <p:ext uri="{BB962C8B-B14F-4D97-AF65-F5344CB8AC3E}">
        <p14:creationId xmlns:p14="http://schemas.microsoft.com/office/powerpoint/2010/main" val="391247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FD378C-7F07-4742-9056-EC9417CCFC93}" type="datetime1">
              <a:rPr lang="en-US" smtClean="0"/>
              <a:pPr/>
              <a:t>3/17/2015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28B5D-B266-4BDE-8FE8-5B5A5082486E}" type="slidenum">
              <a:rPr lang="en-US" smtClean="0"/>
              <a:pPr/>
              <a:t>‹#›</a:t>
            </a:fld>
            <a:endParaRPr lang="en-US"/>
          </a:p>
        </p:txBody>
      </p:sp>
    </p:spTree>
    <p:extLst>
      <p:ext uri="{BB962C8B-B14F-4D97-AF65-F5344CB8AC3E}">
        <p14:creationId xmlns:p14="http://schemas.microsoft.com/office/powerpoint/2010/main" val="1265024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627935-C76C-4987-B90F-C6E378DD662F}" type="datetime1">
              <a:rPr lang="en-US" smtClean="0"/>
              <a:pPr/>
              <a:t>3/17/2015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28B5D-B266-4BDE-8FE8-5B5A5082486E}" type="slidenum">
              <a:rPr lang="en-US" smtClean="0"/>
              <a:pPr/>
              <a:t>‹#›</a:t>
            </a:fld>
            <a:endParaRPr lang="en-US"/>
          </a:p>
        </p:txBody>
      </p:sp>
    </p:spTree>
    <p:extLst>
      <p:ext uri="{BB962C8B-B14F-4D97-AF65-F5344CB8AC3E}">
        <p14:creationId xmlns:p14="http://schemas.microsoft.com/office/powerpoint/2010/main" val="2833961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E16A8-7AE9-4066-B1DD-6238488AA3C7}" type="datetime1">
              <a:rPr lang="en-US" smtClean="0"/>
              <a:pPr/>
              <a:t>3/17/2015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28B5D-B266-4BDE-8FE8-5B5A5082486E}" type="slidenum">
              <a:rPr lang="en-US" smtClean="0"/>
              <a:pPr/>
              <a:t>‹#›</a:t>
            </a:fld>
            <a:endParaRPr lang="en-US"/>
          </a:p>
        </p:txBody>
      </p:sp>
    </p:spTree>
    <p:extLst>
      <p:ext uri="{BB962C8B-B14F-4D97-AF65-F5344CB8AC3E}">
        <p14:creationId xmlns:p14="http://schemas.microsoft.com/office/powerpoint/2010/main" val="3310117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4843"/>
            <a:ext cx="9144000" cy="1380716"/>
          </a:xfrm>
        </p:spPr>
        <p:txBody>
          <a:bodyPr>
            <a:normAutofit/>
          </a:bodyPr>
          <a:lstStyle/>
          <a:p>
            <a:r>
              <a:rPr lang="en-US" sz="4000" b="1" dirty="0" smtClean="0"/>
              <a:t>Census Bureau demographics segmentation for all zip codes</a:t>
            </a:r>
            <a:endParaRPr lang="en-US" sz="4000" b="1" dirty="0"/>
          </a:p>
        </p:txBody>
      </p:sp>
      <p:sp>
        <p:nvSpPr>
          <p:cNvPr id="3" name="Subtitle 2"/>
          <p:cNvSpPr>
            <a:spLocks noGrp="1"/>
          </p:cNvSpPr>
          <p:nvPr>
            <p:ph type="subTitle" idx="1"/>
          </p:nvPr>
        </p:nvSpPr>
        <p:spPr>
          <a:xfrm>
            <a:off x="1524000" y="2705742"/>
            <a:ext cx="9144000" cy="1205093"/>
          </a:xfrm>
        </p:spPr>
        <p:txBody>
          <a:bodyPr>
            <a:normAutofit/>
          </a:bodyPr>
          <a:lstStyle/>
          <a:p>
            <a:r>
              <a:rPr lang="en-US" sz="1800" dirty="0" smtClean="0">
                <a:solidFill>
                  <a:schemeClr val="bg2">
                    <a:lumMod val="50000"/>
                  </a:schemeClr>
                </a:solidFill>
              </a:rPr>
              <a:t>Prepared for Prof. John Sparks</a:t>
            </a:r>
          </a:p>
          <a:p>
            <a:r>
              <a:rPr lang="en-US" sz="1800" dirty="0" smtClean="0">
                <a:solidFill>
                  <a:schemeClr val="bg2">
                    <a:lumMod val="50000"/>
                  </a:schemeClr>
                </a:solidFill>
              </a:rPr>
              <a:t>February 23, 2015</a:t>
            </a:r>
            <a:endParaRPr lang="en-US" sz="1800" dirty="0">
              <a:solidFill>
                <a:schemeClr val="bg2">
                  <a:lumMod val="50000"/>
                </a:schemeClr>
              </a:solidFill>
            </a:endParaRPr>
          </a:p>
        </p:txBody>
      </p:sp>
      <p:sp>
        <p:nvSpPr>
          <p:cNvPr id="4" name="TextBox 3"/>
          <p:cNvSpPr txBox="1"/>
          <p:nvPr/>
        </p:nvSpPr>
        <p:spPr>
          <a:xfrm>
            <a:off x="10346481" y="4711074"/>
            <a:ext cx="1257384" cy="1200329"/>
          </a:xfrm>
          <a:prstGeom prst="rect">
            <a:avLst/>
          </a:prstGeom>
          <a:noFill/>
        </p:spPr>
        <p:txBody>
          <a:bodyPr wrap="square" rtlCol="0">
            <a:spAutoFit/>
          </a:bodyPr>
          <a:lstStyle/>
          <a:p>
            <a:r>
              <a:rPr lang="en-US" dirty="0" smtClean="0"/>
              <a:t>UIN:</a:t>
            </a:r>
          </a:p>
          <a:p>
            <a:r>
              <a:rPr lang="en-US" dirty="0" smtClean="0"/>
              <a:t>652518967</a:t>
            </a:r>
          </a:p>
          <a:p>
            <a:r>
              <a:rPr lang="en-US" dirty="0" smtClean="0"/>
              <a:t>665447520</a:t>
            </a:r>
          </a:p>
          <a:p>
            <a:r>
              <a:rPr lang="en-US" dirty="0" smtClean="0"/>
              <a:t>658795799</a:t>
            </a:r>
          </a:p>
        </p:txBody>
      </p:sp>
      <p:sp>
        <p:nvSpPr>
          <p:cNvPr id="5" name="Slide Number Placeholder 4"/>
          <p:cNvSpPr>
            <a:spLocks noGrp="1"/>
          </p:cNvSpPr>
          <p:nvPr>
            <p:ph type="sldNum" sz="quarter" idx="12"/>
          </p:nvPr>
        </p:nvSpPr>
        <p:spPr/>
        <p:txBody>
          <a:bodyPr/>
          <a:lstStyle/>
          <a:p>
            <a:fld id="{F7628B5D-B266-4BDE-8FE8-5B5A5082486E}" type="slidenum">
              <a:rPr lang="en-US" sz="1600" b="1" smtClean="0"/>
              <a:pPr/>
              <a:t>1</a:t>
            </a:fld>
            <a:endParaRPr lang="en-US" sz="1600" b="1" dirty="0"/>
          </a:p>
        </p:txBody>
      </p:sp>
    </p:spTree>
    <p:extLst>
      <p:ext uri="{BB962C8B-B14F-4D97-AF65-F5344CB8AC3E}">
        <p14:creationId xmlns:p14="http://schemas.microsoft.com/office/powerpoint/2010/main" val="333988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104" y="219456"/>
            <a:ext cx="10515600" cy="731520"/>
          </a:xfrm>
        </p:spPr>
        <p:txBody>
          <a:bodyPr>
            <a:normAutofit/>
          </a:bodyPr>
          <a:lstStyle/>
          <a:p>
            <a:pPr algn="ctr"/>
            <a:r>
              <a:rPr lang="en-US" sz="4000" b="1" dirty="0" smtClean="0"/>
              <a:t>Summary </a:t>
            </a:r>
            <a:endParaRPr lang="en-US" sz="4000" b="1" dirty="0"/>
          </a:p>
        </p:txBody>
      </p:sp>
      <p:sp>
        <p:nvSpPr>
          <p:cNvPr id="3" name="Content Placeholder 2"/>
          <p:cNvSpPr>
            <a:spLocks noGrp="1"/>
          </p:cNvSpPr>
          <p:nvPr>
            <p:ph idx="1"/>
          </p:nvPr>
        </p:nvSpPr>
        <p:spPr>
          <a:xfrm>
            <a:off x="838200" y="1307592"/>
            <a:ext cx="10515600" cy="4818888"/>
          </a:xfrm>
        </p:spPr>
        <p:txBody>
          <a:bodyPr>
            <a:normAutofit/>
          </a:bodyPr>
          <a:lstStyle/>
          <a:p>
            <a:r>
              <a:rPr lang="en-US" sz="1800" dirty="0" smtClean="0"/>
              <a:t>Results of Cluster Analysis based on 33 variables showed 6 segments in the census bureau demographics</a:t>
            </a:r>
          </a:p>
          <a:p>
            <a:pPr marL="0" indent="0">
              <a:buNone/>
            </a:pPr>
            <a:endParaRPr lang="en-US" sz="1800" dirty="0" smtClean="0"/>
          </a:p>
          <a:p>
            <a:pPr lvl="1"/>
            <a:r>
              <a:rPr lang="en-US" sz="1800" dirty="0"/>
              <a:t>Working Well Off</a:t>
            </a:r>
          </a:p>
          <a:p>
            <a:pPr lvl="1"/>
            <a:r>
              <a:rPr lang="en-US" sz="1800" dirty="0"/>
              <a:t>Wealthy Segment</a:t>
            </a:r>
          </a:p>
          <a:p>
            <a:pPr lvl="1"/>
            <a:r>
              <a:rPr lang="en-US" sz="1800" dirty="0"/>
              <a:t>Young Renters</a:t>
            </a:r>
          </a:p>
          <a:p>
            <a:pPr lvl="1"/>
            <a:r>
              <a:rPr lang="en-US" sz="1800" dirty="0"/>
              <a:t>Low Income Non-White Residents</a:t>
            </a:r>
          </a:p>
          <a:p>
            <a:pPr lvl="1"/>
            <a:r>
              <a:rPr lang="en-US" sz="1800" dirty="0"/>
              <a:t>Retirement Beneficiaries</a:t>
            </a:r>
          </a:p>
          <a:p>
            <a:pPr lvl="1"/>
            <a:r>
              <a:rPr lang="en-US" sz="1800" dirty="0"/>
              <a:t>Rest of </a:t>
            </a:r>
            <a:r>
              <a:rPr lang="en-US" sz="1800" dirty="0" smtClean="0"/>
              <a:t>America</a:t>
            </a:r>
          </a:p>
          <a:p>
            <a:pPr marL="457200" lvl="1" indent="0">
              <a:buNone/>
            </a:pPr>
            <a:endParaRPr lang="en-US" sz="1800" dirty="0"/>
          </a:p>
          <a:p>
            <a:r>
              <a:rPr lang="en-US" sz="1800" dirty="0" smtClean="0"/>
              <a:t>Technical details regarding the cluster analysis are contained in the Appendix.</a:t>
            </a:r>
            <a:endParaRPr lang="en-US" sz="1800" dirty="0"/>
          </a:p>
        </p:txBody>
      </p:sp>
      <p:sp>
        <p:nvSpPr>
          <p:cNvPr id="4" name="Slide Number Placeholder 3"/>
          <p:cNvSpPr>
            <a:spLocks noGrp="1"/>
          </p:cNvSpPr>
          <p:nvPr>
            <p:ph type="sldNum" sz="quarter" idx="12"/>
          </p:nvPr>
        </p:nvSpPr>
        <p:spPr/>
        <p:txBody>
          <a:bodyPr/>
          <a:lstStyle/>
          <a:p>
            <a:fld id="{F7628B5D-B266-4BDE-8FE8-5B5A5082486E}" type="slidenum">
              <a:rPr lang="en-US" smtClean="0"/>
              <a:pPr/>
              <a:t>10</a:t>
            </a:fld>
            <a:endParaRPr lang="en-US"/>
          </a:p>
        </p:txBody>
      </p:sp>
    </p:spTree>
    <p:extLst>
      <p:ext uri="{BB962C8B-B14F-4D97-AF65-F5344CB8AC3E}">
        <p14:creationId xmlns:p14="http://schemas.microsoft.com/office/powerpoint/2010/main" val="3789069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6" y="2644685"/>
            <a:ext cx="10515600" cy="1325563"/>
          </a:xfrm>
        </p:spPr>
        <p:txBody>
          <a:bodyPr>
            <a:normAutofit/>
          </a:bodyPr>
          <a:lstStyle/>
          <a:p>
            <a:pPr algn="ctr"/>
            <a:r>
              <a:rPr lang="en-US" sz="4000" b="1" dirty="0" smtClean="0"/>
              <a:t>Technical Appendix</a:t>
            </a:r>
            <a:endParaRPr lang="en-US" sz="4000" b="1" dirty="0"/>
          </a:p>
        </p:txBody>
      </p:sp>
      <p:sp>
        <p:nvSpPr>
          <p:cNvPr id="3" name="Slide Number Placeholder 2"/>
          <p:cNvSpPr>
            <a:spLocks noGrp="1"/>
          </p:cNvSpPr>
          <p:nvPr>
            <p:ph type="sldNum" sz="quarter" idx="12"/>
          </p:nvPr>
        </p:nvSpPr>
        <p:spPr/>
        <p:txBody>
          <a:bodyPr/>
          <a:lstStyle/>
          <a:p>
            <a:fld id="{F7628B5D-B266-4BDE-8FE8-5B5A5082486E}" type="slidenum">
              <a:rPr lang="en-US" smtClean="0"/>
              <a:pPr/>
              <a:t>11</a:t>
            </a:fld>
            <a:endParaRPr lang="en-US"/>
          </a:p>
        </p:txBody>
      </p:sp>
    </p:spTree>
    <p:extLst>
      <p:ext uri="{BB962C8B-B14F-4D97-AF65-F5344CB8AC3E}">
        <p14:creationId xmlns:p14="http://schemas.microsoft.com/office/powerpoint/2010/main" val="4085564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104" y="219456"/>
            <a:ext cx="10515600" cy="731520"/>
          </a:xfrm>
        </p:spPr>
        <p:txBody>
          <a:bodyPr>
            <a:normAutofit/>
          </a:bodyPr>
          <a:lstStyle/>
          <a:p>
            <a:pPr algn="ctr"/>
            <a:r>
              <a:rPr lang="en-US" sz="4000" b="1" dirty="0" smtClean="0"/>
              <a:t>Methods </a:t>
            </a:r>
            <a:endParaRPr lang="en-US" sz="4000" b="1" dirty="0"/>
          </a:p>
        </p:txBody>
      </p:sp>
      <p:sp>
        <p:nvSpPr>
          <p:cNvPr id="3" name="Content Placeholder 2"/>
          <p:cNvSpPr>
            <a:spLocks noGrp="1"/>
          </p:cNvSpPr>
          <p:nvPr>
            <p:ph idx="1"/>
          </p:nvPr>
        </p:nvSpPr>
        <p:spPr>
          <a:xfrm>
            <a:off x="838200" y="1307592"/>
            <a:ext cx="10515600" cy="4818888"/>
          </a:xfrm>
        </p:spPr>
        <p:txBody>
          <a:bodyPr>
            <a:normAutofit/>
          </a:bodyPr>
          <a:lstStyle/>
          <a:p>
            <a:r>
              <a:rPr lang="en-US" sz="1800" dirty="0" smtClean="0"/>
              <a:t>The previous analysis is executed using K-means cluster analysis.</a:t>
            </a:r>
          </a:p>
          <a:p>
            <a:r>
              <a:rPr lang="en-US" sz="1800" dirty="0" smtClean="0"/>
              <a:t>Hierarchical cluster analysis was not used because the number of observations were more in number (34,297) and it will be used only if observations are less in number (smaller data sets).</a:t>
            </a:r>
          </a:p>
          <a:p>
            <a:r>
              <a:rPr lang="en-US" sz="1800" dirty="0" smtClean="0"/>
              <a:t>The inputs to the cluster analysis are factor scores.</a:t>
            </a:r>
          </a:p>
          <a:p>
            <a:r>
              <a:rPr lang="en-US" sz="1800" dirty="0" smtClean="0"/>
              <a:t>Factor scores were chosen rather than variables because</a:t>
            </a:r>
            <a:r>
              <a:rPr lang="en-US" altLang="en-US" sz="1800" dirty="0" smtClean="0"/>
              <a:t> the factor </a:t>
            </a:r>
            <a:r>
              <a:rPr lang="en-US" altLang="en-US" sz="1800" dirty="0"/>
              <a:t>scores from a factor analysis are orthogonal, or </a:t>
            </a:r>
            <a:r>
              <a:rPr lang="en-US" altLang="en-US" sz="1800" dirty="0" smtClean="0"/>
              <a:t>uncorrelated</a:t>
            </a:r>
            <a:r>
              <a:rPr lang="en-US" altLang="en-US" sz="1800" dirty="0"/>
              <a:t>.</a:t>
            </a:r>
          </a:p>
        </p:txBody>
      </p:sp>
      <p:sp>
        <p:nvSpPr>
          <p:cNvPr id="4" name="Slide Number Placeholder 3"/>
          <p:cNvSpPr>
            <a:spLocks noGrp="1"/>
          </p:cNvSpPr>
          <p:nvPr>
            <p:ph type="sldNum" sz="quarter" idx="12"/>
          </p:nvPr>
        </p:nvSpPr>
        <p:spPr/>
        <p:txBody>
          <a:bodyPr/>
          <a:lstStyle/>
          <a:p>
            <a:fld id="{F7628B5D-B266-4BDE-8FE8-5B5A5082486E}" type="slidenum">
              <a:rPr lang="en-US" smtClean="0"/>
              <a:pPr/>
              <a:t>12</a:t>
            </a:fld>
            <a:endParaRPr lang="en-US"/>
          </a:p>
        </p:txBody>
      </p:sp>
    </p:spTree>
    <p:extLst>
      <p:ext uri="{BB962C8B-B14F-4D97-AF65-F5344CB8AC3E}">
        <p14:creationId xmlns:p14="http://schemas.microsoft.com/office/powerpoint/2010/main" val="24668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104" y="219456"/>
            <a:ext cx="10515600" cy="731520"/>
          </a:xfrm>
        </p:spPr>
        <p:txBody>
          <a:bodyPr>
            <a:normAutofit/>
          </a:bodyPr>
          <a:lstStyle/>
          <a:p>
            <a:pPr algn="ctr"/>
            <a:r>
              <a:rPr lang="en-US" sz="4000" b="1" dirty="0" smtClean="0"/>
              <a:t>Multiple Iterations </a:t>
            </a:r>
            <a:endParaRPr lang="en-US" sz="4000" b="1" dirty="0"/>
          </a:p>
        </p:txBody>
      </p:sp>
      <p:sp>
        <p:nvSpPr>
          <p:cNvPr id="3" name="Content Placeholder 2"/>
          <p:cNvSpPr>
            <a:spLocks noGrp="1"/>
          </p:cNvSpPr>
          <p:nvPr>
            <p:ph idx="1"/>
          </p:nvPr>
        </p:nvSpPr>
        <p:spPr>
          <a:xfrm>
            <a:off x="838200" y="1307592"/>
            <a:ext cx="10515600" cy="4818888"/>
          </a:xfrm>
        </p:spPr>
        <p:txBody>
          <a:bodyPr>
            <a:noAutofit/>
          </a:bodyPr>
          <a:lstStyle/>
          <a:p>
            <a:r>
              <a:rPr lang="en-US" sz="1800" dirty="0" smtClean="0"/>
              <a:t>The K-means algorithm was executed 10 times for number of clusters 4 through 8.</a:t>
            </a:r>
          </a:p>
          <a:p>
            <a:r>
              <a:rPr lang="en-US" sz="1800" dirty="0" smtClean="0"/>
              <a:t>Each iteration had a different random starting point.</a:t>
            </a:r>
          </a:p>
          <a:p>
            <a:r>
              <a:rPr lang="en-US" sz="1800" dirty="0" smtClean="0"/>
              <a:t>Two important criteria for selecting the correct number of clusters are Discrimination and </a:t>
            </a:r>
            <a:r>
              <a:rPr lang="en-US" sz="1800" dirty="0"/>
              <a:t>S</a:t>
            </a:r>
            <a:r>
              <a:rPr lang="en-US" sz="1800" dirty="0" smtClean="0"/>
              <a:t>tability because:</a:t>
            </a:r>
          </a:p>
          <a:p>
            <a:pPr marL="0" indent="0">
              <a:buNone/>
            </a:pPr>
            <a:endParaRPr lang="en-US" sz="1800" dirty="0" smtClean="0"/>
          </a:p>
          <a:p>
            <a:pPr lvl="1"/>
            <a:r>
              <a:rPr lang="en-US" sz="1800" dirty="0" smtClean="0"/>
              <a:t>Large pseudo F-statistic implies that the segments have close knit distribution and are farther apart from each other. This means a higher discrimination.</a:t>
            </a:r>
          </a:p>
          <a:p>
            <a:pPr marL="457200" lvl="1" indent="0">
              <a:buNone/>
            </a:pPr>
            <a:endParaRPr lang="en-US" sz="1800" dirty="0" smtClean="0"/>
          </a:p>
          <a:p>
            <a:pPr lvl="1"/>
            <a:r>
              <a:rPr lang="en-US" altLang="en-US" sz="1800" dirty="0" smtClean="0"/>
              <a:t>A minimal change in clusters which is measured by change in pseudo F-statistic value and size of small segment tells us about the stability of the segment.</a:t>
            </a:r>
            <a:endParaRPr lang="en-US" altLang="en-US" sz="1800" dirty="0"/>
          </a:p>
          <a:p>
            <a:pPr lvl="1"/>
            <a:endParaRPr lang="en-US" sz="1800" dirty="0"/>
          </a:p>
        </p:txBody>
      </p:sp>
      <p:sp>
        <p:nvSpPr>
          <p:cNvPr id="4" name="Slide Number Placeholder 3"/>
          <p:cNvSpPr>
            <a:spLocks noGrp="1"/>
          </p:cNvSpPr>
          <p:nvPr>
            <p:ph type="sldNum" sz="quarter" idx="12"/>
          </p:nvPr>
        </p:nvSpPr>
        <p:spPr/>
        <p:txBody>
          <a:bodyPr/>
          <a:lstStyle/>
          <a:p>
            <a:fld id="{F7628B5D-B266-4BDE-8FE8-5B5A5082486E}" type="slidenum">
              <a:rPr lang="en-US" smtClean="0"/>
              <a:pPr/>
              <a:t>13</a:t>
            </a:fld>
            <a:endParaRPr lang="en-US"/>
          </a:p>
        </p:txBody>
      </p:sp>
    </p:spTree>
    <p:extLst>
      <p:ext uri="{BB962C8B-B14F-4D97-AF65-F5344CB8AC3E}">
        <p14:creationId xmlns:p14="http://schemas.microsoft.com/office/powerpoint/2010/main" val="127938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2104" y="219456"/>
            <a:ext cx="10515600" cy="731520"/>
          </a:xfrm>
        </p:spPr>
        <p:txBody>
          <a:bodyPr rtlCol="0">
            <a:normAutofit/>
          </a:bodyPr>
          <a:lstStyle/>
          <a:p>
            <a:pPr algn="ctr">
              <a:defRPr/>
            </a:pPr>
            <a:r>
              <a:rPr lang="en-US" sz="4000" b="1" dirty="0" smtClean="0"/>
              <a:t>Pseudo-F By Size of Smallest Segment</a:t>
            </a:r>
            <a:endParaRPr lang="en-US" sz="4000" b="1" dirty="0"/>
          </a:p>
        </p:txBody>
      </p:sp>
      <p:sp>
        <p:nvSpPr>
          <p:cNvPr id="6" name="Content Placeholder 5"/>
          <p:cNvSpPr>
            <a:spLocks noGrp="1"/>
          </p:cNvSpPr>
          <p:nvPr>
            <p:ph sz="half" idx="2"/>
          </p:nvPr>
        </p:nvSpPr>
        <p:spPr>
          <a:xfrm>
            <a:off x="6254496" y="1344449"/>
            <a:ext cx="5937504" cy="5011901"/>
          </a:xfrm>
        </p:spPr>
        <p:txBody>
          <a:bodyPr rtlCol="0">
            <a:noAutofit/>
          </a:bodyPr>
          <a:lstStyle/>
          <a:p>
            <a:pPr>
              <a:defRPr/>
            </a:pPr>
            <a:r>
              <a:rPr lang="en-US" sz="1800" dirty="0" smtClean="0"/>
              <a:t>The graph at left shows the Pseudo F-statistic and Size of Smallest Segment for each of the 10 iterations for 4 through 8 segments.</a:t>
            </a:r>
          </a:p>
          <a:p>
            <a:pPr>
              <a:defRPr/>
            </a:pPr>
            <a:r>
              <a:rPr lang="en-US" sz="1800" dirty="0" smtClean="0"/>
              <a:t>We eliminate the 7 and 8 segment solutions </a:t>
            </a:r>
            <a:r>
              <a:rPr lang="en-US" sz="1800" dirty="0"/>
              <a:t>because the pseudo F-statistic value is decreased for cluster 7 and cluster </a:t>
            </a:r>
            <a:r>
              <a:rPr lang="en-US" sz="1800" dirty="0" smtClean="0"/>
              <a:t>8 as the number of clusters increases from 6. </a:t>
            </a:r>
            <a:r>
              <a:rPr lang="en-US" sz="1800" dirty="0"/>
              <a:t>This implies that for cluster 7 and cluster 8 </a:t>
            </a:r>
            <a:r>
              <a:rPr lang="en-US" sz="1800" dirty="0" smtClean="0"/>
              <a:t>don’t </a:t>
            </a:r>
            <a:r>
              <a:rPr lang="en-US" sz="1800" dirty="0"/>
              <a:t>have good </a:t>
            </a:r>
            <a:r>
              <a:rPr lang="en-US" sz="1800" dirty="0" smtClean="0"/>
              <a:t>discrimination.</a:t>
            </a:r>
          </a:p>
          <a:p>
            <a:pPr>
              <a:defRPr/>
            </a:pPr>
            <a:r>
              <a:rPr lang="en-US" sz="1800" dirty="0" smtClean="0"/>
              <a:t>We can also eliminate the 4 segment solution because </a:t>
            </a:r>
            <a:r>
              <a:rPr lang="en-US" sz="1800" dirty="0"/>
              <a:t>of inferior discrimination and inferior stability when compared with cluster 5 and </a:t>
            </a:r>
            <a:r>
              <a:rPr lang="en-US" sz="1800" dirty="0" smtClean="0"/>
              <a:t>6:</a:t>
            </a:r>
          </a:p>
          <a:p>
            <a:pPr marL="0" indent="0">
              <a:buNone/>
              <a:defRPr/>
            </a:pPr>
            <a:endParaRPr lang="en-US" sz="1800" dirty="0" smtClean="0"/>
          </a:p>
          <a:p>
            <a:pPr lvl="1">
              <a:defRPr/>
            </a:pPr>
            <a:r>
              <a:rPr lang="en-US" sz="1800" dirty="0" smtClean="0"/>
              <a:t>Average </a:t>
            </a:r>
            <a:r>
              <a:rPr lang="en-US" sz="1800" dirty="0"/>
              <a:t>of pseudo </a:t>
            </a:r>
            <a:r>
              <a:rPr lang="en-US" sz="1800" dirty="0" smtClean="0"/>
              <a:t>F-statistic </a:t>
            </a:r>
            <a:r>
              <a:rPr lang="en-US" sz="1800" dirty="0"/>
              <a:t>for cluster 4 is less than Average of pseudo </a:t>
            </a:r>
            <a:r>
              <a:rPr lang="en-US" sz="1800" dirty="0" smtClean="0"/>
              <a:t>F-statistic </a:t>
            </a:r>
            <a:r>
              <a:rPr lang="en-US" sz="1800" dirty="0"/>
              <a:t>for cluster </a:t>
            </a:r>
            <a:r>
              <a:rPr lang="en-US" sz="1800" dirty="0" smtClean="0"/>
              <a:t>5.</a:t>
            </a:r>
          </a:p>
          <a:p>
            <a:pPr lvl="1">
              <a:defRPr/>
            </a:pPr>
            <a:r>
              <a:rPr lang="en-US" sz="1800" dirty="0" smtClean="0"/>
              <a:t>Stability based on pseudo F-statistic is also less for cluster 4 solution than cluster 5 solution because cluster 5 solution is grouped closer together when compared to cluster 4 solution</a:t>
            </a:r>
          </a:p>
          <a:p>
            <a:pPr>
              <a:defRPr/>
            </a:pPr>
            <a:endParaRPr lang="en-US" sz="1800" dirty="0" smtClean="0"/>
          </a:p>
        </p:txBody>
      </p:sp>
      <p:pic>
        <p:nvPicPr>
          <p:cNvPr id="7" name="Content Placeholder 6"/>
          <p:cNvPicPr>
            <a:picLocks noGrp="1"/>
          </p:cNvPicPr>
          <p:nvPr>
            <p:ph sz="half" idx="1"/>
          </p:nvPr>
        </p:nvPicPr>
        <p:blipFill rotWithShape="1">
          <a:blip r:embed="rId2" cstate="print"/>
          <a:srcRect l="3726" r="4657"/>
          <a:stretch/>
        </p:blipFill>
        <p:spPr>
          <a:xfrm>
            <a:off x="173135" y="950976"/>
            <a:ext cx="5916769" cy="5770499"/>
          </a:xfrm>
          <a:prstGeom prst="rect">
            <a:avLst/>
          </a:prstGeom>
        </p:spPr>
      </p:pic>
      <p:sp>
        <p:nvSpPr>
          <p:cNvPr id="2" name="Slide Number Placeholder 1"/>
          <p:cNvSpPr>
            <a:spLocks noGrp="1"/>
          </p:cNvSpPr>
          <p:nvPr>
            <p:ph type="sldNum" sz="quarter" idx="12"/>
          </p:nvPr>
        </p:nvSpPr>
        <p:spPr/>
        <p:txBody>
          <a:bodyPr/>
          <a:lstStyle/>
          <a:p>
            <a:fld id="{F7628B5D-B266-4BDE-8FE8-5B5A5082486E}" type="slidenum">
              <a:rPr lang="en-US" smtClean="0"/>
              <a:pPr/>
              <a:t>14</a:t>
            </a:fld>
            <a:endParaRPr lang="en-US"/>
          </a:p>
        </p:txBody>
      </p:sp>
    </p:spTree>
    <p:extLst>
      <p:ext uri="{BB962C8B-B14F-4D97-AF65-F5344CB8AC3E}">
        <p14:creationId xmlns:p14="http://schemas.microsoft.com/office/powerpoint/2010/main" val="1254127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2104" y="219456"/>
            <a:ext cx="10607040" cy="731520"/>
          </a:xfrm>
        </p:spPr>
        <p:txBody>
          <a:bodyPr rtlCol="0">
            <a:noAutofit/>
          </a:bodyPr>
          <a:lstStyle/>
          <a:p>
            <a:pPr algn="ctr"/>
            <a:r>
              <a:rPr lang="en-US" sz="4000" b="1" dirty="0" smtClean="0"/>
              <a:t>Detailed Analysis of the 5 and 6 segment solution</a:t>
            </a:r>
            <a:endParaRPr lang="en-US" sz="4000" b="1" dirty="0"/>
          </a:p>
        </p:txBody>
      </p:sp>
      <p:sp>
        <p:nvSpPr>
          <p:cNvPr id="6" name="Content Placeholder 5"/>
          <p:cNvSpPr>
            <a:spLocks noGrp="1"/>
          </p:cNvSpPr>
          <p:nvPr>
            <p:ph sz="half" idx="2"/>
          </p:nvPr>
        </p:nvSpPr>
        <p:spPr>
          <a:xfrm>
            <a:off x="6135624" y="1235380"/>
            <a:ext cx="5839326" cy="4908842"/>
          </a:xfrm>
        </p:spPr>
        <p:txBody>
          <a:bodyPr rtlCol="0">
            <a:noAutofit/>
          </a:bodyPr>
          <a:lstStyle/>
          <a:p>
            <a:pPr marL="0" indent="0">
              <a:buNone/>
            </a:pPr>
            <a:r>
              <a:rPr lang="en-US" sz="1800" dirty="0"/>
              <a:t>Pseudo F-statistic comparison:</a:t>
            </a:r>
          </a:p>
          <a:p>
            <a:pPr marL="0" indent="0">
              <a:buNone/>
            </a:pPr>
            <a:endParaRPr lang="en-US" sz="1800" dirty="0" smtClean="0"/>
          </a:p>
          <a:p>
            <a:r>
              <a:rPr lang="en-US" sz="1800" dirty="0" smtClean="0"/>
              <a:t>Average </a:t>
            </a:r>
            <a:r>
              <a:rPr lang="en-US" sz="1800" dirty="0"/>
              <a:t>pseudo F-statistic value for cluster 5 is </a:t>
            </a:r>
            <a:r>
              <a:rPr lang="en-US" sz="1800" dirty="0" smtClean="0"/>
              <a:t>6,868.74</a:t>
            </a:r>
            <a:endParaRPr lang="en-US" sz="1800" dirty="0"/>
          </a:p>
          <a:p>
            <a:r>
              <a:rPr lang="en-US" sz="1800" dirty="0"/>
              <a:t>Average pseudo </a:t>
            </a:r>
            <a:r>
              <a:rPr lang="en-US" sz="1800" dirty="0" smtClean="0"/>
              <a:t>F-statistic </a:t>
            </a:r>
            <a:r>
              <a:rPr lang="en-US" sz="1800" dirty="0"/>
              <a:t>value for cluster 6 is </a:t>
            </a:r>
            <a:r>
              <a:rPr lang="en-US" sz="1800" dirty="0" smtClean="0"/>
              <a:t>7,045.33 </a:t>
            </a:r>
          </a:p>
          <a:p>
            <a:r>
              <a:rPr lang="en-US" sz="1800" dirty="0" smtClean="0"/>
              <a:t>Since </a:t>
            </a:r>
            <a:r>
              <a:rPr lang="en-US" sz="1800" dirty="0"/>
              <a:t>the </a:t>
            </a:r>
            <a:r>
              <a:rPr lang="en-US" sz="1800" dirty="0" smtClean="0"/>
              <a:t>average pseudo F-statistic </a:t>
            </a:r>
            <a:r>
              <a:rPr lang="en-US" sz="1800" dirty="0"/>
              <a:t>value is higher for cluster 6, we can say that cluster 6 has </a:t>
            </a:r>
            <a:r>
              <a:rPr lang="en-US" sz="1800" dirty="0" smtClean="0"/>
              <a:t>superior discrimination</a:t>
            </a:r>
            <a:r>
              <a:rPr lang="en-US" sz="1800" dirty="0"/>
              <a:t>. </a:t>
            </a:r>
            <a:endParaRPr lang="en-US" sz="1800" dirty="0" smtClean="0"/>
          </a:p>
        </p:txBody>
      </p:sp>
      <p:sp>
        <p:nvSpPr>
          <p:cNvPr id="3" name="Slide Number Placeholder 2"/>
          <p:cNvSpPr>
            <a:spLocks noGrp="1"/>
          </p:cNvSpPr>
          <p:nvPr>
            <p:ph type="sldNum" sz="quarter" idx="12"/>
          </p:nvPr>
        </p:nvSpPr>
        <p:spPr/>
        <p:txBody>
          <a:bodyPr/>
          <a:lstStyle/>
          <a:p>
            <a:fld id="{F7628B5D-B266-4BDE-8FE8-5B5A5082486E}" type="slidenum">
              <a:rPr lang="en-US" smtClean="0"/>
              <a:pPr/>
              <a:t>15</a:t>
            </a:fld>
            <a:endParaRPr lang="en-US"/>
          </a:p>
        </p:txBody>
      </p:sp>
      <p:sp>
        <p:nvSpPr>
          <p:cNvPr id="7" name="Content Placeholder 6"/>
          <p:cNvSpPr>
            <a:spLocks noGrp="1"/>
          </p:cNvSpPr>
          <p:nvPr>
            <p:ph sz="half"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603504" y="1143000"/>
            <a:ext cx="5541264" cy="5345032"/>
          </a:xfrm>
          <a:prstGeom prst="rect">
            <a:avLst/>
          </a:prstGeom>
        </p:spPr>
      </p:pic>
      <p:cxnSp>
        <p:nvCxnSpPr>
          <p:cNvPr id="14" name="Straight Arrow Connector 13"/>
          <p:cNvCxnSpPr/>
          <p:nvPr/>
        </p:nvCxnSpPr>
        <p:spPr>
          <a:xfrm flipV="1">
            <a:off x="3345180" y="2544397"/>
            <a:ext cx="8065008" cy="25422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74136" y="2259993"/>
            <a:ext cx="7979664" cy="610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21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2104" y="219456"/>
            <a:ext cx="10607040" cy="731520"/>
          </a:xfrm>
        </p:spPr>
        <p:txBody>
          <a:bodyPr rtlCol="0">
            <a:noAutofit/>
          </a:bodyPr>
          <a:lstStyle/>
          <a:p>
            <a:pPr algn="ctr"/>
            <a:r>
              <a:rPr lang="en-US" sz="4000" b="1" dirty="0" smtClean="0"/>
              <a:t>Detailed Analysis of the 5 and 6 segment solution</a:t>
            </a:r>
            <a:endParaRPr lang="en-US" sz="4000" b="1" dirty="0"/>
          </a:p>
        </p:txBody>
      </p:sp>
      <p:sp>
        <p:nvSpPr>
          <p:cNvPr id="6" name="Content Placeholder 5"/>
          <p:cNvSpPr>
            <a:spLocks noGrp="1"/>
          </p:cNvSpPr>
          <p:nvPr>
            <p:ph sz="half" idx="2"/>
          </p:nvPr>
        </p:nvSpPr>
        <p:spPr>
          <a:xfrm>
            <a:off x="6254496" y="1204947"/>
            <a:ext cx="5839326" cy="4908842"/>
          </a:xfrm>
        </p:spPr>
        <p:txBody>
          <a:bodyPr rtlCol="0">
            <a:noAutofit/>
          </a:bodyPr>
          <a:lstStyle/>
          <a:p>
            <a:pPr marL="0" indent="0">
              <a:buNone/>
            </a:pPr>
            <a:r>
              <a:rPr lang="en-US" sz="1800" dirty="0"/>
              <a:t>Stability based on pseudo F-statistic comparison:</a:t>
            </a:r>
          </a:p>
          <a:p>
            <a:pPr marL="0" indent="0">
              <a:buNone/>
            </a:pPr>
            <a:endParaRPr lang="en-US" sz="1800" dirty="0" smtClean="0"/>
          </a:p>
          <a:p>
            <a:r>
              <a:rPr lang="en-US" sz="1800" dirty="0" smtClean="0"/>
              <a:t>From </a:t>
            </a:r>
            <a:r>
              <a:rPr lang="en-US" sz="1800" dirty="0"/>
              <a:t>the </a:t>
            </a:r>
            <a:r>
              <a:rPr lang="en-US" sz="1800" dirty="0" smtClean="0"/>
              <a:t>table for cluster 5 solution, </a:t>
            </a:r>
            <a:r>
              <a:rPr lang="en-US" sz="1800" dirty="0"/>
              <a:t>we can see that for 3 iterations pseudo </a:t>
            </a:r>
            <a:r>
              <a:rPr lang="en-US" sz="1800" dirty="0" smtClean="0"/>
              <a:t>F-statistic </a:t>
            </a:r>
            <a:r>
              <a:rPr lang="en-US" sz="1800" dirty="0"/>
              <a:t>value is around </a:t>
            </a:r>
            <a:r>
              <a:rPr lang="en-US" sz="1800" dirty="0" smtClean="0"/>
              <a:t>6,527.45 </a:t>
            </a:r>
            <a:r>
              <a:rPr lang="en-US" sz="1800" dirty="0"/>
              <a:t>and for 7 iterations it is around </a:t>
            </a:r>
            <a:r>
              <a:rPr lang="en-US" sz="1800" dirty="0" smtClean="0"/>
              <a:t>7,015.02</a:t>
            </a:r>
            <a:endParaRPr lang="en-US" sz="1800" dirty="0"/>
          </a:p>
          <a:p>
            <a:r>
              <a:rPr lang="en-US" sz="1800" dirty="0" smtClean="0"/>
              <a:t>For </a:t>
            </a:r>
            <a:r>
              <a:rPr lang="en-US" sz="1800" dirty="0"/>
              <a:t>all the 10 </a:t>
            </a:r>
            <a:r>
              <a:rPr lang="en-US" sz="1800" dirty="0" smtClean="0"/>
              <a:t>iterations in cluster 6 solution, </a:t>
            </a:r>
            <a:r>
              <a:rPr lang="en-US" sz="1800" dirty="0"/>
              <a:t>the pseudo </a:t>
            </a:r>
            <a:r>
              <a:rPr lang="en-US" sz="1800" dirty="0" smtClean="0"/>
              <a:t>F-statistic </a:t>
            </a:r>
            <a:r>
              <a:rPr lang="en-US" sz="1800" dirty="0"/>
              <a:t>value is same. </a:t>
            </a:r>
            <a:endParaRPr lang="en-US" sz="1800" dirty="0" smtClean="0"/>
          </a:p>
          <a:p>
            <a:r>
              <a:rPr lang="en-US" sz="1800" dirty="0" smtClean="0"/>
              <a:t>As </a:t>
            </a:r>
            <a:r>
              <a:rPr lang="en-US" sz="1800" dirty="0"/>
              <a:t>the solution for all different iterations </a:t>
            </a:r>
            <a:r>
              <a:rPr lang="en-US" sz="1800" dirty="0" smtClean="0"/>
              <a:t>resulted </a:t>
            </a:r>
            <a:r>
              <a:rPr lang="en-US" sz="1800" dirty="0"/>
              <a:t>in the same ending point </a:t>
            </a:r>
            <a:r>
              <a:rPr lang="en-US" sz="1800" dirty="0" smtClean="0"/>
              <a:t>for cluster 6 whereas different values of 7/3 iterations for cluster 5, </a:t>
            </a:r>
            <a:r>
              <a:rPr lang="en-US" sz="1800" dirty="0"/>
              <a:t>we can say that cluster 6 has </a:t>
            </a:r>
            <a:r>
              <a:rPr lang="en-US" sz="1800" dirty="0" smtClean="0"/>
              <a:t>superior stability based on pseudo F-statistic. </a:t>
            </a:r>
          </a:p>
        </p:txBody>
      </p:sp>
      <p:sp>
        <p:nvSpPr>
          <p:cNvPr id="3" name="Slide Number Placeholder 2"/>
          <p:cNvSpPr>
            <a:spLocks noGrp="1"/>
          </p:cNvSpPr>
          <p:nvPr>
            <p:ph type="sldNum" sz="quarter" idx="12"/>
          </p:nvPr>
        </p:nvSpPr>
        <p:spPr/>
        <p:txBody>
          <a:bodyPr/>
          <a:lstStyle/>
          <a:p>
            <a:fld id="{F7628B5D-B266-4BDE-8FE8-5B5A5082486E}" type="slidenum">
              <a:rPr lang="en-US" smtClean="0"/>
              <a:pPr/>
              <a:t>16</a:t>
            </a:fld>
            <a:endParaRPr lang="en-US"/>
          </a:p>
        </p:txBody>
      </p:sp>
      <p:sp>
        <p:nvSpPr>
          <p:cNvPr id="11" name="Content Placeholder 10"/>
          <p:cNvSpPr>
            <a:spLocks noGrp="1"/>
          </p:cNvSpPr>
          <p:nvPr>
            <p:ph sz="half" idx="1"/>
          </p:nvPr>
        </p:nvSpPr>
        <p:spPr/>
        <p:txBody>
          <a:bodyPr/>
          <a:lstStyle/>
          <a:p>
            <a:endParaRPr lang="en-US"/>
          </a:p>
        </p:txBody>
      </p:sp>
      <p:pic>
        <p:nvPicPr>
          <p:cNvPr id="15" name="Picture 14"/>
          <p:cNvPicPr>
            <a:picLocks noChangeAspect="1"/>
          </p:cNvPicPr>
          <p:nvPr/>
        </p:nvPicPr>
        <p:blipFill>
          <a:blip r:embed="rId2"/>
          <a:stretch>
            <a:fillRect/>
          </a:stretch>
        </p:blipFill>
        <p:spPr>
          <a:xfrm>
            <a:off x="603504" y="1143000"/>
            <a:ext cx="5541250" cy="5294376"/>
          </a:xfrm>
          <a:prstGeom prst="rect">
            <a:avLst/>
          </a:prstGeom>
        </p:spPr>
      </p:pic>
      <p:cxnSp>
        <p:nvCxnSpPr>
          <p:cNvPr id="12" name="Straight Arrow Connector 11"/>
          <p:cNvCxnSpPr/>
          <p:nvPr/>
        </p:nvCxnSpPr>
        <p:spPr>
          <a:xfrm>
            <a:off x="3429000" y="1553935"/>
            <a:ext cx="7659710" cy="6869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429000" y="2682333"/>
            <a:ext cx="6101366" cy="6035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530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6254496" y="874085"/>
            <a:ext cx="5937504" cy="5847390"/>
          </a:xfrm>
        </p:spPr>
        <p:txBody>
          <a:bodyPr rtlCol="0">
            <a:noAutofit/>
          </a:bodyPr>
          <a:lstStyle/>
          <a:p>
            <a:pPr marL="0" indent="0">
              <a:buNone/>
            </a:pPr>
            <a:r>
              <a:rPr lang="en-US" sz="1800" dirty="0"/>
              <a:t>Stability based on Size of smallest segment comparison:</a:t>
            </a:r>
          </a:p>
          <a:p>
            <a:pPr marL="0" indent="0">
              <a:buNone/>
            </a:pPr>
            <a:endParaRPr lang="en-US" sz="1800" dirty="0" smtClean="0"/>
          </a:p>
          <a:p>
            <a:r>
              <a:rPr lang="en-US" sz="1800" dirty="0" smtClean="0"/>
              <a:t>For </a:t>
            </a:r>
            <a:r>
              <a:rPr lang="en-US" sz="1800" dirty="0"/>
              <a:t>cluster 5 solution, largest value of size of smallest segment is </a:t>
            </a:r>
            <a:r>
              <a:rPr lang="en-US" sz="1800" dirty="0" smtClean="0"/>
              <a:t>1,691 </a:t>
            </a:r>
            <a:r>
              <a:rPr lang="en-US" sz="1800" dirty="0"/>
              <a:t>and smallest value of size of smallest segment is </a:t>
            </a:r>
            <a:r>
              <a:rPr lang="en-US" sz="1800" dirty="0" smtClean="0"/>
              <a:t>1,564</a:t>
            </a:r>
            <a:r>
              <a:rPr lang="en-US" sz="1800" dirty="0"/>
              <a:t>. Therefore maximum difference in the number of </a:t>
            </a:r>
            <a:r>
              <a:rPr lang="en-US" sz="1800" dirty="0" smtClean="0"/>
              <a:t>zip codes </a:t>
            </a:r>
            <a:r>
              <a:rPr lang="en-US" sz="1800" dirty="0"/>
              <a:t>in the smallest cluster is 127. This implies that from one iteration to other, </a:t>
            </a:r>
            <a:r>
              <a:rPr lang="en-US" sz="1800" dirty="0" smtClean="0"/>
              <a:t> at most 127 zip codes </a:t>
            </a:r>
            <a:r>
              <a:rPr lang="en-US" sz="1800" dirty="0"/>
              <a:t>are changing membership in and out of smallest cluster.</a:t>
            </a:r>
          </a:p>
          <a:p>
            <a:r>
              <a:rPr lang="en-US" sz="1800" dirty="0"/>
              <a:t>For cluster 6 solution, largest value of size of smallest segment is </a:t>
            </a:r>
            <a:r>
              <a:rPr lang="en-US" sz="1800" dirty="0" smtClean="0"/>
              <a:t>1,460 </a:t>
            </a:r>
            <a:r>
              <a:rPr lang="en-US" sz="1800" dirty="0"/>
              <a:t>and smallest value of size of smallest segment is </a:t>
            </a:r>
            <a:r>
              <a:rPr lang="en-US" sz="1800" dirty="0" smtClean="0"/>
              <a:t>1,457. </a:t>
            </a:r>
            <a:r>
              <a:rPr lang="en-US" sz="1800" dirty="0"/>
              <a:t>Therefore maximum difference in the number of </a:t>
            </a:r>
            <a:r>
              <a:rPr lang="en-US" sz="1800" dirty="0" smtClean="0"/>
              <a:t>zip codes </a:t>
            </a:r>
            <a:r>
              <a:rPr lang="en-US" sz="1800" dirty="0"/>
              <a:t>in the smallest cluster is 3. This implies that from one iteration to other, only 3 </a:t>
            </a:r>
            <a:r>
              <a:rPr lang="en-US" sz="1800" dirty="0" smtClean="0"/>
              <a:t>zip codes </a:t>
            </a:r>
            <a:r>
              <a:rPr lang="en-US" sz="1800" dirty="0"/>
              <a:t>are changing membership in and out of smallest cluster. </a:t>
            </a:r>
          </a:p>
          <a:p>
            <a:r>
              <a:rPr lang="en-US" sz="1800" dirty="0"/>
              <a:t>Since less number of </a:t>
            </a:r>
            <a:r>
              <a:rPr lang="en-US" sz="1800" dirty="0" smtClean="0"/>
              <a:t>zip codes </a:t>
            </a:r>
            <a:r>
              <a:rPr lang="en-US" sz="1800" dirty="0"/>
              <a:t>are changing membership for cluster 6 solution when compared to the cluster 5 solution, we can say that cluster 6 </a:t>
            </a:r>
            <a:r>
              <a:rPr lang="en-US" sz="1800" dirty="0" smtClean="0"/>
              <a:t>has </a:t>
            </a:r>
            <a:r>
              <a:rPr lang="en-US" sz="1800" dirty="0"/>
              <a:t>the superior </a:t>
            </a:r>
            <a:r>
              <a:rPr lang="en-US" sz="1800" dirty="0" smtClean="0"/>
              <a:t>stability based on size of smallest segment. </a:t>
            </a:r>
            <a:endParaRPr lang="en-US" sz="1800" dirty="0" smtClean="0"/>
          </a:p>
          <a:p>
            <a:endParaRPr lang="en-US" sz="1800" dirty="0" smtClean="0"/>
          </a:p>
          <a:p>
            <a:endParaRPr lang="en-US" sz="1800" dirty="0"/>
          </a:p>
        </p:txBody>
      </p:sp>
      <p:sp>
        <p:nvSpPr>
          <p:cNvPr id="7" name="Title 3"/>
          <p:cNvSpPr>
            <a:spLocks noGrp="1"/>
          </p:cNvSpPr>
          <p:nvPr>
            <p:ph type="title"/>
          </p:nvPr>
        </p:nvSpPr>
        <p:spPr>
          <a:xfrm>
            <a:off x="832104" y="219456"/>
            <a:ext cx="10607040" cy="731520"/>
          </a:xfrm>
        </p:spPr>
        <p:txBody>
          <a:bodyPr rtlCol="0">
            <a:noAutofit/>
          </a:bodyPr>
          <a:lstStyle/>
          <a:p>
            <a:r>
              <a:rPr lang="en-US" sz="4000" b="1" dirty="0" smtClean="0"/>
              <a:t>Detailed Analysis of the 5 and 6 segment solution</a:t>
            </a:r>
            <a:endParaRPr lang="en-US" sz="4000" b="1" dirty="0"/>
          </a:p>
        </p:txBody>
      </p:sp>
      <p:sp>
        <p:nvSpPr>
          <p:cNvPr id="2" name="Slide Number Placeholder 1"/>
          <p:cNvSpPr>
            <a:spLocks noGrp="1"/>
          </p:cNvSpPr>
          <p:nvPr>
            <p:ph type="sldNum" sz="quarter" idx="12"/>
          </p:nvPr>
        </p:nvSpPr>
        <p:spPr/>
        <p:txBody>
          <a:bodyPr/>
          <a:lstStyle/>
          <a:p>
            <a:fld id="{F7628B5D-B266-4BDE-8FE8-5B5A5082486E}" type="slidenum">
              <a:rPr lang="en-US" smtClean="0"/>
              <a:pPr/>
              <a:t>17</a:t>
            </a:fld>
            <a:endParaRPr lang="en-US" dirty="0"/>
          </a:p>
        </p:txBody>
      </p:sp>
      <p:sp>
        <p:nvSpPr>
          <p:cNvPr id="3" name="Content Placeholder 2"/>
          <p:cNvSpPr>
            <a:spLocks noGrp="1"/>
          </p:cNvSpPr>
          <p:nvPr>
            <p:ph sz="half" idx="1"/>
          </p:nvPr>
        </p:nvSpPr>
        <p:spPr/>
        <p:txBody>
          <a:bodyPr/>
          <a:lstStyle/>
          <a:p>
            <a:endParaRPr lang="en-US"/>
          </a:p>
        </p:txBody>
      </p:sp>
      <p:pic>
        <p:nvPicPr>
          <p:cNvPr id="5" name="Picture 4"/>
          <p:cNvPicPr>
            <a:picLocks noChangeAspect="1"/>
          </p:cNvPicPr>
          <p:nvPr/>
        </p:nvPicPr>
        <p:blipFill>
          <a:blip r:embed="rId2"/>
          <a:stretch>
            <a:fillRect/>
          </a:stretch>
        </p:blipFill>
        <p:spPr>
          <a:xfrm>
            <a:off x="603504" y="1143000"/>
            <a:ext cx="5550408" cy="5294291"/>
          </a:xfrm>
          <a:prstGeom prst="rect">
            <a:avLst/>
          </a:prstGeom>
        </p:spPr>
      </p:pic>
      <p:cxnSp>
        <p:nvCxnSpPr>
          <p:cNvPr id="17" name="Straight Arrow Connector 16"/>
          <p:cNvCxnSpPr/>
          <p:nvPr/>
        </p:nvCxnSpPr>
        <p:spPr>
          <a:xfrm flipV="1">
            <a:off x="1983347" y="4481848"/>
            <a:ext cx="5705340" cy="17195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983347" y="4198513"/>
            <a:ext cx="5872766" cy="10556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983347" y="2614411"/>
            <a:ext cx="5705340" cy="2967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83347" y="1491889"/>
            <a:ext cx="5872766" cy="7103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941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Team</a:t>
            </a:r>
            <a:endParaRPr lang="en-US" sz="4000" dirty="0"/>
          </a:p>
        </p:txBody>
      </p:sp>
      <p:sp>
        <p:nvSpPr>
          <p:cNvPr id="3" name="Content Placeholder 2"/>
          <p:cNvSpPr>
            <a:spLocks noGrp="1"/>
          </p:cNvSpPr>
          <p:nvPr>
            <p:ph idx="1"/>
          </p:nvPr>
        </p:nvSpPr>
        <p:spPr/>
        <p:txBody>
          <a:bodyPr>
            <a:normAutofit/>
          </a:bodyPr>
          <a:lstStyle/>
          <a:p>
            <a:r>
              <a:rPr lang="en-US" sz="1800" dirty="0" err="1" smtClean="0"/>
              <a:t>Mounica</a:t>
            </a:r>
            <a:r>
              <a:rPr lang="en-US" sz="1800" dirty="0" smtClean="0"/>
              <a:t> </a:t>
            </a:r>
            <a:r>
              <a:rPr lang="en-US" sz="1800" dirty="0" err="1" smtClean="0"/>
              <a:t>Sirineni</a:t>
            </a:r>
            <a:r>
              <a:rPr lang="en-US" sz="1800" dirty="0" smtClean="0"/>
              <a:t> – 652518967</a:t>
            </a:r>
          </a:p>
          <a:p>
            <a:r>
              <a:rPr lang="en-US" sz="1800" dirty="0" smtClean="0"/>
              <a:t>Sai Dheeraj Illendula – 665447520</a:t>
            </a:r>
          </a:p>
          <a:p>
            <a:r>
              <a:rPr lang="en-US" sz="1800" dirty="0" smtClean="0"/>
              <a:t>Sai </a:t>
            </a:r>
            <a:r>
              <a:rPr lang="en-US" sz="1800" dirty="0" err="1" smtClean="0"/>
              <a:t>Lahari</a:t>
            </a:r>
            <a:r>
              <a:rPr lang="en-US" sz="1800" dirty="0" smtClean="0"/>
              <a:t> </a:t>
            </a:r>
            <a:r>
              <a:rPr lang="en-US" sz="1800" dirty="0" err="1" smtClean="0"/>
              <a:t>Jalaparthi</a:t>
            </a:r>
            <a:r>
              <a:rPr lang="en-US" sz="1800" dirty="0" smtClean="0"/>
              <a:t> – 658795799</a:t>
            </a:r>
          </a:p>
        </p:txBody>
      </p:sp>
      <p:sp>
        <p:nvSpPr>
          <p:cNvPr id="4" name="Slide Number Placeholder 3"/>
          <p:cNvSpPr>
            <a:spLocks noGrp="1"/>
          </p:cNvSpPr>
          <p:nvPr>
            <p:ph type="sldNum" sz="quarter" idx="12"/>
          </p:nvPr>
        </p:nvSpPr>
        <p:spPr/>
        <p:txBody>
          <a:bodyPr/>
          <a:lstStyle/>
          <a:p>
            <a:fld id="{F7628B5D-B266-4BDE-8FE8-5B5A5082486E}" type="slidenum">
              <a:rPr lang="en-US" smtClean="0"/>
              <a:pPr/>
              <a:t>18</a:t>
            </a:fld>
            <a:endParaRPr lang="en-US"/>
          </a:p>
        </p:txBody>
      </p:sp>
    </p:spTree>
    <p:extLst>
      <p:ext uri="{BB962C8B-B14F-4D97-AF65-F5344CB8AC3E}">
        <p14:creationId xmlns:p14="http://schemas.microsoft.com/office/powerpoint/2010/main" val="27279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456"/>
            <a:ext cx="10515600" cy="731520"/>
          </a:xfrm>
        </p:spPr>
        <p:txBody>
          <a:bodyPr>
            <a:normAutofit/>
          </a:bodyPr>
          <a:lstStyle/>
          <a:p>
            <a:pPr algn="ctr"/>
            <a:r>
              <a:rPr lang="en-US" sz="4000" b="1" dirty="0" smtClean="0"/>
              <a:t>Executive summary</a:t>
            </a:r>
            <a:endParaRPr lang="en-US" sz="4000" b="1" dirty="0"/>
          </a:p>
        </p:txBody>
      </p:sp>
      <p:sp>
        <p:nvSpPr>
          <p:cNvPr id="3" name="Content Placeholder 2"/>
          <p:cNvSpPr>
            <a:spLocks noGrp="1"/>
          </p:cNvSpPr>
          <p:nvPr>
            <p:ph idx="1"/>
          </p:nvPr>
        </p:nvSpPr>
        <p:spPr>
          <a:xfrm>
            <a:off x="838200" y="1307592"/>
            <a:ext cx="10515600" cy="4818888"/>
          </a:xfrm>
        </p:spPr>
        <p:txBody>
          <a:bodyPr>
            <a:normAutofit/>
          </a:bodyPr>
          <a:lstStyle/>
          <a:p>
            <a:r>
              <a:rPr lang="en-US" sz="1800" dirty="0" smtClean="0"/>
              <a:t>This presentation will </a:t>
            </a:r>
            <a:r>
              <a:rPr lang="en-US" sz="1800" dirty="0"/>
              <a:t>a</a:t>
            </a:r>
            <a:r>
              <a:rPr lang="en-US" sz="1800" dirty="0" smtClean="0"/>
              <a:t>ddress the segmentation of </a:t>
            </a:r>
            <a:r>
              <a:rPr lang="en-US" sz="1800" dirty="0"/>
              <a:t>C</a:t>
            </a:r>
            <a:r>
              <a:rPr lang="en-US" sz="1800" dirty="0" smtClean="0"/>
              <a:t>ensus </a:t>
            </a:r>
            <a:r>
              <a:rPr lang="en-US" sz="1800" dirty="0"/>
              <a:t>B</a:t>
            </a:r>
            <a:r>
              <a:rPr lang="en-US" sz="1800" dirty="0" smtClean="0"/>
              <a:t>ureau </a:t>
            </a:r>
            <a:r>
              <a:rPr lang="en-US" sz="1800" dirty="0"/>
              <a:t>D</a:t>
            </a:r>
            <a:r>
              <a:rPr lang="en-US" sz="1800" dirty="0" smtClean="0"/>
              <a:t>emographics for all zip codes.</a:t>
            </a:r>
          </a:p>
          <a:p>
            <a:r>
              <a:rPr lang="en-US" sz="1800" dirty="0" smtClean="0"/>
              <a:t>The results are based on 34,297 zip codes</a:t>
            </a:r>
          </a:p>
          <a:p>
            <a:r>
              <a:rPr lang="en-US" sz="1800" dirty="0" smtClean="0"/>
              <a:t>Cluster analysis is used to identify the segments in the data.</a:t>
            </a:r>
          </a:p>
          <a:p>
            <a:r>
              <a:rPr lang="en-US" sz="1800" dirty="0" smtClean="0"/>
              <a:t>Results show that there are 6 segments of Census </a:t>
            </a:r>
            <a:r>
              <a:rPr lang="en-US" sz="1800" dirty="0"/>
              <a:t>B</a:t>
            </a:r>
            <a:r>
              <a:rPr lang="en-US" sz="1800" dirty="0" smtClean="0"/>
              <a:t>ureau </a:t>
            </a:r>
            <a:r>
              <a:rPr lang="en-US" sz="1800" dirty="0"/>
              <a:t>D</a:t>
            </a:r>
            <a:r>
              <a:rPr lang="en-US" sz="1800" dirty="0" smtClean="0"/>
              <a:t>emographics: </a:t>
            </a:r>
          </a:p>
          <a:p>
            <a:pPr marL="0" indent="0">
              <a:buNone/>
            </a:pPr>
            <a:endParaRPr lang="en-US" sz="1800" dirty="0" smtClean="0"/>
          </a:p>
          <a:p>
            <a:pPr lvl="1"/>
            <a:r>
              <a:rPr lang="en-US" sz="1800" dirty="0" smtClean="0"/>
              <a:t>Working Well Off</a:t>
            </a:r>
          </a:p>
          <a:p>
            <a:pPr lvl="1"/>
            <a:r>
              <a:rPr lang="en-US" sz="1800" dirty="0" smtClean="0"/>
              <a:t>Wealthy Segment</a:t>
            </a:r>
          </a:p>
          <a:p>
            <a:pPr lvl="1"/>
            <a:r>
              <a:rPr lang="en-US" sz="1800" dirty="0" smtClean="0"/>
              <a:t>Young Renters</a:t>
            </a:r>
          </a:p>
          <a:p>
            <a:pPr lvl="1"/>
            <a:r>
              <a:rPr lang="en-US" sz="1800" dirty="0" smtClean="0"/>
              <a:t>Low Income Non-White Residents</a:t>
            </a:r>
          </a:p>
          <a:p>
            <a:pPr lvl="1"/>
            <a:r>
              <a:rPr lang="en-US" sz="1800" dirty="0" smtClean="0"/>
              <a:t>Retirement Beneficiaries</a:t>
            </a:r>
          </a:p>
          <a:p>
            <a:pPr lvl="1"/>
            <a:r>
              <a:rPr lang="en-US" sz="1800" dirty="0" smtClean="0"/>
              <a:t>Rest of America</a:t>
            </a:r>
          </a:p>
          <a:p>
            <a:pPr marL="457200" lvl="1" indent="0">
              <a:buNone/>
            </a:pPr>
            <a:endParaRPr lang="en-US" sz="1800" dirty="0" smtClean="0"/>
          </a:p>
        </p:txBody>
      </p:sp>
      <p:sp>
        <p:nvSpPr>
          <p:cNvPr id="4" name="Slide Number Placeholder 3"/>
          <p:cNvSpPr>
            <a:spLocks noGrp="1"/>
          </p:cNvSpPr>
          <p:nvPr>
            <p:ph type="sldNum" sz="quarter" idx="12"/>
          </p:nvPr>
        </p:nvSpPr>
        <p:spPr/>
        <p:txBody>
          <a:bodyPr/>
          <a:lstStyle/>
          <a:p>
            <a:fld id="{F7628B5D-B266-4BDE-8FE8-5B5A5082486E}" type="slidenum">
              <a:rPr lang="en-US" smtClean="0"/>
              <a:pPr/>
              <a:t>2</a:t>
            </a:fld>
            <a:endParaRPr lang="en-US"/>
          </a:p>
        </p:txBody>
      </p:sp>
    </p:spTree>
    <p:extLst>
      <p:ext uri="{BB962C8B-B14F-4D97-AF65-F5344CB8AC3E}">
        <p14:creationId xmlns:p14="http://schemas.microsoft.com/office/powerpoint/2010/main" val="1234234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808" y="64007"/>
            <a:ext cx="10515600" cy="541005"/>
          </a:xfrm>
        </p:spPr>
        <p:txBody>
          <a:bodyPr>
            <a:normAutofit fontScale="90000"/>
          </a:bodyPr>
          <a:lstStyle/>
          <a:p>
            <a:pPr algn="ctr"/>
            <a:r>
              <a:rPr lang="en-US" b="1" dirty="0" smtClean="0"/>
              <a:t>Summary Figures</a:t>
            </a:r>
            <a:endParaRPr lang="en-US" b="1" dirty="0"/>
          </a:p>
        </p:txBody>
      </p:sp>
      <p:sp>
        <p:nvSpPr>
          <p:cNvPr id="3" name="Content Placeholder 2"/>
          <p:cNvSpPr>
            <a:spLocks noGrp="1"/>
          </p:cNvSpPr>
          <p:nvPr>
            <p:ph idx="1"/>
          </p:nvPr>
        </p:nvSpPr>
        <p:spPr>
          <a:xfrm>
            <a:off x="841248" y="605012"/>
            <a:ext cx="11021810" cy="6116463"/>
          </a:xfrm>
        </p:spPr>
        <p:txBody>
          <a:bodyPr>
            <a:normAutofit/>
          </a:bodyPr>
          <a:lstStyle/>
          <a:p>
            <a:r>
              <a:rPr lang="en-US" altLang="en-US" sz="1800" dirty="0" smtClean="0"/>
              <a:t>Table </a:t>
            </a:r>
            <a:r>
              <a:rPr lang="en-US" altLang="en-US" sz="1800" dirty="0"/>
              <a:t>1 below shows the average </a:t>
            </a:r>
            <a:r>
              <a:rPr lang="en-US" altLang="en-US" sz="1800" dirty="0" smtClean="0"/>
              <a:t>responses to select census variables for each segment and </a:t>
            </a:r>
            <a:r>
              <a:rPr lang="en-US" altLang="en-US" sz="1800" dirty="0"/>
              <a:t>for the entire set of </a:t>
            </a:r>
            <a:r>
              <a:rPr lang="en-US" altLang="en-US" sz="1800" dirty="0" smtClean="0"/>
              <a:t>population</a:t>
            </a:r>
            <a:endParaRPr lang="en-US" altLang="en-US" sz="1800" dirty="0"/>
          </a:p>
          <a:p>
            <a:pPr marL="0" indent="0" algn="ctr">
              <a:buNone/>
            </a:pPr>
            <a:r>
              <a:rPr lang="en-US" altLang="en-US" sz="1800" b="1" dirty="0" smtClean="0"/>
              <a:t>Table 1</a:t>
            </a:r>
            <a:endParaRPr lang="en-US" altLang="en-US" sz="800" b="1" dirty="0" smtClean="0"/>
          </a:p>
          <a:p>
            <a:pPr marL="0" indent="0">
              <a:buNone/>
            </a:pPr>
            <a:endParaRPr lang="en-US" altLang="en-US" sz="1800" dirty="0" smtClean="0"/>
          </a:p>
          <a:p>
            <a:pPr marL="0" indent="0">
              <a:buNone/>
            </a:pPr>
            <a:endParaRPr lang="en-US" altLang="en-US" sz="1800" dirty="0"/>
          </a:p>
          <a:p>
            <a:pPr marL="0" indent="0">
              <a:buNone/>
            </a:pPr>
            <a:endParaRPr lang="en-US" altLang="en-US" sz="1800" dirty="0" smtClean="0"/>
          </a:p>
          <a:p>
            <a:pPr marL="0" indent="0">
              <a:buNone/>
            </a:pPr>
            <a:endParaRPr lang="en-US" altLang="en-US" sz="1800" dirty="0" smtClean="0"/>
          </a:p>
          <a:p>
            <a:pPr marL="0" indent="0">
              <a:buNone/>
            </a:pPr>
            <a:endParaRPr lang="en-US" altLang="en-US" sz="1800" dirty="0" smtClean="0"/>
          </a:p>
          <a:p>
            <a:pPr>
              <a:lnSpc>
                <a:spcPct val="100000"/>
              </a:lnSpc>
              <a:spcBef>
                <a:spcPts val="0"/>
              </a:spcBef>
            </a:pPr>
            <a:r>
              <a:rPr lang="en-US" altLang="en-US" sz="1800" dirty="0" smtClean="0"/>
              <a:t>Table </a:t>
            </a:r>
            <a:r>
              <a:rPr lang="en-US" altLang="en-US" sz="1800" dirty="0"/>
              <a:t>2 provides a </a:t>
            </a:r>
            <a:r>
              <a:rPr lang="en-US" altLang="en-US" sz="1800" dirty="0" smtClean="0"/>
              <a:t>summary measure </a:t>
            </a:r>
            <a:r>
              <a:rPr lang="en-US" altLang="en-US" sz="1800" dirty="0"/>
              <a:t>of the segment averages relative to the overall </a:t>
            </a:r>
            <a:r>
              <a:rPr lang="en-US" altLang="en-US" sz="1800" dirty="0" smtClean="0"/>
              <a:t>average.</a:t>
            </a:r>
          </a:p>
          <a:p>
            <a:pPr>
              <a:lnSpc>
                <a:spcPct val="100000"/>
              </a:lnSpc>
              <a:spcBef>
                <a:spcPts val="0"/>
              </a:spcBef>
            </a:pPr>
            <a:r>
              <a:rPr lang="en-US" altLang="en-US" sz="1800" dirty="0"/>
              <a:t>For Example, Average Income Index was 117.62 for the Working Well off segment vs. 89.91 for the entire population. This translates into a relative measure of 31% ((117.62-89.91)/89.91 = 0.31 o</a:t>
            </a:r>
            <a:r>
              <a:rPr lang="en-US" altLang="en-US" sz="1800" dirty="0" smtClean="0"/>
              <a:t>r </a:t>
            </a:r>
            <a:r>
              <a:rPr lang="en-US" altLang="en-US" sz="1800" dirty="0"/>
              <a:t>31%).</a:t>
            </a:r>
          </a:p>
          <a:p>
            <a:pPr marL="0" indent="0" algn="ctr">
              <a:buNone/>
            </a:pPr>
            <a:r>
              <a:rPr lang="en-US" altLang="en-US" sz="1800" b="1" dirty="0" smtClean="0"/>
              <a:t>Table 2</a:t>
            </a:r>
          </a:p>
          <a:p>
            <a:pPr marL="0" indent="0">
              <a:buNone/>
            </a:pPr>
            <a:endParaRPr lang="en-US" altLang="en-US" sz="1800" dirty="0"/>
          </a:p>
          <a:p>
            <a:endParaRPr lang="en-US" altLang="en-US" sz="1800" dirty="0" smtClean="0"/>
          </a:p>
          <a:p>
            <a:endParaRPr lang="en-US" altLang="en-US" sz="1800" dirty="0"/>
          </a:p>
          <a:p>
            <a:endParaRPr lang="en-US" altLang="en-US" sz="1800" dirty="0" smtClean="0"/>
          </a:p>
          <a:p>
            <a:endParaRPr lang="en-US" altLang="en-US" sz="1800" dirty="0" smtClean="0"/>
          </a:p>
          <a:p>
            <a:endParaRPr lang="en-US" altLang="en-US" sz="1800" dirty="0"/>
          </a:p>
          <a:p>
            <a:pPr marL="0" indent="0">
              <a:buNone/>
            </a:pPr>
            <a:endParaRPr lang="en-US" sz="1800" dirty="0"/>
          </a:p>
        </p:txBody>
      </p:sp>
      <p:pic>
        <p:nvPicPr>
          <p:cNvPr id="6" name="Picture 5"/>
          <p:cNvPicPr>
            <a:picLocks noChangeAspect="1"/>
          </p:cNvPicPr>
          <p:nvPr/>
        </p:nvPicPr>
        <p:blipFill>
          <a:blip r:embed="rId2" cstate="print"/>
          <a:stretch>
            <a:fillRect/>
          </a:stretch>
        </p:blipFill>
        <p:spPr>
          <a:xfrm>
            <a:off x="1441425" y="1530078"/>
            <a:ext cx="9527862" cy="1816043"/>
          </a:xfrm>
          <a:prstGeom prst="rect">
            <a:avLst/>
          </a:prstGeom>
        </p:spPr>
      </p:pic>
      <p:pic>
        <p:nvPicPr>
          <p:cNvPr id="7" name="Picture 6"/>
          <p:cNvPicPr>
            <a:picLocks noChangeAspect="1"/>
          </p:cNvPicPr>
          <p:nvPr/>
        </p:nvPicPr>
        <p:blipFill>
          <a:blip r:embed="rId3" cstate="print"/>
          <a:stretch>
            <a:fillRect/>
          </a:stretch>
        </p:blipFill>
        <p:spPr>
          <a:xfrm>
            <a:off x="1441425" y="4621195"/>
            <a:ext cx="9536099" cy="1854856"/>
          </a:xfrm>
          <a:prstGeom prst="rect">
            <a:avLst/>
          </a:prstGeom>
        </p:spPr>
      </p:pic>
      <p:sp>
        <p:nvSpPr>
          <p:cNvPr id="4" name="Slide Number Placeholder 3"/>
          <p:cNvSpPr>
            <a:spLocks noGrp="1"/>
          </p:cNvSpPr>
          <p:nvPr>
            <p:ph type="sldNum" sz="quarter" idx="12"/>
          </p:nvPr>
        </p:nvSpPr>
        <p:spPr/>
        <p:txBody>
          <a:bodyPr/>
          <a:lstStyle/>
          <a:p>
            <a:fld id="{F7628B5D-B266-4BDE-8FE8-5B5A5082486E}" type="slidenum">
              <a:rPr lang="en-US" smtClean="0"/>
              <a:pPr/>
              <a:t>3</a:t>
            </a:fld>
            <a:endParaRPr lang="en-US"/>
          </a:p>
        </p:txBody>
      </p:sp>
      <p:cxnSp>
        <p:nvCxnSpPr>
          <p:cNvPr id="8" name="Straight Arrow Connector 7"/>
          <p:cNvCxnSpPr/>
          <p:nvPr/>
        </p:nvCxnSpPr>
        <p:spPr>
          <a:xfrm>
            <a:off x="4031673" y="2175164"/>
            <a:ext cx="1281732" cy="1564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031673" y="3228266"/>
            <a:ext cx="5268846" cy="5117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925506" y="4156364"/>
            <a:ext cx="5602156" cy="11517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729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0295"/>
            <a:ext cx="10515600" cy="732742"/>
          </a:xfrm>
        </p:spPr>
        <p:txBody>
          <a:bodyPr>
            <a:normAutofit/>
          </a:bodyPr>
          <a:lstStyle/>
          <a:p>
            <a:pPr algn="ctr"/>
            <a:r>
              <a:rPr lang="en-US" sz="4000" b="1" dirty="0" smtClean="0"/>
              <a:t>Segment 1 – Working Well Off</a:t>
            </a:r>
            <a:endParaRPr lang="en-US" sz="4000" b="1" dirty="0"/>
          </a:p>
        </p:txBody>
      </p:sp>
      <p:sp>
        <p:nvSpPr>
          <p:cNvPr id="5" name="Content Placeholder 4"/>
          <p:cNvSpPr>
            <a:spLocks noGrp="1"/>
          </p:cNvSpPr>
          <p:nvPr>
            <p:ph idx="1"/>
          </p:nvPr>
        </p:nvSpPr>
        <p:spPr>
          <a:xfrm>
            <a:off x="838198" y="1305046"/>
            <a:ext cx="10515600" cy="4819483"/>
          </a:xfrm>
        </p:spPr>
        <p:txBody>
          <a:bodyPr>
            <a:normAutofit/>
          </a:bodyPr>
          <a:lstStyle/>
          <a:p>
            <a:r>
              <a:rPr lang="en-US" sz="1800" dirty="0" smtClean="0"/>
              <a:t>The figures for the First segment are shown below.</a:t>
            </a:r>
          </a:p>
          <a:p>
            <a:r>
              <a:rPr lang="en-US" sz="1800" dirty="0" smtClean="0"/>
              <a:t>The relative percentage of “Income Index” is 31% higher than the average figure across all zip codes.</a:t>
            </a:r>
          </a:p>
          <a:p>
            <a:r>
              <a:rPr lang="en-US" sz="1800" dirty="0" smtClean="0"/>
              <a:t>The relative percentage of “People 65 Plus” is 23% lower than the average figure across all zip codes.</a:t>
            </a:r>
          </a:p>
          <a:p>
            <a:r>
              <a:rPr lang="en-US" sz="1800" dirty="0" smtClean="0"/>
              <a:t>Based on the above points, we can say that this segment can be referred as “Working Well Off”.</a:t>
            </a:r>
            <a:endParaRPr lang="en-US" sz="1800" dirty="0"/>
          </a:p>
          <a:p>
            <a:endParaRPr lang="en-US" sz="1800" dirty="0" smtClean="0"/>
          </a:p>
          <a:p>
            <a:endParaRPr lang="en-US" sz="1800" dirty="0"/>
          </a:p>
          <a:p>
            <a:endParaRPr lang="en-US" sz="1800" dirty="0"/>
          </a:p>
        </p:txBody>
      </p:sp>
      <p:pic>
        <p:nvPicPr>
          <p:cNvPr id="6" name="Content Placeholder 3"/>
          <p:cNvPicPr>
            <a:picLocks noChangeAspect="1"/>
          </p:cNvPicPr>
          <p:nvPr/>
        </p:nvPicPr>
        <p:blipFill>
          <a:blip r:embed="rId2" cstate="print"/>
          <a:stretch>
            <a:fillRect/>
          </a:stretch>
        </p:blipFill>
        <p:spPr>
          <a:xfrm>
            <a:off x="832104" y="4507992"/>
            <a:ext cx="10607040" cy="1248884"/>
          </a:xfrm>
          <a:prstGeom prst="rect">
            <a:avLst/>
          </a:prstGeom>
        </p:spPr>
      </p:pic>
      <p:sp>
        <p:nvSpPr>
          <p:cNvPr id="3" name="Slide Number Placeholder 2"/>
          <p:cNvSpPr>
            <a:spLocks noGrp="1"/>
          </p:cNvSpPr>
          <p:nvPr>
            <p:ph type="sldNum" sz="quarter" idx="12"/>
          </p:nvPr>
        </p:nvSpPr>
        <p:spPr/>
        <p:txBody>
          <a:bodyPr/>
          <a:lstStyle/>
          <a:p>
            <a:fld id="{F7628B5D-B266-4BDE-8FE8-5B5A5082486E}" type="slidenum">
              <a:rPr lang="en-US" smtClean="0"/>
              <a:pPr/>
              <a:t>4</a:t>
            </a:fld>
            <a:endParaRPr lang="en-US"/>
          </a:p>
        </p:txBody>
      </p:sp>
    </p:spTree>
    <p:extLst>
      <p:ext uri="{BB962C8B-B14F-4D97-AF65-F5344CB8AC3E}">
        <p14:creationId xmlns:p14="http://schemas.microsoft.com/office/powerpoint/2010/main" val="100528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456"/>
            <a:ext cx="10515600" cy="731520"/>
          </a:xfrm>
        </p:spPr>
        <p:txBody>
          <a:bodyPr>
            <a:normAutofit/>
          </a:bodyPr>
          <a:lstStyle/>
          <a:p>
            <a:pPr algn="ctr"/>
            <a:r>
              <a:rPr lang="en-US" sz="4000" b="1" dirty="0" smtClean="0"/>
              <a:t>Segment 2 – Wealthy</a:t>
            </a:r>
            <a:endParaRPr lang="en-US" sz="4000" b="1" dirty="0"/>
          </a:p>
        </p:txBody>
      </p:sp>
      <p:sp>
        <p:nvSpPr>
          <p:cNvPr id="5" name="Content Placeholder 4"/>
          <p:cNvSpPr>
            <a:spLocks noGrp="1"/>
          </p:cNvSpPr>
          <p:nvPr>
            <p:ph idx="1"/>
          </p:nvPr>
        </p:nvSpPr>
        <p:spPr>
          <a:xfrm>
            <a:off x="838200" y="1307592"/>
            <a:ext cx="10515600" cy="4818888"/>
          </a:xfrm>
        </p:spPr>
        <p:txBody>
          <a:bodyPr>
            <a:normAutofit/>
          </a:bodyPr>
          <a:lstStyle/>
          <a:p>
            <a:r>
              <a:rPr lang="en-US" sz="1800" dirty="0"/>
              <a:t>The </a:t>
            </a:r>
            <a:r>
              <a:rPr lang="en-US" sz="1800" dirty="0" smtClean="0"/>
              <a:t>figures </a:t>
            </a:r>
            <a:r>
              <a:rPr lang="en-US" sz="1800" dirty="0"/>
              <a:t>for the </a:t>
            </a:r>
            <a:r>
              <a:rPr lang="en-US" sz="1800" dirty="0" smtClean="0"/>
              <a:t>Second </a:t>
            </a:r>
            <a:r>
              <a:rPr lang="en-US" sz="1800" dirty="0"/>
              <a:t>segment </a:t>
            </a:r>
            <a:r>
              <a:rPr lang="en-US" sz="1800" dirty="0" smtClean="0"/>
              <a:t>are </a:t>
            </a:r>
            <a:r>
              <a:rPr lang="en-US" sz="1800" dirty="0"/>
              <a:t>shown </a:t>
            </a:r>
            <a:r>
              <a:rPr lang="en-US" sz="1800" dirty="0" smtClean="0"/>
              <a:t>below.</a:t>
            </a:r>
          </a:p>
          <a:p>
            <a:r>
              <a:rPr lang="en-US" sz="1800" dirty="0" smtClean="0"/>
              <a:t>The relative percentage of “Income Index” is 75% higher than the average figure across all zip codes and is highest among all segments.</a:t>
            </a:r>
            <a:endParaRPr lang="en-US" sz="1800" dirty="0"/>
          </a:p>
          <a:p>
            <a:r>
              <a:rPr lang="en-US" sz="1800" dirty="0"/>
              <a:t>The relative percentage of </a:t>
            </a:r>
            <a:r>
              <a:rPr lang="en-US" sz="1800" dirty="0" smtClean="0"/>
              <a:t>“Household Valued 200k Plus” </a:t>
            </a:r>
            <a:r>
              <a:rPr lang="en-US" sz="1800" dirty="0"/>
              <a:t>is </a:t>
            </a:r>
            <a:r>
              <a:rPr lang="en-US" sz="1800" dirty="0" smtClean="0"/>
              <a:t>968% </a:t>
            </a:r>
            <a:r>
              <a:rPr lang="en-US" sz="1800" dirty="0"/>
              <a:t>higher than </a:t>
            </a:r>
            <a:r>
              <a:rPr lang="en-US" sz="1800" dirty="0" smtClean="0"/>
              <a:t>the average </a:t>
            </a:r>
            <a:r>
              <a:rPr lang="en-US" sz="1800" dirty="0"/>
              <a:t>figure across all zip </a:t>
            </a:r>
            <a:r>
              <a:rPr lang="en-US" sz="1800" dirty="0" smtClean="0"/>
              <a:t>codes.</a:t>
            </a:r>
            <a:endParaRPr lang="en-US" sz="1800" dirty="0"/>
          </a:p>
          <a:p>
            <a:r>
              <a:rPr lang="en-US" sz="1800" dirty="0"/>
              <a:t>The relative percentage of </a:t>
            </a:r>
            <a:r>
              <a:rPr lang="en-US" sz="1800" dirty="0" smtClean="0"/>
              <a:t>“Owner Occupied Median Home Value” </a:t>
            </a:r>
            <a:r>
              <a:rPr lang="en-US" sz="1800" dirty="0"/>
              <a:t>is </a:t>
            </a:r>
            <a:r>
              <a:rPr lang="en-US" sz="1800" dirty="0" smtClean="0"/>
              <a:t>295% higher </a:t>
            </a:r>
            <a:r>
              <a:rPr lang="en-US" sz="1800" dirty="0"/>
              <a:t>than </a:t>
            </a:r>
            <a:r>
              <a:rPr lang="en-US" sz="1800" dirty="0" smtClean="0"/>
              <a:t>the average </a:t>
            </a:r>
            <a:r>
              <a:rPr lang="en-US" sz="1800" dirty="0"/>
              <a:t>figure across all zip </a:t>
            </a:r>
            <a:r>
              <a:rPr lang="en-US" sz="1800" dirty="0" smtClean="0"/>
              <a:t>codes.</a:t>
            </a:r>
            <a:endParaRPr lang="en-US" sz="1800" dirty="0"/>
          </a:p>
          <a:p>
            <a:r>
              <a:rPr lang="en-US" sz="1800" dirty="0"/>
              <a:t>Based on the above points, we can say that this segment can be referred as “</a:t>
            </a:r>
            <a:r>
              <a:rPr lang="en-US" sz="1800" dirty="0" smtClean="0"/>
              <a:t>Wealthy”.</a:t>
            </a:r>
            <a:endParaRPr lang="en-US" sz="1800" dirty="0"/>
          </a:p>
        </p:txBody>
      </p:sp>
      <p:sp>
        <p:nvSpPr>
          <p:cNvPr id="3" name="Slide Number Placeholder 2"/>
          <p:cNvSpPr>
            <a:spLocks noGrp="1"/>
          </p:cNvSpPr>
          <p:nvPr>
            <p:ph type="sldNum" sz="quarter" idx="12"/>
          </p:nvPr>
        </p:nvSpPr>
        <p:spPr/>
        <p:txBody>
          <a:bodyPr/>
          <a:lstStyle/>
          <a:p>
            <a:fld id="{F7628B5D-B266-4BDE-8FE8-5B5A5082486E}" type="slidenum">
              <a:rPr lang="en-US" smtClean="0"/>
              <a:pPr/>
              <a:t>5</a:t>
            </a:fld>
            <a:endParaRPr lang="en-US"/>
          </a:p>
        </p:txBody>
      </p:sp>
      <p:pic>
        <p:nvPicPr>
          <p:cNvPr id="4" name="Picture 3"/>
          <p:cNvPicPr>
            <a:picLocks noChangeAspect="1"/>
          </p:cNvPicPr>
          <p:nvPr/>
        </p:nvPicPr>
        <p:blipFill>
          <a:blip r:embed="rId2"/>
          <a:stretch>
            <a:fillRect/>
          </a:stretch>
        </p:blipFill>
        <p:spPr>
          <a:xfrm>
            <a:off x="838200" y="4284028"/>
            <a:ext cx="10563225" cy="1304925"/>
          </a:xfrm>
          <a:prstGeom prst="rect">
            <a:avLst/>
          </a:prstGeom>
        </p:spPr>
      </p:pic>
    </p:spTree>
    <p:extLst>
      <p:ext uri="{BB962C8B-B14F-4D97-AF65-F5344CB8AC3E}">
        <p14:creationId xmlns:p14="http://schemas.microsoft.com/office/powerpoint/2010/main" val="122676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219456"/>
            <a:ext cx="10515600" cy="731520"/>
          </a:xfrm>
        </p:spPr>
        <p:txBody>
          <a:bodyPr>
            <a:normAutofit/>
          </a:bodyPr>
          <a:lstStyle/>
          <a:p>
            <a:pPr algn="ctr"/>
            <a:r>
              <a:rPr lang="en-US" b="1" dirty="0" smtClean="0"/>
              <a:t>Segment 3 – Young Renters</a:t>
            </a:r>
            <a:endParaRPr lang="en-US" b="1" dirty="0"/>
          </a:p>
        </p:txBody>
      </p:sp>
      <p:sp>
        <p:nvSpPr>
          <p:cNvPr id="3" name="Content Placeholder 2"/>
          <p:cNvSpPr>
            <a:spLocks noGrp="1"/>
          </p:cNvSpPr>
          <p:nvPr>
            <p:ph idx="1"/>
          </p:nvPr>
        </p:nvSpPr>
        <p:spPr>
          <a:xfrm>
            <a:off x="841248" y="1307592"/>
            <a:ext cx="10515600" cy="4818888"/>
          </a:xfrm>
        </p:spPr>
        <p:txBody>
          <a:bodyPr>
            <a:normAutofit/>
          </a:bodyPr>
          <a:lstStyle/>
          <a:p>
            <a:r>
              <a:rPr lang="en-US" sz="1800" dirty="0"/>
              <a:t>The </a:t>
            </a:r>
            <a:r>
              <a:rPr lang="en-US" sz="1800" dirty="0" smtClean="0"/>
              <a:t>figures </a:t>
            </a:r>
            <a:r>
              <a:rPr lang="en-US" sz="1800" dirty="0"/>
              <a:t>for the </a:t>
            </a:r>
            <a:r>
              <a:rPr lang="en-US" sz="1800" dirty="0" smtClean="0"/>
              <a:t>Third </a:t>
            </a:r>
            <a:r>
              <a:rPr lang="en-US" sz="1800" dirty="0"/>
              <a:t>segment </a:t>
            </a:r>
            <a:r>
              <a:rPr lang="en-US" sz="1800" dirty="0" smtClean="0"/>
              <a:t>are </a:t>
            </a:r>
            <a:r>
              <a:rPr lang="en-US" sz="1800" dirty="0"/>
              <a:t>shown </a:t>
            </a:r>
            <a:r>
              <a:rPr lang="en-US" sz="1800" dirty="0" smtClean="0"/>
              <a:t>below.</a:t>
            </a:r>
            <a:endParaRPr lang="en-US" sz="1800" dirty="0"/>
          </a:p>
          <a:p>
            <a:r>
              <a:rPr lang="en-US" sz="1800" dirty="0"/>
              <a:t>The relative percentage of </a:t>
            </a:r>
            <a:r>
              <a:rPr lang="en-US" sz="1800" dirty="0" smtClean="0"/>
              <a:t>“Households That Are Families” </a:t>
            </a:r>
            <a:r>
              <a:rPr lang="en-US" sz="1800" dirty="0"/>
              <a:t>is </a:t>
            </a:r>
            <a:r>
              <a:rPr lang="en-US" sz="1800" dirty="0" smtClean="0"/>
              <a:t>24% lower </a:t>
            </a:r>
            <a:r>
              <a:rPr lang="en-US" sz="1800" dirty="0"/>
              <a:t>than </a:t>
            </a:r>
            <a:r>
              <a:rPr lang="en-US" sz="1800" dirty="0" smtClean="0"/>
              <a:t>the average </a:t>
            </a:r>
            <a:r>
              <a:rPr lang="en-US" sz="1800" dirty="0"/>
              <a:t>figure across all zip </a:t>
            </a:r>
            <a:r>
              <a:rPr lang="en-US" sz="1800" dirty="0" smtClean="0"/>
              <a:t>codes.</a:t>
            </a:r>
            <a:endParaRPr lang="en-US" sz="1800" dirty="0"/>
          </a:p>
          <a:p>
            <a:r>
              <a:rPr lang="en-US" sz="1800" dirty="0"/>
              <a:t>The relative percentage of </a:t>
            </a:r>
            <a:r>
              <a:rPr lang="en-US" sz="1800" dirty="0" smtClean="0"/>
              <a:t>“Rent” </a:t>
            </a:r>
            <a:r>
              <a:rPr lang="en-US" sz="1800" dirty="0"/>
              <a:t>is </a:t>
            </a:r>
            <a:r>
              <a:rPr lang="en-US" sz="1800" dirty="0" smtClean="0"/>
              <a:t>124% </a:t>
            </a:r>
            <a:r>
              <a:rPr lang="en-US" sz="1800" dirty="0"/>
              <a:t>higher than </a:t>
            </a:r>
            <a:r>
              <a:rPr lang="en-US" sz="1800" dirty="0" smtClean="0"/>
              <a:t>the average </a:t>
            </a:r>
            <a:r>
              <a:rPr lang="en-US" sz="1800" dirty="0"/>
              <a:t>figure across all zip </a:t>
            </a:r>
            <a:r>
              <a:rPr lang="en-US" sz="1800" dirty="0" smtClean="0"/>
              <a:t>codes.</a:t>
            </a:r>
          </a:p>
          <a:p>
            <a:r>
              <a:rPr lang="en-US" sz="1800" dirty="0"/>
              <a:t>The relative percentage of </a:t>
            </a:r>
            <a:r>
              <a:rPr lang="en-US" sz="1800" dirty="0" smtClean="0"/>
              <a:t>“People 55 to 64” </a:t>
            </a:r>
            <a:r>
              <a:rPr lang="en-US" sz="1800" dirty="0"/>
              <a:t>is </a:t>
            </a:r>
            <a:r>
              <a:rPr lang="en-US" sz="1800" dirty="0" smtClean="0"/>
              <a:t>24</a:t>
            </a:r>
            <a:r>
              <a:rPr lang="en-US" sz="1800" dirty="0"/>
              <a:t>% </a:t>
            </a:r>
            <a:r>
              <a:rPr lang="en-US" sz="1800" dirty="0" smtClean="0"/>
              <a:t>lower </a:t>
            </a:r>
            <a:r>
              <a:rPr lang="en-US" sz="1800" dirty="0"/>
              <a:t>than </a:t>
            </a:r>
            <a:r>
              <a:rPr lang="en-US" sz="1800" dirty="0" smtClean="0"/>
              <a:t>the average </a:t>
            </a:r>
            <a:r>
              <a:rPr lang="en-US" sz="1800" dirty="0"/>
              <a:t>figure across all zip </a:t>
            </a:r>
            <a:r>
              <a:rPr lang="en-US" sz="1800" dirty="0" smtClean="0"/>
              <a:t>codes.</a:t>
            </a:r>
          </a:p>
          <a:p>
            <a:r>
              <a:rPr lang="en-US" sz="1800" dirty="0"/>
              <a:t>The relative percentage of </a:t>
            </a:r>
            <a:r>
              <a:rPr lang="en-US" sz="1800" dirty="0" smtClean="0"/>
              <a:t>“Median Age” </a:t>
            </a:r>
            <a:r>
              <a:rPr lang="en-US" sz="1800" dirty="0"/>
              <a:t>is </a:t>
            </a:r>
            <a:r>
              <a:rPr lang="en-US" sz="1800" dirty="0" smtClean="0"/>
              <a:t>13% lower </a:t>
            </a:r>
            <a:r>
              <a:rPr lang="en-US" sz="1800" dirty="0"/>
              <a:t>than </a:t>
            </a:r>
            <a:r>
              <a:rPr lang="en-US" sz="1800" dirty="0" smtClean="0"/>
              <a:t>the average </a:t>
            </a:r>
            <a:r>
              <a:rPr lang="en-US" sz="1800" dirty="0"/>
              <a:t>figure across all zip </a:t>
            </a:r>
            <a:r>
              <a:rPr lang="en-US" sz="1800" dirty="0" smtClean="0"/>
              <a:t>codes and value is lowest among all the segments.</a:t>
            </a:r>
            <a:endParaRPr lang="en-US" sz="1800" dirty="0"/>
          </a:p>
          <a:p>
            <a:r>
              <a:rPr lang="en-US" sz="1800" dirty="0" smtClean="0"/>
              <a:t>Based </a:t>
            </a:r>
            <a:r>
              <a:rPr lang="en-US" sz="1800" dirty="0"/>
              <a:t>on the above points, we can say that this segment can be referred as </a:t>
            </a:r>
            <a:r>
              <a:rPr lang="en-US" sz="1800" dirty="0" smtClean="0"/>
              <a:t>“Young Renters”.</a:t>
            </a:r>
            <a:endParaRPr lang="en-US" sz="1800" dirty="0"/>
          </a:p>
        </p:txBody>
      </p:sp>
      <p:pic>
        <p:nvPicPr>
          <p:cNvPr id="4" name="Picture 3"/>
          <p:cNvPicPr>
            <a:picLocks noChangeAspect="1"/>
          </p:cNvPicPr>
          <p:nvPr/>
        </p:nvPicPr>
        <p:blipFill>
          <a:blip r:embed="rId2" cstate="print"/>
          <a:stretch>
            <a:fillRect/>
          </a:stretch>
        </p:blipFill>
        <p:spPr>
          <a:xfrm>
            <a:off x="829991" y="4509058"/>
            <a:ext cx="10603514" cy="1240487"/>
          </a:xfrm>
          <a:prstGeom prst="rect">
            <a:avLst/>
          </a:prstGeom>
        </p:spPr>
      </p:pic>
      <p:sp>
        <p:nvSpPr>
          <p:cNvPr id="5" name="Slide Number Placeholder 4"/>
          <p:cNvSpPr>
            <a:spLocks noGrp="1"/>
          </p:cNvSpPr>
          <p:nvPr>
            <p:ph type="sldNum" sz="quarter" idx="12"/>
          </p:nvPr>
        </p:nvSpPr>
        <p:spPr/>
        <p:txBody>
          <a:bodyPr/>
          <a:lstStyle/>
          <a:p>
            <a:fld id="{F7628B5D-B266-4BDE-8FE8-5B5A5082486E}" type="slidenum">
              <a:rPr lang="en-US" smtClean="0"/>
              <a:pPr/>
              <a:t>6</a:t>
            </a:fld>
            <a:endParaRPr lang="en-US"/>
          </a:p>
        </p:txBody>
      </p:sp>
    </p:spTree>
    <p:extLst>
      <p:ext uri="{BB962C8B-B14F-4D97-AF65-F5344CB8AC3E}">
        <p14:creationId xmlns:p14="http://schemas.microsoft.com/office/powerpoint/2010/main" val="249874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104" y="219456"/>
            <a:ext cx="10515600" cy="731520"/>
          </a:xfrm>
        </p:spPr>
        <p:txBody>
          <a:bodyPr>
            <a:normAutofit/>
          </a:bodyPr>
          <a:lstStyle/>
          <a:p>
            <a:pPr algn="ctr"/>
            <a:r>
              <a:rPr lang="en-US" sz="4000" b="1" dirty="0" smtClean="0"/>
              <a:t>Segment 4 – Low Income Non-White Residents</a:t>
            </a:r>
            <a:endParaRPr lang="en-US" sz="4000" b="1" dirty="0"/>
          </a:p>
        </p:txBody>
      </p:sp>
      <p:sp>
        <p:nvSpPr>
          <p:cNvPr id="3" name="Content Placeholder 2"/>
          <p:cNvSpPr>
            <a:spLocks noGrp="1"/>
          </p:cNvSpPr>
          <p:nvPr>
            <p:ph idx="1"/>
          </p:nvPr>
        </p:nvSpPr>
        <p:spPr>
          <a:xfrm>
            <a:off x="838200" y="1307592"/>
            <a:ext cx="10515600" cy="4818888"/>
          </a:xfrm>
        </p:spPr>
        <p:txBody>
          <a:bodyPr>
            <a:normAutofit/>
          </a:bodyPr>
          <a:lstStyle/>
          <a:p>
            <a:r>
              <a:rPr lang="en-US" sz="1800" dirty="0" smtClean="0"/>
              <a:t>The figures </a:t>
            </a:r>
            <a:r>
              <a:rPr lang="en-US" sz="1800" dirty="0"/>
              <a:t>for the Fourth segment </a:t>
            </a:r>
            <a:r>
              <a:rPr lang="en-US" sz="1800" dirty="0" smtClean="0"/>
              <a:t>are shown below.</a:t>
            </a:r>
            <a:endParaRPr lang="en-US" sz="1800" dirty="0"/>
          </a:p>
          <a:p>
            <a:r>
              <a:rPr lang="en-US" sz="1800" dirty="0"/>
              <a:t>The relative percentage of “White Residents” is 55% lower than </a:t>
            </a:r>
            <a:r>
              <a:rPr lang="en-US" sz="1800" dirty="0" smtClean="0"/>
              <a:t>the average </a:t>
            </a:r>
            <a:r>
              <a:rPr lang="en-US" sz="1800" dirty="0"/>
              <a:t>figure across all zip </a:t>
            </a:r>
            <a:r>
              <a:rPr lang="en-US" sz="1800" dirty="0" smtClean="0"/>
              <a:t>codes.</a:t>
            </a:r>
            <a:endParaRPr lang="en-US" sz="1800" dirty="0"/>
          </a:p>
          <a:p>
            <a:r>
              <a:rPr lang="en-US" sz="1800" dirty="0"/>
              <a:t>The relative percentage of “Income Index” is 22% lower than </a:t>
            </a:r>
            <a:r>
              <a:rPr lang="en-US" sz="1800" dirty="0" smtClean="0"/>
              <a:t>the average </a:t>
            </a:r>
            <a:r>
              <a:rPr lang="en-US" sz="1800" dirty="0"/>
              <a:t>figure across all zip codes and value is </a:t>
            </a:r>
            <a:r>
              <a:rPr lang="en-US" sz="1800" dirty="0" smtClean="0"/>
              <a:t>lowest </a:t>
            </a:r>
            <a:r>
              <a:rPr lang="en-US" sz="1800" dirty="0"/>
              <a:t>among all segments.</a:t>
            </a:r>
          </a:p>
          <a:p>
            <a:r>
              <a:rPr lang="en-US" sz="1800" dirty="0"/>
              <a:t>Based on the above points, we can say that this segment can be referred as “Low Income Non-White </a:t>
            </a:r>
            <a:r>
              <a:rPr lang="en-US" sz="1800" dirty="0" smtClean="0"/>
              <a:t>Residents”.</a:t>
            </a:r>
          </a:p>
        </p:txBody>
      </p:sp>
      <p:pic>
        <p:nvPicPr>
          <p:cNvPr id="4" name="Picture 3"/>
          <p:cNvPicPr>
            <a:picLocks noChangeAspect="1"/>
          </p:cNvPicPr>
          <p:nvPr/>
        </p:nvPicPr>
        <p:blipFill>
          <a:blip r:embed="rId2" cstate="print"/>
          <a:stretch>
            <a:fillRect/>
          </a:stretch>
        </p:blipFill>
        <p:spPr>
          <a:xfrm>
            <a:off x="832104" y="4507992"/>
            <a:ext cx="10607040" cy="1246473"/>
          </a:xfrm>
          <a:prstGeom prst="rect">
            <a:avLst/>
          </a:prstGeom>
        </p:spPr>
      </p:pic>
      <p:sp>
        <p:nvSpPr>
          <p:cNvPr id="5" name="Slide Number Placeholder 4"/>
          <p:cNvSpPr>
            <a:spLocks noGrp="1"/>
          </p:cNvSpPr>
          <p:nvPr>
            <p:ph type="sldNum" sz="quarter" idx="12"/>
          </p:nvPr>
        </p:nvSpPr>
        <p:spPr/>
        <p:txBody>
          <a:bodyPr/>
          <a:lstStyle/>
          <a:p>
            <a:fld id="{F7628B5D-B266-4BDE-8FE8-5B5A5082486E}" type="slidenum">
              <a:rPr lang="en-US" smtClean="0"/>
              <a:pPr/>
              <a:t>7</a:t>
            </a:fld>
            <a:endParaRPr lang="en-US"/>
          </a:p>
        </p:txBody>
      </p:sp>
    </p:spTree>
    <p:extLst>
      <p:ext uri="{BB962C8B-B14F-4D97-AF65-F5344CB8AC3E}">
        <p14:creationId xmlns:p14="http://schemas.microsoft.com/office/powerpoint/2010/main" val="240244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104" y="223459"/>
            <a:ext cx="10515600" cy="731520"/>
          </a:xfrm>
        </p:spPr>
        <p:txBody>
          <a:bodyPr>
            <a:normAutofit/>
          </a:bodyPr>
          <a:lstStyle/>
          <a:p>
            <a:pPr algn="ctr"/>
            <a:r>
              <a:rPr lang="en-US" sz="4000" b="1" dirty="0" smtClean="0"/>
              <a:t>Segment 5 – Retirement beneficiaries</a:t>
            </a:r>
            <a:endParaRPr lang="en-US" sz="4000" b="1" dirty="0"/>
          </a:p>
        </p:txBody>
      </p:sp>
      <p:sp>
        <p:nvSpPr>
          <p:cNvPr id="3" name="Content Placeholder 2"/>
          <p:cNvSpPr>
            <a:spLocks noGrp="1"/>
          </p:cNvSpPr>
          <p:nvPr>
            <p:ph idx="1"/>
          </p:nvPr>
        </p:nvSpPr>
        <p:spPr>
          <a:xfrm>
            <a:off x="838200" y="1307592"/>
            <a:ext cx="10515600" cy="4818888"/>
          </a:xfrm>
        </p:spPr>
        <p:txBody>
          <a:bodyPr>
            <a:normAutofit/>
          </a:bodyPr>
          <a:lstStyle/>
          <a:p>
            <a:r>
              <a:rPr lang="en-US" sz="1800" dirty="0"/>
              <a:t>The </a:t>
            </a:r>
            <a:r>
              <a:rPr lang="en-US" sz="1800" dirty="0" smtClean="0"/>
              <a:t>figures </a:t>
            </a:r>
            <a:r>
              <a:rPr lang="en-US" sz="1800" dirty="0"/>
              <a:t>for the </a:t>
            </a:r>
            <a:r>
              <a:rPr lang="en-US" sz="1800" dirty="0" smtClean="0"/>
              <a:t>Fifth </a:t>
            </a:r>
            <a:r>
              <a:rPr lang="en-US" sz="1800" dirty="0"/>
              <a:t>segment </a:t>
            </a:r>
            <a:r>
              <a:rPr lang="en-US" sz="1800" dirty="0" smtClean="0"/>
              <a:t>are shown below.</a:t>
            </a:r>
          </a:p>
          <a:p>
            <a:r>
              <a:rPr lang="en-US" sz="1800" dirty="0"/>
              <a:t>The relative percentage of “People </a:t>
            </a:r>
            <a:r>
              <a:rPr lang="en-US" sz="1800" dirty="0" smtClean="0"/>
              <a:t>55 to 64” </a:t>
            </a:r>
            <a:r>
              <a:rPr lang="en-US" sz="1800" dirty="0"/>
              <a:t>is </a:t>
            </a:r>
            <a:r>
              <a:rPr lang="en-US" sz="1800" dirty="0" smtClean="0"/>
              <a:t>27% </a:t>
            </a:r>
            <a:r>
              <a:rPr lang="en-US" sz="1800" dirty="0"/>
              <a:t>higher than the average figure across all zip </a:t>
            </a:r>
            <a:r>
              <a:rPr lang="en-US" sz="1800" dirty="0" smtClean="0"/>
              <a:t>codes.</a:t>
            </a:r>
            <a:endParaRPr lang="en-US" sz="1800" dirty="0"/>
          </a:p>
          <a:p>
            <a:r>
              <a:rPr lang="en-US" sz="1800" dirty="0"/>
              <a:t>The relative percentage of </a:t>
            </a:r>
            <a:r>
              <a:rPr lang="en-US" sz="1800" dirty="0" smtClean="0"/>
              <a:t>“People 65 Plus” </a:t>
            </a:r>
            <a:r>
              <a:rPr lang="en-US" sz="1800" dirty="0"/>
              <a:t>is </a:t>
            </a:r>
            <a:r>
              <a:rPr lang="en-US" sz="1800" dirty="0" smtClean="0"/>
              <a:t>36% higher </a:t>
            </a:r>
            <a:r>
              <a:rPr lang="en-US" sz="1800" dirty="0"/>
              <a:t>than </a:t>
            </a:r>
            <a:r>
              <a:rPr lang="en-US" sz="1800" dirty="0" smtClean="0"/>
              <a:t>the average </a:t>
            </a:r>
            <a:r>
              <a:rPr lang="en-US" sz="1800" dirty="0"/>
              <a:t>figure across all zip </a:t>
            </a:r>
            <a:r>
              <a:rPr lang="en-US" sz="1800" dirty="0" smtClean="0"/>
              <a:t>codes and value is highest among all segments.</a:t>
            </a:r>
            <a:endParaRPr lang="en-US" sz="1800" dirty="0"/>
          </a:p>
          <a:p>
            <a:r>
              <a:rPr lang="en-US" sz="1800" dirty="0"/>
              <a:t>The relative percentage of </a:t>
            </a:r>
            <a:r>
              <a:rPr lang="en-US" sz="1800" dirty="0" smtClean="0"/>
              <a:t>“Median Age” </a:t>
            </a:r>
            <a:r>
              <a:rPr lang="en-US" sz="1800" dirty="0"/>
              <a:t>is </a:t>
            </a:r>
            <a:r>
              <a:rPr lang="en-US" sz="1800" dirty="0" smtClean="0"/>
              <a:t>12</a:t>
            </a:r>
            <a:r>
              <a:rPr lang="en-US" sz="1800" dirty="0"/>
              <a:t>% </a:t>
            </a:r>
            <a:r>
              <a:rPr lang="en-US" sz="1800" dirty="0" smtClean="0"/>
              <a:t>higher </a:t>
            </a:r>
            <a:r>
              <a:rPr lang="en-US" sz="1800" dirty="0"/>
              <a:t>than </a:t>
            </a:r>
            <a:r>
              <a:rPr lang="en-US" sz="1800" dirty="0" smtClean="0"/>
              <a:t>the average </a:t>
            </a:r>
            <a:r>
              <a:rPr lang="en-US" sz="1800" dirty="0"/>
              <a:t>figure across all zip codes and value is </a:t>
            </a:r>
            <a:r>
              <a:rPr lang="en-US" sz="1800" dirty="0" smtClean="0"/>
              <a:t>highest </a:t>
            </a:r>
            <a:r>
              <a:rPr lang="en-US" sz="1800" dirty="0"/>
              <a:t>among all segments</a:t>
            </a:r>
            <a:r>
              <a:rPr lang="en-US" sz="1800" dirty="0" smtClean="0"/>
              <a:t>.</a:t>
            </a:r>
          </a:p>
          <a:p>
            <a:r>
              <a:rPr lang="en-US" sz="1800" dirty="0"/>
              <a:t>The relative percentage of </a:t>
            </a:r>
            <a:r>
              <a:rPr lang="en-US" sz="1800" dirty="0" smtClean="0"/>
              <a:t>“Income index” </a:t>
            </a:r>
            <a:r>
              <a:rPr lang="en-US" sz="1800" dirty="0"/>
              <a:t>is </a:t>
            </a:r>
            <a:r>
              <a:rPr lang="en-US" sz="1800" dirty="0" smtClean="0"/>
              <a:t>16% lower </a:t>
            </a:r>
            <a:r>
              <a:rPr lang="en-US" sz="1800" dirty="0"/>
              <a:t>than </a:t>
            </a:r>
            <a:r>
              <a:rPr lang="en-US" sz="1800" dirty="0" smtClean="0"/>
              <a:t>the average </a:t>
            </a:r>
            <a:r>
              <a:rPr lang="en-US" sz="1800" dirty="0"/>
              <a:t>figure across all zip </a:t>
            </a:r>
            <a:r>
              <a:rPr lang="en-US" sz="1800" dirty="0" smtClean="0"/>
              <a:t>codes.</a:t>
            </a:r>
            <a:endParaRPr lang="en-US" sz="1800" dirty="0"/>
          </a:p>
          <a:p>
            <a:r>
              <a:rPr lang="en-US" sz="1800" dirty="0"/>
              <a:t>Based on the above points, we can say that this segment can be referred as </a:t>
            </a:r>
            <a:r>
              <a:rPr lang="en-US" sz="1800" dirty="0" smtClean="0"/>
              <a:t>“Retirement beneficiaries”.</a:t>
            </a:r>
            <a:endParaRPr lang="en-US" sz="1800" dirty="0"/>
          </a:p>
        </p:txBody>
      </p:sp>
      <p:pic>
        <p:nvPicPr>
          <p:cNvPr id="4" name="Picture 3"/>
          <p:cNvPicPr>
            <a:picLocks noChangeAspect="1"/>
          </p:cNvPicPr>
          <p:nvPr/>
        </p:nvPicPr>
        <p:blipFill>
          <a:blip r:embed="rId2" cstate="print"/>
          <a:stretch>
            <a:fillRect/>
          </a:stretch>
        </p:blipFill>
        <p:spPr>
          <a:xfrm>
            <a:off x="832104" y="4507992"/>
            <a:ext cx="10607040" cy="1252928"/>
          </a:xfrm>
          <a:prstGeom prst="rect">
            <a:avLst/>
          </a:prstGeom>
        </p:spPr>
      </p:pic>
      <p:sp>
        <p:nvSpPr>
          <p:cNvPr id="5" name="Slide Number Placeholder 4"/>
          <p:cNvSpPr>
            <a:spLocks noGrp="1"/>
          </p:cNvSpPr>
          <p:nvPr>
            <p:ph type="sldNum" sz="quarter" idx="12"/>
          </p:nvPr>
        </p:nvSpPr>
        <p:spPr/>
        <p:txBody>
          <a:bodyPr/>
          <a:lstStyle/>
          <a:p>
            <a:fld id="{F7628B5D-B266-4BDE-8FE8-5B5A5082486E}" type="slidenum">
              <a:rPr lang="en-US" smtClean="0"/>
              <a:pPr/>
              <a:t>8</a:t>
            </a:fld>
            <a:endParaRPr lang="en-US"/>
          </a:p>
        </p:txBody>
      </p:sp>
    </p:spTree>
    <p:extLst>
      <p:ext uri="{BB962C8B-B14F-4D97-AF65-F5344CB8AC3E}">
        <p14:creationId xmlns:p14="http://schemas.microsoft.com/office/powerpoint/2010/main" val="261359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104" y="219456"/>
            <a:ext cx="10515600" cy="731520"/>
          </a:xfrm>
        </p:spPr>
        <p:txBody>
          <a:bodyPr>
            <a:normAutofit/>
          </a:bodyPr>
          <a:lstStyle/>
          <a:p>
            <a:pPr algn="ctr"/>
            <a:r>
              <a:rPr lang="en-US" sz="4000" b="1" dirty="0" smtClean="0"/>
              <a:t>Segment 6 – Rest of America</a:t>
            </a:r>
            <a:endParaRPr lang="en-US" sz="4000" b="1" dirty="0"/>
          </a:p>
        </p:txBody>
      </p:sp>
      <p:sp>
        <p:nvSpPr>
          <p:cNvPr id="5" name="Content Placeholder 4"/>
          <p:cNvSpPr>
            <a:spLocks noGrp="1"/>
          </p:cNvSpPr>
          <p:nvPr>
            <p:ph idx="1"/>
          </p:nvPr>
        </p:nvSpPr>
        <p:spPr>
          <a:xfrm>
            <a:off x="838200" y="1307592"/>
            <a:ext cx="10515600" cy="4818888"/>
          </a:xfrm>
        </p:spPr>
        <p:txBody>
          <a:bodyPr>
            <a:normAutofit/>
          </a:bodyPr>
          <a:lstStyle/>
          <a:p>
            <a:r>
              <a:rPr lang="en-US" sz="1800" dirty="0"/>
              <a:t>The </a:t>
            </a:r>
            <a:r>
              <a:rPr lang="en-US" sz="1800" dirty="0" smtClean="0"/>
              <a:t>figures </a:t>
            </a:r>
            <a:r>
              <a:rPr lang="en-US" sz="1800" dirty="0"/>
              <a:t>for the </a:t>
            </a:r>
            <a:r>
              <a:rPr lang="en-US" sz="1800" dirty="0" smtClean="0"/>
              <a:t>Sixth </a:t>
            </a:r>
            <a:r>
              <a:rPr lang="en-US" sz="1800" dirty="0"/>
              <a:t>segment </a:t>
            </a:r>
            <a:r>
              <a:rPr lang="en-US" sz="1800" dirty="0" smtClean="0"/>
              <a:t>are shown below.</a:t>
            </a:r>
            <a:endParaRPr lang="en-US" sz="1800" dirty="0"/>
          </a:p>
          <a:p>
            <a:r>
              <a:rPr lang="en-US" sz="1800" dirty="0"/>
              <a:t>The relative percentage of </a:t>
            </a:r>
            <a:r>
              <a:rPr lang="en-US" sz="1800" dirty="0" smtClean="0"/>
              <a:t>“Zip codes per cluster” </a:t>
            </a:r>
            <a:r>
              <a:rPr lang="en-US" sz="1800" dirty="0"/>
              <a:t>is </a:t>
            </a:r>
            <a:r>
              <a:rPr lang="en-US" sz="1800" dirty="0" smtClean="0"/>
              <a:t>31% </a:t>
            </a:r>
            <a:r>
              <a:rPr lang="en-US" sz="1800" dirty="0"/>
              <a:t>higher than </a:t>
            </a:r>
            <a:r>
              <a:rPr lang="en-US" sz="1800" dirty="0" smtClean="0"/>
              <a:t>the average </a:t>
            </a:r>
            <a:r>
              <a:rPr lang="en-US" sz="1800" dirty="0"/>
              <a:t>figure across all zip </a:t>
            </a:r>
            <a:r>
              <a:rPr lang="en-US" sz="1800" dirty="0" smtClean="0"/>
              <a:t>codes. </a:t>
            </a:r>
          </a:p>
          <a:p>
            <a:r>
              <a:rPr lang="en-US" sz="1800" dirty="0" smtClean="0"/>
              <a:t>This segment has highest number of zip codes present compared to the remaining segments.</a:t>
            </a:r>
          </a:p>
          <a:p>
            <a:r>
              <a:rPr lang="en-US" sz="1800" dirty="0" smtClean="0"/>
              <a:t>The relative percentage for the remaining variables are not deviating much from the Overall average values.</a:t>
            </a:r>
            <a:endParaRPr lang="en-US" sz="1800" dirty="0"/>
          </a:p>
          <a:p>
            <a:r>
              <a:rPr lang="en-US" sz="1800" dirty="0" smtClean="0"/>
              <a:t>Based </a:t>
            </a:r>
            <a:r>
              <a:rPr lang="en-US" sz="1800" dirty="0"/>
              <a:t>on the above points, we can say that this segment can be referred as “</a:t>
            </a:r>
            <a:r>
              <a:rPr lang="en-US" sz="1800" dirty="0" smtClean="0"/>
              <a:t>Rest of America”.</a:t>
            </a:r>
            <a:endParaRPr lang="en-US" sz="1800" dirty="0"/>
          </a:p>
          <a:p>
            <a:pPr marL="0" indent="0">
              <a:buNone/>
            </a:pPr>
            <a:endParaRPr lang="en-US" sz="1800" dirty="0"/>
          </a:p>
        </p:txBody>
      </p:sp>
      <p:pic>
        <p:nvPicPr>
          <p:cNvPr id="6" name="Picture 5"/>
          <p:cNvPicPr>
            <a:picLocks noChangeAspect="1"/>
          </p:cNvPicPr>
          <p:nvPr/>
        </p:nvPicPr>
        <p:blipFill>
          <a:blip r:embed="rId2" cstate="print"/>
          <a:stretch>
            <a:fillRect/>
          </a:stretch>
        </p:blipFill>
        <p:spPr>
          <a:xfrm>
            <a:off x="832104" y="4507992"/>
            <a:ext cx="10607040" cy="1239390"/>
          </a:xfrm>
          <a:prstGeom prst="rect">
            <a:avLst/>
          </a:prstGeom>
        </p:spPr>
      </p:pic>
      <p:sp>
        <p:nvSpPr>
          <p:cNvPr id="3" name="Slide Number Placeholder 2"/>
          <p:cNvSpPr>
            <a:spLocks noGrp="1"/>
          </p:cNvSpPr>
          <p:nvPr>
            <p:ph type="sldNum" sz="quarter" idx="12"/>
          </p:nvPr>
        </p:nvSpPr>
        <p:spPr/>
        <p:txBody>
          <a:bodyPr/>
          <a:lstStyle/>
          <a:p>
            <a:fld id="{F7628B5D-B266-4BDE-8FE8-5B5A5082486E}" type="slidenum">
              <a:rPr lang="en-US" smtClean="0"/>
              <a:pPr/>
              <a:t>9</a:t>
            </a:fld>
            <a:endParaRPr lang="en-US"/>
          </a:p>
        </p:txBody>
      </p:sp>
    </p:spTree>
    <p:extLst>
      <p:ext uri="{BB962C8B-B14F-4D97-AF65-F5344CB8AC3E}">
        <p14:creationId xmlns:p14="http://schemas.microsoft.com/office/powerpoint/2010/main" val="3212776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1493</TotalTime>
  <Words>1544</Words>
  <Application>Microsoft Office PowerPoint</Application>
  <PresentationFormat>Widescreen</PresentationFormat>
  <Paragraphs>146</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Census Bureau demographics segmentation for all zip codes</vt:lpstr>
      <vt:lpstr>Executive summary</vt:lpstr>
      <vt:lpstr>Summary Figures</vt:lpstr>
      <vt:lpstr>Segment 1 – Working Well Off</vt:lpstr>
      <vt:lpstr>Segment 2 – Wealthy</vt:lpstr>
      <vt:lpstr>Segment 3 – Young Renters</vt:lpstr>
      <vt:lpstr>Segment 4 – Low Income Non-White Residents</vt:lpstr>
      <vt:lpstr>Segment 5 – Retirement beneficiaries</vt:lpstr>
      <vt:lpstr>Segment 6 – Rest of America</vt:lpstr>
      <vt:lpstr>Summary </vt:lpstr>
      <vt:lpstr>Technical Appendix</vt:lpstr>
      <vt:lpstr>Methods </vt:lpstr>
      <vt:lpstr>Multiple Iterations </vt:lpstr>
      <vt:lpstr>Pseudo-F By Size of Smallest Segment</vt:lpstr>
      <vt:lpstr>Detailed Analysis of the 5 and 6 segment solution</vt:lpstr>
      <vt:lpstr>Detailed Analysis of the 5 and 6 segment solution</vt:lpstr>
      <vt:lpstr>Detailed Analysis of the 5 and 6 segment solution</vt:lpstr>
      <vt:lpstr>Team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Mounica Sirineni</dc:creator>
  <cp:lastModifiedBy>Sai Dheeraj Illendula</cp:lastModifiedBy>
  <cp:revision>128</cp:revision>
  <cp:lastPrinted>2015-03-03T00:44:50Z</cp:lastPrinted>
  <dcterms:created xsi:type="dcterms:W3CDTF">2015-02-22T18:43:53Z</dcterms:created>
  <dcterms:modified xsi:type="dcterms:W3CDTF">2015-03-18T04:16:47Z</dcterms:modified>
</cp:coreProperties>
</file>