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5" r:id="rId5"/>
  </p:sldMasterIdLst>
  <p:notesMasterIdLst>
    <p:notesMasterId r:id="rId12"/>
  </p:notesMasterIdLst>
  <p:handoutMasterIdLst>
    <p:handoutMasterId r:id="rId13"/>
  </p:handoutMasterIdLst>
  <p:sldIdLst>
    <p:sldId id="268" r:id="rId6"/>
    <p:sldId id="270" r:id="rId7"/>
    <p:sldId id="271" r:id="rId8"/>
    <p:sldId id="275" r:id="rId9"/>
    <p:sldId id="27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/>
    <p:restoredTop sz="96327" autoAdjust="0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30000"/>
          </a:blip>
          <a:srcRect t="586" r="671" b="-1"/>
          <a:stretch>
            <a:fillRect/>
          </a:stretch>
        </p:blipFill>
        <p:spPr>
          <a:xfrm>
            <a:off x="0" y="-14831"/>
            <a:ext cx="12192000" cy="68728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38200" y="1972310"/>
            <a:ext cx="7421880" cy="221869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38200" y="949960"/>
            <a:ext cx="10515600" cy="1015365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  <a:sym typeface="Arial" panose="020B0604020202020204" pitchFamily="34" charset="0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838200" y="4194175"/>
            <a:ext cx="2743200" cy="52641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lt1">
                    <a:lumMod val="100000"/>
                  </a:schemeClr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 algn="l">
              <a:defRPr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 sz="1800">
                <a:solidFill>
                  <a:schemeClr val="lt1">
                    <a:lumMod val="100000"/>
                  </a:schemeClr>
                </a:solidFill>
                <a:latin typeface="+mn-lt"/>
                <a:sym typeface="Arial" panose="020B0604020202020204" pitchFamily="34" charset="0"/>
              </a:defRPr>
            </a:lvl1pPr>
            <a:lvl2pPr>
              <a:defRPr sz="1600">
                <a:solidFill>
                  <a:schemeClr val="lt1">
                    <a:lumMod val="100000"/>
                  </a:schemeClr>
                </a:solidFill>
                <a:latin typeface="+mn-lt"/>
              </a:defRPr>
            </a:lvl2pPr>
            <a:lvl3pPr>
              <a:defRPr sz="1400">
                <a:solidFill>
                  <a:schemeClr val="lt1">
                    <a:lumMod val="10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lt1">
                    <a:lumMod val="10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lt1">
                    <a:lumMod val="10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6000" contrast="12000"/>
          </a:blip>
          <a:srcRect t="2579"/>
          <a:stretch>
            <a:fillRect/>
          </a:stretch>
        </p:blipFill>
        <p:spPr>
          <a:xfrm>
            <a:off x="0" y="11430"/>
            <a:ext cx="12192635" cy="6846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1665" y="755650"/>
            <a:ext cx="3260090" cy="5563870"/>
          </a:xfrm>
        </p:spPr>
        <p:txBody>
          <a:bodyPr anchor="t">
            <a:normAutofit/>
          </a:bodyPr>
          <a:lstStyle>
            <a:lvl1pPr>
              <a:defRPr sz="4400"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rcRect t="1279" r="833"/>
          <a:stretch>
            <a:fillRect/>
          </a:stretch>
        </p:blipFill>
        <p:spPr>
          <a:xfrm>
            <a:off x="1" y="0"/>
            <a:ext cx="12191999" cy="68437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900170" y="2228215"/>
            <a:ext cx="7291070" cy="3861435"/>
          </a:xfrm>
        </p:spPr>
        <p:txBody>
          <a:bodyPr anchor="t" anchorCtr="0">
            <a:normAutofit/>
          </a:bodyPr>
          <a:lstStyle>
            <a:lvl1pPr algn="r">
              <a:defRPr sz="4000"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045335" y="803275"/>
            <a:ext cx="9144000" cy="1405890"/>
          </a:xfrm>
        </p:spPr>
        <p:txBody>
          <a:bodyPr wrap="none" tIns="0" rIns="0" bIns="0" anchor="b" anchorCtr="0">
            <a:normAutofit/>
          </a:bodyPr>
          <a:lstStyle>
            <a:lvl1pPr marL="0" indent="0" algn="r">
              <a:buNone/>
              <a:defRPr sz="8800" b="1">
                <a:solidFill>
                  <a:schemeClr val="accent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 algn="l">
              <a:defRPr lang="en-US" dirty="0"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/>
          <a:lstStyle>
            <a:lvl1pPr>
              <a:defRPr sz="1800">
                <a:solidFill>
                  <a:schemeClr val="lt1">
                    <a:lumMod val="100000"/>
                  </a:schemeClr>
                </a:solidFill>
                <a:latin typeface="+mn-lt"/>
                <a:sym typeface="Arial" panose="020B0604020202020204" pitchFamily="34" charset="0"/>
              </a:defRPr>
            </a:lvl1pPr>
            <a:lvl2pPr>
              <a:defRPr sz="1600">
                <a:solidFill>
                  <a:schemeClr val="lt1">
                    <a:lumMod val="100000"/>
                  </a:schemeClr>
                </a:solidFill>
                <a:latin typeface="+mn-lt"/>
              </a:defRPr>
            </a:lvl2pPr>
            <a:lvl3pPr>
              <a:defRPr sz="1400">
                <a:solidFill>
                  <a:schemeClr val="lt1">
                    <a:lumMod val="10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lt1">
                    <a:lumMod val="10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lt1">
                    <a:lumMod val="10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/>
          <a:lstStyle>
            <a:lvl1pPr>
              <a:defRPr sz="1800">
                <a:solidFill>
                  <a:schemeClr val="lt1">
                    <a:lumMod val="100000"/>
                  </a:schemeClr>
                </a:solidFill>
                <a:latin typeface="+mn-lt"/>
                <a:sym typeface="Arial" panose="020B0604020202020204" pitchFamily="34" charset="0"/>
              </a:defRPr>
            </a:lvl1pPr>
            <a:lvl2pPr>
              <a:defRPr sz="1600">
                <a:solidFill>
                  <a:schemeClr val="lt1">
                    <a:lumMod val="100000"/>
                  </a:schemeClr>
                </a:solidFill>
                <a:latin typeface="+mn-lt"/>
              </a:defRPr>
            </a:lvl2pPr>
            <a:lvl3pPr>
              <a:defRPr sz="1400">
                <a:solidFill>
                  <a:schemeClr val="lt1">
                    <a:lumMod val="10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lt1">
                    <a:lumMod val="10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lt1">
                    <a:lumMod val="10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8506" y="266702"/>
            <a:ext cx="10795086" cy="863607"/>
          </a:xfrm>
        </p:spPr>
        <p:txBody>
          <a:bodyPr vert="horz" lIns="0" tIns="0" rIns="0" bIns="0" rtlCol="0" anchor="ctr">
            <a:normAutofit/>
          </a:bodyPr>
          <a:lstStyle>
            <a:lvl1pPr algn="l">
              <a:defRPr lang="en-US" dirty="0"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/>
          <a:lstStyle>
            <a:lvl1pPr>
              <a:defRPr sz="1800">
                <a:solidFill>
                  <a:schemeClr val="lt1">
                    <a:lumMod val="100000"/>
                  </a:schemeClr>
                </a:solidFill>
                <a:latin typeface="+mn-lt"/>
                <a:sym typeface="Arial" panose="020B0604020202020204" pitchFamily="34" charset="0"/>
              </a:defRPr>
            </a:lvl1pPr>
            <a:lvl2pPr>
              <a:defRPr sz="1600">
                <a:solidFill>
                  <a:schemeClr val="lt1">
                    <a:lumMod val="100000"/>
                  </a:schemeClr>
                </a:solidFill>
                <a:latin typeface="+mn-lt"/>
              </a:defRPr>
            </a:lvl2pPr>
            <a:lvl3pPr>
              <a:defRPr sz="1400">
                <a:solidFill>
                  <a:schemeClr val="lt1">
                    <a:lumMod val="10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lt1">
                    <a:lumMod val="10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lt1">
                    <a:lumMod val="10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/>
          <a:lstStyle>
            <a:lvl1pPr>
              <a:defRPr sz="1800">
                <a:solidFill>
                  <a:schemeClr val="lt1">
                    <a:lumMod val="100000"/>
                  </a:schemeClr>
                </a:solidFill>
                <a:latin typeface="+mn-lt"/>
                <a:sym typeface="Arial" panose="020B0604020202020204" pitchFamily="34" charset="0"/>
              </a:defRPr>
            </a:lvl1pPr>
            <a:lvl2pPr>
              <a:defRPr sz="1600">
                <a:solidFill>
                  <a:schemeClr val="lt1">
                    <a:lumMod val="100000"/>
                  </a:schemeClr>
                </a:solidFill>
                <a:latin typeface="+mn-lt"/>
              </a:defRPr>
            </a:lvl2pPr>
            <a:lvl3pPr>
              <a:defRPr sz="1400">
                <a:solidFill>
                  <a:schemeClr val="lt1">
                    <a:lumMod val="10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lt1">
                    <a:lumMod val="10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lt1">
                    <a:lumMod val="10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 algn="l">
              <a:defRPr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/>
          <a:lstStyle>
            <a:lvl1pPr>
              <a:defRPr sz="1800">
                <a:solidFill>
                  <a:schemeClr val="lt1">
                    <a:lumMod val="100000"/>
                  </a:schemeClr>
                </a:solidFill>
                <a:latin typeface="+mn-lt"/>
                <a:sym typeface="Arial" panose="020B0604020202020204" pitchFamily="34" charset="0"/>
              </a:defRPr>
            </a:lvl1pPr>
            <a:lvl2pPr>
              <a:defRPr sz="1600">
                <a:solidFill>
                  <a:schemeClr val="lt1">
                    <a:lumMod val="100000"/>
                  </a:schemeClr>
                </a:solidFill>
                <a:latin typeface="+mn-lt"/>
              </a:defRPr>
            </a:lvl2pPr>
            <a:lvl3pPr>
              <a:defRPr sz="1400">
                <a:solidFill>
                  <a:schemeClr val="lt1">
                    <a:lumMod val="10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lt1">
                    <a:lumMod val="10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lt1">
                    <a:lumMod val="10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8506" y="266702"/>
            <a:ext cx="10795086" cy="863607"/>
          </a:xfrm>
        </p:spPr>
        <p:txBody>
          <a:bodyPr/>
          <a:lstStyle>
            <a:lvl1pPr algn="l">
              <a:defRPr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8810" cy="53975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38200" y="1216451"/>
            <a:ext cx="10515000" cy="1800000"/>
          </a:xfrm>
        </p:spPr>
        <p:txBody>
          <a:bodyPr anchor="b"/>
          <a:lstStyle>
            <a:lvl1pPr algn="ctr">
              <a:lnSpc>
                <a:spcPct val="100000"/>
              </a:lnSpc>
              <a:defRPr sz="6000">
                <a:solidFill>
                  <a:schemeClr val="lt1">
                    <a:lumMod val="100000"/>
                  </a:schemeClr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3"/>
            </p:custDataLst>
          </p:nvPr>
        </p:nvSpPr>
        <p:spPr>
          <a:xfrm>
            <a:off x="838165" y="3380249"/>
            <a:ext cx="10514400" cy="89864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lt1">
                    <a:lumMod val="100000"/>
                  </a:schemeClr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8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9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18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6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2192000" cy="687641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rgbClr val="FFFFFF"/>
          </a:solidFill>
          <a:latin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rgbClr val="FFFFFF"/>
          </a:solidFill>
          <a:latin typeface="Arial" panose="020B0604020202020204" pitchFamily="34" charset="0"/>
          <a:sym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FFFFFF"/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00" kern="1200">
          <a:solidFill>
            <a:srgbClr val="FFFFFF"/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900" kern="1200">
          <a:solidFill>
            <a:srgbClr val="FFFFFF"/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00" kern="1200">
          <a:solidFill>
            <a:srgbClr val="FFFFFF"/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"/>
          <p:cNvSpPr txBox="1"/>
          <p:nvPr>
            <p:custDataLst>
              <p:tags r:id="rId2"/>
            </p:custDataLst>
          </p:nvPr>
        </p:nvSpPr>
        <p:spPr>
          <a:xfrm>
            <a:off x="646177" y="4660069"/>
            <a:ext cx="1843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TEAM MEMBERS:</a:t>
            </a:r>
          </a:p>
        </p:txBody>
      </p:sp>
      <p:sp>
        <p:nvSpPr>
          <p:cNvPr id="15" name="TextBox 5"/>
          <p:cNvSpPr txBox="1"/>
          <p:nvPr>
            <p:custDataLst>
              <p:tags r:id="rId3"/>
            </p:custDataLst>
          </p:nvPr>
        </p:nvSpPr>
        <p:spPr>
          <a:xfrm>
            <a:off x="838244" y="5028747"/>
            <a:ext cx="2486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SAIDHEERAJ KONDI</a:t>
            </a:r>
          </a:p>
        </p:txBody>
      </p:sp>
      <p:sp>
        <p:nvSpPr>
          <p:cNvPr id="16" name="TextBox 6"/>
          <p:cNvSpPr txBox="1"/>
          <p:nvPr>
            <p:custDataLst>
              <p:tags r:id="rId4"/>
            </p:custDataLst>
          </p:nvPr>
        </p:nvSpPr>
        <p:spPr>
          <a:xfrm>
            <a:off x="967251" y="5396749"/>
            <a:ext cx="2043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DEEPTHI BOJANAPU</a:t>
            </a:r>
          </a:p>
        </p:txBody>
      </p:sp>
      <p:sp>
        <p:nvSpPr>
          <p:cNvPr id="11" name="标题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838200" y="1972310"/>
            <a:ext cx="7421880" cy="2218690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400">
                <a:ea typeface="+mj-ea"/>
              </a:rPr>
              <a:t>SNAKE AI USING REINFORCEMENT LEARNING</a:t>
            </a:r>
          </a:p>
        </p:txBody>
      </p:sp>
      <p:sp>
        <p:nvSpPr>
          <p:cNvPr id="12" name="副标题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838200" y="949960"/>
            <a:ext cx="10515600" cy="101536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400" dirty="0"/>
              <a:t>INTRODUCTION TO ARTIFICIAL INTELLIGENCE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99256" y="1712890"/>
            <a:ext cx="9405356" cy="4198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main objective is to create a snake agent using reinforcement learning technique which can able to play snake game itself by learning and updating itself every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another objective is to start the game with a single dot and increase the snake's size by collecting more dots.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Move the snake one dot at a time in any of the three directions (left, right, or straight).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Terminate the game when the snake collides with its own body or the edge of the environment.</a:t>
            </a:r>
          </a:p>
          <a:p>
            <a:endParaRPr lang="en-US" sz="3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92914" y="62900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rgbClr val="000000">
                    <a:lumMod val="85000"/>
                    <a:lumOff val="1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OBJECTIVES: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19427" y="1580322"/>
            <a:ext cx="7903356" cy="43309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Develop a snake game environment: We will develop a snake game environment in Python using the </a:t>
            </a:r>
            <a:r>
              <a:rPr lang="en-US" b="1" i="0" dirty="0" err="1">
                <a:solidFill>
                  <a:schemeClr val="tx1"/>
                </a:solidFill>
                <a:effectLst/>
              </a:rPr>
              <a:t>PyTorch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</a:rPr>
              <a:t>and </a:t>
            </a:r>
            <a:r>
              <a:rPr lang="en-US" b="1" i="0" dirty="0" err="1">
                <a:solidFill>
                  <a:schemeClr val="tx1"/>
                </a:solidFill>
                <a:effectLst/>
              </a:rPr>
              <a:t>Pygame</a:t>
            </a:r>
            <a:r>
              <a:rPr lang="en-US" b="1" i="0" dirty="0">
                <a:solidFill>
                  <a:schemeClr val="tx1"/>
                </a:solidFill>
                <a:effectLst/>
              </a:rPr>
              <a:t> library </a:t>
            </a:r>
            <a:r>
              <a:rPr lang="en-US" b="0" i="0" dirty="0">
                <a:solidFill>
                  <a:schemeClr val="tx1"/>
                </a:solidFill>
                <a:effectLst/>
              </a:rPr>
              <a:t>. The environment will provide the snake AI agent with the game state and allow it to take actions.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Implement reinforcement learning algorithms: We will implement the following reinforcement learning algorithms in Python using the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PyTorch</a:t>
            </a:r>
            <a:r>
              <a:rPr lang="en-US" b="0" i="0" dirty="0">
                <a:solidFill>
                  <a:schemeClr val="tx1"/>
                </a:solidFill>
                <a:effectLst/>
              </a:rPr>
              <a:t> library: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Q-learning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Deep Q-learning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Train the snake AI agent: We will train the snake AI agent using the implemented reinforcement learning algorithms. The agent will learn to play the snake game by trial and error. </a:t>
            </a:r>
          </a:p>
          <a:p>
            <a:pPr algn="l">
              <a:buFont typeface="+mj-lt"/>
              <a:buAutoNum type="arabicPeriod"/>
            </a:pPr>
            <a:r>
              <a:rPr lang="en-US"/>
              <a:t> Q</a:t>
            </a:r>
            <a:r>
              <a:rPr lang="en-US" dirty="0"/>
              <a:t>(</a:t>
            </a:r>
            <a:r>
              <a:rPr lang="en-US" dirty="0" err="1"/>
              <a:t>s,a</a:t>
            </a:r>
            <a:r>
              <a:rPr lang="en-US" dirty="0"/>
              <a:t>)←r+</a:t>
            </a:r>
            <a:r>
              <a:rPr lang="el-GR" dirty="0"/>
              <a:t>γ⋅</a:t>
            </a:r>
            <a:r>
              <a:rPr lang="en-US" dirty="0"/>
              <a:t>max(Q(</a:t>
            </a:r>
            <a:r>
              <a:rPr lang="en-US" dirty="0" err="1"/>
              <a:t>s′,a</a:t>
            </a:r>
            <a:r>
              <a:rPr lang="en-US" dirty="0"/>
              <a:t>′))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Evaluate the trained snake AI agent: We will evaluate the performance of the trained snake AI agent on a variety of snake game levels. </a:t>
            </a:r>
          </a:p>
        </p:txBody>
      </p:sp>
      <p:sp>
        <p:nvSpPr>
          <p:cNvPr id="9" name="Title 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19427" y="66867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rgbClr val="000000">
                    <a:lumMod val="85000"/>
                    <a:lumOff val="1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APPROACH: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94507" y="1766039"/>
            <a:ext cx="8915400" cy="377762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project will be submitted as a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repository containing the following files: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Snake game environment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Reinforcement learning algorithm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Trained snake AI agent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Evaluation report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25488" y="694431"/>
            <a:ext cx="8911687" cy="1075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rgbClr val="000000">
                    <a:lumMod val="85000"/>
                    <a:lumOff val="1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DELIVERABLES: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05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68003" y="1631092"/>
            <a:ext cx="6032388" cy="348756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snake game environment will be evaluated by ensuring that it provides the snake AI agent with the correct game state and allows it to take valid actions.</a:t>
            </a:r>
          </a:p>
          <a:p>
            <a:r>
              <a:rPr lang="en-US" dirty="0">
                <a:solidFill>
                  <a:schemeClr val="tx1"/>
                </a:solidFill>
              </a:rPr>
              <a:t>The reinforcement learning algorithms will be evaluated by ensuring that they are able to train the snake AI agent to play the snake game effectively.</a:t>
            </a:r>
          </a:p>
          <a:p>
            <a:r>
              <a:rPr lang="en-US" dirty="0">
                <a:solidFill>
                  <a:schemeClr val="tx1"/>
                </a:solidFill>
              </a:rPr>
              <a:t>The trained snake AI agent will be evaluated by measuring its performance on a variety of snake game levels.</a:t>
            </a:r>
          </a:p>
        </p:txBody>
      </p:sp>
      <p:pic>
        <p:nvPicPr>
          <p:cNvPr id="2050" name="Picture 2" descr="Deep Q-Learning | An Introduction To Deep Reinforcement Learni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391" y="1631091"/>
            <a:ext cx="3443152" cy="348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2206487" y="5406887"/>
            <a:ext cx="8368748" cy="9220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</a:rPr>
              <a:t>f the trained snake AI agent is able to achieve high scores and survive for many games on a variety of snake game levels, then the project objectives will be considered to have been achieved.</a:t>
            </a: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4079" y="194384"/>
            <a:ext cx="613997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rgbClr val="000000">
                    <a:lumMod val="85000"/>
                    <a:lumOff val="1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EVALUATION METHODOLOGY: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1216451"/>
            <a:ext cx="10515000" cy="18000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6000">
                <a:ea typeface="+mj-ea"/>
              </a:rPr>
              <a:t>Thank you</a:t>
            </a:r>
          </a:p>
        </p:txBody>
      </p:sp>
      <p:sp>
        <p:nvSpPr>
          <p:cNvPr id="7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838165" y="3380249"/>
            <a:ext cx="10514400" cy="898647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800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47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800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8007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07"/>
  <p:tag name="KSO_WM_SLIDE_LAYOUT" val="a_b_f"/>
  <p:tag name="KSO_WM_SLIDE_LAYOUT_CNT" val="1_1_1"/>
  <p:tag name="KSO_WM_SLIDE_TYPE" val="title"/>
  <p:tag name="KSO_WM_SLIDE_SUBTYPE" val="pureTxt"/>
  <p:tag name="KSO_WM_TEMPLATE_THUMBS_INDEX" val="1、9"/>
  <p:tag name="KSO_WM_SPECIAL_SOURCE" val="bdnull"/>
  <p:tag name="KSO_WM_SLIDE_THEME_ID" val="3323825"/>
  <p:tag name="KSO_WM_SLIDE_THEME_NAME" val="Z_20238007_Black Tech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4"/>
  <p:tag name="KSO_WM_UNIT_TEXT_SUBTYPE" val="a"/>
  <p:tag name="KSO_WM_UNIT_SUBTYPE" val="a"/>
  <p:tag name="KSO_WM_UNIT_TYPE" val="f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5"/>
  <p:tag name="KSO_WM_UNIT_TEXT_SUBTYPE" val="a"/>
  <p:tag name="KSO_WM_UNIT_SUBTYPE" val="a"/>
  <p:tag name="KSO_WM_UNIT_TYPE" val="f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6"/>
  <p:tag name="KSO_WM_UNIT_TEXT_SUBTYPE" val="a"/>
  <p:tag name="KSO_WM_UNIT_SUBTYPE" val="a"/>
  <p:tag name="KSO_WM_UNIT_TYPE" val="f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07_1*a*1"/>
  <p:tag name="KSO_WM_TEMPLATE_CATEGORY" val="custom"/>
  <p:tag name="KSO_WM_TEMPLATE_INDEX" val="20238007"/>
  <p:tag name="KSO_WM_UNIT_LAYERLEVEL" val="1"/>
  <p:tag name="KSO_WM_TAG_VERSION" val="3.0"/>
  <p:tag name="KSO_WM_BEAUTIFY_FLAG" val="#wm#"/>
  <p:tag name="KSO_WM_UNIT_PRESET_TEXT" val="Your title her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8007_1*b*1"/>
  <p:tag name="KSO_WM_TEMPLATE_CATEGORY" val="custom"/>
  <p:tag name="KSO_WM_TEMPLATE_INDEX" val="20238007"/>
  <p:tag name="KSO_WM_UNIT_LAYERLEVEL" val="1"/>
  <p:tag name="KSO_WM_TAG_VERSION" val="3.0"/>
  <p:tag name="KSO_WM_BEAUTIFY_FLAG" val="#wm#"/>
  <p:tag name="KSO_WM_UNIT_PRESET_TEXT" val="Add descripti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07"/>
  <p:tag name="KSO_WM_TEMPLATE_THUMBS_INDEX" val="1、9"/>
  <p:tag name="KSO_WM_SPECIAL_SOURCE" val="bdnul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3"/>
  <p:tag name="KSO_WM_UNIT_TYPE" val="d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4"/>
  <p:tag name="KSO_WM_UNIT_TEXT_SUBTYPE" val="a"/>
  <p:tag name="KSO_WM_UNIT_SUBTYPE" val="a"/>
  <p:tag name="KSO_WM_UNIT_TYPE" val="f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8007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8007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THEME_ID" val="3323825"/>
  <p:tag name="KSO_WM_SLIDE_THEME_NAME" val="Z_20238007_Black Tech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007_9*a*1"/>
  <p:tag name="KSO_WM_TEMPLATE_CATEGORY" val="custom"/>
  <p:tag name="KSO_WM_TEMPLATE_INDEX" val="20238007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007_9*f*4"/>
  <p:tag name="KSO_WM_TEMPLATE_CATEGORY" val="custom"/>
  <p:tag name="KSO_WM_TEMPLATE_INDEX" val="20238007"/>
  <p:tag name="KSO_WM_UNIT_LAYERLEVEL" val="1"/>
  <p:tag name="KSO_WM_TAG_VERSION" val="3.0"/>
  <p:tag name="KSO_WM_BEAUTIFY_FLAG" val="#wm#"/>
  <p:tag name="KSO_WM_UNIT_SUBTYPE" val="b"/>
  <p:tag name="KSO_WM_UNIT_NOCLEAR" val="0"/>
  <p:tag name="KSO_WM_UNIT_VALUE" val="8"/>
  <p:tag name="KSO_WM_UNIT_TYPE" val="f"/>
  <p:tag name="KSO_WM_UNIT_INDEX" val="4"/>
  <p:tag name="KSO_WM_UNIT_PRESET_TEXT" val="Nam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160">
      <a:dk1>
        <a:srgbClr val="000000"/>
      </a:dk1>
      <a:lt1>
        <a:srgbClr val="FFFFFF"/>
      </a:lt1>
      <a:dk2>
        <a:srgbClr val="001548"/>
      </a:dk2>
      <a:lt2>
        <a:srgbClr val="F5F7FF"/>
      </a:lt2>
      <a:accent1>
        <a:srgbClr val="00A7FF"/>
      </a:accent1>
      <a:accent2>
        <a:srgbClr val="3386ED"/>
      </a:accent2>
      <a:accent3>
        <a:srgbClr val="33F0FF"/>
      </a:accent3>
      <a:accent4>
        <a:srgbClr val="FA406C"/>
      </a:accent4>
      <a:accent5>
        <a:srgbClr val="C933FE"/>
      </a:accent5>
      <a:accent6>
        <a:srgbClr val="FF00A7"/>
      </a:accent6>
      <a:hlink>
        <a:srgbClr val="304FFE"/>
      </a:hlink>
      <a:folHlink>
        <a:srgbClr val="492067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12700">
          <a:solidFill>
            <a:schemeClr val="tx1">
              <a:alpha val="70000"/>
            </a:schemeClr>
          </a:solidFill>
          <a:prstDash val="soli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664C2C-082A-4164-A0C5-E616AB2AD531}">
  <ds:schemaRefs/>
</ds:datastoreItem>
</file>

<file path=customXml/itemProps2.xml><?xml version="1.0" encoding="utf-8"?>
<ds:datastoreItem xmlns:ds="http://schemas.openxmlformats.org/officeDocument/2006/customXml" ds:itemID="{142C7EEC-86F6-4CA7-805C-CB656E6A6356}">
  <ds:schemaRefs/>
</ds:datastoreItem>
</file>

<file path=customXml/itemProps3.xml><?xml version="1.0" encoding="utf-8"?>
<ds:datastoreItem xmlns:ds="http://schemas.openxmlformats.org/officeDocument/2006/customXml" ds:itemID="{26C8EDA9-70CE-4A62-99FE-71B395D1BB0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406</Words>
  <Application>Microsoft Office PowerPoint</Application>
  <PresentationFormat>Widescreen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Inter</vt:lpstr>
      <vt:lpstr>Inter Bold</vt:lpstr>
      <vt:lpstr>Wingdings 3</vt:lpstr>
      <vt:lpstr>Wisp</vt:lpstr>
      <vt:lpstr>Office Theme</vt:lpstr>
      <vt:lpstr>SNAKE AI USING REINFORCEMENT LEARNING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Kondi, Sai Dheeraj</cp:lastModifiedBy>
  <cp:revision>2</cp:revision>
  <dcterms:created xsi:type="dcterms:W3CDTF">2023-11-03T17:16:00Z</dcterms:created>
  <dcterms:modified xsi:type="dcterms:W3CDTF">2024-12-08T02:50:26Z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8A744895407341C891936B0DE623CF16_13</vt:lpwstr>
  </property>
  <property fmtid="{D5CDD505-2E9C-101B-9397-08002B2CF9AE}" pid="4" name="KSOProductBuildVer">
    <vt:lpwstr>1033-12.2.0.18607</vt:lpwstr>
  </property>
</Properties>
</file>