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86" r:id="rId5"/>
    <p:sldId id="259" r:id="rId6"/>
    <p:sldId id="260" r:id="rId7"/>
    <p:sldId id="287" r:id="rId8"/>
    <p:sldId id="261" r:id="rId9"/>
    <p:sldId id="262" r:id="rId10"/>
    <p:sldId id="263" r:id="rId11"/>
    <p:sldId id="264" r:id="rId12"/>
    <p:sldId id="288" r:id="rId13"/>
    <p:sldId id="266" r:id="rId14"/>
    <p:sldId id="267" r:id="rId15"/>
    <p:sldId id="265" r:id="rId16"/>
    <p:sldId id="268" r:id="rId17"/>
    <p:sldId id="289" r:id="rId18"/>
    <p:sldId id="269" r:id="rId19"/>
    <p:sldId id="270" r:id="rId20"/>
    <p:sldId id="290" r:id="rId21"/>
    <p:sldId id="279" r:id="rId22"/>
    <p:sldId id="280" r:id="rId23"/>
    <p:sldId id="281" r:id="rId24"/>
    <p:sldId id="282" r:id="rId25"/>
    <p:sldId id="271" r:id="rId26"/>
    <p:sldId id="273" r:id="rId27"/>
    <p:sldId id="284" r:id="rId28"/>
    <p:sldId id="274" r:id="rId29"/>
    <p:sldId id="285" r:id="rId30"/>
    <p:sldId id="272" r:id="rId31"/>
    <p:sldId id="275" r:id="rId32"/>
    <p:sldId id="276" r:id="rId33"/>
    <p:sldId id="277" r:id="rId34"/>
    <p:sldId id="27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1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53C0989F-752A-493E-8C2B-1008AA11FAEC}" type="datetimeFigureOut">
              <a:rPr lang="en-US" smtClean="0"/>
              <a:pPr/>
              <a:t>10-Apr-19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8703B92-315C-4E1F-BFD0-2BBF87D4BEBE}"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C0989F-752A-493E-8C2B-1008AA11FAEC}" type="datetimeFigureOut">
              <a:rPr lang="en-US" smtClean="0"/>
              <a:pPr/>
              <a:t>10-Apr-19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03B92-315C-4E1F-BFD0-2BBF87D4BE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C0989F-752A-493E-8C2B-1008AA11FAEC}" type="datetimeFigureOut">
              <a:rPr lang="en-US" smtClean="0"/>
              <a:pPr/>
              <a:t>10-Apr-19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03B92-315C-4E1F-BFD0-2BBF87D4BE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C0989F-752A-493E-8C2B-1008AA11FAEC}" type="datetimeFigureOut">
              <a:rPr lang="en-US" smtClean="0"/>
              <a:pPr/>
              <a:t>10-Apr-19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03B92-315C-4E1F-BFD0-2BBF87D4BE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3C0989F-752A-493E-8C2B-1008AA11FAEC}" type="datetimeFigureOut">
              <a:rPr lang="en-US" smtClean="0"/>
              <a:pPr/>
              <a:t>10-Apr-19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03B92-315C-4E1F-BFD0-2BBF87D4BEBE}"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3C0989F-752A-493E-8C2B-1008AA11FAEC}" type="datetimeFigureOut">
              <a:rPr lang="en-US" smtClean="0"/>
              <a:pPr/>
              <a:t>10-Apr-19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03B92-315C-4E1F-BFD0-2BBF87D4BE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3C0989F-752A-493E-8C2B-1008AA11FAEC}" type="datetimeFigureOut">
              <a:rPr lang="en-US" smtClean="0"/>
              <a:pPr/>
              <a:t>10-Apr-19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703B92-315C-4E1F-BFD0-2BBF87D4BEBE}"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53C0989F-752A-493E-8C2B-1008AA11FAEC}" type="datetimeFigureOut">
              <a:rPr lang="en-US" smtClean="0"/>
              <a:pPr/>
              <a:t>10-Apr-19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703B92-315C-4E1F-BFD0-2BBF87D4BE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0989F-752A-493E-8C2B-1008AA11FAEC}" type="datetimeFigureOut">
              <a:rPr lang="en-US" smtClean="0"/>
              <a:pPr/>
              <a:t>10-Apr-19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703B92-315C-4E1F-BFD0-2BBF87D4BE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3C0989F-752A-493E-8C2B-1008AA11FAEC}" type="datetimeFigureOut">
              <a:rPr lang="en-US" smtClean="0"/>
              <a:pPr/>
              <a:t>10-Apr-19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03B92-315C-4E1F-BFD0-2BBF87D4BE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53C0989F-752A-493E-8C2B-1008AA11FAEC}" type="datetimeFigureOut">
              <a:rPr lang="en-US" smtClean="0"/>
              <a:pPr/>
              <a:t>10-Apr-19</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D8703B92-315C-4E1F-BFD0-2BBF87D4BE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53C0989F-752A-493E-8C2B-1008AA11FAEC}" type="datetimeFigureOut">
              <a:rPr lang="en-US" smtClean="0"/>
              <a:pPr/>
              <a:t>10-Apr-19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D8703B92-315C-4E1F-BFD0-2BBF87D4BEB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en.wikipedia.org/wiki/Metabolite" TargetMode="External"/><Relationship Id="rId3" Type="http://schemas.openxmlformats.org/officeDocument/2006/relationships/hyperlink" Target="https://en.wikipedia.org/wiki/Triglyceride" TargetMode="External"/><Relationship Id="rId7" Type="http://schemas.openxmlformats.org/officeDocument/2006/relationships/hyperlink" Target="https://en.wikipedia.org/wiki/Sterol" TargetMode="External"/><Relationship Id="rId2" Type="http://schemas.openxmlformats.org/officeDocument/2006/relationships/hyperlink" Target="https://en.wikipedia.org/wiki/Fatty_acid" TargetMode="External"/><Relationship Id="rId1" Type="http://schemas.openxmlformats.org/officeDocument/2006/relationships/slideLayout" Target="../slideLayouts/slideLayout2.xml"/><Relationship Id="rId6" Type="http://schemas.openxmlformats.org/officeDocument/2006/relationships/hyperlink" Target="https://en.wikipedia.org/wiki/Phospholipid" TargetMode="External"/><Relationship Id="rId5" Type="http://schemas.openxmlformats.org/officeDocument/2006/relationships/hyperlink" Target="https://en.wikipedia.org/wiki/Monoglyceride" TargetMode="External"/><Relationship Id="rId10" Type="http://schemas.openxmlformats.org/officeDocument/2006/relationships/hyperlink" Target="https://en.wikipedia.org/wiki/Metabolism" TargetMode="External"/><Relationship Id="rId4" Type="http://schemas.openxmlformats.org/officeDocument/2006/relationships/hyperlink" Target="https://en.wikipedia.org/wiki/Diglyceride" TargetMode="External"/><Relationship Id="rId9" Type="http://schemas.openxmlformats.org/officeDocument/2006/relationships/hyperlink" Target="https://en.wikipedia.org/wiki/Cholestero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752600"/>
            <a:ext cx="7772400" cy="1975104"/>
          </a:xfrm>
        </p:spPr>
        <p:txBody>
          <a:bodyPr/>
          <a:lstStyle/>
          <a:p>
            <a:r>
              <a:rPr lang="en-US" dirty="0"/>
              <a:t>    </a:t>
            </a:r>
            <a:r>
              <a:rPr lang="en-US" dirty="0">
                <a:latin typeface="Times New Roman" pitchFamily="18" charset="0"/>
                <a:ea typeface="Tahoma" pitchFamily="34" charset="0"/>
                <a:cs typeface="Times New Roman" pitchFamily="18" charset="0"/>
              </a:rPr>
              <a:t>   BIOMOLECULEs</a:t>
            </a:r>
          </a:p>
        </p:txBody>
      </p:sp>
      <p:sp>
        <p:nvSpPr>
          <p:cNvPr id="3" name="Subtitle 2"/>
          <p:cNvSpPr>
            <a:spLocks noGrp="1"/>
          </p:cNvSpPr>
          <p:nvPr>
            <p:ph type="subTitle" idx="1"/>
          </p:nvPr>
        </p:nvSpPr>
        <p:spPr>
          <a:xfrm>
            <a:off x="838200" y="4267200"/>
            <a:ext cx="7772400" cy="1508760"/>
          </a:xfrm>
        </p:spPr>
        <p:txBody>
          <a:bodyPr/>
          <a:lstStyle/>
          <a:p>
            <a:r>
              <a:rPr lang="en-US" dirty="0"/>
              <a:t>                                                                                      by  :  </a:t>
            </a:r>
            <a:r>
              <a:rPr lang="en-US" dirty="0" err="1"/>
              <a:t>Zaigham</a:t>
            </a:r>
            <a:r>
              <a:rPr lang="en-US" dirty="0"/>
              <a:t> Hasan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CARBOHYDRADATES</a:t>
            </a:r>
          </a:p>
        </p:txBody>
      </p:sp>
      <p:sp>
        <p:nvSpPr>
          <p:cNvPr id="3" name="Content Placeholder 2"/>
          <p:cNvSpPr>
            <a:spLocks noGrp="1"/>
          </p:cNvSpPr>
          <p:nvPr>
            <p:ph idx="1"/>
          </p:nvPr>
        </p:nvSpPr>
        <p:spPr/>
        <p:txBody>
          <a:bodyPr>
            <a:normAutofit/>
          </a:bodyPr>
          <a:lstStyle/>
          <a:p>
            <a:r>
              <a:rPr lang="en-US" dirty="0"/>
              <a:t>Chitin is made of  </a:t>
            </a:r>
            <a:r>
              <a:rPr lang="en-US" dirty="0" err="1"/>
              <a:t>acetylglucosamine</a:t>
            </a:r>
            <a:r>
              <a:rPr lang="en-US" dirty="0"/>
              <a:t>, glucose units with an amino group attached.</a:t>
            </a:r>
          </a:p>
          <a:p>
            <a:r>
              <a:rPr lang="en-US" dirty="0"/>
              <a:t> It is common in shellfish (the edible crab can be 70 percent chitin) where it is an important part of the shell.</a:t>
            </a:r>
          </a:p>
          <a:p>
            <a:r>
              <a:rPr lang="en-US" b="1" dirty="0"/>
              <a:t>Chitin is also found in the </a:t>
            </a:r>
            <a:r>
              <a:rPr lang="en-US" b="1" i="1" dirty="0"/>
              <a:t>exoskeleton </a:t>
            </a:r>
            <a:r>
              <a:rPr lang="en-US" dirty="0"/>
              <a:t>of insects.</a:t>
            </a:r>
          </a:p>
          <a:p>
            <a:r>
              <a:rPr lang="en-US" b="1" dirty="0"/>
              <a:t> Chitin is a structural polysaccharide </a:t>
            </a:r>
            <a:r>
              <a:rPr lang="en-US" dirty="0"/>
              <a:t>and is not used as an energy store.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CARBOHYDRADATES</a:t>
            </a:r>
          </a:p>
        </p:txBody>
      </p:sp>
      <p:sp>
        <p:nvSpPr>
          <p:cNvPr id="3" name="Content Placeholder 2"/>
          <p:cNvSpPr>
            <a:spLocks noGrp="1"/>
          </p:cNvSpPr>
          <p:nvPr>
            <p:ph idx="1"/>
          </p:nvPr>
        </p:nvSpPr>
        <p:spPr/>
        <p:txBody>
          <a:bodyPr>
            <a:normAutofit fontScale="92500" lnSpcReduction="10000"/>
          </a:bodyPr>
          <a:lstStyle/>
          <a:p>
            <a:r>
              <a:rPr lang="en-US" b="1" dirty="0"/>
              <a:t>Polysaccharides in plants</a:t>
            </a:r>
          </a:p>
          <a:p>
            <a:r>
              <a:rPr lang="en-US" dirty="0"/>
              <a:t>        Plants store starch as granules inside their cells. Roots such as potatoes and carrots are often rich in starch, which provides the energy needed for the next generation to develop before it can produce its own food by photosynthesis.</a:t>
            </a:r>
          </a:p>
          <a:p>
            <a:r>
              <a:rPr lang="en-US" i="1" dirty="0"/>
              <a:t>Cellulose is a structural polysaccharide </a:t>
            </a:r>
            <a:r>
              <a:rPr lang="en-US" dirty="0"/>
              <a:t>and gives the cell wall its strength. Animals cannot digest cellulose, and so it passes through the </a:t>
            </a:r>
            <a:r>
              <a:rPr lang="en-US" i="1" dirty="0"/>
              <a:t>gut largely </a:t>
            </a:r>
            <a:r>
              <a:rPr lang="en-US" dirty="0"/>
              <a:t>untouched as roughage.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CARBOHYDRATE</a:t>
            </a:r>
          </a:p>
        </p:txBody>
      </p:sp>
      <p:pic>
        <p:nvPicPr>
          <p:cNvPr id="6" name="Content Placeholder 5" descr="Polysaccharides-structure.jpg"/>
          <p:cNvPicPr>
            <a:picLocks noGrp="1" noChangeAspect="1"/>
          </p:cNvPicPr>
          <p:nvPr>
            <p:ph idx="1"/>
          </p:nvPr>
        </p:nvPicPr>
        <p:blipFill>
          <a:blip r:embed="rId2"/>
          <a:stretch>
            <a:fillRect/>
          </a:stretch>
        </p:blipFill>
        <p:spPr>
          <a:xfrm>
            <a:off x="1524000" y="1829156"/>
            <a:ext cx="6705600" cy="458663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PROTEIN</a:t>
            </a:r>
          </a:p>
        </p:txBody>
      </p:sp>
      <p:sp>
        <p:nvSpPr>
          <p:cNvPr id="3" name="Content Placeholder 2"/>
          <p:cNvSpPr>
            <a:spLocks noGrp="1"/>
          </p:cNvSpPr>
          <p:nvPr>
            <p:ph idx="1"/>
          </p:nvPr>
        </p:nvSpPr>
        <p:spPr/>
        <p:txBody>
          <a:bodyPr/>
          <a:lstStyle/>
          <a:p>
            <a:r>
              <a:rPr lang="en-US" dirty="0"/>
              <a:t>All </a:t>
            </a:r>
            <a:r>
              <a:rPr lang="en-US" i="1" dirty="0"/>
              <a:t>proteins are made of small amino</a:t>
            </a:r>
          </a:p>
          <a:p>
            <a:r>
              <a:rPr lang="en-US" i="1" dirty="0"/>
              <a:t>acid molecules linked by peptide</a:t>
            </a:r>
          </a:p>
          <a:p>
            <a:r>
              <a:rPr lang="en-US" i="1" dirty="0"/>
              <a:t>bonds in long chains resembling a</a:t>
            </a:r>
          </a:p>
          <a:p>
            <a:r>
              <a:rPr lang="en-US" dirty="0"/>
              <a:t>string of beads.</a:t>
            </a:r>
          </a:p>
          <a:p>
            <a:r>
              <a:rPr lang="en-US" b="1" dirty="0"/>
              <a:t>l The number and order of amino acids</a:t>
            </a:r>
          </a:p>
          <a:p>
            <a:r>
              <a:rPr lang="en-US" dirty="0"/>
              <a:t>in the chain decides how the protein</a:t>
            </a:r>
          </a:p>
          <a:p>
            <a:r>
              <a:rPr lang="en-US" dirty="0"/>
              <a:t>will behave.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PROTEIN</a:t>
            </a:r>
          </a:p>
        </p:txBody>
      </p:sp>
      <p:sp>
        <p:nvSpPr>
          <p:cNvPr id="3" name="Content Placeholder 2"/>
          <p:cNvSpPr>
            <a:spLocks noGrp="1"/>
          </p:cNvSpPr>
          <p:nvPr>
            <p:ph idx="1"/>
          </p:nvPr>
        </p:nvSpPr>
        <p:spPr/>
        <p:txBody>
          <a:bodyPr>
            <a:normAutofit lnSpcReduction="10000"/>
          </a:bodyPr>
          <a:lstStyle/>
          <a:p>
            <a:r>
              <a:rPr lang="en-US" dirty="0"/>
              <a:t>Some proteins have more than one</a:t>
            </a:r>
          </a:p>
          <a:p>
            <a:r>
              <a:rPr lang="en-US" dirty="0"/>
              <a:t>chain of amino acids and some have</a:t>
            </a:r>
          </a:p>
          <a:p>
            <a:r>
              <a:rPr lang="en-US" dirty="0"/>
              <a:t>extra groups of atoms added. For</a:t>
            </a:r>
          </a:p>
          <a:p>
            <a:r>
              <a:rPr lang="en-US" dirty="0"/>
              <a:t>example, </a:t>
            </a:r>
            <a:r>
              <a:rPr lang="en-US" i="1" dirty="0"/>
              <a:t>hemoglobin, which</a:t>
            </a:r>
          </a:p>
          <a:p>
            <a:r>
              <a:rPr lang="en-US" dirty="0"/>
              <a:t>transports oxygen from the lungs to</a:t>
            </a:r>
          </a:p>
          <a:p>
            <a:r>
              <a:rPr lang="en-US" dirty="0"/>
              <a:t>cells throughout the body, is a protein</a:t>
            </a:r>
          </a:p>
          <a:p>
            <a:r>
              <a:rPr lang="en-US" dirty="0"/>
              <a:t>with four amino acid chains wrapped</a:t>
            </a:r>
          </a:p>
          <a:p>
            <a:r>
              <a:rPr lang="en-US" dirty="0"/>
              <a:t>around a central group containing</a:t>
            </a:r>
          </a:p>
          <a:p>
            <a:r>
              <a:rPr lang="en-US" dirty="0"/>
              <a:t>iron.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PROTEIN</a:t>
            </a:r>
          </a:p>
        </p:txBody>
      </p:sp>
      <p:sp>
        <p:nvSpPr>
          <p:cNvPr id="3" name="Content Placeholder 2"/>
          <p:cNvSpPr>
            <a:spLocks noGrp="1"/>
          </p:cNvSpPr>
          <p:nvPr>
            <p:ph idx="1"/>
          </p:nvPr>
        </p:nvSpPr>
        <p:spPr/>
        <p:txBody>
          <a:bodyPr>
            <a:normAutofit fontScale="92500" lnSpcReduction="20000"/>
          </a:bodyPr>
          <a:lstStyle/>
          <a:p>
            <a:r>
              <a:rPr lang="en-US" dirty="0"/>
              <a:t> </a:t>
            </a:r>
            <a:r>
              <a:rPr lang="en-US" b="1" dirty="0"/>
              <a:t>AMINO ACID</a:t>
            </a:r>
          </a:p>
          <a:p>
            <a:r>
              <a:rPr lang="en-US" dirty="0"/>
              <a:t>       </a:t>
            </a:r>
            <a:r>
              <a:rPr lang="en-US" i="1" dirty="0"/>
              <a:t>Amino acid molecules are made of </a:t>
            </a:r>
            <a:r>
              <a:rPr lang="en-US" dirty="0"/>
              <a:t>four groups bonded with a single carbon atom. Three of these groups are non-variable.</a:t>
            </a:r>
          </a:p>
          <a:p>
            <a:r>
              <a:rPr lang="en-US" dirty="0"/>
              <a:t>The amino group NH2 is a basic group, which means it behaves as an alkali in solution.</a:t>
            </a:r>
          </a:p>
          <a:p>
            <a:r>
              <a:rPr lang="en-US" dirty="0"/>
              <a:t>At the other end of the molecule is a carboxyl group (COOH), which acts as an organic acid.</a:t>
            </a:r>
          </a:p>
          <a:p>
            <a:r>
              <a:rPr lang="en-US" dirty="0"/>
              <a:t> The third group is a hydrogen atom.</a:t>
            </a:r>
          </a:p>
          <a:p>
            <a:r>
              <a:rPr lang="en-US" dirty="0"/>
              <a:t>The fourth group is variable. It is often shown in diagrams  by the letter R..</a:t>
            </a:r>
          </a:p>
          <a:p>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PROTEIN</a:t>
            </a:r>
          </a:p>
        </p:txBody>
      </p:sp>
      <p:sp>
        <p:nvSpPr>
          <p:cNvPr id="3" name="Content Placeholder 2"/>
          <p:cNvSpPr>
            <a:spLocks noGrp="1"/>
          </p:cNvSpPr>
          <p:nvPr>
            <p:ph idx="1"/>
          </p:nvPr>
        </p:nvSpPr>
        <p:spPr/>
        <p:txBody>
          <a:bodyPr>
            <a:normAutofit lnSpcReduction="10000"/>
          </a:bodyPr>
          <a:lstStyle/>
          <a:p>
            <a:pPr>
              <a:buNone/>
            </a:pPr>
            <a:r>
              <a:rPr lang="en-US" dirty="0"/>
              <a:t>     Different amino acids have different R groups.</a:t>
            </a:r>
          </a:p>
          <a:p>
            <a:r>
              <a:rPr lang="en-US" dirty="0"/>
              <a:t>There are about 20 naturally </a:t>
            </a:r>
            <a:r>
              <a:rPr lang="en-US" dirty="0" err="1"/>
              <a:t>occuring</a:t>
            </a:r>
            <a:r>
              <a:rPr lang="en-US" dirty="0"/>
              <a:t> amino acids</a:t>
            </a:r>
          </a:p>
          <a:p>
            <a:r>
              <a:rPr lang="en-US" dirty="0"/>
              <a:t>The simplest amino acid is </a:t>
            </a:r>
            <a:r>
              <a:rPr lang="en-US" dirty="0" err="1"/>
              <a:t>glycine</a:t>
            </a:r>
            <a:r>
              <a:rPr lang="en-US" dirty="0"/>
              <a:t>. The R group here is a single hydrogen atom</a:t>
            </a:r>
          </a:p>
          <a:p>
            <a:r>
              <a:rPr lang="en-US" dirty="0"/>
              <a:t>More complicated amino acids such as </a:t>
            </a:r>
            <a:r>
              <a:rPr lang="en-US" dirty="0" err="1"/>
              <a:t>proline</a:t>
            </a:r>
            <a:r>
              <a:rPr lang="en-US" dirty="0"/>
              <a:t> have R groups containing many atoms, complex rings and sometimes elements such as </a:t>
            </a:r>
            <a:r>
              <a:rPr lang="en-US" dirty="0" err="1"/>
              <a:t>sulfer</a:t>
            </a:r>
            <a:r>
              <a:rPr lang="en-US" dirty="0"/>
              <a:t> or phosphorous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PROTEIN</a:t>
            </a:r>
          </a:p>
        </p:txBody>
      </p:sp>
      <p:pic>
        <p:nvPicPr>
          <p:cNvPr id="4" name="Content Placeholder 3" descr="Amino-acid-structure.jpg"/>
          <p:cNvPicPr>
            <a:picLocks noGrp="1" noChangeAspect="1"/>
          </p:cNvPicPr>
          <p:nvPr>
            <p:ph idx="1"/>
          </p:nvPr>
        </p:nvPicPr>
        <p:blipFill>
          <a:blip r:embed="rId2"/>
          <a:stretch>
            <a:fillRect/>
          </a:stretch>
        </p:blipFill>
        <p:spPr>
          <a:xfrm>
            <a:off x="1447800" y="1905000"/>
            <a:ext cx="7010400" cy="43434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PROTEIN</a:t>
            </a:r>
          </a:p>
        </p:txBody>
      </p:sp>
      <p:sp>
        <p:nvSpPr>
          <p:cNvPr id="3" name="Content Placeholder 2"/>
          <p:cNvSpPr>
            <a:spLocks noGrp="1"/>
          </p:cNvSpPr>
          <p:nvPr>
            <p:ph idx="1"/>
          </p:nvPr>
        </p:nvSpPr>
        <p:spPr/>
        <p:txBody>
          <a:bodyPr>
            <a:normAutofit lnSpcReduction="10000"/>
          </a:bodyPr>
          <a:lstStyle/>
          <a:p>
            <a:r>
              <a:rPr lang="en-US" b="1" dirty="0"/>
              <a:t>Types of protein</a:t>
            </a:r>
          </a:p>
          <a:p>
            <a:r>
              <a:rPr lang="en-US" dirty="0"/>
              <a:t>There are two main groups of proteins: fibrous and globular.</a:t>
            </a:r>
          </a:p>
          <a:p>
            <a:r>
              <a:rPr lang="en-US" b="1" dirty="0"/>
              <a:t>Fibrous proteins</a:t>
            </a:r>
          </a:p>
          <a:p>
            <a:r>
              <a:rPr lang="en-US" b="1" dirty="0"/>
              <a:t>       </a:t>
            </a:r>
            <a:r>
              <a:rPr lang="en-US" dirty="0"/>
              <a:t>Fibrous proteins have chains twisted into spiral shapes held together by strong bonds to make the molecule look like a spring.</a:t>
            </a:r>
          </a:p>
          <a:p>
            <a:r>
              <a:rPr lang="en-US" dirty="0"/>
              <a:t>For example</a:t>
            </a:r>
          </a:p>
          <a:p>
            <a:r>
              <a:rPr lang="en-US" dirty="0"/>
              <a:t>       They are found in skin and hair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PROTEIN</a:t>
            </a:r>
          </a:p>
        </p:txBody>
      </p:sp>
      <p:sp>
        <p:nvSpPr>
          <p:cNvPr id="3" name="Content Placeholder 2"/>
          <p:cNvSpPr>
            <a:spLocks noGrp="1"/>
          </p:cNvSpPr>
          <p:nvPr>
            <p:ph idx="1"/>
          </p:nvPr>
        </p:nvSpPr>
        <p:spPr/>
        <p:txBody>
          <a:bodyPr>
            <a:normAutofit lnSpcReduction="10000"/>
          </a:bodyPr>
          <a:lstStyle/>
          <a:p>
            <a:r>
              <a:rPr lang="en-US" b="1" dirty="0"/>
              <a:t>Globular proteins</a:t>
            </a:r>
          </a:p>
          <a:p>
            <a:r>
              <a:rPr lang="en-US" b="1" dirty="0"/>
              <a:t> </a:t>
            </a:r>
            <a:r>
              <a:rPr lang="en-US" dirty="0"/>
              <a:t>Globular proteins have chains that wind in and out of each other, twisting into complex shapes that look like a ball of wood. Their chains are held together with a mixture of strong and weak bonds.</a:t>
            </a:r>
          </a:p>
          <a:p>
            <a:r>
              <a:rPr lang="en-US" dirty="0"/>
              <a:t>Globular proteins often have more than one chain and can contain extra non-protein groups. For example </a:t>
            </a:r>
          </a:p>
          <a:p>
            <a:r>
              <a:rPr lang="en-US" i="1" dirty="0"/>
              <a:t>      hemoglobin contain iron ions.</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CARBOHYDRADATES</a:t>
            </a:r>
          </a:p>
        </p:txBody>
      </p:sp>
      <p:sp>
        <p:nvSpPr>
          <p:cNvPr id="3" name="Content Placeholder 2"/>
          <p:cNvSpPr>
            <a:spLocks noGrp="1"/>
          </p:cNvSpPr>
          <p:nvPr>
            <p:ph idx="1"/>
          </p:nvPr>
        </p:nvSpPr>
        <p:spPr/>
        <p:txBody>
          <a:bodyPr>
            <a:normAutofit lnSpcReduction="10000"/>
          </a:bodyPr>
          <a:lstStyle/>
          <a:p>
            <a:r>
              <a:rPr lang="en-US" dirty="0"/>
              <a:t>Carbohydrates are chemical compounds that contain carbon and the elements of water: hydrogen and oxygen. A few also contain nitrogen or sulfur.</a:t>
            </a:r>
          </a:p>
          <a:p>
            <a:r>
              <a:rPr lang="en-US" b="1" dirty="0"/>
              <a:t>There are two main groups of</a:t>
            </a:r>
          </a:p>
          <a:p>
            <a:r>
              <a:rPr lang="en-US" dirty="0"/>
              <a:t>carbohydrates: </a:t>
            </a:r>
            <a:r>
              <a:rPr lang="en-US" i="1" dirty="0"/>
              <a:t>sugars and starches.</a:t>
            </a:r>
          </a:p>
          <a:p>
            <a:r>
              <a:rPr lang="en-US" b="1" dirty="0"/>
              <a:t>Sugars are small, water soluble</a:t>
            </a:r>
          </a:p>
          <a:p>
            <a:r>
              <a:rPr lang="en-US" dirty="0"/>
              <a:t>molecules that taste sweet. Starches</a:t>
            </a:r>
          </a:p>
          <a:p>
            <a:r>
              <a:rPr lang="en-US" dirty="0"/>
              <a:t>are very large, insoluble molecules.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PROTEIN</a:t>
            </a:r>
          </a:p>
        </p:txBody>
      </p:sp>
      <p:pic>
        <p:nvPicPr>
          <p:cNvPr id="4" name="Content Placeholder 3" descr="iGen3_06-04_Figure-L.jpg"/>
          <p:cNvPicPr>
            <a:picLocks noGrp="1" noChangeAspect="1"/>
          </p:cNvPicPr>
          <p:nvPr>
            <p:ph idx="1"/>
          </p:nvPr>
        </p:nvPicPr>
        <p:blipFill>
          <a:blip r:embed="rId2"/>
          <a:stretch>
            <a:fillRect/>
          </a:stretch>
        </p:blipFill>
        <p:spPr>
          <a:xfrm>
            <a:off x="1514856" y="1676400"/>
            <a:ext cx="6571488" cy="432943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LIPIDS</a:t>
            </a:r>
          </a:p>
        </p:txBody>
      </p:sp>
      <p:sp>
        <p:nvSpPr>
          <p:cNvPr id="3" name="Content Placeholder 2"/>
          <p:cNvSpPr>
            <a:spLocks noGrp="1"/>
          </p:cNvSpPr>
          <p:nvPr>
            <p:ph idx="1"/>
          </p:nvPr>
        </p:nvSpPr>
        <p:spPr/>
        <p:txBody>
          <a:bodyPr>
            <a:noAutofit/>
          </a:bodyPr>
          <a:lstStyle/>
          <a:p>
            <a:r>
              <a:rPr lang="en-US" sz="2800" dirty="0">
                <a:latin typeface="Calibri" pitchFamily="34" charset="0"/>
              </a:rPr>
              <a:t>In biology and biochemistry, a lipid is a </a:t>
            </a:r>
            <a:r>
              <a:rPr lang="en-US" sz="2800" dirty="0" err="1">
                <a:latin typeface="Calibri" pitchFamily="34" charset="0"/>
              </a:rPr>
              <a:t>biomolecule</a:t>
            </a:r>
            <a:r>
              <a:rPr lang="en-US" sz="2800" dirty="0">
                <a:latin typeface="Calibri" pitchFamily="34" charset="0"/>
              </a:rPr>
              <a:t> that is soluble in non polar solvents.</a:t>
            </a:r>
          </a:p>
          <a:p>
            <a:pPr>
              <a:buNone/>
            </a:pPr>
            <a:r>
              <a:rPr lang="en-US" sz="2800" dirty="0">
                <a:latin typeface="Calibri" pitchFamily="34" charset="0"/>
              </a:rPr>
              <a:t> Non-polar solvents are typically hydrocarbons used to dissolve other naturally occurring hydrocarbon lipid molecules that do not (or do not easily) dissolve in water, including fatty acids, waxes, sterols, fat-soluble </a:t>
            </a:r>
            <a:r>
              <a:rPr lang="en-US" sz="2800" u="sng" dirty="0">
                <a:latin typeface="Calibri" pitchFamily="34" charset="0"/>
              </a:rPr>
              <a:t>vitamins</a:t>
            </a:r>
            <a:r>
              <a:rPr lang="en-US" sz="2800" dirty="0">
                <a:latin typeface="Calibri" pitchFamily="34" charset="0"/>
              </a:rPr>
              <a:t> (such as vitamins A, D, E, and K), </a:t>
            </a:r>
            <a:r>
              <a:rPr lang="en-US" sz="2800" dirty="0" err="1">
                <a:latin typeface="Calibri" pitchFamily="34" charset="0"/>
              </a:rPr>
              <a:t>monoglycerides</a:t>
            </a:r>
            <a:r>
              <a:rPr lang="en-US" sz="2800" dirty="0">
                <a:latin typeface="Calibri" pitchFamily="34" charset="0"/>
              </a:rPr>
              <a:t>, </a:t>
            </a:r>
            <a:r>
              <a:rPr lang="en-US" sz="2800" dirty="0" err="1">
                <a:latin typeface="Calibri" pitchFamily="34" charset="0"/>
              </a:rPr>
              <a:t>diglycerides</a:t>
            </a:r>
            <a:r>
              <a:rPr lang="en-US" sz="2800" dirty="0">
                <a:latin typeface="Calibri" pitchFamily="34" charset="0"/>
              </a:rPr>
              <a:t>, triglycerides, and phospholipids.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LIPID</a:t>
            </a:r>
          </a:p>
        </p:txBody>
      </p:sp>
      <p:sp>
        <p:nvSpPr>
          <p:cNvPr id="3" name="Content Placeholder 2"/>
          <p:cNvSpPr>
            <a:spLocks noGrp="1"/>
          </p:cNvSpPr>
          <p:nvPr>
            <p:ph idx="1"/>
          </p:nvPr>
        </p:nvSpPr>
        <p:spPr/>
        <p:txBody>
          <a:bodyPr>
            <a:normAutofit fontScale="85000" lnSpcReduction="20000"/>
          </a:bodyPr>
          <a:lstStyle/>
          <a:p>
            <a:r>
              <a:rPr lang="en-US" dirty="0"/>
              <a:t>Scientists sometimes broadly define lipids as hydrophobic or </a:t>
            </a:r>
            <a:r>
              <a:rPr lang="en-US" dirty="0" err="1"/>
              <a:t>amphiphilic</a:t>
            </a:r>
            <a:r>
              <a:rPr lang="en-US" dirty="0"/>
              <a:t> small molecules; the </a:t>
            </a:r>
            <a:r>
              <a:rPr lang="en-US" dirty="0" err="1"/>
              <a:t>amphiphilic</a:t>
            </a:r>
            <a:r>
              <a:rPr lang="en-US" dirty="0"/>
              <a:t> nature of some lipids allows them to form structures such as vesicles, </a:t>
            </a:r>
            <a:r>
              <a:rPr lang="en-US" dirty="0" err="1"/>
              <a:t>multilamellar</a:t>
            </a:r>
            <a:r>
              <a:rPr lang="en-US" dirty="0"/>
              <a:t>/</a:t>
            </a:r>
            <a:r>
              <a:rPr lang="en-US" dirty="0" err="1"/>
              <a:t>unilamellar</a:t>
            </a:r>
            <a:r>
              <a:rPr lang="en-US" dirty="0"/>
              <a:t> </a:t>
            </a:r>
            <a:r>
              <a:rPr lang="en-US" dirty="0" err="1"/>
              <a:t>liposomes</a:t>
            </a:r>
            <a:r>
              <a:rPr lang="en-US" dirty="0"/>
              <a:t>, or membranes in an aqueous environment.</a:t>
            </a:r>
          </a:p>
          <a:p>
            <a:r>
              <a:rPr lang="en-US" dirty="0"/>
              <a:t> Biological lipids originate entirely or in part from two distinct types of biochemical subunits or "building-blocks": </a:t>
            </a:r>
            <a:r>
              <a:rPr lang="en-US" dirty="0" err="1"/>
              <a:t>ketoacyl</a:t>
            </a:r>
            <a:r>
              <a:rPr lang="en-US" dirty="0"/>
              <a:t> and isoprene groups. Using this approach, lipids may be divided into eight categories: </a:t>
            </a:r>
            <a:r>
              <a:rPr lang="en-US" dirty="0" err="1"/>
              <a:t>fattyacids</a:t>
            </a:r>
            <a:r>
              <a:rPr lang="en-US" dirty="0"/>
              <a:t>, </a:t>
            </a:r>
            <a:r>
              <a:rPr lang="en-US" dirty="0" err="1"/>
              <a:t>glycerolipids</a:t>
            </a:r>
            <a:r>
              <a:rPr lang="en-US" dirty="0"/>
              <a:t>, </a:t>
            </a:r>
            <a:r>
              <a:rPr lang="en-US" dirty="0" err="1"/>
              <a:t>glycerophospholipids</a:t>
            </a:r>
            <a:r>
              <a:rPr lang="en-US" dirty="0"/>
              <a:t>, </a:t>
            </a:r>
            <a:r>
              <a:rPr lang="en-US" dirty="0" err="1"/>
              <a:t>sphingolipids</a:t>
            </a:r>
            <a:r>
              <a:rPr lang="en-US" dirty="0"/>
              <a:t>, </a:t>
            </a:r>
            <a:r>
              <a:rPr lang="en-US" dirty="0" err="1"/>
              <a:t>saccharolipids</a:t>
            </a:r>
            <a:r>
              <a:rPr lang="en-US" dirty="0"/>
              <a:t>, and </a:t>
            </a:r>
            <a:r>
              <a:rPr lang="en-US" dirty="0" err="1"/>
              <a:t>polyketides</a:t>
            </a:r>
            <a:r>
              <a:rPr lang="en-US"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LIPID</a:t>
            </a:r>
          </a:p>
        </p:txBody>
      </p:sp>
      <p:sp>
        <p:nvSpPr>
          <p:cNvPr id="3" name="Content Placeholder 2"/>
          <p:cNvSpPr>
            <a:spLocks noGrp="1"/>
          </p:cNvSpPr>
          <p:nvPr>
            <p:ph idx="1"/>
          </p:nvPr>
        </p:nvSpPr>
        <p:spPr/>
        <p:txBody>
          <a:bodyPr>
            <a:normAutofit fontScale="92500"/>
          </a:bodyPr>
          <a:lstStyle/>
          <a:p>
            <a:r>
              <a:rPr lang="en-US" dirty="0"/>
              <a:t>Lipids also encompass molecules such as </a:t>
            </a:r>
            <a:r>
              <a:rPr lang="en-US" dirty="0">
                <a:hlinkClick r:id="rId2" tooltip="Fatty acid"/>
              </a:rPr>
              <a:t>fatty acids</a:t>
            </a:r>
            <a:r>
              <a:rPr lang="en-US" dirty="0"/>
              <a:t> and their derivatives (including </a:t>
            </a:r>
            <a:r>
              <a:rPr lang="en-US" dirty="0">
                <a:hlinkClick r:id="rId3" tooltip="Triglyceride"/>
              </a:rPr>
              <a:t>tri-</a:t>
            </a:r>
            <a:r>
              <a:rPr lang="en-US" dirty="0"/>
              <a:t>, </a:t>
            </a:r>
            <a:r>
              <a:rPr lang="en-US" dirty="0" err="1">
                <a:hlinkClick r:id="rId4" tooltip="Diglyceride"/>
              </a:rPr>
              <a:t>di</a:t>
            </a:r>
            <a:r>
              <a:rPr lang="en-US" dirty="0">
                <a:hlinkClick r:id="rId4" tooltip="Diglyceride"/>
              </a:rPr>
              <a:t>-</a:t>
            </a:r>
            <a:r>
              <a:rPr lang="en-US" dirty="0"/>
              <a:t>, </a:t>
            </a:r>
            <a:r>
              <a:rPr lang="en-US" dirty="0" err="1">
                <a:hlinkClick r:id="rId5" tooltip="Monoglyceride"/>
              </a:rPr>
              <a:t>monoglycerides</a:t>
            </a:r>
            <a:r>
              <a:rPr lang="en-US" dirty="0"/>
              <a:t>, and </a:t>
            </a:r>
            <a:r>
              <a:rPr lang="en-US" dirty="0">
                <a:hlinkClick r:id="rId6" tooltip="Phospholipid"/>
              </a:rPr>
              <a:t>phospholipids</a:t>
            </a:r>
            <a:r>
              <a:rPr lang="en-US" dirty="0"/>
              <a:t>), as well as other </a:t>
            </a:r>
            <a:r>
              <a:rPr lang="en-US" dirty="0">
                <a:hlinkClick r:id="rId7" tooltip="Sterol"/>
              </a:rPr>
              <a:t>sterol</a:t>
            </a:r>
            <a:r>
              <a:rPr lang="en-US" dirty="0"/>
              <a:t>-containing </a:t>
            </a:r>
            <a:r>
              <a:rPr lang="en-US" dirty="0">
                <a:hlinkClick r:id="rId8" tooltip="Metabolite"/>
              </a:rPr>
              <a:t>metabolites</a:t>
            </a:r>
            <a:r>
              <a:rPr lang="en-US" dirty="0"/>
              <a:t> such as </a:t>
            </a:r>
            <a:r>
              <a:rPr lang="en-US" dirty="0">
                <a:hlinkClick r:id="rId9" tooltip="Cholesterol"/>
              </a:rPr>
              <a:t>cholesterol</a:t>
            </a:r>
            <a:r>
              <a:rPr lang="en-US" dirty="0"/>
              <a:t>. Although humans and other mammals use various </a:t>
            </a:r>
            <a:r>
              <a:rPr lang="en-US" dirty="0">
                <a:hlinkClick r:id="rId10" tooltip="Metabolism"/>
              </a:rPr>
              <a:t>biosynthetic pathways</a:t>
            </a:r>
            <a:r>
              <a:rPr lang="en-US" dirty="0"/>
              <a:t> both to break down and to synthesize lipids, some essential lipids can't be made this way and must be obtained from the diet.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LIPIDS</a:t>
            </a:r>
          </a:p>
        </p:txBody>
      </p:sp>
      <p:sp>
        <p:nvSpPr>
          <p:cNvPr id="3" name="Content Placeholder 2"/>
          <p:cNvSpPr>
            <a:spLocks noGrp="1"/>
          </p:cNvSpPr>
          <p:nvPr>
            <p:ph idx="1"/>
          </p:nvPr>
        </p:nvSpPr>
        <p:spPr/>
        <p:txBody>
          <a:bodyPr>
            <a:normAutofit fontScale="92500" lnSpcReduction="20000"/>
          </a:bodyPr>
          <a:lstStyle/>
          <a:p>
            <a:r>
              <a:rPr lang="en-US" sz="3600" dirty="0"/>
              <a:t>FATTY ACIDS</a:t>
            </a:r>
          </a:p>
          <a:p>
            <a:r>
              <a:rPr lang="en-US" dirty="0"/>
              <a:t>       Fatty acid residues when they are part of a lipid, are a diverse group of molecules synthesized by chain-elongation of an acetyl-</a:t>
            </a:r>
            <a:r>
              <a:rPr lang="en-US" dirty="0" err="1"/>
              <a:t>CoA</a:t>
            </a:r>
            <a:r>
              <a:rPr lang="en-US" dirty="0"/>
              <a:t> primer with </a:t>
            </a:r>
            <a:r>
              <a:rPr lang="en-US" dirty="0" err="1"/>
              <a:t>malonyl-CoA</a:t>
            </a:r>
            <a:r>
              <a:rPr lang="en-US" dirty="0"/>
              <a:t> group in the process called fatty acid </a:t>
            </a:r>
            <a:r>
              <a:rPr lang="en-US" dirty="0" err="1"/>
              <a:t>syntheiss</a:t>
            </a:r>
            <a:endParaRPr lang="en-US" dirty="0"/>
          </a:p>
          <a:p>
            <a:r>
              <a:rPr lang="en-US" dirty="0"/>
              <a:t>They are made of a hydrocarbon chain that terminates with carboxylic  acid group</a:t>
            </a:r>
          </a:p>
          <a:p>
            <a:r>
              <a:rPr lang="en-US" dirty="0"/>
              <a:t>This arrangement confers  the molecule with polar, </a:t>
            </a:r>
            <a:r>
              <a:rPr lang="en-US" dirty="0" err="1"/>
              <a:t>hydrophillic</a:t>
            </a:r>
            <a:r>
              <a:rPr lang="en-US" dirty="0"/>
              <a:t> end and non polar hydrophobic end that is insoluble in water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ENZYMES</a:t>
            </a:r>
          </a:p>
        </p:txBody>
      </p:sp>
      <p:sp>
        <p:nvSpPr>
          <p:cNvPr id="3" name="Content Placeholder 2"/>
          <p:cNvSpPr>
            <a:spLocks noGrp="1"/>
          </p:cNvSpPr>
          <p:nvPr>
            <p:ph idx="1"/>
          </p:nvPr>
        </p:nvSpPr>
        <p:spPr/>
        <p:txBody>
          <a:bodyPr>
            <a:normAutofit lnSpcReduction="10000"/>
          </a:bodyPr>
          <a:lstStyle/>
          <a:p>
            <a:r>
              <a:rPr lang="en-US" i="1" dirty="0"/>
              <a:t>Enzymes are proteins that control the </a:t>
            </a:r>
            <a:r>
              <a:rPr lang="en-US" dirty="0"/>
              <a:t>rate of reactions in living things.</a:t>
            </a:r>
          </a:p>
          <a:p>
            <a:r>
              <a:rPr lang="en-US" dirty="0"/>
              <a:t> Sugar reacts easily with oxygen to give carbon dioxide and water—but outside organisms it needs to be heated to well above 300°F (150°C)</a:t>
            </a:r>
          </a:p>
          <a:p>
            <a:r>
              <a:rPr lang="en-US" dirty="0"/>
              <a:t>to start the reaction.</a:t>
            </a:r>
          </a:p>
          <a:p>
            <a:r>
              <a:rPr lang="en-US" dirty="0"/>
              <a:t> Inside living organisms, enzymes make the same reaction work at temperatures as low as the freezing point.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ENZYMES</a:t>
            </a:r>
          </a:p>
        </p:txBody>
      </p:sp>
      <p:sp>
        <p:nvSpPr>
          <p:cNvPr id="3" name="Content Placeholder 2"/>
          <p:cNvSpPr>
            <a:spLocks noGrp="1"/>
          </p:cNvSpPr>
          <p:nvPr>
            <p:ph idx="1"/>
          </p:nvPr>
        </p:nvSpPr>
        <p:spPr/>
        <p:txBody>
          <a:bodyPr>
            <a:normAutofit lnSpcReduction="10000"/>
          </a:bodyPr>
          <a:lstStyle/>
          <a:p>
            <a:r>
              <a:rPr lang="en-US" dirty="0"/>
              <a:t>Each reaction has its own enzyme—if the enzyme is missing the reaction does not take place.</a:t>
            </a:r>
          </a:p>
          <a:p>
            <a:r>
              <a:rPr lang="en-US" dirty="0"/>
              <a:t> An enzyme for one reaction will not work on another reaction.</a:t>
            </a:r>
          </a:p>
          <a:p>
            <a:r>
              <a:rPr lang="en-US" dirty="0"/>
              <a:t>Most reactions in living things are broken down into many steps—and each step needs its own enzyme.</a:t>
            </a:r>
          </a:p>
          <a:p>
            <a:r>
              <a:rPr lang="en-US" dirty="0"/>
              <a:t>There are two hypotheses of enzyme action: lock and key and induced fit.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ENZYME</a:t>
            </a:r>
            <a:br>
              <a:rPr lang="en-US" dirty="0"/>
            </a:br>
            <a:endParaRPr lang="en-US" dirty="0"/>
          </a:p>
        </p:txBody>
      </p:sp>
      <p:pic>
        <p:nvPicPr>
          <p:cNvPr id="4" name="Content Placeholder 3" descr="maxresdefault.jpg"/>
          <p:cNvPicPr>
            <a:picLocks noGrp="1" noChangeAspect="1"/>
          </p:cNvPicPr>
          <p:nvPr>
            <p:ph idx="1"/>
          </p:nvPr>
        </p:nvPicPr>
        <p:blipFill>
          <a:blip r:embed="rId2"/>
          <a:stretch>
            <a:fillRect/>
          </a:stretch>
        </p:blipFill>
        <p:spPr>
          <a:xfrm>
            <a:off x="914400" y="1884362"/>
            <a:ext cx="7772400" cy="4371975"/>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ENZYMES</a:t>
            </a:r>
          </a:p>
        </p:txBody>
      </p:sp>
      <p:sp>
        <p:nvSpPr>
          <p:cNvPr id="3" name="Content Placeholder 2"/>
          <p:cNvSpPr>
            <a:spLocks noGrp="1"/>
          </p:cNvSpPr>
          <p:nvPr>
            <p:ph idx="1"/>
          </p:nvPr>
        </p:nvSpPr>
        <p:spPr/>
        <p:txBody>
          <a:bodyPr>
            <a:normAutofit fontScale="77500" lnSpcReduction="20000"/>
          </a:bodyPr>
          <a:lstStyle/>
          <a:p>
            <a:r>
              <a:rPr lang="en-US" b="1" dirty="0"/>
              <a:t>Lock-and-key hypothesis</a:t>
            </a:r>
          </a:p>
          <a:p>
            <a:r>
              <a:rPr lang="en-US" b="1" dirty="0"/>
              <a:t> </a:t>
            </a:r>
            <a:r>
              <a:rPr lang="en-US" dirty="0"/>
              <a:t>In this hypothesis, when the chemicals involved in a reaction (the </a:t>
            </a:r>
            <a:r>
              <a:rPr lang="en-US" i="1" dirty="0"/>
              <a:t>substrates) </a:t>
            </a:r>
            <a:r>
              <a:rPr lang="en-US" dirty="0"/>
              <a:t>get near an enzyme molecule, they “fit” into a part of the molecule called the </a:t>
            </a:r>
            <a:r>
              <a:rPr lang="en-US" i="1" dirty="0"/>
              <a:t>active site, like a key in a lock. </a:t>
            </a:r>
          </a:p>
          <a:p>
            <a:r>
              <a:rPr lang="en-US" i="1" dirty="0"/>
              <a:t>The </a:t>
            </a:r>
            <a:r>
              <a:rPr lang="en-US" dirty="0"/>
              <a:t>enzyme is shaped so that the important parts of each chemical are close enough to each other to react</a:t>
            </a:r>
          </a:p>
          <a:p>
            <a:r>
              <a:rPr lang="en-US" dirty="0"/>
              <a:t>together.</a:t>
            </a:r>
          </a:p>
          <a:p>
            <a:r>
              <a:rPr lang="en-US" dirty="0"/>
              <a:t>When the reaction has occurred, the new chemicals (the products) do not fit in the lock and are released. </a:t>
            </a:r>
          </a:p>
          <a:p>
            <a:r>
              <a:rPr lang="en-US" dirty="0"/>
              <a:t>This leaves the enzyme free to catalyze another reaction.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ENZYME</a:t>
            </a:r>
          </a:p>
        </p:txBody>
      </p:sp>
      <p:pic>
        <p:nvPicPr>
          <p:cNvPr id="4" name="Content Placeholder 3" descr="494a8e8421b688f627e00d62c7fd6522.jpg"/>
          <p:cNvPicPr>
            <a:picLocks noGrp="1" noChangeAspect="1"/>
          </p:cNvPicPr>
          <p:nvPr>
            <p:ph idx="1"/>
          </p:nvPr>
        </p:nvPicPr>
        <p:blipFill>
          <a:blip r:embed="rId2"/>
          <a:stretch>
            <a:fillRect/>
          </a:stretch>
        </p:blipFill>
        <p:spPr>
          <a:xfrm>
            <a:off x="1464571" y="1784350"/>
            <a:ext cx="6672057" cy="45720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CARBOHYDRADATES</a:t>
            </a:r>
          </a:p>
        </p:txBody>
      </p:sp>
      <p:sp>
        <p:nvSpPr>
          <p:cNvPr id="3" name="Content Placeholder 2"/>
          <p:cNvSpPr>
            <a:spLocks noGrp="1"/>
          </p:cNvSpPr>
          <p:nvPr>
            <p:ph idx="1"/>
          </p:nvPr>
        </p:nvSpPr>
        <p:spPr/>
        <p:txBody>
          <a:bodyPr>
            <a:normAutofit fontScale="92500" lnSpcReduction="10000"/>
          </a:bodyPr>
          <a:lstStyle/>
          <a:p>
            <a:r>
              <a:rPr lang="en-US" dirty="0"/>
              <a:t>Carbohydrates may be </a:t>
            </a:r>
            <a:r>
              <a:rPr lang="en-US" dirty="0" err="1"/>
              <a:t>monosaccharides</a:t>
            </a:r>
            <a:r>
              <a:rPr lang="en-US" dirty="0"/>
              <a:t>, disaccharides, or polysaccharides.</a:t>
            </a:r>
          </a:p>
          <a:p>
            <a:r>
              <a:rPr lang="en-US" sz="3500" b="1" dirty="0" err="1"/>
              <a:t>Monosaccharides</a:t>
            </a:r>
            <a:endParaRPr lang="en-US" sz="3500" b="1" dirty="0"/>
          </a:p>
          <a:p>
            <a:r>
              <a:rPr lang="en-US" b="1" dirty="0"/>
              <a:t> Simple sugars all have the same </a:t>
            </a:r>
            <a:r>
              <a:rPr lang="en-US" dirty="0"/>
              <a:t>general formula </a:t>
            </a:r>
            <a:r>
              <a:rPr lang="en-US" dirty="0" err="1"/>
              <a:t>Cn</a:t>
            </a:r>
            <a:r>
              <a:rPr lang="en-US" dirty="0"/>
              <a:t>(H2O)n. The simplest common sugar found in </a:t>
            </a:r>
            <a:r>
              <a:rPr lang="pt-BR" dirty="0"/>
              <a:t>animals is glucose (C6H12O6)</a:t>
            </a:r>
          </a:p>
          <a:p>
            <a:r>
              <a:rPr lang="pt-BR" dirty="0"/>
              <a:t> Glucose </a:t>
            </a:r>
            <a:r>
              <a:rPr lang="en-US" dirty="0"/>
              <a:t>has two molecular forms: </a:t>
            </a:r>
          </a:p>
          <a:p>
            <a:r>
              <a:rPr lang="en-US" dirty="0"/>
              <a:t>a straight chain and a ring.</a:t>
            </a:r>
          </a:p>
          <a:p>
            <a:r>
              <a:rPr lang="en-US" dirty="0"/>
              <a:t> About 98 percent of the sugar molecules in a solution are in ring form.</a:t>
            </a:r>
          </a:p>
          <a:p>
            <a:endParaRPr lang="en-US" dirty="0"/>
          </a:p>
          <a:p>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ENZYMES</a:t>
            </a:r>
          </a:p>
        </p:txBody>
      </p:sp>
      <p:sp>
        <p:nvSpPr>
          <p:cNvPr id="3" name="Content Placeholder 2"/>
          <p:cNvSpPr>
            <a:spLocks noGrp="1"/>
          </p:cNvSpPr>
          <p:nvPr>
            <p:ph idx="1"/>
          </p:nvPr>
        </p:nvSpPr>
        <p:spPr/>
        <p:txBody>
          <a:bodyPr/>
          <a:lstStyle/>
          <a:p>
            <a:r>
              <a:rPr lang="en-US" b="1" dirty="0"/>
              <a:t>Induced-fit hypothesis</a:t>
            </a:r>
          </a:p>
          <a:p>
            <a:r>
              <a:rPr lang="en-US" dirty="0"/>
              <a:t> This hypothesis suggests that the substrate helps the enzyme to form the correct shape to receive it.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ENZYMES</a:t>
            </a:r>
          </a:p>
        </p:txBody>
      </p:sp>
      <p:sp>
        <p:nvSpPr>
          <p:cNvPr id="3" name="Content Placeholder 2"/>
          <p:cNvSpPr>
            <a:spLocks noGrp="1"/>
          </p:cNvSpPr>
          <p:nvPr>
            <p:ph idx="1"/>
          </p:nvPr>
        </p:nvSpPr>
        <p:spPr/>
        <p:txBody>
          <a:bodyPr>
            <a:normAutofit fontScale="92500" lnSpcReduction="20000"/>
          </a:bodyPr>
          <a:lstStyle/>
          <a:p>
            <a:r>
              <a:rPr lang="en-US" b="1" dirty="0"/>
              <a:t>Coenzymes</a:t>
            </a:r>
          </a:p>
          <a:p>
            <a:r>
              <a:rPr lang="en-US" i="1" dirty="0"/>
              <a:t>        Coenzymes are usually small </a:t>
            </a:r>
            <a:r>
              <a:rPr lang="en-US" dirty="0"/>
              <a:t>molecules that are needed in some </a:t>
            </a:r>
            <a:r>
              <a:rPr lang="en-US" i="1" dirty="0"/>
              <a:t>enzyme reactions to help the reaction </a:t>
            </a:r>
            <a:r>
              <a:rPr lang="en-US" dirty="0"/>
              <a:t>work properly.</a:t>
            </a:r>
          </a:p>
          <a:p>
            <a:r>
              <a:rPr lang="en-US" dirty="0"/>
              <a:t> As with enzymes, many coenzymes only work with particular enzyme reactions. If the coenzyme is missing, the reaction will not work properly.</a:t>
            </a:r>
          </a:p>
          <a:p>
            <a:r>
              <a:rPr lang="en-US" dirty="0"/>
              <a:t>The coenzyme from another reaction will not do the job. </a:t>
            </a:r>
          </a:p>
          <a:p>
            <a:r>
              <a:rPr lang="en-US" dirty="0"/>
              <a:t>Vitamins and minerals are often involved in reactions as coenzymes.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ENZYMES</a:t>
            </a:r>
          </a:p>
        </p:txBody>
      </p:sp>
      <p:sp>
        <p:nvSpPr>
          <p:cNvPr id="3" name="Content Placeholder 2"/>
          <p:cNvSpPr>
            <a:spLocks noGrp="1"/>
          </p:cNvSpPr>
          <p:nvPr>
            <p:ph idx="1"/>
          </p:nvPr>
        </p:nvSpPr>
        <p:spPr/>
        <p:txBody>
          <a:bodyPr/>
          <a:lstStyle/>
          <a:p>
            <a:r>
              <a:rPr lang="en-US" b="1" dirty="0"/>
              <a:t>Inhibitors</a:t>
            </a:r>
          </a:p>
          <a:p>
            <a:r>
              <a:rPr lang="en-US" i="1" dirty="0"/>
              <a:t>      Inhibitors reduce or destroy the </a:t>
            </a:r>
            <a:r>
              <a:rPr lang="en-US" dirty="0"/>
              <a:t>activity of an </a:t>
            </a:r>
            <a:r>
              <a:rPr lang="en-US" i="1" dirty="0"/>
              <a:t>enzyme—sometimes to </a:t>
            </a:r>
            <a:r>
              <a:rPr lang="en-US" dirty="0"/>
              <a:t>dangerous levels.</a:t>
            </a:r>
          </a:p>
          <a:p>
            <a:r>
              <a:rPr lang="en-US" b="1" dirty="0"/>
              <a:t>There are two types of inhibitors:</a:t>
            </a:r>
          </a:p>
          <a:p>
            <a:r>
              <a:rPr lang="en-US" dirty="0"/>
              <a:t>competitive inhibitors and noncompetitive</a:t>
            </a:r>
          </a:p>
          <a:p>
            <a:r>
              <a:rPr lang="en-US" dirty="0"/>
              <a:t>inhibitors.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ENZYMES</a:t>
            </a:r>
          </a:p>
        </p:txBody>
      </p:sp>
      <p:sp>
        <p:nvSpPr>
          <p:cNvPr id="3" name="Content Placeholder 2"/>
          <p:cNvSpPr>
            <a:spLocks noGrp="1"/>
          </p:cNvSpPr>
          <p:nvPr>
            <p:ph idx="1"/>
          </p:nvPr>
        </p:nvSpPr>
        <p:spPr/>
        <p:txBody>
          <a:bodyPr>
            <a:normAutofit fontScale="92500" lnSpcReduction="20000"/>
          </a:bodyPr>
          <a:lstStyle/>
          <a:p>
            <a:r>
              <a:rPr lang="en-US" b="1" dirty="0"/>
              <a:t>Competitive inhibitors</a:t>
            </a:r>
          </a:p>
          <a:p>
            <a:r>
              <a:rPr lang="en-US" dirty="0"/>
              <a:t>        Competitive inhibitors bind with the </a:t>
            </a:r>
            <a:r>
              <a:rPr lang="en-US" i="1" dirty="0"/>
              <a:t>active site of an enzyme. </a:t>
            </a:r>
          </a:p>
          <a:p>
            <a:r>
              <a:rPr lang="en-US" i="1" dirty="0"/>
              <a:t>In effect, </a:t>
            </a:r>
            <a:r>
              <a:rPr lang="en-US" dirty="0"/>
              <a:t>they “compete” with the normal </a:t>
            </a:r>
            <a:r>
              <a:rPr lang="en-US" i="1" dirty="0"/>
              <a:t>substrate for this site and block it.</a:t>
            </a:r>
          </a:p>
          <a:p>
            <a:r>
              <a:rPr lang="en-US" dirty="0"/>
              <a:t> Many competitive inhibitors are released from the active site so the enzyme can be regenerated.</a:t>
            </a:r>
          </a:p>
          <a:p>
            <a:r>
              <a:rPr lang="en-US" dirty="0"/>
              <a:t> The higher the concentration of </a:t>
            </a:r>
            <a:r>
              <a:rPr lang="en-US" dirty="0" err="1"/>
              <a:t>the“normal</a:t>
            </a:r>
            <a:r>
              <a:rPr lang="en-US" dirty="0"/>
              <a:t>” substrate compared with the inhibitor, the less effect the inhibitor has.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ENZYMES</a:t>
            </a:r>
          </a:p>
        </p:txBody>
      </p:sp>
      <p:sp>
        <p:nvSpPr>
          <p:cNvPr id="3" name="Content Placeholder 2"/>
          <p:cNvSpPr>
            <a:spLocks noGrp="1"/>
          </p:cNvSpPr>
          <p:nvPr>
            <p:ph idx="1"/>
          </p:nvPr>
        </p:nvSpPr>
        <p:spPr/>
        <p:txBody>
          <a:bodyPr>
            <a:normAutofit fontScale="92500" lnSpcReduction="20000"/>
          </a:bodyPr>
          <a:lstStyle/>
          <a:p>
            <a:r>
              <a:rPr lang="en-US" dirty="0"/>
              <a:t>A non-competitive inhibitor does not bind to the active site.</a:t>
            </a:r>
          </a:p>
          <a:p>
            <a:r>
              <a:rPr lang="en-US" dirty="0"/>
              <a:t> It binds with a different part of the enzyme molecule.</a:t>
            </a:r>
          </a:p>
          <a:p>
            <a:r>
              <a:rPr lang="en-US" b="1" dirty="0"/>
              <a:t>This distorts the shape of the enzyme </a:t>
            </a:r>
            <a:r>
              <a:rPr lang="en-US" dirty="0"/>
              <a:t>so it cannot function properly.</a:t>
            </a:r>
          </a:p>
          <a:p>
            <a:r>
              <a:rPr lang="en-US" b="1" dirty="0"/>
              <a:t> Non-competitive inhibitors are not </a:t>
            </a:r>
            <a:r>
              <a:rPr lang="en-US" dirty="0"/>
              <a:t>released from the enzyme molecule so the enzyme cannot be regenerated.</a:t>
            </a:r>
          </a:p>
          <a:p>
            <a:r>
              <a:rPr lang="en-US" b="1" dirty="0"/>
              <a:t> Even a low concentration of a noncompetitive </a:t>
            </a:r>
            <a:r>
              <a:rPr lang="en-US" dirty="0"/>
              <a:t>inhibitor can be very dangerous.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CARBOHYDRATE</a:t>
            </a:r>
          </a:p>
        </p:txBody>
      </p:sp>
      <p:pic>
        <p:nvPicPr>
          <p:cNvPr id="4" name="Content Placeholder 3" descr="carbohydrate_isomers.jpg"/>
          <p:cNvPicPr>
            <a:picLocks noGrp="1" noChangeAspect="1"/>
          </p:cNvPicPr>
          <p:nvPr>
            <p:ph idx="1"/>
          </p:nvPr>
        </p:nvPicPr>
        <p:blipFill>
          <a:blip r:embed="rId2"/>
          <a:stretch>
            <a:fillRect/>
          </a:stretch>
        </p:blipFill>
        <p:spPr>
          <a:xfrm>
            <a:off x="1470061" y="1600201"/>
            <a:ext cx="6188039" cy="4589462"/>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CARBOHYDRADATES</a:t>
            </a:r>
          </a:p>
        </p:txBody>
      </p:sp>
      <p:sp>
        <p:nvSpPr>
          <p:cNvPr id="3" name="Content Placeholder 2"/>
          <p:cNvSpPr>
            <a:spLocks noGrp="1"/>
          </p:cNvSpPr>
          <p:nvPr>
            <p:ph idx="1"/>
          </p:nvPr>
        </p:nvSpPr>
        <p:spPr/>
        <p:txBody>
          <a:bodyPr>
            <a:normAutofit/>
          </a:bodyPr>
          <a:lstStyle/>
          <a:p>
            <a:r>
              <a:rPr lang="en-US" sz="3600" b="1" dirty="0"/>
              <a:t>Disaccharides</a:t>
            </a:r>
          </a:p>
          <a:p>
            <a:r>
              <a:rPr lang="en-US" b="1" dirty="0"/>
              <a:t>         Disaccharides  are sugars </a:t>
            </a:r>
            <a:r>
              <a:rPr lang="en-US" dirty="0"/>
              <a:t>made by linking together two monosaccharide rings by a </a:t>
            </a:r>
            <a:r>
              <a:rPr lang="en-US" i="1" dirty="0"/>
              <a:t>condensation reaction.</a:t>
            </a:r>
          </a:p>
          <a:p>
            <a:r>
              <a:rPr lang="en-US" i="1" dirty="0"/>
              <a:t> An OH group </a:t>
            </a:r>
            <a:r>
              <a:rPr lang="en-US" dirty="0"/>
              <a:t>from each monosaccharide unit reacts together to make water (H2O) and form an oxygen bridge between the sugar rings.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CARBOHYDRADATES</a:t>
            </a:r>
          </a:p>
        </p:txBody>
      </p:sp>
      <p:sp>
        <p:nvSpPr>
          <p:cNvPr id="3" name="Content Placeholder 2"/>
          <p:cNvSpPr>
            <a:spLocks noGrp="1"/>
          </p:cNvSpPr>
          <p:nvPr>
            <p:ph idx="1"/>
          </p:nvPr>
        </p:nvSpPr>
        <p:spPr/>
        <p:txBody>
          <a:bodyPr/>
          <a:lstStyle/>
          <a:p>
            <a:r>
              <a:rPr lang="pt-BR" dirty="0"/>
              <a:t>Maltose (C12H22O11) is a disaccharide</a:t>
            </a:r>
          </a:p>
          <a:p>
            <a:r>
              <a:rPr lang="en-US" dirty="0"/>
              <a:t>that is a product of starch digestion</a:t>
            </a:r>
          </a:p>
          <a:p>
            <a:r>
              <a:rPr lang="en-US" dirty="0"/>
              <a:t>and is also found in some germinating</a:t>
            </a:r>
          </a:p>
          <a:p>
            <a:r>
              <a:rPr lang="en-US" dirty="0"/>
              <a:t>seeds. It is formed by two glucose</a:t>
            </a:r>
          </a:p>
          <a:p>
            <a:r>
              <a:rPr lang="en-US" dirty="0"/>
              <a:t>molecules joined together by a</a:t>
            </a:r>
          </a:p>
          <a:p>
            <a:r>
              <a:rPr lang="en-US" i="1" dirty="0" err="1"/>
              <a:t>glycosidic</a:t>
            </a:r>
            <a:r>
              <a:rPr lang="en-US" i="1" dirty="0"/>
              <a:t> (C-O-C) bond.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CARBOHYDRATE</a:t>
            </a:r>
          </a:p>
        </p:txBody>
      </p:sp>
      <p:pic>
        <p:nvPicPr>
          <p:cNvPr id="4" name="Content Placeholder 3" descr="CarbCh4.png"/>
          <p:cNvPicPr>
            <a:picLocks noGrp="1" noChangeAspect="1"/>
          </p:cNvPicPr>
          <p:nvPr>
            <p:ph idx="1"/>
          </p:nvPr>
        </p:nvPicPr>
        <p:blipFill>
          <a:blip r:embed="rId2"/>
          <a:stretch>
            <a:fillRect/>
          </a:stretch>
        </p:blipFill>
        <p:spPr>
          <a:xfrm>
            <a:off x="1905000" y="1932700"/>
            <a:ext cx="6400800" cy="4725334"/>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CARBOHYDRADATES</a:t>
            </a:r>
          </a:p>
        </p:txBody>
      </p:sp>
      <p:sp>
        <p:nvSpPr>
          <p:cNvPr id="3" name="Content Placeholder 2"/>
          <p:cNvSpPr>
            <a:spLocks noGrp="1"/>
          </p:cNvSpPr>
          <p:nvPr>
            <p:ph idx="1"/>
          </p:nvPr>
        </p:nvSpPr>
        <p:spPr/>
        <p:txBody>
          <a:bodyPr/>
          <a:lstStyle/>
          <a:p>
            <a:r>
              <a:rPr lang="en-US" sz="3600" b="1" dirty="0"/>
              <a:t>Polysaccharides</a:t>
            </a:r>
          </a:p>
          <a:p>
            <a:r>
              <a:rPr lang="en-US" b="1" dirty="0"/>
              <a:t>         Carbohydrates with large numbers of</a:t>
            </a:r>
          </a:p>
          <a:p>
            <a:r>
              <a:rPr lang="en-US" dirty="0"/>
              <a:t>rings in their molecules are called </a:t>
            </a:r>
            <a:r>
              <a:rPr lang="en-US" i="1" dirty="0"/>
              <a:t>polysaccharides.</a:t>
            </a:r>
          </a:p>
          <a:p>
            <a:r>
              <a:rPr lang="en-US" b="1" dirty="0"/>
              <a:t> Polysaccharides are used in living </a:t>
            </a:r>
            <a:r>
              <a:rPr lang="en-US" dirty="0"/>
              <a:t>things for energy storage and to build structures</a:t>
            </a:r>
          </a:p>
          <a:p>
            <a:r>
              <a:rPr lang="en-US" b="1" dirty="0"/>
              <a:t>For example</a:t>
            </a:r>
          </a:p>
          <a:p>
            <a:r>
              <a:rPr lang="en-US" dirty="0"/>
              <a:t>Starch, glucose, cellulose, chitin</a:t>
            </a:r>
          </a:p>
          <a:p>
            <a:endParaRPr lang="en-US" b="1"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CARBOHYDRADATES</a:t>
            </a:r>
          </a:p>
        </p:txBody>
      </p:sp>
      <p:sp>
        <p:nvSpPr>
          <p:cNvPr id="3" name="Content Placeholder 2"/>
          <p:cNvSpPr>
            <a:spLocks noGrp="1"/>
          </p:cNvSpPr>
          <p:nvPr>
            <p:ph idx="1"/>
          </p:nvPr>
        </p:nvSpPr>
        <p:spPr/>
        <p:txBody>
          <a:bodyPr>
            <a:normAutofit fontScale="92500" lnSpcReduction="20000"/>
          </a:bodyPr>
          <a:lstStyle/>
          <a:p>
            <a:r>
              <a:rPr lang="en-US" sz="3500" b="1" dirty="0"/>
              <a:t>Polysaccharides in animals</a:t>
            </a:r>
          </a:p>
          <a:p>
            <a:r>
              <a:rPr lang="en-US" b="1" dirty="0"/>
              <a:t>              In animals </a:t>
            </a:r>
            <a:r>
              <a:rPr lang="en-US" b="1" i="1" dirty="0"/>
              <a:t>polysaccharides are mainly </a:t>
            </a:r>
            <a:r>
              <a:rPr lang="en-US" dirty="0"/>
              <a:t>used for energy storage. In humans up to 10 percent of the weight of the liver can be </a:t>
            </a:r>
            <a:r>
              <a:rPr lang="en-US" i="1" dirty="0"/>
              <a:t>glycogen—an instant store of </a:t>
            </a:r>
            <a:r>
              <a:rPr lang="en-US" dirty="0"/>
              <a:t>energy that is easier to mobilize than fat, which is used for long-term energy storage.</a:t>
            </a:r>
          </a:p>
          <a:p>
            <a:r>
              <a:rPr lang="en-US" b="1" dirty="0"/>
              <a:t> A typical glycogen molecule may </a:t>
            </a:r>
            <a:r>
              <a:rPr lang="en-US" dirty="0"/>
              <a:t>contain 300 to 400 </a:t>
            </a:r>
            <a:r>
              <a:rPr lang="en-US" i="1" dirty="0"/>
              <a:t>glucose units in a </a:t>
            </a:r>
            <a:r>
              <a:rPr lang="en-US" dirty="0"/>
              <a:t>branching molecule.</a:t>
            </a:r>
          </a:p>
          <a:p>
            <a:r>
              <a:rPr lang="en-US" b="1" dirty="0"/>
              <a:t> Glycogen also occurs in yeasts and</a:t>
            </a:r>
          </a:p>
          <a:p>
            <a:r>
              <a:rPr lang="en-US" dirty="0"/>
              <a:t>bacteria</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148</TotalTime>
  <Words>1439</Words>
  <Application>Microsoft Office PowerPoint</Application>
  <PresentationFormat>On-screen Show (4:3)</PresentationFormat>
  <Paragraphs>157</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Calibri</vt:lpstr>
      <vt:lpstr>Consolas</vt:lpstr>
      <vt:lpstr>Corbel</vt:lpstr>
      <vt:lpstr>Tahoma</vt:lpstr>
      <vt:lpstr>Times New Roman</vt:lpstr>
      <vt:lpstr>Wingdings</vt:lpstr>
      <vt:lpstr>Wingdings 2</vt:lpstr>
      <vt:lpstr>Wingdings 3</vt:lpstr>
      <vt:lpstr>Metro</vt:lpstr>
      <vt:lpstr>       BIOMOLECULEs</vt:lpstr>
      <vt:lpstr>CARBOHYDRADATES</vt:lpstr>
      <vt:lpstr>CARBOHYDRADATES</vt:lpstr>
      <vt:lpstr>CARBOHYDRATE</vt:lpstr>
      <vt:lpstr>CARBOHYDRADATES</vt:lpstr>
      <vt:lpstr>CARBOHYDRADATES</vt:lpstr>
      <vt:lpstr>CARBOHYDRATE</vt:lpstr>
      <vt:lpstr>CARBOHYDRADATES</vt:lpstr>
      <vt:lpstr>CARBOHYDRADATES</vt:lpstr>
      <vt:lpstr>CARBOHYDRADATES</vt:lpstr>
      <vt:lpstr>CARBOHYDRADATES</vt:lpstr>
      <vt:lpstr>CARBOHYDRATE</vt:lpstr>
      <vt:lpstr>PROTEIN</vt:lpstr>
      <vt:lpstr>PROTEIN</vt:lpstr>
      <vt:lpstr>PROTEIN</vt:lpstr>
      <vt:lpstr>PROTEIN</vt:lpstr>
      <vt:lpstr>PROTEIN</vt:lpstr>
      <vt:lpstr>PROTEIN</vt:lpstr>
      <vt:lpstr>PROTEIN</vt:lpstr>
      <vt:lpstr>PROTEIN</vt:lpstr>
      <vt:lpstr>LIPIDS</vt:lpstr>
      <vt:lpstr>LIPID</vt:lpstr>
      <vt:lpstr>LIPID</vt:lpstr>
      <vt:lpstr>LIPIDS</vt:lpstr>
      <vt:lpstr>ENZYMES</vt:lpstr>
      <vt:lpstr>ENZYMES</vt:lpstr>
      <vt:lpstr>ENZYME </vt:lpstr>
      <vt:lpstr>ENZYMES</vt:lpstr>
      <vt:lpstr>ENZYME</vt:lpstr>
      <vt:lpstr>ENZYMES</vt:lpstr>
      <vt:lpstr>ENZYMES</vt:lpstr>
      <vt:lpstr>ENZYMES</vt:lpstr>
      <vt:lpstr>ENZYMES</vt:lpstr>
      <vt:lpstr>ENZYMES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BIOMOLECULEs</dc:title>
  <dc:creator>john stafon</dc:creator>
  <cp:lastModifiedBy>Windows User</cp:lastModifiedBy>
  <cp:revision>18</cp:revision>
  <dcterms:created xsi:type="dcterms:W3CDTF">2018-09-10T15:41:41Z</dcterms:created>
  <dcterms:modified xsi:type="dcterms:W3CDTF">2019-04-10T10:26:36Z</dcterms:modified>
</cp:coreProperties>
</file>