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57" r:id="rId6"/>
    <p:sldId id="258" r:id="rId7"/>
    <p:sldId id="259" r:id="rId8"/>
    <p:sldId id="260" r:id="rId9"/>
    <p:sldId id="261" r:id="rId10"/>
    <p:sldId id="262" r:id="rId11"/>
    <p:sldId id="263" r:id="rId12"/>
    <p:sldId id="265" r:id="rId13"/>
    <p:sldId id="264"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235" autoAdjust="0"/>
    <p:restoredTop sz="94660"/>
  </p:normalViewPr>
  <p:slideViewPr>
    <p:cSldViewPr snapToGrid="0">
      <p:cViewPr varScale="1">
        <p:scale>
          <a:sx n="70" d="100"/>
          <a:sy n="70" d="100"/>
        </p:scale>
        <p:origin x="11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0240A645-2F7E-4DE3-9F16-5CAD50FD3754}" type="datetimeFigureOut">
              <a:rPr lang="ru-RU" smtClean="0"/>
              <a:t>25.09.2019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6CDDCDC-0F9E-4EBC-84D2-5CC9B794AA4E}" type="slidenum">
              <a:rPr lang="ru-RU" smtClean="0"/>
              <a:t>‹#›</a:t>
            </a:fld>
            <a:endParaRPr lang="ru-RU"/>
          </a:p>
        </p:txBody>
      </p:sp>
    </p:spTree>
    <p:extLst>
      <p:ext uri="{BB962C8B-B14F-4D97-AF65-F5344CB8AC3E}">
        <p14:creationId xmlns:p14="http://schemas.microsoft.com/office/powerpoint/2010/main" val="384095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0240A645-2F7E-4DE3-9F16-5CAD50FD3754}" type="datetimeFigureOut">
              <a:rPr lang="ru-RU" smtClean="0"/>
              <a:t>25.09.2019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6CDDCDC-0F9E-4EBC-84D2-5CC9B794AA4E}" type="slidenum">
              <a:rPr lang="ru-RU" smtClean="0"/>
              <a:t>‹#›</a:t>
            </a:fld>
            <a:endParaRPr lang="ru-RU"/>
          </a:p>
        </p:txBody>
      </p:sp>
    </p:spTree>
    <p:extLst>
      <p:ext uri="{BB962C8B-B14F-4D97-AF65-F5344CB8AC3E}">
        <p14:creationId xmlns:p14="http://schemas.microsoft.com/office/powerpoint/2010/main" val="1145473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0240A645-2F7E-4DE3-9F16-5CAD50FD3754}" type="datetimeFigureOut">
              <a:rPr lang="ru-RU" smtClean="0"/>
              <a:t>25.09.2019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6CDDCDC-0F9E-4EBC-84D2-5CC9B794AA4E}" type="slidenum">
              <a:rPr lang="ru-RU" smtClean="0"/>
              <a:t>‹#›</a:t>
            </a:fld>
            <a:endParaRPr lang="ru-RU"/>
          </a:p>
        </p:txBody>
      </p:sp>
    </p:spTree>
    <p:extLst>
      <p:ext uri="{BB962C8B-B14F-4D97-AF65-F5344CB8AC3E}">
        <p14:creationId xmlns:p14="http://schemas.microsoft.com/office/powerpoint/2010/main" val="3334665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0240A645-2F7E-4DE3-9F16-5CAD50FD3754}" type="datetimeFigureOut">
              <a:rPr lang="ru-RU" smtClean="0"/>
              <a:t>25.09.2019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6CDDCDC-0F9E-4EBC-84D2-5CC9B794AA4E}" type="slidenum">
              <a:rPr lang="ru-RU" smtClean="0"/>
              <a:t>‹#›</a:t>
            </a:fld>
            <a:endParaRPr lang="ru-RU"/>
          </a:p>
        </p:txBody>
      </p:sp>
    </p:spTree>
    <p:extLst>
      <p:ext uri="{BB962C8B-B14F-4D97-AF65-F5344CB8AC3E}">
        <p14:creationId xmlns:p14="http://schemas.microsoft.com/office/powerpoint/2010/main" val="3151055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ru-R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40A645-2F7E-4DE3-9F16-5CAD50FD3754}" type="datetimeFigureOut">
              <a:rPr lang="ru-RU" smtClean="0"/>
              <a:t>25.09.2019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6CDDCDC-0F9E-4EBC-84D2-5CC9B794AA4E}" type="slidenum">
              <a:rPr lang="ru-RU" smtClean="0"/>
              <a:t>‹#›</a:t>
            </a:fld>
            <a:endParaRPr lang="ru-RU"/>
          </a:p>
        </p:txBody>
      </p:sp>
    </p:spTree>
    <p:extLst>
      <p:ext uri="{BB962C8B-B14F-4D97-AF65-F5344CB8AC3E}">
        <p14:creationId xmlns:p14="http://schemas.microsoft.com/office/powerpoint/2010/main" val="3285632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0240A645-2F7E-4DE3-9F16-5CAD50FD3754}" type="datetimeFigureOut">
              <a:rPr lang="ru-RU" smtClean="0"/>
              <a:t>25.09.2019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6CDDCDC-0F9E-4EBC-84D2-5CC9B794AA4E}" type="slidenum">
              <a:rPr lang="ru-RU" smtClean="0"/>
              <a:t>‹#›</a:t>
            </a:fld>
            <a:endParaRPr lang="ru-RU"/>
          </a:p>
        </p:txBody>
      </p:sp>
    </p:spTree>
    <p:extLst>
      <p:ext uri="{BB962C8B-B14F-4D97-AF65-F5344CB8AC3E}">
        <p14:creationId xmlns:p14="http://schemas.microsoft.com/office/powerpoint/2010/main" val="656813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ru-R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0240A645-2F7E-4DE3-9F16-5CAD50FD3754}" type="datetimeFigureOut">
              <a:rPr lang="ru-RU" smtClean="0"/>
              <a:t>25.09.2019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96CDDCDC-0F9E-4EBC-84D2-5CC9B794AA4E}" type="slidenum">
              <a:rPr lang="ru-RU" smtClean="0"/>
              <a:t>‹#›</a:t>
            </a:fld>
            <a:endParaRPr lang="ru-RU"/>
          </a:p>
        </p:txBody>
      </p:sp>
    </p:spTree>
    <p:extLst>
      <p:ext uri="{BB962C8B-B14F-4D97-AF65-F5344CB8AC3E}">
        <p14:creationId xmlns:p14="http://schemas.microsoft.com/office/powerpoint/2010/main" val="1510471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0240A645-2F7E-4DE3-9F16-5CAD50FD3754}" type="datetimeFigureOut">
              <a:rPr lang="ru-RU" smtClean="0"/>
              <a:t>25.09.2019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96CDDCDC-0F9E-4EBC-84D2-5CC9B794AA4E}" type="slidenum">
              <a:rPr lang="ru-RU" smtClean="0"/>
              <a:t>‹#›</a:t>
            </a:fld>
            <a:endParaRPr lang="ru-RU"/>
          </a:p>
        </p:txBody>
      </p:sp>
    </p:spTree>
    <p:extLst>
      <p:ext uri="{BB962C8B-B14F-4D97-AF65-F5344CB8AC3E}">
        <p14:creationId xmlns:p14="http://schemas.microsoft.com/office/powerpoint/2010/main" val="1254282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40A645-2F7E-4DE3-9F16-5CAD50FD3754}" type="datetimeFigureOut">
              <a:rPr lang="ru-RU" smtClean="0"/>
              <a:t>25.09.2019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96CDDCDC-0F9E-4EBC-84D2-5CC9B794AA4E}" type="slidenum">
              <a:rPr lang="ru-RU" smtClean="0"/>
              <a:t>‹#›</a:t>
            </a:fld>
            <a:endParaRPr lang="ru-RU"/>
          </a:p>
        </p:txBody>
      </p:sp>
    </p:spTree>
    <p:extLst>
      <p:ext uri="{BB962C8B-B14F-4D97-AF65-F5344CB8AC3E}">
        <p14:creationId xmlns:p14="http://schemas.microsoft.com/office/powerpoint/2010/main" val="2963765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40A645-2F7E-4DE3-9F16-5CAD50FD3754}" type="datetimeFigureOut">
              <a:rPr lang="ru-RU" smtClean="0"/>
              <a:t>25.09.2019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6CDDCDC-0F9E-4EBC-84D2-5CC9B794AA4E}" type="slidenum">
              <a:rPr lang="ru-RU" smtClean="0"/>
              <a:t>‹#›</a:t>
            </a:fld>
            <a:endParaRPr lang="ru-RU"/>
          </a:p>
        </p:txBody>
      </p:sp>
    </p:spTree>
    <p:extLst>
      <p:ext uri="{BB962C8B-B14F-4D97-AF65-F5344CB8AC3E}">
        <p14:creationId xmlns:p14="http://schemas.microsoft.com/office/powerpoint/2010/main" val="3614307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40A645-2F7E-4DE3-9F16-5CAD50FD3754}" type="datetimeFigureOut">
              <a:rPr lang="ru-RU" smtClean="0"/>
              <a:t>25.09.2019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6CDDCDC-0F9E-4EBC-84D2-5CC9B794AA4E}" type="slidenum">
              <a:rPr lang="ru-RU" smtClean="0"/>
              <a:t>‹#›</a:t>
            </a:fld>
            <a:endParaRPr lang="ru-RU"/>
          </a:p>
        </p:txBody>
      </p:sp>
    </p:spTree>
    <p:extLst>
      <p:ext uri="{BB962C8B-B14F-4D97-AF65-F5344CB8AC3E}">
        <p14:creationId xmlns:p14="http://schemas.microsoft.com/office/powerpoint/2010/main" val="2486379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40A645-2F7E-4DE3-9F16-5CAD50FD3754}" type="datetimeFigureOut">
              <a:rPr lang="ru-RU" smtClean="0"/>
              <a:t>25.09.2019</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CDDCDC-0F9E-4EBC-84D2-5CC9B794AA4E}" type="slidenum">
              <a:rPr lang="ru-RU" smtClean="0"/>
              <a:t>‹#›</a:t>
            </a:fld>
            <a:endParaRPr lang="ru-RU"/>
          </a:p>
        </p:txBody>
      </p:sp>
    </p:spTree>
    <p:extLst>
      <p:ext uri="{BB962C8B-B14F-4D97-AF65-F5344CB8AC3E}">
        <p14:creationId xmlns:p14="http://schemas.microsoft.com/office/powerpoint/2010/main" val="3350447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796" y="1122363"/>
            <a:ext cx="10873212" cy="2387600"/>
          </a:xfrm>
        </p:spPr>
        <p:txBody>
          <a:bodyPr/>
          <a:lstStyle/>
          <a:p>
            <a:pPr algn="r"/>
            <a:r>
              <a:rPr lang="en-US" b="1" u="sng" dirty="0" smtClean="0">
                <a:solidFill>
                  <a:srgbClr val="FF0000"/>
                </a:solidFill>
              </a:rPr>
              <a:t>IMPORTANT CASES </a:t>
            </a:r>
            <a:endParaRPr lang="ru-RU" b="1" u="sng" dirty="0">
              <a:solidFill>
                <a:srgbClr val="FF0000"/>
              </a:solidFill>
            </a:endParaRPr>
          </a:p>
        </p:txBody>
      </p:sp>
      <p:sp>
        <p:nvSpPr>
          <p:cNvPr id="3" name="Subtitle 2"/>
          <p:cNvSpPr>
            <a:spLocks noGrp="1"/>
          </p:cNvSpPr>
          <p:nvPr>
            <p:ph type="subTitle" idx="1"/>
          </p:nvPr>
        </p:nvSpPr>
        <p:spPr/>
        <p:txBody>
          <a:bodyPr>
            <a:normAutofit/>
          </a:bodyPr>
          <a:lstStyle/>
          <a:p>
            <a:pPr algn="r"/>
            <a:r>
              <a:rPr lang="en-US" sz="2800" b="1" u="sng" dirty="0" smtClean="0">
                <a:solidFill>
                  <a:srgbClr val="00B0F0"/>
                </a:solidFill>
              </a:rPr>
              <a:t>[PART-II]</a:t>
            </a:r>
            <a:endParaRPr lang="ru-RU" sz="2800" b="1" u="sng" dirty="0">
              <a:solidFill>
                <a:srgbClr val="00B0F0"/>
              </a:solidFill>
            </a:endParaRPr>
          </a:p>
        </p:txBody>
      </p:sp>
    </p:spTree>
    <p:extLst>
      <p:ext uri="{BB962C8B-B14F-4D97-AF65-F5344CB8AC3E}">
        <p14:creationId xmlns:p14="http://schemas.microsoft.com/office/powerpoint/2010/main" val="114107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5360" y="1303698"/>
            <a:ext cx="10515600" cy="4900425"/>
          </a:xfrm>
        </p:spPr>
        <p:txBody>
          <a:bodyPr/>
          <a:lstStyle/>
          <a:p>
            <a:pPr algn="just"/>
            <a:r>
              <a:rPr lang="en-US" b="1" dirty="0">
                <a:solidFill>
                  <a:schemeClr val="accent1">
                    <a:lumMod val="50000"/>
                  </a:schemeClr>
                </a:solidFill>
              </a:rPr>
              <a:t>The Federation was represented by A.K. </a:t>
            </a:r>
            <a:r>
              <a:rPr lang="en-US" b="1" dirty="0" err="1">
                <a:solidFill>
                  <a:schemeClr val="accent1">
                    <a:lumMod val="50000"/>
                  </a:schemeClr>
                </a:solidFill>
              </a:rPr>
              <a:t>Brohi</a:t>
            </a:r>
            <a:r>
              <a:rPr lang="en-US" b="1" dirty="0">
                <a:solidFill>
                  <a:schemeClr val="accent1">
                    <a:lumMod val="50000"/>
                  </a:schemeClr>
                </a:solidFill>
              </a:rPr>
              <a:t>, who based his arguments over the post-March election scenario. </a:t>
            </a:r>
            <a:endParaRPr lang="en-US" b="1" dirty="0" smtClean="0">
              <a:solidFill>
                <a:schemeClr val="accent1">
                  <a:lumMod val="50000"/>
                </a:schemeClr>
              </a:solidFill>
            </a:endParaRPr>
          </a:p>
          <a:p>
            <a:pPr algn="just"/>
            <a:r>
              <a:rPr lang="en-US" b="1" dirty="0" smtClean="0">
                <a:solidFill>
                  <a:schemeClr val="accent1">
                    <a:lumMod val="50000"/>
                  </a:schemeClr>
                </a:solidFill>
              </a:rPr>
              <a:t>He </a:t>
            </a:r>
            <a:r>
              <a:rPr lang="en-US" b="1" dirty="0">
                <a:solidFill>
                  <a:schemeClr val="accent1">
                    <a:lumMod val="50000"/>
                  </a:schemeClr>
                </a:solidFill>
              </a:rPr>
              <a:t>claimed that as a result of Bhutto’s massive rigging, his government had lost whatever constitutional validity it earlier had. </a:t>
            </a:r>
            <a:endParaRPr lang="en-US" b="1" dirty="0" smtClean="0">
              <a:solidFill>
                <a:schemeClr val="accent1">
                  <a:lumMod val="50000"/>
                </a:schemeClr>
              </a:solidFill>
            </a:endParaRPr>
          </a:p>
          <a:p>
            <a:pPr algn="just"/>
            <a:r>
              <a:rPr lang="en-US" b="1" dirty="0" smtClean="0">
                <a:solidFill>
                  <a:schemeClr val="accent1">
                    <a:lumMod val="50000"/>
                  </a:schemeClr>
                </a:solidFill>
              </a:rPr>
              <a:t>The </a:t>
            </a:r>
            <a:r>
              <a:rPr lang="en-US" b="1" dirty="0">
                <a:solidFill>
                  <a:schemeClr val="accent1">
                    <a:lumMod val="50000"/>
                  </a:schemeClr>
                </a:solidFill>
              </a:rPr>
              <a:t>ensuing widespread disturbances amounted to a repudiation of </a:t>
            </a:r>
            <a:r>
              <a:rPr lang="en-US" b="1" dirty="0" err="1">
                <a:solidFill>
                  <a:schemeClr val="accent1">
                    <a:lumMod val="50000"/>
                  </a:schemeClr>
                </a:solidFill>
              </a:rPr>
              <a:t>Mr</a:t>
            </a:r>
            <a:r>
              <a:rPr lang="en-US" b="1" dirty="0">
                <a:solidFill>
                  <a:schemeClr val="accent1">
                    <a:lumMod val="50000"/>
                  </a:schemeClr>
                </a:solidFill>
              </a:rPr>
              <a:t> Bhutto’s authority to rule and the </a:t>
            </a:r>
            <a:r>
              <a:rPr lang="en-US" b="1" dirty="0" err="1">
                <a:solidFill>
                  <a:schemeClr val="accent1">
                    <a:lumMod val="50000"/>
                  </a:schemeClr>
                </a:solidFill>
              </a:rPr>
              <a:t>spectre</a:t>
            </a:r>
            <a:r>
              <a:rPr lang="en-US" b="1" dirty="0">
                <a:solidFill>
                  <a:schemeClr val="accent1">
                    <a:lumMod val="50000"/>
                  </a:schemeClr>
                </a:solidFill>
              </a:rPr>
              <a:t> of civil war was averted only thanks to the timely action by the army on July 5</a:t>
            </a:r>
            <a:r>
              <a:rPr lang="en-US" b="1" dirty="0" smtClean="0">
                <a:solidFill>
                  <a:schemeClr val="accent1">
                    <a:lumMod val="50000"/>
                  </a:schemeClr>
                </a:solidFill>
              </a:rPr>
              <a:t>.</a:t>
            </a:r>
          </a:p>
          <a:p>
            <a:pPr algn="just"/>
            <a:r>
              <a:rPr lang="en-US" b="1" dirty="0">
                <a:solidFill>
                  <a:srgbClr val="FF0000"/>
                </a:solidFill>
              </a:rPr>
              <a:t>After hearing both sides, the court delivered its verdict on Nov 10, 1977: referring to the doctrine of necessity, the court dismissed the petition, saying it was not maintainable.</a:t>
            </a:r>
            <a:endParaRPr lang="ru-RU" b="1" dirty="0">
              <a:solidFill>
                <a:srgbClr val="FF0000"/>
              </a:solidFill>
            </a:endParaRPr>
          </a:p>
        </p:txBody>
      </p:sp>
    </p:spTree>
    <p:extLst>
      <p:ext uri="{BB962C8B-B14F-4D97-AF65-F5344CB8AC3E}">
        <p14:creationId xmlns:p14="http://schemas.microsoft.com/office/powerpoint/2010/main" val="3061965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accent6">
                    <a:lumMod val="50000"/>
                  </a:schemeClr>
                </a:solidFill>
              </a:rPr>
              <a:t>MAIN POINTS OF THE VERDICT:</a:t>
            </a:r>
            <a:endParaRPr lang="ru-RU" b="1" u="sng" dirty="0">
              <a:solidFill>
                <a:schemeClr val="accent6">
                  <a:lumMod val="50000"/>
                </a:schemeClr>
              </a:solidFill>
            </a:endParaRPr>
          </a:p>
        </p:txBody>
      </p:sp>
      <p:sp>
        <p:nvSpPr>
          <p:cNvPr id="3" name="Content Placeholder 2"/>
          <p:cNvSpPr>
            <a:spLocks noGrp="1"/>
          </p:cNvSpPr>
          <p:nvPr>
            <p:ph idx="1"/>
          </p:nvPr>
        </p:nvSpPr>
        <p:spPr>
          <a:xfrm>
            <a:off x="516048" y="1982709"/>
            <a:ext cx="11398312" cy="4194254"/>
          </a:xfrm>
        </p:spPr>
        <p:txBody>
          <a:bodyPr>
            <a:normAutofit/>
          </a:bodyPr>
          <a:lstStyle/>
          <a:p>
            <a:pPr algn="just"/>
            <a:r>
              <a:rPr lang="en-US" b="1" dirty="0">
                <a:solidFill>
                  <a:schemeClr val="accent6">
                    <a:lumMod val="50000"/>
                  </a:schemeClr>
                </a:solidFill>
              </a:rPr>
              <a:t>The Supreme Court said that the legal consequences of an abrupt political change, by imposition of martial law, have to be judged not by application of an abstract theory of law in vacuum but by consideration of the total milieu preceding the change. </a:t>
            </a:r>
            <a:endParaRPr lang="en-US" b="1" dirty="0" smtClean="0">
              <a:solidFill>
                <a:schemeClr val="accent6">
                  <a:lumMod val="50000"/>
                </a:schemeClr>
              </a:solidFill>
            </a:endParaRPr>
          </a:p>
          <a:p>
            <a:pPr algn="just"/>
            <a:r>
              <a:rPr lang="en-US" b="1" dirty="0" smtClean="0">
                <a:solidFill>
                  <a:schemeClr val="accent6">
                    <a:lumMod val="50000"/>
                  </a:schemeClr>
                </a:solidFill>
              </a:rPr>
              <a:t>The </a:t>
            </a:r>
            <a:r>
              <a:rPr lang="en-US" b="1" dirty="0">
                <a:solidFill>
                  <a:schemeClr val="accent6">
                    <a:lumMod val="50000"/>
                  </a:schemeClr>
                </a:solidFill>
              </a:rPr>
              <a:t>court held that the “objective” political situation prevailing at the time, its historical imperatives, compulsions, motivations of persons bringing the change and the extent of preservation of suppression of old legal order all needed to be considered</a:t>
            </a:r>
            <a:r>
              <a:rPr lang="en-US" b="1" dirty="0" smtClean="0">
                <a:solidFill>
                  <a:schemeClr val="accent6">
                    <a:lumMod val="50000"/>
                  </a:schemeClr>
                </a:solidFill>
              </a:rPr>
              <a:t>.</a:t>
            </a:r>
          </a:p>
        </p:txBody>
      </p:sp>
    </p:spTree>
    <p:extLst>
      <p:ext uri="{BB962C8B-B14F-4D97-AF65-F5344CB8AC3E}">
        <p14:creationId xmlns:p14="http://schemas.microsoft.com/office/powerpoint/2010/main" val="345056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7941"/>
            <a:ext cx="10515600" cy="5679022"/>
          </a:xfrm>
        </p:spPr>
        <p:txBody>
          <a:bodyPr>
            <a:normAutofit/>
          </a:bodyPr>
          <a:lstStyle/>
          <a:p>
            <a:pPr algn="just"/>
            <a:endParaRPr lang="en-US" b="1" dirty="0" smtClean="0">
              <a:solidFill>
                <a:schemeClr val="accent6">
                  <a:lumMod val="50000"/>
                </a:schemeClr>
              </a:solidFill>
            </a:endParaRPr>
          </a:p>
          <a:p>
            <a:pPr algn="just"/>
            <a:r>
              <a:rPr lang="en-US" b="1" dirty="0" smtClean="0">
                <a:solidFill>
                  <a:schemeClr val="accent6">
                    <a:lumMod val="50000"/>
                  </a:schemeClr>
                </a:solidFill>
              </a:rPr>
              <a:t>In paragraph IX of the verdict, the court said that the true position emerging out of the facts of the case and the law applicable thereto is that the 1973 Constitution still remains the supreme law of the land, subject to the condition that certain parts thereof have been held in abeyance on account of State machinery.</a:t>
            </a:r>
          </a:p>
          <a:p>
            <a:pPr algn="just"/>
            <a:endParaRPr lang="en-US" b="1" dirty="0">
              <a:solidFill>
                <a:schemeClr val="accent6">
                  <a:lumMod val="50000"/>
                </a:schemeClr>
              </a:solidFill>
            </a:endParaRPr>
          </a:p>
          <a:p>
            <a:pPr algn="just"/>
            <a:r>
              <a:rPr lang="en-US" b="1" dirty="0" smtClean="0">
                <a:solidFill>
                  <a:schemeClr val="accent6">
                    <a:lumMod val="50000"/>
                  </a:schemeClr>
                </a:solidFill>
              </a:rPr>
              <a:t>The mere fact that the judges of the superior courts have taken a new oath after the proclamation of martial law does not in any manner derogate from the position as the courts had been originally established under the 1973 Constitution and have continued in their functions in spite of the proclamation of martial law. </a:t>
            </a:r>
            <a:endParaRPr lang="ru-RU" b="1" dirty="0">
              <a:solidFill>
                <a:schemeClr val="accent6">
                  <a:lumMod val="50000"/>
                </a:schemeClr>
              </a:solidFill>
            </a:endParaRPr>
          </a:p>
        </p:txBody>
      </p:sp>
    </p:spTree>
    <p:extLst>
      <p:ext uri="{BB962C8B-B14F-4D97-AF65-F5344CB8AC3E}">
        <p14:creationId xmlns:p14="http://schemas.microsoft.com/office/powerpoint/2010/main" val="1797135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9299" y="1095469"/>
            <a:ext cx="11470741" cy="5081494"/>
          </a:xfrm>
        </p:spPr>
        <p:txBody>
          <a:bodyPr>
            <a:normAutofit/>
          </a:bodyPr>
          <a:lstStyle/>
          <a:p>
            <a:pPr algn="just"/>
            <a:r>
              <a:rPr lang="en-US" b="1" dirty="0">
                <a:solidFill>
                  <a:schemeClr val="accent6">
                    <a:lumMod val="50000"/>
                  </a:schemeClr>
                </a:solidFill>
              </a:rPr>
              <a:t>The CMLA assuming power by means of an extra-constitutional step was held to be a matter of state necessity and was deemed as being a step taken for the welfare of the people. He was now entitled to perform all acts and promulgate all legislative measures</a:t>
            </a:r>
            <a:r>
              <a:rPr lang="en-US" b="1" dirty="0" smtClean="0">
                <a:solidFill>
                  <a:schemeClr val="accent6">
                    <a:lumMod val="50000"/>
                  </a:schemeClr>
                </a:solidFill>
              </a:rPr>
              <a:t>.</a:t>
            </a:r>
          </a:p>
          <a:p>
            <a:pPr algn="just"/>
            <a:r>
              <a:rPr lang="en-US" b="1" dirty="0">
                <a:solidFill>
                  <a:schemeClr val="accent6">
                    <a:lumMod val="50000"/>
                  </a:schemeClr>
                </a:solidFill>
              </a:rPr>
              <a:t>he verdict added that given the broken state of law and order, and the shattered economy, the CMLA took over administration for a short time to arrange for fresh elections within (the) shortest possible time</a:t>
            </a:r>
            <a:r>
              <a:rPr lang="en-US" b="1" dirty="0" smtClean="0">
                <a:solidFill>
                  <a:schemeClr val="accent6">
                    <a:lumMod val="50000"/>
                  </a:schemeClr>
                </a:solidFill>
              </a:rPr>
              <a:t>.</a:t>
            </a:r>
          </a:p>
          <a:p>
            <a:pPr algn="just"/>
            <a:r>
              <a:rPr lang="en-US" b="1" dirty="0">
                <a:solidFill>
                  <a:schemeClr val="accent6">
                    <a:lumMod val="50000"/>
                  </a:schemeClr>
                </a:solidFill>
              </a:rPr>
              <a:t>The new arrangements dictated by consideration of state necessity and welfare of the people acquired its effectiveness owing to its moral content and promise of restoration of democratic institutions, and was therefore justified on the basis of doctrine of necessity.</a:t>
            </a:r>
            <a:endParaRPr lang="ru-RU" b="1" dirty="0">
              <a:solidFill>
                <a:schemeClr val="accent6">
                  <a:lumMod val="50000"/>
                </a:schemeClr>
              </a:solidFill>
            </a:endParaRPr>
          </a:p>
        </p:txBody>
      </p:sp>
    </p:spTree>
    <p:extLst>
      <p:ext uri="{BB962C8B-B14F-4D97-AF65-F5344CB8AC3E}">
        <p14:creationId xmlns:p14="http://schemas.microsoft.com/office/powerpoint/2010/main" val="3897801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246" y="365125"/>
            <a:ext cx="10973554" cy="1325563"/>
          </a:xfrm>
        </p:spPr>
        <p:txBody>
          <a:bodyPr/>
          <a:lstStyle/>
          <a:p>
            <a:r>
              <a:rPr lang="en-US" b="1" u="sng" dirty="0" smtClean="0">
                <a:solidFill>
                  <a:schemeClr val="accent6">
                    <a:lumMod val="50000"/>
                  </a:schemeClr>
                </a:solidFill>
              </a:rPr>
              <a:t>ASMA JIILLANI CASE:</a:t>
            </a:r>
            <a:endParaRPr lang="ru-RU" b="1" u="sng" dirty="0">
              <a:solidFill>
                <a:schemeClr val="accent6">
                  <a:lumMod val="50000"/>
                </a:schemeClr>
              </a:solidFill>
            </a:endParaRPr>
          </a:p>
        </p:txBody>
      </p:sp>
      <p:sp>
        <p:nvSpPr>
          <p:cNvPr id="3" name="Content Placeholder 2"/>
          <p:cNvSpPr>
            <a:spLocks noGrp="1"/>
          </p:cNvSpPr>
          <p:nvPr>
            <p:ph idx="1"/>
          </p:nvPr>
        </p:nvSpPr>
        <p:spPr>
          <a:xfrm>
            <a:off x="226337" y="1520982"/>
            <a:ext cx="11733291" cy="5214796"/>
          </a:xfrm>
        </p:spPr>
        <p:txBody>
          <a:bodyPr>
            <a:normAutofit/>
          </a:bodyPr>
          <a:lstStyle/>
          <a:p>
            <a:pPr algn="just"/>
            <a:r>
              <a:rPr lang="en-US" b="1">
                <a:solidFill>
                  <a:schemeClr val="accent6">
                    <a:lumMod val="50000"/>
                  </a:schemeClr>
                </a:solidFill>
              </a:rPr>
              <a:t>The two appeals, one filed by Miss </a:t>
            </a:r>
            <a:r>
              <a:rPr lang="en-US" b="1" dirty="0" err="1">
                <a:solidFill>
                  <a:schemeClr val="accent6">
                    <a:lumMod val="50000"/>
                  </a:schemeClr>
                </a:solidFill>
              </a:rPr>
              <a:t>Asma</a:t>
            </a:r>
            <a:r>
              <a:rPr lang="en-US" b="1" dirty="0">
                <a:solidFill>
                  <a:schemeClr val="accent6">
                    <a:lumMod val="50000"/>
                  </a:schemeClr>
                </a:solidFill>
              </a:rPr>
              <a:t> </a:t>
            </a:r>
            <a:r>
              <a:rPr lang="en-US" b="1" dirty="0" err="1">
                <a:solidFill>
                  <a:schemeClr val="accent6">
                    <a:lumMod val="50000"/>
                  </a:schemeClr>
                </a:solidFill>
              </a:rPr>
              <a:t>Jilani</a:t>
            </a:r>
            <a:r>
              <a:rPr lang="en-US" b="1" dirty="0">
                <a:solidFill>
                  <a:schemeClr val="accent6">
                    <a:lumMod val="50000"/>
                  </a:schemeClr>
                </a:solidFill>
              </a:rPr>
              <a:t> in the Punjab High Court for the release of her father Malik </a:t>
            </a:r>
            <a:r>
              <a:rPr lang="en-US" b="1" dirty="0" err="1">
                <a:solidFill>
                  <a:schemeClr val="accent6">
                    <a:lumMod val="50000"/>
                  </a:schemeClr>
                </a:solidFill>
              </a:rPr>
              <a:t>Ghulam</a:t>
            </a:r>
            <a:r>
              <a:rPr lang="en-US" b="1" dirty="0">
                <a:solidFill>
                  <a:schemeClr val="accent6">
                    <a:lumMod val="50000"/>
                  </a:schemeClr>
                </a:solidFill>
              </a:rPr>
              <a:t> </a:t>
            </a:r>
            <a:r>
              <a:rPr lang="en-US" b="1" dirty="0" err="1">
                <a:solidFill>
                  <a:schemeClr val="accent6">
                    <a:lumMod val="50000"/>
                  </a:schemeClr>
                </a:solidFill>
              </a:rPr>
              <a:t>Jilani</a:t>
            </a:r>
            <a:r>
              <a:rPr lang="en-US" b="1" dirty="0">
                <a:solidFill>
                  <a:schemeClr val="accent6">
                    <a:lumMod val="50000"/>
                  </a:schemeClr>
                </a:solidFill>
              </a:rPr>
              <a:t>, and by </a:t>
            </a:r>
            <a:r>
              <a:rPr lang="en-US" b="1" dirty="0" err="1">
                <a:solidFill>
                  <a:schemeClr val="accent6">
                    <a:lumMod val="50000"/>
                  </a:schemeClr>
                </a:solidFill>
              </a:rPr>
              <a:t>Mrs</a:t>
            </a:r>
            <a:r>
              <a:rPr lang="en-US" b="1" dirty="0">
                <a:solidFill>
                  <a:schemeClr val="accent6">
                    <a:lumMod val="50000"/>
                  </a:schemeClr>
                </a:solidFill>
              </a:rPr>
              <a:t> </a:t>
            </a:r>
            <a:r>
              <a:rPr lang="en-US" b="1" dirty="0" err="1">
                <a:solidFill>
                  <a:schemeClr val="accent6">
                    <a:lumMod val="50000"/>
                  </a:schemeClr>
                </a:solidFill>
              </a:rPr>
              <a:t>Zarina</a:t>
            </a:r>
            <a:r>
              <a:rPr lang="en-US" b="1" dirty="0">
                <a:solidFill>
                  <a:schemeClr val="accent6">
                    <a:lumMod val="50000"/>
                  </a:schemeClr>
                </a:solidFill>
              </a:rPr>
              <a:t> </a:t>
            </a:r>
            <a:r>
              <a:rPr lang="en-US" b="1" dirty="0" err="1">
                <a:solidFill>
                  <a:schemeClr val="accent6">
                    <a:lumMod val="50000"/>
                  </a:schemeClr>
                </a:solidFill>
              </a:rPr>
              <a:t>Gohar</a:t>
            </a:r>
            <a:r>
              <a:rPr lang="en-US" b="1" dirty="0">
                <a:solidFill>
                  <a:schemeClr val="accent6">
                    <a:lumMod val="50000"/>
                  </a:schemeClr>
                </a:solidFill>
              </a:rPr>
              <a:t> in the Sindh High Court for the release of her husband </a:t>
            </a:r>
            <a:r>
              <a:rPr lang="en-US" b="1" dirty="0" err="1">
                <a:solidFill>
                  <a:schemeClr val="accent6">
                    <a:lumMod val="50000"/>
                  </a:schemeClr>
                </a:solidFill>
              </a:rPr>
              <a:t>Althaf</a:t>
            </a:r>
            <a:r>
              <a:rPr lang="en-US" b="1" dirty="0">
                <a:solidFill>
                  <a:schemeClr val="accent6">
                    <a:lumMod val="50000"/>
                  </a:schemeClr>
                </a:solidFill>
              </a:rPr>
              <a:t> </a:t>
            </a:r>
            <a:r>
              <a:rPr lang="en-US" b="1" dirty="0" err="1">
                <a:solidFill>
                  <a:schemeClr val="accent6">
                    <a:lumMod val="50000"/>
                  </a:schemeClr>
                </a:solidFill>
              </a:rPr>
              <a:t>Gohar</a:t>
            </a:r>
            <a:r>
              <a:rPr lang="en-US" b="1" dirty="0">
                <a:solidFill>
                  <a:schemeClr val="accent6">
                    <a:lumMod val="50000"/>
                  </a:schemeClr>
                </a:solidFill>
              </a:rPr>
              <a:t>, under Article 98 of the Constitution of Pakistan 1962. </a:t>
            </a:r>
            <a:endParaRPr lang="en-US" b="1" dirty="0" smtClean="0">
              <a:solidFill>
                <a:schemeClr val="accent6">
                  <a:lumMod val="50000"/>
                </a:schemeClr>
              </a:solidFill>
            </a:endParaRPr>
          </a:p>
          <a:p>
            <a:pPr algn="just"/>
            <a:r>
              <a:rPr lang="en-US" b="1" dirty="0">
                <a:solidFill>
                  <a:schemeClr val="accent6">
                    <a:lumMod val="50000"/>
                  </a:schemeClr>
                </a:solidFill>
              </a:rPr>
              <a:t>The detention of Malik </a:t>
            </a:r>
            <a:r>
              <a:rPr lang="en-US" b="1" dirty="0" err="1">
                <a:solidFill>
                  <a:schemeClr val="accent6">
                    <a:lumMod val="50000"/>
                  </a:schemeClr>
                </a:solidFill>
              </a:rPr>
              <a:t>Ghulam</a:t>
            </a:r>
            <a:r>
              <a:rPr lang="en-US" b="1" dirty="0">
                <a:solidFill>
                  <a:schemeClr val="accent6">
                    <a:lumMod val="50000"/>
                  </a:schemeClr>
                </a:solidFill>
              </a:rPr>
              <a:t> </a:t>
            </a:r>
            <a:r>
              <a:rPr lang="en-US" b="1" dirty="0" err="1">
                <a:solidFill>
                  <a:schemeClr val="accent6">
                    <a:lumMod val="50000"/>
                  </a:schemeClr>
                </a:solidFill>
              </a:rPr>
              <a:t>Jilani</a:t>
            </a:r>
            <a:r>
              <a:rPr lang="en-US" b="1" dirty="0">
                <a:solidFill>
                  <a:schemeClr val="accent6">
                    <a:lumMod val="50000"/>
                  </a:schemeClr>
                </a:solidFill>
              </a:rPr>
              <a:t> and </a:t>
            </a:r>
            <a:r>
              <a:rPr lang="en-US" b="1" dirty="0" err="1">
                <a:solidFill>
                  <a:schemeClr val="accent6">
                    <a:lumMod val="50000"/>
                  </a:schemeClr>
                </a:solidFill>
              </a:rPr>
              <a:t>Althaf</a:t>
            </a:r>
            <a:r>
              <a:rPr lang="en-US" b="1" dirty="0">
                <a:solidFill>
                  <a:schemeClr val="accent6">
                    <a:lumMod val="50000"/>
                  </a:schemeClr>
                </a:solidFill>
              </a:rPr>
              <a:t> </a:t>
            </a:r>
            <a:r>
              <a:rPr lang="en-US" b="1" dirty="0" err="1">
                <a:solidFill>
                  <a:schemeClr val="accent6">
                    <a:lumMod val="50000"/>
                  </a:schemeClr>
                </a:solidFill>
              </a:rPr>
              <a:t>Gohar</a:t>
            </a:r>
            <a:r>
              <a:rPr lang="en-US" b="1" dirty="0">
                <a:solidFill>
                  <a:schemeClr val="accent6">
                    <a:lumMod val="50000"/>
                  </a:schemeClr>
                </a:solidFill>
              </a:rPr>
              <a:t> had been made under the Martial Law Regulation No.78 of 1971. So the detention of these persons were challenged in Lahore and Karachi High Court respect. </a:t>
            </a:r>
            <a:endParaRPr lang="en-US" b="1" dirty="0" smtClean="0">
              <a:solidFill>
                <a:schemeClr val="accent6">
                  <a:lumMod val="50000"/>
                </a:schemeClr>
              </a:solidFill>
            </a:endParaRPr>
          </a:p>
          <a:p>
            <a:pPr algn="just"/>
            <a:r>
              <a:rPr lang="en-US" b="1" dirty="0">
                <a:solidFill>
                  <a:schemeClr val="accent6">
                    <a:lumMod val="50000"/>
                  </a:schemeClr>
                </a:solidFill>
              </a:rPr>
              <a:t>The High Court held that it had no jurisdiction because clause 2 of the Jurisdiction of Courts(Removal of Doubts) Order No.3 of 1969 barred the courts from questioning the validity of any act done under the Martial Law Regulation No.78 of 1978.</a:t>
            </a:r>
            <a:endParaRPr lang="ru-RU" b="1" dirty="0">
              <a:solidFill>
                <a:schemeClr val="accent6">
                  <a:lumMod val="50000"/>
                </a:schemeClr>
              </a:solidFill>
            </a:endParaRPr>
          </a:p>
        </p:txBody>
      </p:sp>
    </p:spTree>
    <p:extLst>
      <p:ext uri="{BB962C8B-B14F-4D97-AF65-F5344CB8AC3E}">
        <p14:creationId xmlns:p14="http://schemas.microsoft.com/office/powerpoint/2010/main" val="2335473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8431"/>
            <a:ext cx="10515600" cy="4918531"/>
          </a:xfrm>
        </p:spPr>
        <p:txBody>
          <a:bodyPr/>
          <a:lstStyle/>
          <a:p>
            <a:r>
              <a:rPr lang="en-US" b="1" dirty="0" err="1">
                <a:solidFill>
                  <a:srgbClr val="C00000"/>
                </a:solidFill>
              </a:rPr>
              <a:t>Asma</a:t>
            </a:r>
            <a:r>
              <a:rPr lang="en-US" b="1" dirty="0">
                <a:solidFill>
                  <a:srgbClr val="C00000"/>
                </a:solidFill>
              </a:rPr>
              <a:t> </a:t>
            </a:r>
            <a:r>
              <a:rPr lang="en-US" b="1" dirty="0" err="1">
                <a:solidFill>
                  <a:srgbClr val="C00000"/>
                </a:solidFill>
              </a:rPr>
              <a:t>Jilani</a:t>
            </a:r>
            <a:r>
              <a:rPr lang="en-US" b="1" dirty="0">
                <a:solidFill>
                  <a:srgbClr val="C00000"/>
                </a:solidFill>
              </a:rPr>
              <a:t> appealed to Supreme Court </a:t>
            </a:r>
            <a:r>
              <a:rPr lang="en-US" b="1" dirty="0" smtClean="0">
                <a:solidFill>
                  <a:srgbClr val="C00000"/>
                </a:solidFill>
              </a:rPr>
              <a:t>came forth with the following observations: </a:t>
            </a:r>
          </a:p>
          <a:p>
            <a:pPr marL="514350" indent="-514350" algn="just">
              <a:buAutoNum type="alphaLcParenR"/>
            </a:pPr>
            <a:r>
              <a:rPr lang="en-US" b="1" dirty="0" smtClean="0">
                <a:solidFill>
                  <a:srgbClr val="C00000"/>
                </a:solidFill>
              </a:rPr>
              <a:t>which </a:t>
            </a:r>
            <a:r>
              <a:rPr lang="en-US" b="1" dirty="0">
                <a:solidFill>
                  <a:srgbClr val="C00000"/>
                </a:solidFill>
              </a:rPr>
              <a:t>held that this country was not a foreign country which had </a:t>
            </a:r>
            <a:r>
              <a:rPr lang="en-US" b="1" dirty="0" smtClean="0">
                <a:solidFill>
                  <a:srgbClr val="C00000"/>
                </a:solidFill>
              </a:rPr>
              <a:t>been </a:t>
            </a:r>
            <a:r>
              <a:rPr lang="en-US" b="1" dirty="0">
                <a:solidFill>
                  <a:srgbClr val="C00000"/>
                </a:solidFill>
              </a:rPr>
              <a:t>invaded by any army with General Agha Mohammad </a:t>
            </a:r>
            <a:r>
              <a:rPr lang="en-US" b="1" dirty="0" err="1">
                <a:solidFill>
                  <a:srgbClr val="C00000"/>
                </a:solidFill>
              </a:rPr>
              <a:t>Yahya</a:t>
            </a:r>
            <a:r>
              <a:rPr lang="en-US" b="1" dirty="0">
                <a:solidFill>
                  <a:srgbClr val="C00000"/>
                </a:solidFill>
              </a:rPr>
              <a:t> </a:t>
            </a:r>
            <a:r>
              <a:rPr lang="en-US" b="1" dirty="0" smtClean="0">
                <a:solidFill>
                  <a:srgbClr val="C00000"/>
                </a:solidFill>
              </a:rPr>
              <a:t>khan </a:t>
            </a:r>
            <a:r>
              <a:rPr lang="en-US" b="1" dirty="0">
                <a:solidFill>
                  <a:srgbClr val="C00000"/>
                </a:solidFill>
              </a:rPr>
              <a:t>as its Head, nor was it an alien territory which had been </a:t>
            </a:r>
            <a:r>
              <a:rPr lang="en-US" b="1" dirty="0" smtClean="0">
                <a:solidFill>
                  <a:srgbClr val="C00000"/>
                </a:solidFill>
              </a:rPr>
              <a:t>occupied </a:t>
            </a:r>
            <a:r>
              <a:rPr lang="en-US" b="1" dirty="0">
                <a:solidFill>
                  <a:srgbClr val="C00000"/>
                </a:solidFill>
              </a:rPr>
              <a:t>by the said Army</a:t>
            </a:r>
            <a:r>
              <a:rPr lang="en-US" b="1" dirty="0" smtClean="0">
                <a:solidFill>
                  <a:srgbClr val="C00000"/>
                </a:solidFill>
              </a:rPr>
              <a:t>.</a:t>
            </a:r>
          </a:p>
          <a:p>
            <a:pPr marL="514350" indent="-514350" algn="just">
              <a:buAutoNum type="alphaLcParenR"/>
            </a:pPr>
            <a:r>
              <a:rPr lang="en-US" b="1" dirty="0">
                <a:solidFill>
                  <a:srgbClr val="C00000"/>
                </a:solidFill>
              </a:rPr>
              <a:t>Martial Law could not have arisen in the circumstances. Pakistan had its own legal doctrine-The Qur’an, and the Objectives Resolution. Therefore, Martial law was never superior to the Constitution. </a:t>
            </a:r>
            <a:endParaRPr lang="ru-RU" b="1" dirty="0">
              <a:solidFill>
                <a:srgbClr val="C00000"/>
              </a:solidFill>
            </a:endParaRPr>
          </a:p>
        </p:txBody>
      </p:sp>
    </p:spTree>
    <p:extLst>
      <p:ext uri="{BB962C8B-B14F-4D97-AF65-F5344CB8AC3E}">
        <p14:creationId xmlns:p14="http://schemas.microsoft.com/office/powerpoint/2010/main" val="3402920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5636" y="1204111"/>
            <a:ext cx="10738164" cy="4972852"/>
          </a:xfrm>
        </p:spPr>
        <p:txBody>
          <a:bodyPr/>
          <a:lstStyle/>
          <a:p>
            <a:pPr marL="514350" indent="-514350">
              <a:buAutoNum type="alphaLcParenR" startAt="3"/>
            </a:pPr>
            <a:r>
              <a:rPr lang="en-US" b="1" dirty="0" err="1" smtClean="0">
                <a:solidFill>
                  <a:srgbClr val="C00000"/>
                </a:solidFill>
              </a:rPr>
              <a:t>Yahya</a:t>
            </a:r>
            <a:r>
              <a:rPr lang="en-US" b="1" dirty="0" smtClean="0">
                <a:solidFill>
                  <a:srgbClr val="C00000"/>
                </a:solidFill>
              </a:rPr>
              <a:t> </a:t>
            </a:r>
            <a:r>
              <a:rPr lang="en-US" b="1" dirty="0">
                <a:solidFill>
                  <a:srgbClr val="C00000"/>
                </a:solidFill>
              </a:rPr>
              <a:t>khan was neither a victor nor Pakistan was an occupied </a:t>
            </a:r>
            <a:r>
              <a:rPr lang="en-US" b="1" dirty="0" smtClean="0">
                <a:solidFill>
                  <a:srgbClr val="C00000"/>
                </a:solidFill>
              </a:rPr>
              <a:t>territory </a:t>
            </a:r>
            <a:r>
              <a:rPr lang="en-US" b="1" dirty="0">
                <a:solidFill>
                  <a:srgbClr val="C00000"/>
                </a:solidFill>
              </a:rPr>
              <a:t>and thus declared him a “Usurper”. All his actions were </a:t>
            </a:r>
            <a:r>
              <a:rPr lang="en-US" b="1" dirty="0" smtClean="0">
                <a:solidFill>
                  <a:srgbClr val="C00000"/>
                </a:solidFill>
              </a:rPr>
              <a:t>also </a:t>
            </a:r>
            <a:r>
              <a:rPr lang="en-US" b="1" dirty="0">
                <a:solidFill>
                  <a:srgbClr val="C00000"/>
                </a:solidFill>
              </a:rPr>
              <a:t>declared illegal. </a:t>
            </a:r>
            <a:endParaRPr lang="en-US" b="1" dirty="0" smtClean="0">
              <a:solidFill>
                <a:srgbClr val="C00000"/>
              </a:solidFill>
            </a:endParaRPr>
          </a:p>
          <a:p>
            <a:pPr algn="just"/>
            <a:r>
              <a:rPr lang="en-US" b="1" dirty="0">
                <a:solidFill>
                  <a:srgbClr val="C00000"/>
                </a:solidFill>
              </a:rPr>
              <a:t>When </a:t>
            </a:r>
            <a:r>
              <a:rPr lang="en-US" b="1" dirty="0" err="1">
                <a:solidFill>
                  <a:srgbClr val="C00000"/>
                </a:solidFill>
              </a:rPr>
              <a:t>Asma</a:t>
            </a:r>
            <a:r>
              <a:rPr lang="en-US" b="1" dirty="0">
                <a:solidFill>
                  <a:srgbClr val="C00000"/>
                </a:solidFill>
              </a:rPr>
              <a:t> </a:t>
            </a:r>
            <a:r>
              <a:rPr lang="en-US" b="1" dirty="0" err="1">
                <a:solidFill>
                  <a:srgbClr val="C00000"/>
                </a:solidFill>
              </a:rPr>
              <a:t>Jilani’s</a:t>
            </a:r>
            <a:r>
              <a:rPr lang="en-US" b="1" dirty="0">
                <a:solidFill>
                  <a:srgbClr val="C00000"/>
                </a:solidFill>
              </a:rPr>
              <a:t> judgment was released, </a:t>
            </a:r>
            <a:r>
              <a:rPr lang="en-US" b="1" dirty="0" err="1">
                <a:solidFill>
                  <a:srgbClr val="C00000"/>
                </a:solidFill>
              </a:rPr>
              <a:t>Yahya</a:t>
            </a:r>
            <a:r>
              <a:rPr lang="en-US" b="1" dirty="0">
                <a:solidFill>
                  <a:srgbClr val="C00000"/>
                </a:solidFill>
              </a:rPr>
              <a:t> khan was not in power, but now it was Bhutto’s Martial Law and Bhutto was the chief Martial law Administrator and the president</a:t>
            </a:r>
            <a:r>
              <a:rPr lang="en-US" b="1" dirty="0" smtClean="0">
                <a:solidFill>
                  <a:srgbClr val="C00000"/>
                </a:solidFill>
              </a:rPr>
              <a:t>.</a:t>
            </a:r>
          </a:p>
          <a:p>
            <a:pPr algn="just"/>
            <a:r>
              <a:rPr lang="en-US" b="1" dirty="0" smtClean="0">
                <a:solidFill>
                  <a:srgbClr val="C00000"/>
                </a:solidFill>
              </a:rPr>
              <a:t> </a:t>
            </a:r>
            <a:r>
              <a:rPr lang="en-US" b="1" dirty="0" err="1">
                <a:solidFill>
                  <a:srgbClr val="C00000"/>
                </a:solidFill>
              </a:rPr>
              <a:t>Asma</a:t>
            </a:r>
            <a:r>
              <a:rPr lang="en-US" b="1" dirty="0">
                <a:solidFill>
                  <a:srgbClr val="C00000"/>
                </a:solidFill>
              </a:rPr>
              <a:t> </a:t>
            </a:r>
            <a:r>
              <a:rPr lang="en-US" b="1" dirty="0" err="1">
                <a:solidFill>
                  <a:srgbClr val="C00000"/>
                </a:solidFill>
              </a:rPr>
              <a:t>Jilani’s</a:t>
            </a:r>
            <a:r>
              <a:rPr lang="en-US" b="1" dirty="0">
                <a:solidFill>
                  <a:srgbClr val="C00000"/>
                </a:solidFill>
              </a:rPr>
              <a:t> case paved the way for the restoration of democracy. This case was followed by the interim Constitution of 1972 and then by the permanent constitution of 1973</a:t>
            </a:r>
            <a:r>
              <a:rPr lang="en-US" b="1" dirty="0" smtClean="0">
                <a:solidFill>
                  <a:srgbClr val="C00000"/>
                </a:solidFill>
              </a:rPr>
              <a:t>.</a:t>
            </a:r>
          </a:p>
          <a:p>
            <a:pPr algn="just"/>
            <a:r>
              <a:rPr lang="en-US" b="1" dirty="0" smtClean="0">
                <a:solidFill>
                  <a:srgbClr val="C00000"/>
                </a:solidFill>
              </a:rPr>
              <a:t> </a:t>
            </a:r>
            <a:r>
              <a:rPr lang="en-US" b="1" dirty="0">
                <a:solidFill>
                  <a:srgbClr val="C00000"/>
                </a:solidFill>
              </a:rPr>
              <a:t>Due to the judicial pronouncement in the case of </a:t>
            </a:r>
            <a:r>
              <a:rPr lang="en-US" b="1" dirty="0" err="1">
                <a:solidFill>
                  <a:srgbClr val="C00000"/>
                </a:solidFill>
              </a:rPr>
              <a:t>Asma</a:t>
            </a:r>
            <a:r>
              <a:rPr lang="en-US" b="1" dirty="0">
                <a:solidFill>
                  <a:srgbClr val="C00000"/>
                </a:solidFill>
              </a:rPr>
              <a:t> </a:t>
            </a:r>
            <a:r>
              <a:rPr lang="en-US" b="1" dirty="0" err="1">
                <a:solidFill>
                  <a:srgbClr val="C00000"/>
                </a:solidFill>
              </a:rPr>
              <a:t>Jilani</a:t>
            </a:r>
            <a:r>
              <a:rPr lang="en-US" b="1" dirty="0">
                <a:solidFill>
                  <a:srgbClr val="C00000"/>
                </a:solidFill>
              </a:rPr>
              <a:t>, Bhutto was compelled to remove the Martial law.</a:t>
            </a:r>
            <a:endParaRPr lang="ru-RU" b="1" dirty="0">
              <a:solidFill>
                <a:srgbClr val="C00000"/>
              </a:solidFill>
            </a:endParaRPr>
          </a:p>
        </p:txBody>
      </p:sp>
    </p:spTree>
    <p:extLst>
      <p:ext uri="{BB962C8B-B14F-4D97-AF65-F5344CB8AC3E}">
        <p14:creationId xmlns:p14="http://schemas.microsoft.com/office/powerpoint/2010/main" val="1044148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978" y="615635"/>
            <a:ext cx="7550590" cy="1530035"/>
          </a:xfrm>
        </p:spPr>
        <p:txBody>
          <a:bodyPr/>
          <a:lstStyle/>
          <a:p>
            <a:r>
              <a:rPr lang="en-US" b="1" u="sng" dirty="0" smtClean="0">
                <a:solidFill>
                  <a:srgbClr val="00B0F0"/>
                </a:solidFill>
              </a:rPr>
              <a:t>BEGUM NUSRAT BHUTTO CASE</a:t>
            </a:r>
            <a:endParaRPr lang="ru-RU" b="1" u="sng" dirty="0">
              <a:solidFill>
                <a:srgbClr val="00B0F0"/>
              </a:solidFill>
            </a:endParaRPr>
          </a:p>
        </p:txBody>
      </p:sp>
      <p:sp>
        <p:nvSpPr>
          <p:cNvPr id="3" name="Content Placeholder 2"/>
          <p:cNvSpPr>
            <a:spLocks noGrp="1"/>
          </p:cNvSpPr>
          <p:nvPr>
            <p:ph idx="1"/>
          </p:nvPr>
        </p:nvSpPr>
        <p:spPr>
          <a:xfrm>
            <a:off x="244444" y="2254313"/>
            <a:ext cx="11724237" cy="4399984"/>
          </a:xfrm>
        </p:spPr>
        <p:txBody>
          <a:bodyPr>
            <a:normAutofit/>
          </a:bodyPr>
          <a:lstStyle/>
          <a:p>
            <a:r>
              <a:rPr lang="en-US" b="1" dirty="0">
                <a:solidFill>
                  <a:schemeClr val="accent1">
                    <a:lumMod val="50000"/>
                  </a:schemeClr>
                </a:solidFill>
              </a:rPr>
              <a:t>7</a:t>
            </a:r>
            <a:r>
              <a:rPr lang="en-US" b="1" baseline="30000" dirty="0">
                <a:solidFill>
                  <a:schemeClr val="accent1">
                    <a:lumMod val="50000"/>
                  </a:schemeClr>
                </a:solidFill>
              </a:rPr>
              <a:t> </a:t>
            </a:r>
            <a:r>
              <a:rPr lang="en-US" b="1" dirty="0">
                <a:solidFill>
                  <a:schemeClr val="accent1">
                    <a:lumMod val="50000"/>
                  </a:schemeClr>
                </a:solidFill>
              </a:rPr>
              <a:t>March 1977 Election of National </a:t>
            </a:r>
            <a:r>
              <a:rPr lang="en-US" b="1" dirty="0" smtClean="0">
                <a:solidFill>
                  <a:schemeClr val="accent1">
                    <a:lumMod val="50000"/>
                  </a:schemeClr>
                </a:solidFill>
              </a:rPr>
              <a:t>Assembly, while on 10 </a:t>
            </a:r>
            <a:r>
              <a:rPr lang="en-US" b="1" dirty="0">
                <a:solidFill>
                  <a:schemeClr val="accent1">
                    <a:lumMod val="50000"/>
                  </a:schemeClr>
                </a:solidFill>
              </a:rPr>
              <a:t>March 1977 Election of Provincial </a:t>
            </a:r>
            <a:r>
              <a:rPr lang="en-US" b="1" dirty="0" smtClean="0">
                <a:solidFill>
                  <a:schemeClr val="accent1">
                    <a:lumMod val="50000"/>
                  </a:schemeClr>
                </a:solidFill>
              </a:rPr>
              <a:t>Assembly were held. </a:t>
            </a:r>
          </a:p>
          <a:p>
            <a:r>
              <a:rPr lang="en-US" b="1" dirty="0" smtClean="0">
                <a:solidFill>
                  <a:schemeClr val="accent1">
                    <a:lumMod val="50000"/>
                  </a:schemeClr>
                </a:solidFill>
              </a:rPr>
              <a:t> PPP </a:t>
            </a:r>
            <a:r>
              <a:rPr lang="en-US" b="1" dirty="0">
                <a:solidFill>
                  <a:schemeClr val="accent1">
                    <a:lumMod val="50000"/>
                  </a:schemeClr>
                </a:solidFill>
              </a:rPr>
              <a:t>secured 4/5</a:t>
            </a:r>
            <a:r>
              <a:rPr lang="en-US" b="1" baseline="30000" dirty="0">
                <a:solidFill>
                  <a:schemeClr val="accent1">
                    <a:lumMod val="50000"/>
                  </a:schemeClr>
                </a:solidFill>
              </a:rPr>
              <a:t>th</a:t>
            </a:r>
            <a:r>
              <a:rPr lang="en-US" b="1" dirty="0">
                <a:solidFill>
                  <a:schemeClr val="accent1">
                    <a:lumMod val="50000"/>
                  </a:schemeClr>
                </a:solidFill>
              </a:rPr>
              <a:t> of all votes, while the PNA secured 1/5 </a:t>
            </a:r>
            <a:r>
              <a:rPr lang="en-US" b="1" dirty="0" smtClean="0">
                <a:solidFill>
                  <a:schemeClr val="accent1">
                    <a:lumMod val="50000"/>
                  </a:schemeClr>
                </a:solidFill>
              </a:rPr>
              <a:t>votes. The PNA accused PPP of massively rigging the elections and use of State machinery to attain victory in the elections. </a:t>
            </a:r>
            <a:endParaRPr lang="ru-RU" b="1" dirty="0">
              <a:solidFill>
                <a:schemeClr val="accent1">
                  <a:lumMod val="50000"/>
                </a:schemeClr>
              </a:solidFill>
            </a:endParaRPr>
          </a:p>
          <a:p>
            <a:pPr algn="just"/>
            <a:r>
              <a:rPr lang="en-US" b="1" dirty="0" smtClean="0">
                <a:solidFill>
                  <a:schemeClr val="accent1">
                    <a:lumMod val="50000"/>
                  </a:schemeClr>
                </a:solidFill>
              </a:rPr>
              <a:t>Country </a:t>
            </a:r>
            <a:r>
              <a:rPr lang="en-US" b="1" dirty="0">
                <a:solidFill>
                  <a:schemeClr val="accent1">
                    <a:lumMod val="50000"/>
                  </a:schemeClr>
                </a:solidFill>
              </a:rPr>
              <a:t>vide </a:t>
            </a:r>
            <a:r>
              <a:rPr lang="en-US" b="1" dirty="0" smtClean="0">
                <a:solidFill>
                  <a:schemeClr val="accent1">
                    <a:lumMod val="50000"/>
                  </a:schemeClr>
                </a:solidFill>
              </a:rPr>
              <a:t>protest </a:t>
            </a:r>
            <a:r>
              <a:rPr lang="en-US" b="1" dirty="0">
                <a:solidFill>
                  <a:schemeClr val="accent1">
                    <a:lumMod val="50000"/>
                  </a:schemeClr>
                </a:solidFill>
              </a:rPr>
              <a:t>started, as the opposition accused PPP of rigging the </a:t>
            </a:r>
            <a:r>
              <a:rPr lang="en-US" b="1" dirty="0" smtClean="0">
                <a:solidFill>
                  <a:schemeClr val="accent1">
                    <a:lumMod val="50000"/>
                  </a:schemeClr>
                </a:solidFill>
              </a:rPr>
              <a:t>elections </a:t>
            </a:r>
            <a:r>
              <a:rPr lang="en-US" b="1" dirty="0">
                <a:solidFill>
                  <a:schemeClr val="accent1">
                    <a:lumMod val="50000"/>
                  </a:schemeClr>
                </a:solidFill>
              </a:rPr>
              <a:t>and demanded resignation of the CEC and </a:t>
            </a:r>
            <a:r>
              <a:rPr lang="en-US" b="1" dirty="0" err="1">
                <a:solidFill>
                  <a:schemeClr val="accent1">
                    <a:lumMod val="50000"/>
                  </a:schemeClr>
                </a:solidFill>
              </a:rPr>
              <a:t>Zulfiqar</a:t>
            </a:r>
            <a:r>
              <a:rPr lang="en-US" b="1" dirty="0">
                <a:solidFill>
                  <a:schemeClr val="accent1">
                    <a:lumMod val="50000"/>
                  </a:schemeClr>
                </a:solidFill>
              </a:rPr>
              <a:t> Ali Bhutto </a:t>
            </a:r>
            <a:endParaRPr lang="en-US" b="1" dirty="0" smtClean="0">
              <a:solidFill>
                <a:schemeClr val="accent1">
                  <a:lumMod val="50000"/>
                </a:schemeClr>
              </a:solidFill>
            </a:endParaRPr>
          </a:p>
          <a:p>
            <a:endParaRPr lang="ru-RU" dirty="0"/>
          </a:p>
        </p:txBody>
      </p:sp>
    </p:spTree>
    <p:extLst>
      <p:ext uri="{BB962C8B-B14F-4D97-AF65-F5344CB8AC3E}">
        <p14:creationId xmlns:p14="http://schemas.microsoft.com/office/powerpoint/2010/main" val="4170443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7117" y="1394233"/>
            <a:ext cx="10656683" cy="4363771"/>
          </a:xfrm>
        </p:spPr>
        <p:txBody>
          <a:bodyPr>
            <a:normAutofit/>
          </a:bodyPr>
          <a:lstStyle/>
          <a:p>
            <a:pPr algn="just"/>
            <a:r>
              <a:rPr lang="en-US" b="1" dirty="0" smtClean="0">
                <a:solidFill>
                  <a:schemeClr val="accent1">
                    <a:lumMod val="50000"/>
                  </a:schemeClr>
                </a:solidFill>
              </a:rPr>
              <a:t>Negotiations took place between Z. A. Bhutto and the opposition on 3 June 1977, it was anticipated that the talks would reach some conclusion.</a:t>
            </a:r>
            <a:endParaRPr lang="en-US" b="1" dirty="0" smtClean="0">
              <a:solidFill>
                <a:schemeClr val="accent1">
                  <a:lumMod val="50000"/>
                </a:schemeClr>
              </a:solidFill>
            </a:endParaRPr>
          </a:p>
          <a:p>
            <a:r>
              <a:rPr lang="en-US" b="1" dirty="0" smtClean="0">
                <a:solidFill>
                  <a:schemeClr val="accent1">
                    <a:lumMod val="50000"/>
                  </a:schemeClr>
                </a:solidFill>
              </a:rPr>
              <a:t>Z. A. Bhutto along with 10 other PPP leaders was arrested and detained under the Martial Law Order # 12.</a:t>
            </a:r>
          </a:p>
          <a:p>
            <a:r>
              <a:rPr lang="en-US" b="1" dirty="0" smtClean="0">
                <a:solidFill>
                  <a:schemeClr val="accent1">
                    <a:lumMod val="50000"/>
                  </a:schemeClr>
                </a:solidFill>
              </a:rPr>
              <a:t>Between 4  and 5 July 1977 Z. A. Bhutto had made up his mind to sign an accord with the PNA , however, Gen. Zia declared Martial Law in the Country and dissolved the National and Provincial assemblies. </a:t>
            </a:r>
            <a:endParaRPr lang="ru-RU" b="1" dirty="0" smtClean="0">
              <a:solidFill>
                <a:schemeClr val="accent1">
                  <a:lumMod val="50000"/>
                </a:schemeClr>
              </a:solidFill>
            </a:endParaRPr>
          </a:p>
          <a:p>
            <a:endParaRPr lang="ru-RU" dirty="0"/>
          </a:p>
        </p:txBody>
      </p:sp>
    </p:spTree>
    <p:extLst>
      <p:ext uri="{BB962C8B-B14F-4D97-AF65-F5344CB8AC3E}">
        <p14:creationId xmlns:p14="http://schemas.microsoft.com/office/powerpoint/2010/main" val="3510798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887" y="365125"/>
            <a:ext cx="9813957" cy="1325563"/>
          </a:xfrm>
        </p:spPr>
        <p:txBody>
          <a:bodyPr/>
          <a:lstStyle/>
          <a:p>
            <a:r>
              <a:rPr lang="en-US" b="1" u="sng" dirty="0" smtClean="0">
                <a:solidFill>
                  <a:schemeClr val="accent1">
                    <a:lumMod val="50000"/>
                  </a:schemeClr>
                </a:solidFill>
              </a:rPr>
              <a:t>IMPOSITION OF ML CHALLENGED:</a:t>
            </a:r>
            <a:endParaRPr lang="ru-RU" b="1" u="sng" dirty="0">
              <a:solidFill>
                <a:schemeClr val="accent1">
                  <a:lumMod val="50000"/>
                </a:schemeClr>
              </a:solidFill>
            </a:endParaRPr>
          </a:p>
        </p:txBody>
      </p:sp>
      <p:sp>
        <p:nvSpPr>
          <p:cNvPr id="3" name="Content Placeholder 2"/>
          <p:cNvSpPr>
            <a:spLocks noGrp="1"/>
          </p:cNvSpPr>
          <p:nvPr>
            <p:ph idx="1"/>
          </p:nvPr>
        </p:nvSpPr>
        <p:spPr>
          <a:xfrm>
            <a:off x="416459" y="1825624"/>
            <a:ext cx="11633703" cy="4747191"/>
          </a:xfrm>
        </p:spPr>
        <p:txBody>
          <a:bodyPr/>
          <a:lstStyle/>
          <a:p>
            <a:r>
              <a:rPr lang="en-US" b="1" dirty="0">
                <a:solidFill>
                  <a:schemeClr val="accent5">
                    <a:lumMod val="50000"/>
                  </a:schemeClr>
                </a:solidFill>
              </a:rPr>
              <a:t>The promulgation of martial law was shocking for many, including the </a:t>
            </a:r>
            <a:r>
              <a:rPr lang="en-US" b="1" dirty="0" smtClean="0">
                <a:solidFill>
                  <a:schemeClr val="accent5">
                    <a:lumMod val="50000"/>
                  </a:schemeClr>
                </a:solidFill>
              </a:rPr>
              <a:t>PPP </a:t>
            </a:r>
            <a:r>
              <a:rPr lang="en-US" b="1" dirty="0">
                <a:solidFill>
                  <a:schemeClr val="accent5">
                    <a:lumMod val="50000"/>
                  </a:schemeClr>
                </a:solidFill>
              </a:rPr>
              <a:t>which decided to challenge it in court</a:t>
            </a:r>
            <a:r>
              <a:rPr lang="en-US" b="1" dirty="0" smtClean="0">
                <a:solidFill>
                  <a:schemeClr val="accent5">
                    <a:lumMod val="50000"/>
                  </a:schemeClr>
                </a:solidFill>
              </a:rPr>
              <a:t>.</a:t>
            </a:r>
          </a:p>
          <a:p>
            <a:pPr algn="just"/>
            <a:r>
              <a:rPr lang="en-US" b="1" dirty="0">
                <a:solidFill>
                  <a:schemeClr val="accent5">
                    <a:lumMod val="50000"/>
                  </a:schemeClr>
                </a:solidFill>
              </a:rPr>
              <a:t>The constitutional petition was filed by Begum Bhutto under Article 184 (3) against the chief martial law administrator (CMLA), challenging the validity of the chief of army staff (COAS) to promulgate martial law, as well as the detention of </a:t>
            </a:r>
            <a:r>
              <a:rPr lang="en-US" b="1" dirty="0" err="1">
                <a:solidFill>
                  <a:schemeClr val="accent5">
                    <a:lumMod val="50000"/>
                  </a:schemeClr>
                </a:solidFill>
              </a:rPr>
              <a:t>Zulfikar</a:t>
            </a:r>
            <a:r>
              <a:rPr lang="en-US" b="1" dirty="0">
                <a:solidFill>
                  <a:schemeClr val="accent5">
                    <a:lumMod val="50000"/>
                  </a:schemeClr>
                </a:solidFill>
              </a:rPr>
              <a:t> Ali Bhutto and 10 other party leaders who were arrested on Sept 17, 1977 under Martial Law Regulation No 12</a:t>
            </a:r>
            <a:r>
              <a:rPr lang="en-US" b="1" dirty="0" smtClean="0">
                <a:solidFill>
                  <a:schemeClr val="accent5">
                    <a:lumMod val="50000"/>
                  </a:schemeClr>
                </a:solidFill>
              </a:rPr>
              <a:t>.</a:t>
            </a:r>
          </a:p>
          <a:p>
            <a:pPr algn="just"/>
            <a:r>
              <a:rPr lang="en-US" b="1" dirty="0" smtClean="0">
                <a:solidFill>
                  <a:schemeClr val="accent5">
                    <a:lumMod val="50000"/>
                  </a:schemeClr>
                </a:solidFill>
              </a:rPr>
              <a:t>In a major development, </a:t>
            </a:r>
            <a:r>
              <a:rPr lang="en-US" b="1" dirty="0">
                <a:solidFill>
                  <a:schemeClr val="accent5">
                    <a:lumMod val="50000"/>
                  </a:schemeClr>
                </a:solidFill>
              </a:rPr>
              <a:t>Chief Justice </a:t>
            </a:r>
            <a:r>
              <a:rPr lang="en-US" b="1" dirty="0" err="1" smtClean="0">
                <a:solidFill>
                  <a:schemeClr val="accent5">
                    <a:lumMod val="50000"/>
                  </a:schemeClr>
                </a:solidFill>
              </a:rPr>
              <a:t>Yaqoob</a:t>
            </a:r>
            <a:r>
              <a:rPr lang="en-US" b="1" dirty="0" smtClean="0">
                <a:solidFill>
                  <a:schemeClr val="accent5">
                    <a:lumMod val="50000"/>
                  </a:schemeClr>
                </a:solidFill>
              </a:rPr>
              <a:t> </a:t>
            </a:r>
            <a:r>
              <a:rPr lang="en-US" b="1" dirty="0">
                <a:solidFill>
                  <a:schemeClr val="accent5">
                    <a:lumMod val="50000"/>
                  </a:schemeClr>
                </a:solidFill>
              </a:rPr>
              <a:t>Ali Khan was swiftly replaced by Justice </a:t>
            </a:r>
            <a:r>
              <a:rPr lang="en-US" b="1" dirty="0" err="1">
                <a:solidFill>
                  <a:schemeClr val="accent5">
                    <a:lumMod val="50000"/>
                  </a:schemeClr>
                </a:solidFill>
              </a:rPr>
              <a:t>Anwarul</a:t>
            </a:r>
            <a:r>
              <a:rPr lang="en-US" b="1" dirty="0">
                <a:solidFill>
                  <a:schemeClr val="accent5">
                    <a:lumMod val="50000"/>
                  </a:schemeClr>
                </a:solidFill>
              </a:rPr>
              <a:t> </a:t>
            </a:r>
            <a:r>
              <a:rPr lang="en-US" b="1" dirty="0" err="1">
                <a:solidFill>
                  <a:schemeClr val="accent5">
                    <a:lumMod val="50000"/>
                  </a:schemeClr>
                </a:solidFill>
              </a:rPr>
              <a:t>Haq</a:t>
            </a:r>
            <a:r>
              <a:rPr lang="en-US" b="1" dirty="0">
                <a:solidFill>
                  <a:schemeClr val="accent5">
                    <a:lumMod val="50000"/>
                  </a:schemeClr>
                </a:solidFill>
              </a:rPr>
              <a:t> on Sept 20, 1977 — the same day as </a:t>
            </a:r>
            <a:r>
              <a:rPr lang="en-US" b="1" dirty="0" err="1">
                <a:solidFill>
                  <a:schemeClr val="accent5">
                    <a:lumMod val="50000"/>
                  </a:schemeClr>
                </a:solidFill>
              </a:rPr>
              <a:t>Nusrat</a:t>
            </a:r>
            <a:r>
              <a:rPr lang="en-US" b="1" dirty="0">
                <a:solidFill>
                  <a:schemeClr val="accent5">
                    <a:lumMod val="50000"/>
                  </a:schemeClr>
                </a:solidFill>
              </a:rPr>
              <a:t> Bhutto’s petition to challenge dictatorship was filed.</a:t>
            </a:r>
            <a:endParaRPr lang="ru-RU" b="1" dirty="0">
              <a:solidFill>
                <a:schemeClr val="accent5">
                  <a:lumMod val="50000"/>
                </a:schemeClr>
              </a:solidFill>
            </a:endParaRPr>
          </a:p>
        </p:txBody>
      </p:sp>
    </p:spTree>
    <p:extLst>
      <p:ext uri="{BB962C8B-B14F-4D97-AF65-F5344CB8AC3E}">
        <p14:creationId xmlns:p14="http://schemas.microsoft.com/office/powerpoint/2010/main" val="692528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1604" y="923453"/>
            <a:ext cx="11082196" cy="5253510"/>
          </a:xfrm>
        </p:spPr>
        <p:txBody>
          <a:bodyPr/>
          <a:lstStyle/>
          <a:p>
            <a:pPr algn="just"/>
            <a:r>
              <a:rPr lang="en-US" b="1" dirty="0">
                <a:solidFill>
                  <a:schemeClr val="accent1">
                    <a:lumMod val="50000"/>
                  </a:schemeClr>
                </a:solidFill>
              </a:rPr>
              <a:t>A nine-member bench was constituted to hear the petition; the judges included Chief Justice </a:t>
            </a:r>
            <a:r>
              <a:rPr lang="en-US" b="1" dirty="0" err="1">
                <a:solidFill>
                  <a:schemeClr val="accent1">
                    <a:lumMod val="50000"/>
                  </a:schemeClr>
                </a:solidFill>
              </a:rPr>
              <a:t>Anwarul</a:t>
            </a:r>
            <a:r>
              <a:rPr lang="en-US" b="1" dirty="0">
                <a:solidFill>
                  <a:schemeClr val="accent1">
                    <a:lumMod val="50000"/>
                  </a:schemeClr>
                </a:solidFill>
              </a:rPr>
              <a:t> </a:t>
            </a:r>
            <a:r>
              <a:rPr lang="en-US" b="1" dirty="0" err="1">
                <a:solidFill>
                  <a:schemeClr val="accent1">
                    <a:lumMod val="50000"/>
                  </a:schemeClr>
                </a:solidFill>
              </a:rPr>
              <a:t>Haq</a:t>
            </a:r>
            <a:r>
              <a:rPr lang="en-US" b="1" dirty="0">
                <a:solidFill>
                  <a:schemeClr val="accent1">
                    <a:lumMod val="50000"/>
                  </a:schemeClr>
                </a:solidFill>
              </a:rPr>
              <a:t>, </a:t>
            </a:r>
            <a:r>
              <a:rPr lang="en-US" b="1" dirty="0" err="1">
                <a:solidFill>
                  <a:schemeClr val="accent1">
                    <a:lumMod val="50000"/>
                  </a:schemeClr>
                </a:solidFill>
              </a:rPr>
              <a:t>Waheedudin</a:t>
            </a:r>
            <a:r>
              <a:rPr lang="en-US" b="1" dirty="0">
                <a:solidFill>
                  <a:schemeClr val="accent1">
                    <a:lumMod val="50000"/>
                  </a:schemeClr>
                </a:solidFill>
              </a:rPr>
              <a:t> Ahmad, Mohammad Afzal Cheema, Mohammad </a:t>
            </a:r>
            <a:r>
              <a:rPr lang="en-US" b="1" dirty="0" err="1">
                <a:solidFill>
                  <a:schemeClr val="accent1">
                    <a:lumMod val="50000"/>
                  </a:schemeClr>
                </a:solidFill>
              </a:rPr>
              <a:t>Akram</a:t>
            </a:r>
            <a:r>
              <a:rPr lang="en-US" b="1" dirty="0">
                <a:solidFill>
                  <a:schemeClr val="accent1">
                    <a:lumMod val="50000"/>
                  </a:schemeClr>
                </a:solidFill>
              </a:rPr>
              <a:t>, </a:t>
            </a:r>
            <a:r>
              <a:rPr lang="en-US" b="1" dirty="0" err="1">
                <a:solidFill>
                  <a:schemeClr val="accent1">
                    <a:lumMod val="50000"/>
                  </a:schemeClr>
                </a:solidFill>
              </a:rPr>
              <a:t>Dorab</a:t>
            </a:r>
            <a:r>
              <a:rPr lang="en-US" b="1" dirty="0">
                <a:solidFill>
                  <a:schemeClr val="accent1">
                    <a:lumMod val="50000"/>
                  </a:schemeClr>
                </a:solidFill>
              </a:rPr>
              <a:t> Patel, </a:t>
            </a:r>
            <a:r>
              <a:rPr lang="en-US" b="1" dirty="0" err="1">
                <a:solidFill>
                  <a:schemeClr val="accent1">
                    <a:lumMod val="50000"/>
                  </a:schemeClr>
                </a:solidFill>
              </a:rPr>
              <a:t>Qaisar</a:t>
            </a:r>
            <a:r>
              <a:rPr lang="en-US" b="1" dirty="0">
                <a:solidFill>
                  <a:schemeClr val="accent1">
                    <a:lumMod val="50000"/>
                  </a:schemeClr>
                </a:solidFill>
              </a:rPr>
              <a:t> Khan, Mohammad </a:t>
            </a:r>
            <a:r>
              <a:rPr lang="en-US" b="1" dirty="0" err="1">
                <a:solidFill>
                  <a:schemeClr val="accent1">
                    <a:lumMod val="50000"/>
                  </a:schemeClr>
                </a:solidFill>
              </a:rPr>
              <a:t>Haleem</a:t>
            </a:r>
            <a:r>
              <a:rPr lang="en-US" b="1" dirty="0">
                <a:solidFill>
                  <a:schemeClr val="accent1">
                    <a:lumMod val="50000"/>
                  </a:schemeClr>
                </a:solidFill>
              </a:rPr>
              <a:t>, G. </a:t>
            </a:r>
            <a:r>
              <a:rPr lang="en-US" b="1" dirty="0" err="1">
                <a:solidFill>
                  <a:schemeClr val="accent1">
                    <a:lumMod val="50000"/>
                  </a:schemeClr>
                </a:solidFill>
              </a:rPr>
              <a:t>Safdar</a:t>
            </a:r>
            <a:r>
              <a:rPr lang="en-US" b="1" dirty="0">
                <a:solidFill>
                  <a:schemeClr val="accent1">
                    <a:lumMod val="50000"/>
                  </a:schemeClr>
                </a:solidFill>
              </a:rPr>
              <a:t> Shah and </a:t>
            </a:r>
            <a:r>
              <a:rPr lang="en-US" b="1" dirty="0" err="1">
                <a:solidFill>
                  <a:schemeClr val="accent1">
                    <a:lumMod val="50000"/>
                  </a:schemeClr>
                </a:solidFill>
              </a:rPr>
              <a:t>Nasim</a:t>
            </a:r>
            <a:r>
              <a:rPr lang="en-US" b="1" dirty="0">
                <a:solidFill>
                  <a:schemeClr val="accent1">
                    <a:lumMod val="50000"/>
                  </a:schemeClr>
                </a:solidFill>
              </a:rPr>
              <a:t> Hassan Shah</a:t>
            </a:r>
            <a:r>
              <a:rPr lang="en-US" b="1" dirty="0" smtClean="0">
                <a:solidFill>
                  <a:schemeClr val="accent1">
                    <a:lumMod val="50000"/>
                  </a:schemeClr>
                </a:solidFill>
              </a:rPr>
              <a:t>.</a:t>
            </a:r>
          </a:p>
          <a:p>
            <a:pPr algn="just"/>
            <a:r>
              <a:rPr lang="en-US" b="1" dirty="0">
                <a:solidFill>
                  <a:schemeClr val="accent1">
                    <a:lumMod val="50000"/>
                  </a:schemeClr>
                </a:solidFill>
              </a:rPr>
              <a:t>In her statement, Begum Bhutto took the plea that the army chief had no right to overthrow the elected government and that all his actions were illegal. </a:t>
            </a:r>
            <a:endParaRPr lang="en-US" b="1" dirty="0" smtClean="0">
              <a:solidFill>
                <a:schemeClr val="accent1">
                  <a:lumMod val="50000"/>
                </a:schemeClr>
              </a:solidFill>
            </a:endParaRPr>
          </a:p>
          <a:p>
            <a:pPr algn="just"/>
            <a:r>
              <a:rPr lang="en-US" b="1" dirty="0" smtClean="0">
                <a:solidFill>
                  <a:schemeClr val="accent1">
                    <a:lumMod val="50000"/>
                  </a:schemeClr>
                </a:solidFill>
              </a:rPr>
              <a:t>The </a:t>
            </a:r>
            <a:r>
              <a:rPr lang="en-US" b="1" dirty="0">
                <a:solidFill>
                  <a:schemeClr val="accent1">
                    <a:lumMod val="50000"/>
                  </a:schemeClr>
                </a:solidFill>
              </a:rPr>
              <a:t>petitioner contended that the COAS had no authority under the 1973 Constitution to impose martial law in the country or to promulgate the Laws (Continuance in Force) Order, 1977.</a:t>
            </a:r>
            <a:endParaRPr lang="ru-RU" b="1" dirty="0">
              <a:solidFill>
                <a:schemeClr val="accent1">
                  <a:lumMod val="50000"/>
                </a:schemeClr>
              </a:solidFill>
            </a:endParaRPr>
          </a:p>
        </p:txBody>
      </p:sp>
    </p:spTree>
    <p:extLst>
      <p:ext uri="{BB962C8B-B14F-4D97-AF65-F5344CB8AC3E}">
        <p14:creationId xmlns:p14="http://schemas.microsoft.com/office/powerpoint/2010/main" val="1478030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02463"/>
            <a:ext cx="10515600" cy="4574500"/>
          </a:xfrm>
        </p:spPr>
        <p:txBody>
          <a:bodyPr/>
          <a:lstStyle/>
          <a:p>
            <a:pPr algn="just"/>
            <a:r>
              <a:rPr lang="en-US" b="1" dirty="0">
                <a:solidFill>
                  <a:schemeClr val="accent1">
                    <a:lumMod val="50000"/>
                  </a:schemeClr>
                </a:solidFill>
              </a:rPr>
              <a:t>This intervention, Begum Bhutto argued, amounted to an act of treason as stipulated by Article 6 of the 1973 Constitution</a:t>
            </a:r>
            <a:r>
              <a:rPr lang="en-US" b="1" dirty="0" smtClean="0">
                <a:solidFill>
                  <a:schemeClr val="accent1">
                    <a:lumMod val="50000"/>
                  </a:schemeClr>
                </a:solidFill>
              </a:rPr>
              <a:t>.</a:t>
            </a:r>
          </a:p>
          <a:p>
            <a:pPr algn="just"/>
            <a:r>
              <a:rPr lang="en-US" b="1" dirty="0" smtClean="0">
                <a:solidFill>
                  <a:schemeClr val="accent1">
                    <a:lumMod val="50000"/>
                  </a:schemeClr>
                </a:solidFill>
              </a:rPr>
              <a:t> </a:t>
            </a:r>
            <a:r>
              <a:rPr lang="en-US" b="1" dirty="0">
                <a:solidFill>
                  <a:schemeClr val="accent1">
                    <a:lumMod val="50000"/>
                  </a:schemeClr>
                </a:solidFill>
              </a:rPr>
              <a:t>As a consequence, the proclamation of martial law dated July 5, 1977, and the laws promulgated, were all without lawful authority. </a:t>
            </a:r>
            <a:endParaRPr lang="en-US" b="1" dirty="0" smtClean="0">
              <a:solidFill>
                <a:schemeClr val="accent1">
                  <a:lumMod val="50000"/>
                </a:schemeClr>
              </a:solidFill>
            </a:endParaRPr>
          </a:p>
          <a:p>
            <a:pPr algn="just"/>
            <a:r>
              <a:rPr lang="en-US" b="1" dirty="0" smtClean="0">
                <a:solidFill>
                  <a:schemeClr val="accent1">
                    <a:lumMod val="50000"/>
                  </a:schemeClr>
                </a:solidFill>
              </a:rPr>
              <a:t>Since </a:t>
            </a:r>
            <a:r>
              <a:rPr lang="en-US" b="1" dirty="0">
                <a:solidFill>
                  <a:schemeClr val="accent1">
                    <a:lumMod val="50000"/>
                  </a:schemeClr>
                </a:solidFill>
              </a:rPr>
              <a:t>the martial law government had no authority, the petition said, the detention of Z.A. Bhutto and 10 other party leaders was also illegal</a:t>
            </a:r>
            <a:r>
              <a:rPr lang="en-US" dirty="0"/>
              <a:t>.</a:t>
            </a:r>
            <a:endParaRPr lang="ru-RU" dirty="0"/>
          </a:p>
        </p:txBody>
      </p:sp>
    </p:spTree>
    <p:extLst>
      <p:ext uri="{BB962C8B-B14F-4D97-AF65-F5344CB8AC3E}">
        <p14:creationId xmlns:p14="http://schemas.microsoft.com/office/powerpoint/2010/main" val="1807732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1129</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IMPORTANT CASES </vt:lpstr>
      <vt:lpstr>ASMA JIILLANI CASE:</vt:lpstr>
      <vt:lpstr>PowerPoint Presentation</vt:lpstr>
      <vt:lpstr>PowerPoint Presentation</vt:lpstr>
      <vt:lpstr>BEGUM NUSRAT BHUTTO CASE</vt:lpstr>
      <vt:lpstr>PowerPoint Presentation</vt:lpstr>
      <vt:lpstr>IMPOSITION OF ML CHALLENGED:</vt:lpstr>
      <vt:lpstr>PowerPoint Presentation</vt:lpstr>
      <vt:lpstr>PowerPoint Presentation</vt:lpstr>
      <vt:lpstr>PowerPoint Presentation</vt:lpstr>
      <vt:lpstr>MAIN POINTS OF THE VERDICT:</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IMPORTANT CASES </dc:title>
  <dc:creator>Пользователь Windows</dc:creator>
  <cp:lastModifiedBy>Пользователь Windows</cp:lastModifiedBy>
  <cp:revision>10</cp:revision>
  <dcterms:created xsi:type="dcterms:W3CDTF">2019-09-25T03:32:51Z</dcterms:created>
  <dcterms:modified xsi:type="dcterms:W3CDTF">2019-09-25T04:36:08Z</dcterms:modified>
</cp:coreProperties>
</file>