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1" r:id="rId3"/>
    <p:sldId id="271" r:id="rId4"/>
    <p:sldId id="280" r:id="rId5"/>
    <p:sldId id="272" r:id="rId6"/>
    <p:sldId id="273" r:id="rId7"/>
    <p:sldId id="282" r:id="rId8"/>
    <p:sldId id="274" r:id="rId9"/>
    <p:sldId id="275" r:id="rId10"/>
    <p:sldId id="276" r:id="rId11"/>
    <p:sldId id="277" r:id="rId12"/>
    <p:sldId id="278" r:id="rId13"/>
    <p:sldId id="283" r:id="rId14"/>
    <p:sldId id="279" r:id="rId15"/>
    <p:sldId id="257" r:id="rId16"/>
    <p:sldId id="258" r:id="rId17"/>
    <p:sldId id="259" r:id="rId18"/>
    <p:sldId id="284" r:id="rId19"/>
    <p:sldId id="260" r:id="rId20"/>
    <p:sldId id="261" r:id="rId21"/>
    <p:sldId id="267" r:id="rId22"/>
    <p:sldId id="262" r:id="rId23"/>
    <p:sldId id="285" r:id="rId24"/>
    <p:sldId id="263" r:id="rId25"/>
    <p:sldId id="264" r:id="rId26"/>
    <p:sldId id="265" r:id="rId27"/>
    <p:sldId id="266" r:id="rId28"/>
    <p:sldId id="268" r:id="rId29"/>
    <p:sldId id="269" r:id="rId30"/>
    <p:sldId id="2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1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FD3EC5D9-F783-4611-B668-2556DACF3BAD}" type="datetimeFigureOut">
              <a:rPr lang="en-US" smtClean="0"/>
              <a:pPr/>
              <a:t>11-Apr-19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F240C-9126-49F9-92E4-8F00DE198134}"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3EC5D9-F783-4611-B668-2556DACF3BAD}" type="datetimeFigureOut">
              <a:rPr lang="en-US" smtClean="0"/>
              <a:pPr/>
              <a:t>11-Apr-19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240C-9126-49F9-92E4-8F00DE1981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3EC5D9-F783-4611-B668-2556DACF3BAD}" type="datetimeFigureOut">
              <a:rPr lang="en-US" smtClean="0"/>
              <a:pPr/>
              <a:t>11-Apr-19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240C-9126-49F9-92E4-8F00DE1981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3EC5D9-F783-4611-B668-2556DACF3BAD}" type="datetimeFigureOut">
              <a:rPr lang="en-US" smtClean="0"/>
              <a:pPr/>
              <a:t>11-Apr-19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240C-9126-49F9-92E4-8F00DE1981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D3EC5D9-F783-4611-B668-2556DACF3BAD}" type="datetimeFigureOut">
              <a:rPr lang="en-US" smtClean="0"/>
              <a:pPr/>
              <a:t>11-Apr-19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240C-9126-49F9-92E4-8F00DE198134}"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D3EC5D9-F783-4611-B668-2556DACF3BAD}" type="datetimeFigureOut">
              <a:rPr lang="en-US" smtClean="0"/>
              <a:pPr/>
              <a:t>11-Apr-19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F240C-9126-49F9-92E4-8F00DE1981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D3EC5D9-F783-4611-B668-2556DACF3BAD}" type="datetimeFigureOut">
              <a:rPr lang="en-US" smtClean="0"/>
              <a:pPr/>
              <a:t>11-Apr-19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F240C-9126-49F9-92E4-8F00DE198134}"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FD3EC5D9-F783-4611-B668-2556DACF3BAD}" type="datetimeFigureOut">
              <a:rPr lang="en-US" smtClean="0"/>
              <a:pPr/>
              <a:t>11-Apr-19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F240C-9126-49F9-92E4-8F00DE1981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EC5D9-F783-4611-B668-2556DACF3BAD}" type="datetimeFigureOut">
              <a:rPr lang="en-US" smtClean="0"/>
              <a:pPr/>
              <a:t>11-Apr-19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F240C-9126-49F9-92E4-8F00DE1981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D3EC5D9-F783-4611-B668-2556DACF3BAD}" type="datetimeFigureOut">
              <a:rPr lang="en-US" smtClean="0"/>
              <a:pPr/>
              <a:t>11-Apr-19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F240C-9126-49F9-92E4-8F00DE1981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FD3EC5D9-F783-4611-B668-2556DACF3BAD}" type="datetimeFigureOut">
              <a:rPr lang="en-US" smtClean="0"/>
              <a:pPr/>
              <a:t>11-Apr-19</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401F240C-9126-49F9-92E4-8F00DE1981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D3EC5D9-F783-4611-B668-2556DACF3BAD}" type="datetimeFigureOut">
              <a:rPr lang="en-US" smtClean="0"/>
              <a:pPr/>
              <a:t>11-Apr-19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401F240C-9126-49F9-92E4-8F00DE19813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7772400" cy="4489704"/>
          </a:xfrm>
        </p:spPr>
        <p:txBody>
          <a:bodyPr/>
          <a:lstStyle/>
          <a:p>
            <a:r>
              <a:rPr lang="en-US" dirty="0"/>
              <a:t>  SUB CELLULAR ORGANELLES</a:t>
            </a:r>
          </a:p>
        </p:txBody>
      </p:sp>
      <p:sp>
        <p:nvSpPr>
          <p:cNvPr id="3" name="Subtitle 2"/>
          <p:cNvSpPr>
            <a:spLocks noGrp="1"/>
          </p:cNvSpPr>
          <p:nvPr>
            <p:ph type="subTitle" idx="1"/>
          </p:nvPr>
        </p:nvSpPr>
        <p:spPr/>
        <p:txBody>
          <a:bodyPr/>
          <a:lstStyle/>
          <a:p>
            <a:r>
              <a:rPr lang="en-US" dirty="0"/>
              <a:t>                                                                                                     BY   ZAIGHAM HASAN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CYTOPLASM</a:t>
            </a:r>
          </a:p>
        </p:txBody>
      </p:sp>
      <p:sp>
        <p:nvSpPr>
          <p:cNvPr id="3" name="Content Placeholder 2"/>
          <p:cNvSpPr>
            <a:spLocks noGrp="1"/>
          </p:cNvSpPr>
          <p:nvPr>
            <p:ph idx="1"/>
          </p:nvPr>
        </p:nvSpPr>
        <p:spPr/>
        <p:txBody>
          <a:bodyPr>
            <a:normAutofit lnSpcReduction="10000"/>
          </a:bodyPr>
          <a:lstStyle/>
          <a:p>
            <a:r>
              <a:rPr lang="en-US" dirty="0"/>
              <a:t>The cytoplasm is the gel-like fluid inside the cell. It is the medium for chemical reaction. It provides a platform upon which other organelles can operate within the cell. </a:t>
            </a:r>
          </a:p>
          <a:p>
            <a:r>
              <a:rPr lang="en-US" dirty="0"/>
              <a:t>All of the functions for cell expansion, growth and replication are carried out in the cytoplasm of a cell. </a:t>
            </a:r>
          </a:p>
          <a:p>
            <a:r>
              <a:rPr lang="en-US" dirty="0"/>
              <a:t>Within the cytoplasm, materials move by diffusion, a physical process that can work only for short distances.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CYTOPLASMIC ORGANELLES</a:t>
            </a:r>
          </a:p>
        </p:txBody>
      </p:sp>
      <p:sp>
        <p:nvSpPr>
          <p:cNvPr id="3" name="Content Placeholder 2"/>
          <p:cNvSpPr>
            <a:spLocks noGrp="1"/>
          </p:cNvSpPr>
          <p:nvPr>
            <p:ph idx="1"/>
          </p:nvPr>
        </p:nvSpPr>
        <p:spPr/>
        <p:txBody>
          <a:bodyPr>
            <a:normAutofit/>
          </a:bodyPr>
          <a:lstStyle/>
          <a:p>
            <a:r>
              <a:rPr lang="en-US" dirty="0"/>
              <a:t>Cytoplasmic organelles are "little organs" that are suspended in the cytoplasm of the cell.</a:t>
            </a:r>
          </a:p>
          <a:p>
            <a:r>
              <a:rPr lang="en-US" dirty="0"/>
              <a:t>Each type of organelle has a definite structure and a specific role in the function of the cell.</a:t>
            </a:r>
          </a:p>
          <a:p>
            <a:r>
              <a:rPr lang="en-US" dirty="0"/>
              <a:t>Examples of cytoplasmic organelles are mitochondrion, ribosomes ,endoplasmic reticulum, Golgi apparatus and lysosomes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STRUCTURE</a:t>
            </a:r>
          </a:p>
        </p:txBody>
      </p:sp>
      <p:sp>
        <p:nvSpPr>
          <p:cNvPr id="3" name="Content Placeholder 2"/>
          <p:cNvSpPr>
            <a:spLocks noGrp="1"/>
          </p:cNvSpPr>
          <p:nvPr>
            <p:ph idx="1"/>
          </p:nvPr>
        </p:nvSpPr>
        <p:spPr/>
        <p:txBody>
          <a:bodyPr>
            <a:normAutofit fontScale="92500" lnSpcReduction="20000"/>
          </a:bodyPr>
          <a:lstStyle/>
          <a:p>
            <a:r>
              <a:rPr lang="en-US" dirty="0"/>
              <a:t>CELL FUNCTION</a:t>
            </a:r>
          </a:p>
          <a:p>
            <a:r>
              <a:rPr lang="en-US" dirty="0"/>
              <a:t>The structural and functional characteristics of different types of cells are determined by the nature of the proteins present. Cells of various types have different functions because cell structure and function are closely related.</a:t>
            </a:r>
          </a:p>
          <a:p>
            <a:r>
              <a:rPr lang="en-US" dirty="0"/>
              <a:t> It is apparent that a cell that is very thin is not well suited for a protective function. Bone cells do not have an appropriate structure for nerve impulse conduction</a:t>
            </a:r>
          </a:p>
          <a:p>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8AFC-D082-42A4-9FCB-9B3BB48BDD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E3870A-3A96-4EA3-B71E-956BC290BBCB}"/>
              </a:ext>
            </a:extLst>
          </p:cNvPr>
          <p:cNvSpPr>
            <a:spLocks noGrp="1"/>
          </p:cNvSpPr>
          <p:nvPr>
            <p:ph idx="1"/>
          </p:nvPr>
        </p:nvSpPr>
        <p:spPr/>
        <p:txBody>
          <a:bodyPr/>
          <a:lstStyle/>
          <a:p>
            <a:r>
              <a:rPr lang="en-US" dirty="0"/>
              <a:t>Just as there are many cell types, there are varied cell functions. The generalized cell functions include movement of substances across the cell membrane, cell division to make new cells and protein synthesis.</a:t>
            </a:r>
          </a:p>
        </p:txBody>
      </p:sp>
    </p:spTree>
    <p:extLst>
      <p:ext uri="{BB962C8B-B14F-4D97-AF65-F5344CB8AC3E}">
        <p14:creationId xmlns:p14="http://schemas.microsoft.com/office/powerpoint/2010/main" val="58289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STRUCTURE</a:t>
            </a:r>
          </a:p>
        </p:txBody>
      </p:sp>
      <p:pic>
        <p:nvPicPr>
          <p:cNvPr id="4" name="Content Placeholder 3" descr="5596450_orig.jpg"/>
          <p:cNvPicPr>
            <a:picLocks noGrp="1" noChangeAspect="1"/>
          </p:cNvPicPr>
          <p:nvPr>
            <p:ph idx="1"/>
          </p:nvPr>
        </p:nvPicPr>
        <p:blipFill>
          <a:blip r:embed="rId2"/>
          <a:stretch>
            <a:fillRect/>
          </a:stretch>
        </p:blipFill>
        <p:spPr>
          <a:xfrm>
            <a:off x="2161340" y="1752600"/>
            <a:ext cx="5553292" cy="4876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NUCLEUS</a:t>
            </a: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itchFamily="18" charset="0"/>
                <a:cs typeface="Times New Roman" pitchFamily="18" charset="0"/>
              </a:rPr>
              <a:t>Nucleus is centrally located and spherical cellular component which contain the hereditary material DNA which controls all the vital activities of the cytoplasm</a:t>
            </a:r>
          </a:p>
          <a:p>
            <a:r>
              <a:rPr lang="en-US" sz="2400" dirty="0">
                <a:latin typeface="Times New Roman" pitchFamily="18" charset="0"/>
                <a:cs typeface="Times New Roman" pitchFamily="18" charset="0"/>
              </a:rPr>
              <a:t>The nucleus consist of following three structures</a:t>
            </a:r>
          </a:p>
          <a:p>
            <a:endParaRPr lang="en-US" sz="2400" dirty="0">
              <a:latin typeface="Times New Roman" pitchFamily="18" charset="0"/>
              <a:cs typeface="Times New Roman" pitchFamily="18" charset="0"/>
            </a:endParaRPr>
          </a:p>
          <a:p>
            <a:r>
              <a:rPr lang="en-US" sz="2800" dirty="0">
                <a:latin typeface="Times New Roman" pitchFamily="18" charset="0"/>
                <a:cs typeface="Times New Roman" pitchFamily="18" charset="0"/>
              </a:rPr>
              <a:t>Chromatin</a:t>
            </a:r>
          </a:p>
          <a:p>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 Nucleus being the heart of every type of eukaryotic cell, contain the genes which are located on the chromosome which exist as a chromatin network in the non-dividing cell during inter phase</a:t>
            </a:r>
          </a:p>
          <a:p>
            <a:r>
              <a:rPr lang="en-US" sz="2400" dirty="0">
                <a:latin typeface="Times New Roman" pitchFamily="18" charset="0"/>
                <a:cs typeface="Times New Roman" pitchFamily="18" charset="0"/>
              </a:rPr>
              <a:t>But during cell division chromatin network condenses to from </a:t>
            </a:r>
            <a:r>
              <a:rPr lang="en-US" sz="2400" dirty="0" err="1">
                <a:latin typeface="Times New Roman" pitchFamily="18" charset="0"/>
                <a:cs typeface="Times New Roman" pitchFamily="18" charset="0"/>
              </a:rPr>
              <a:t>chromosme</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NUCLEUS</a:t>
            </a:r>
          </a:p>
        </p:txBody>
      </p:sp>
      <p:sp>
        <p:nvSpPr>
          <p:cNvPr id="3" name="Content Placeholder 2"/>
          <p:cNvSpPr>
            <a:spLocks noGrp="1"/>
          </p:cNvSpPr>
          <p:nvPr>
            <p:ph idx="1"/>
          </p:nvPr>
        </p:nvSpPr>
        <p:spPr/>
        <p:txBody>
          <a:bodyPr>
            <a:normAutofit fontScale="92500" lnSpcReduction="10000"/>
          </a:bodyPr>
          <a:lstStyle/>
          <a:p>
            <a:r>
              <a:rPr lang="en-US" sz="2800" dirty="0">
                <a:latin typeface="Times New Roman" pitchFamily="18" charset="0"/>
                <a:cs typeface="Times New Roman" pitchFamily="18" charset="0"/>
              </a:rPr>
              <a:t>Two types of chromatin</a:t>
            </a:r>
          </a:p>
          <a:p>
            <a:r>
              <a:rPr lang="en-US" sz="2800" dirty="0">
                <a:latin typeface="Times New Roman" pitchFamily="18" charset="0"/>
                <a:cs typeface="Times New Roman" pitchFamily="18" charset="0"/>
              </a:rPr>
              <a:t>EUCHROMATIN</a:t>
            </a:r>
          </a:p>
          <a:p>
            <a:r>
              <a:rPr lang="en-US" sz="2400" dirty="0">
                <a:latin typeface="Times New Roman" pitchFamily="18" charset="0"/>
                <a:cs typeface="Times New Roman" pitchFamily="18" charset="0"/>
              </a:rPr>
              <a:t>            It is a well dispersed form of chromatin which is genetically active</a:t>
            </a:r>
          </a:p>
          <a:p>
            <a:r>
              <a:rPr lang="en-US" sz="2400" dirty="0">
                <a:latin typeface="Times New Roman" pitchFamily="18" charset="0"/>
                <a:cs typeface="Times New Roman" pitchFamily="18" charset="0"/>
              </a:rPr>
              <a:t>It is involved in gene duplication and gene transcription</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HETEROCHROMATIN</a:t>
            </a:r>
          </a:p>
          <a:p>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It is highly condensed form of chromatin which is genetically inert. </a:t>
            </a:r>
          </a:p>
          <a:p>
            <a:r>
              <a:rPr lang="en-US" sz="2400" dirty="0">
                <a:latin typeface="Times New Roman" pitchFamily="18" charset="0"/>
                <a:cs typeface="Times New Roman" pitchFamily="18" charset="0"/>
              </a:rPr>
              <a:t>Such type of chromatin exists both in the region of centromere and sex chromosome</a:t>
            </a:r>
          </a:p>
          <a:p>
            <a:endParaRPr lang="en-US" sz="2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NUCLEUS</a:t>
            </a:r>
          </a:p>
        </p:txBody>
      </p:sp>
      <p:sp>
        <p:nvSpPr>
          <p:cNvPr id="3" name="Content Placeholder 2"/>
          <p:cNvSpPr>
            <a:spLocks noGrp="1"/>
          </p:cNvSpPr>
          <p:nvPr>
            <p:ph idx="1"/>
          </p:nvPr>
        </p:nvSpPr>
        <p:spPr/>
        <p:txBody>
          <a:bodyPr>
            <a:normAutofit lnSpcReduction="10000"/>
          </a:bodyPr>
          <a:lstStyle/>
          <a:p>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Chemically, the chromatin contains a single DNA molecule, equal amount of five basic types of </a:t>
            </a:r>
            <a:r>
              <a:rPr lang="en-US" sz="2400" dirty="0" err="1">
                <a:latin typeface="Times New Roman" pitchFamily="18" charset="0"/>
                <a:cs typeface="Times New Roman" pitchFamily="18" charset="0"/>
              </a:rPr>
              <a:t>histone</a:t>
            </a:r>
            <a:r>
              <a:rPr lang="en-US" sz="2400" dirty="0">
                <a:latin typeface="Times New Roman" pitchFamily="18" charset="0"/>
                <a:cs typeface="Times New Roman" pitchFamily="18" charset="0"/>
              </a:rPr>
              <a:t> proteins, some RNA molecules and variable amount of different types of acidic proteins</a:t>
            </a:r>
          </a:p>
          <a:p>
            <a:r>
              <a:rPr lang="en-US" sz="2800" b="1" dirty="0">
                <a:latin typeface="Times New Roman" pitchFamily="18" charset="0"/>
                <a:cs typeface="Times New Roman" pitchFamily="18" charset="0"/>
              </a:rPr>
              <a:t>NUCLEAR  ENVELOPE &amp; NUCLEOPLASM</a:t>
            </a:r>
          </a:p>
          <a:p>
            <a:r>
              <a:rPr lang="en-US" sz="2400" dirty="0">
                <a:latin typeface="Times New Roman" pitchFamily="18" charset="0"/>
                <a:cs typeface="Times New Roman" pitchFamily="18" charset="0"/>
              </a:rPr>
              <a:t>                        Nuclear envelope comprises two nuclear membranes</a:t>
            </a:r>
          </a:p>
          <a:p>
            <a:r>
              <a:rPr lang="en-US" sz="2400" dirty="0">
                <a:latin typeface="Times New Roman" pitchFamily="18" charset="0"/>
                <a:cs typeface="Times New Roman" pitchFamily="18" charset="0"/>
              </a:rPr>
              <a:t>Inner membrane: which is lined by nuclear lamina</a:t>
            </a:r>
          </a:p>
          <a:p>
            <a:r>
              <a:rPr lang="en-US" sz="2400" dirty="0">
                <a:latin typeface="Times New Roman" pitchFamily="18" charset="0"/>
                <a:cs typeface="Times New Roman" pitchFamily="18" charset="0"/>
              </a:rPr>
              <a:t>Outer membrane: which is continuous with rough ER</a:t>
            </a:r>
          </a:p>
          <a:p>
            <a:r>
              <a:rPr lang="en-US" sz="2400" dirty="0">
                <a:latin typeface="Times New Roman" pitchFamily="18" charset="0"/>
                <a:cs typeface="Times New Roman" pitchFamily="18" charset="0"/>
              </a:rPr>
              <a:t>  At certain points the nuclear envelope is interrupted by structures called pores or </a:t>
            </a:r>
            <a:r>
              <a:rPr lang="en-US" sz="2400" dirty="0" err="1">
                <a:latin typeface="Times New Roman" pitchFamily="18" charset="0"/>
                <a:cs typeface="Times New Roman" pitchFamily="18" charset="0"/>
              </a:rPr>
              <a:t>nucleopores</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510C-FD30-4621-A1AD-BEC0909CA89A}"/>
              </a:ext>
            </a:extLst>
          </p:cNvPr>
          <p:cNvSpPr>
            <a:spLocks noGrp="1"/>
          </p:cNvSpPr>
          <p:nvPr>
            <p:ph type="title"/>
          </p:nvPr>
        </p:nvSpPr>
        <p:spPr/>
        <p:txBody>
          <a:bodyPr/>
          <a:lstStyle/>
          <a:p>
            <a:r>
              <a:rPr lang="en-US" dirty="0"/>
              <a:t>Nuclear Pore Complex</a:t>
            </a:r>
          </a:p>
        </p:txBody>
      </p:sp>
      <p:pic>
        <p:nvPicPr>
          <p:cNvPr id="3074" name="Picture 2" descr="Image result for nuclear pore complex">
            <a:extLst>
              <a:ext uri="{FF2B5EF4-FFF2-40B4-BE49-F238E27FC236}">
                <a16:creationId xmlns:a16="http://schemas.microsoft.com/office/drawing/2014/main" id="{9F5CA115-0F2D-457F-AC10-F926963EFD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1" y="2057400"/>
            <a:ext cx="6858000" cy="4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125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Nuclear pores contain octagonal pore complexes</a:t>
            </a:r>
          </a:p>
          <a:p>
            <a:r>
              <a:rPr lang="en-US" sz="2400" dirty="0">
                <a:latin typeface="Times New Roman" pitchFamily="18" charset="0"/>
                <a:cs typeface="Times New Roman" pitchFamily="18" charset="0"/>
              </a:rPr>
              <a:t>It regulates exchange between nucleus and cytoplasm</a:t>
            </a:r>
          </a:p>
          <a:p>
            <a:r>
              <a:rPr lang="en-US" sz="2400" dirty="0">
                <a:latin typeface="Times New Roman" pitchFamily="18" charset="0"/>
                <a:cs typeface="Times New Roman" pitchFamily="18" charset="0"/>
              </a:rPr>
              <a:t>The number of </a:t>
            </a:r>
            <a:r>
              <a:rPr lang="en-US" sz="2400" dirty="0" err="1">
                <a:latin typeface="Times New Roman" pitchFamily="18" charset="0"/>
                <a:cs typeface="Times New Roman" pitchFamily="18" charset="0"/>
              </a:rPr>
              <a:t>nucleopores</a:t>
            </a:r>
            <a:r>
              <a:rPr lang="en-US" sz="2400" dirty="0">
                <a:latin typeface="Times New Roman" pitchFamily="18" charset="0"/>
                <a:cs typeface="Times New Roman" pitchFamily="18" charset="0"/>
              </a:rPr>
              <a:t> is found to be correlated with the transcriptional activity of the cell</a:t>
            </a:r>
          </a:p>
          <a:p>
            <a:r>
              <a:rPr lang="en-US" sz="2400" dirty="0">
                <a:latin typeface="Times New Roman" pitchFamily="18" charset="0"/>
                <a:cs typeface="Times New Roman" pitchFamily="18" charset="0"/>
              </a:rPr>
              <a:t>The nuclear envelope binds the </a:t>
            </a:r>
            <a:r>
              <a:rPr lang="en-US" sz="2400" dirty="0" err="1">
                <a:latin typeface="Times New Roman" pitchFamily="18" charset="0"/>
                <a:cs typeface="Times New Roman" pitchFamily="18" charset="0"/>
              </a:rPr>
              <a:t>nucleoplasm</a:t>
            </a:r>
            <a:r>
              <a:rPr lang="en-US" sz="2400" dirty="0">
                <a:latin typeface="Times New Roman" pitchFamily="18" charset="0"/>
                <a:cs typeface="Times New Roman" pitchFamily="18" charset="0"/>
              </a:rPr>
              <a:t> which is rich in those molecules which  needed for DNA replication, transcription, regulation of gene actions and processing of various types of newly transcribed RNA molecules</a:t>
            </a:r>
          </a:p>
          <a:p>
            <a:r>
              <a:rPr lang="en-US" sz="2800" b="1" dirty="0">
                <a:latin typeface="Times New Roman" pitchFamily="18" charset="0"/>
                <a:cs typeface="Times New Roman" pitchFamily="18" charset="0"/>
              </a:rPr>
              <a:t>NUCLEOLUS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F962-3AC1-4047-AB37-EC72088E7199}"/>
              </a:ext>
            </a:extLst>
          </p:cNvPr>
          <p:cNvSpPr>
            <a:spLocks noGrp="1"/>
          </p:cNvSpPr>
          <p:nvPr>
            <p:ph type="title"/>
          </p:nvPr>
        </p:nvSpPr>
        <p:spPr>
          <a:xfrm>
            <a:off x="914400" y="512064"/>
            <a:ext cx="7772400" cy="1240536"/>
          </a:xfrm>
        </p:spPr>
        <p:txBody>
          <a:bodyPr/>
          <a:lstStyle/>
          <a:p>
            <a:r>
              <a:rPr lang="en-US" dirty="0"/>
              <a:t>Robert hook 1665 discovered cell</a:t>
            </a:r>
          </a:p>
        </p:txBody>
      </p:sp>
      <p:pic>
        <p:nvPicPr>
          <p:cNvPr id="1026" name="Picture 2" descr="Image result for cell discovery">
            <a:extLst>
              <a:ext uri="{FF2B5EF4-FFF2-40B4-BE49-F238E27FC236}">
                <a16:creationId xmlns:a16="http://schemas.microsoft.com/office/drawing/2014/main" id="{85EF06B3-A74D-4F17-80A6-D3F5669C4C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2774" y="2438400"/>
            <a:ext cx="492442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95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NUCLEOLUS</a:t>
            </a:r>
          </a:p>
        </p:txBody>
      </p:sp>
      <p:sp>
        <p:nvSpPr>
          <p:cNvPr id="3" name="Content Placeholder 2"/>
          <p:cNvSpPr>
            <a:spLocks noGrp="1"/>
          </p:cNvSpPr>
          <p:nvPr>
            <p:ph idx="1"/>
          </p:nvPr>
        </p:nvSpPr>
        <p:spPr/>
        <p:txBody>
          <a:bodyPr>
            <a:normAutofit/>
          </a:bodyPr>
          <a:lstStyle/>
          <a:p>
            <a:r>
              <a:rPr lang="en-US" sz="2800" b="1" dirty="0">
                <a:latin typeface="Times New Roman" pitchFamily="18" charset="0"/>
                <a:cs typeface="Times New Roman" pitchFamily="18" charset="0"/>
              </a:rPr>
              <a:t> </a:t>
            </a:r>
            <a:r>
              <a:rPr lang="en-US" sz="2400" dirty="0">
                <a:latin typeface="Times New Roman" pitchFamily="18" charset="0"/>
                <a:cs typeface="Times New Roman" pitchFamily="18" charset="0"/>
              </a:rPr>
              <a:t>Nucleus contains in its nucleoplasm a darkly stained, circular sub-organelle called nucleolus</a:t>
            </a:r>
          </a:p>
          <a:p>
            <a:r>
              <a:rPr lang="en-US" sz="2400" dirty="0">
                <a:latin typeface="Times New Roman" pitchFamily="18" charset="0"/>
                <a:cs typeface="Times New Roman" pitchFamily="18" charset="0"/>
              </a:rPr>
              <a:t>Nucleolus lacks any limiting membrane</a:t>
            </a:r>
          </a:p>
          <a:p>
            <a:r>
              <a:rPr lang="en-US" sz="2400" dirty="0">
                <a:latin typeface="Times New Roman" pitchFamily="18" charset="0"/>
                <a:cs typeface="Times New Roman" pitchFamily="18" charset="0"/>
              </a:rPr>
              <a:t>It is formed during inter phase by ribosomal DNA of </a:t>
            </a:r>
            <a:r>
              <a:rPr lang="en-US" sz="2400" dirty="0" err="1">
                <a:latin typeface="Times New Roman" pitchFamily="18" charset="0"/>
                <a:cs typeface="Times New Roman" pitchFamily="18" charset="0"/>
              </a:rPr>
              <a:t>nucleolar</a:t>
            </a:r>
            <a:r>
              <a:rPr lang="en-US" sz="2400" dirty="0">
                <a:latin typeface="Times New Roman" pitchFamily="18" charset="0"/>
                <a:cs typeface="Times New Roman" pitchFamily="18" charset="0"/>
              </a:rPr>
              <a:t> organizer</a:t>
            </a:r>
          </a:p>
          <a:p>
            <a:r>
              <a:rPr lang="en-US" sz="2400" dirty="0">
                <a:latin typeface="Times New Roman" pitchFamily="18" charset="0"/>
                <a:cs typeface="Times New Roman" pitchFamily="18" charset="0"/>
              </a:rPr>
              <a:t>It is the site where  </a:t>
            </a:r>
            <a:r>
              <a:rPr lang="en-US" sz="2400" dirty="0" err="1">
                <a:latin typeface="Times New Roman" pitchFamily="18" charset="0"/>
                <a:cs typeface="Times New Roman" pitchFamily="18" charset="0"/>
              </a:rPr>
              <a:t>ribosomes</a:t>
            </a:r>
            <a:r>
              <a:rPr lang="en-US" sz="2400" dirty="0">
                <a:latin typeface="Times New Roman" pitchFamily="18" charset="0"/>
                <a:cs typeface="Times New Roman" pitchFamily="18" charset="0"/>
              </a:rPr>
              <a:t> are manufactured</a:t>
            </a:r>
          </a:p>
          <a:p>
            <a:r>
              <a:rPr lang="en-US" sz="2400" dirty="0">
                <a:latin typeface="Times New Roman" pitchFamily="18" charset="0"/>
                <a:cs typeface="Times New Roman" pitchFamily="18" charset="0"/>
              </a:rPr>
              <a:t>Here ribosomal DNA transcribes most of </a:t>
            </a:r>
            <a:r>
              <a:rPr lang="en-US" sz="2400" dirty="0" err="1">
                <a:latin typeface="Times New Roman" pitchFamily="18" charset="0"/>
                <a:cs typeface="Times New Roman" pitchFamily="18" charset="0"/>
              </a:rPr>
              <a:t>rRNA</a:t>
            </a:r>
            <a:r>
              <a:rPr lang="en-US" sz="2400" dirty="0">
                <a:latin typeface="Times New Roman" pitchFamily="18" charset="0"/>
                <a:cs typeface="Times New Roman" pitchFamily="18" charset="0"/>
              </a:rPr>
              <a:t> molecules</a:t>
            </a:r>
          </a:p>
          <a:p>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a:t>
            </a:r>
          </a:p>
        </p:txBody>
      </p:sp>
      <p:pic>
        <p:nvPicPr>
          <p:cNvPr id="4" name="Content Placeholder 3" descr="2000px-Diagram_human_cell_nucleus.svg.png"/>
          <p:cNvPicPr>
            <a:picLocks noGrp="1" noChangeAspect="1"/>
          </p:cNvPicPr>
          <p:nvPr>
            <p:ph idx="1"/>
          </p:nvPr>
        </p:nvPicPr>
        <p:blipFill>
          <a:blip r:embed="rId2" cstate="print"/>
          <a:stretch>
            <a:fillRect/>
          </a:stretch>
        </p:blipFill>
        <p:spPr>
          <a:xfrm>
            <a:off x="1066800" y="1784350"/>
            <a:ext cx="6528421" cy="45720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MITOCHONDRIA</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It is a Greek word derived from </a:t>
            </a:r>
            <a:r>
              <a:rPr lang="en-US" sz="2400" dirty="0" err="1">
                <a:latin typeface="Times New Roman" pitchFamily="18" charset="0"/>
                <a:cs typeface="Times New Roman" pitchFamily="18" charset="0"/>
              </a:rPr>
              <a:t>mitose</a:t>
            </a:r>
            <a:r>
              <a:rPr lang="en-US" sz="2400" dirty="0">
                <a:latin typeface="Times New Roman" pitchFamily="18" charset="0"/>
                <a:cs typeface="Times New Roman" pitchFamily="18" charset="0"/>
              </a:rPr>
              <a:t> “thread” and </a:t>
            </a:r>
            <a:r>
              <a:rPr lang="en-US" sz="2400" dirty="0" err="1">
                <a:latin typeface="Times New Roman" pitchFamily="18" charset="0"/>
                <a:cs typeface="Times New Roman" pitchFamily="18" charset="0"/>
              </a:rPr>
              <a:t>chondria</a:t>
            </a:r>
            <a:r>
              <a:rPr lang="en-US" sz="2400" dirty="0">
                <a:latin typeface="Times New Roman" pitchFamily="18" charset="0"/>
                <a:cs typeface="Times New Roman" pitchFamily="18" charset="0"/>
              </a:rPr>
              <a:t> “granule”</a:t>
            </a:r>
          </a:p>
          <a:p>
            <a:r>
              <a:rPr lang="en-US" sz="2400" dirty="0">
                <a:latin typeface="Times New Roman" pitchFamily="18" charset="0"/>
                <a:cs typeface="Times New Roman" pitchFamily="18" charset="0"/>
              </a:rPr>
              <a:t>They are regularly spaced thread like granules also called as “Power House of the Cell”</a:t>
            </a:r>
          </a:p>
          <a:p>
            <a:r>
              <a:rPr lang="en-US" sz="2400" dirty="0">
                <a:latin typeface="Times New Roman" pitchFamily="18" charset="0"/>
                <a:cs typeface="Times New Roman" pitchFamily="18" charset="0"/>
              </a:rPr>
              <a:t>It was first observed in 1850 by Rudolf  </a:t>
            </a:r>
            <a:r>
              <a:rPr lang="en-US" sz="2400" dirty="0" err="1">
                <a:latin typeface="Times New Roman" pitchFamily="18" charset="0"/>
                <a:cs typeface="Times New Roman" pitchFamily="18" charset="0"/>
              </a:rPr>
              <a:t>Kollikar</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Mitochondria are basically oxygen-consuming cellular organelles of immense importance</a:t>
            </a:r>
          </a:p>
          <a:p>
            <a:r>
              <a:rPr lang="en-US" sz="2400" dirty="0">
                <a:latin typeface="Times New Roman" pitchFamily="18" charset="0"/>
                <a:cs typeface="Times New Roman" pitchFamily="18" charset="0"/>
              </a:rPr>
              <a:t>Each mitochondria is bounded by double membrane</a:t>
            </a:r>
          </a:p>
          <a:p>
            <a:r>
              <a:rPr lang="en-US" sz="2400" dirty="0">
                <a:latin typeface="Times New Roman" pitchFamily="18" charset="0"/>
                <a:cs typeface="Times New Roman" pitchFamily="18" charset="0"/>
              </a:rPr>
              <a:t>The outer membrane resembles with plasma membrane and contain </a:t>
            </a:r>
            <a:r>
              <a:rPr lang="en-US" sz="2400" dirty="0" err="1">
                <a:latin typeface="Times New Roman" pitchFamily="18" charset="0"/>
                <a:cs typeface="Times New Roman" pitchFamily="18" charset="0"/>
              </a:rPr>
              <a:t>porins</a:t>
            </a:r>
            <a:r>
              <a:rPr lang="en-US" sz="2400" dirty="0">
                <a:latin typeface="Times New Roman" pitchFamily="18" charset="0"/>
                <a:cs typeface="Times New Roman" pitchFamily="18" charset="0"/>
              </a:rPr>
              <a:t>, proteins that allows certain molecules to pass through it</a:t>
            </a:r>
          </a:p>
          <a:p>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2839-2777-41FE-967B-F78F22505519}"/>
              </a:ext>
            </a:extLst>
          </p:cNvPr>
          <p:cNvSpPr>
            <a:spLocks noGrp="1"/>
          </p:cNvSpPr>
          <p:nvPr>
            <p:ph type="title"/>
          </p:nvPr>
        </p:nvSpPr>
        <p:spPr/>
        <p:txBody>
          <a:bodyPr/>
          <a:lstStyle/>
          <a:p>
            <a:r>
              <a:rPr lang="en-US" dirty="0"/>
              <a:t>Mitochondria</a:t>
            </a:r>
          </a:p>
        </p:txBody>
      </p:sp>
      <p:pic>
        <p:nvPicPr>
          <p:cNvPr id="4098" name="Picture 2" descr="Image result for mitochondria">
            <a:extLst>
              <a:ext uri="{FF2B5EF4-FFF2-40B4-BE49-F238E27FC236}">
                <a16:creationId xmlns:a16="http://schemas.microsoft.com/office/drawing/2014/main" id="{1A04DAE9-0866-4595-A0FB-4F655730EF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244" y="1784350"/>
            <a:ext cx="604471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38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MITOCHONDRIA</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Inner mitochondrial membrane is rich in many enzymes, co enzymes and other components of electron transport chain</a:t>
            </a:r>
          </a:p>
          <a:p>
            <a:r>
              <a:rPr lang="en-US" sz="2400" dirty="0">
                <a:latin typeface="Times New Roman" pitchFamily="18" charset="0"/>
                <a:cs typeface="Times New Roman" pitchFamily="18" charset="0"/>
              </a:rPr>
              <a:t>It also contains protein pumps and many </a:t>
            </a:r>
            <a:r>
              <a:rPr lang="en-US" sz="2400" dirty="0" err="1">
                <a:latin typeface="Times New Roman" pitchFamily="18" charset="0"/>
                <a:cs typeface="Times New Roman" pitchFamily="18" charset="0"/>
              </a:rPr>
              <a:t>permease</a:t>
            </a:r>
            <a:r>
              <a:rPr lang="en-US" sz="2400" dirty="0">
                <a:latin typeface="Times New Roman" pitchFamily="18" charset="0"/>
                <a:cs typeface="Times New Roman" pitchFamily="18" charset="0"/>
              </a:rPr>
              <a:t> proteins for the transport of various molecules such as citrates, </a:t>
            </a:r>
            <a:r>
              <a:rPr lang="en-US" sz="2400" dirty="0" err="1">
                <a:latin typeface="Times New Roman" pitchFamily="18" charset="0"/>
                <a:cs typeface="Times New Roman" pitchFamily="18" charset="0"/>
              </a:rPr>
              <a:t>ADP,phosphate</a:t>
            </a:r>
            <a:r>
              <a:rPr lang="en-US" sz="2400" dirty="0">
                <a:latin typeface="Times New Roman" pitchFamily="18" charset="0"/>
                <a:cs typeface="Times New Roman" pitchFamily="18" charset="0"/>
              </a:rPr>
              <a:t> and ATP.</a:t>
            </a:r>
          </a:p>
          <a:p>
            <a:r>
              <a:rPr lang="en-US" sz="2400" dirty="0">
                <a:latin typeface="Times New Roman" pitchFamily="18" charset="0"/>
                <a:cs typeface="Times New Roman" pitchFamily="18" charset="0"/>
              </a:rPr>
              <a:t>Inner mitochondrial membranes gives out finger-like outgrowths (</a:t>
            </a:r>
            <a:r>
              <a:rPr lang="en-US" sz="2400" dirty="0" err="1">
                <a:latin typeface="Times New Roman" pitchFamily="18" charset="0"/>
                <a:cs typeface="Times New Roman" pitchFamily="18" charset="0"/>
              </a:rPr>
              <a:t>cristae</a:t>
            </a:r>
            <a:r>
              <a:rPr lang="en-US" sz="2400" dirty="0">
                <a:latin typeface="Times New Roman" pitchFamily="18" charset="0"/>
                <a:cs typeface="Times New Roman" pitchFamily="18" charset="0"/>
              </a:rPr>
              <a:t>) towards the lumen of mitochondrion and contain F1 particles</a:t>
            </a:r>
          </a:p>
          <a:p>
            <a:r>
              <a:rPr lang="en-US" sz="2400" dirty="0">
                <a:latin typeface="Times New Roman" pitchFamily="18" charset="0"/>
                <a:cs typeface="Times New Roman" pitchFamily="18" charset="0"/>
              </a:rPr>
              <a:t>F1 particles contain ATP-</a:t>
            </a:r>
            <a:r>
              <a:rPr lang="en-US" sz="2400" dirty="0" err="1">
                <a:latin typeface="Times New Roman" pitchFamily="18" charset="0"/>
                <a:cs typeface="Times New Roman" pitchFamily="18" charset="0"/>
              </a:rPr>
              <a:t>asae</a:t>
            </a:r>
            <a:r>
              <a:rPr lang="en-US" sz="2400" dirty="0">
                <a:latin typeface="Times New Roman" pitchFamily="18" charset="0"/>
                <a:cs typeface="Times New Roman" pitchFamily="18" charset="0"/>
              </a:rPr>
              <a:t> enzyme for ATP synthesis</a:t>
            </a:r>
          </a:p>
          <a:p>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MITOCHONDRIA</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Mitochondrial matrix which is liquid (</a:t>
            </a:r>
            <a:r>
              <a:rPr lang="en-US" sz="2400" dirty="0" err="1">
                <a:latin typeface="Times New Roman" pitchFamily="18" charset="0"/>
                <a:cs typeface="Times New Roman" pitchFamily="18" charset="0"/>
              </a:rPr>
              <a:t>collidal</a:t>
            </a:r>
            <a:r>
              <a:rPr lang="en-US" sz="2400" dirty="0">
                <a:latin typeface="Times New Roman" pitchFamily="18" charset="0"/>
                <a:cs typeface="Times New Roman" pitchFamily="18" charset="0"/>
              </a:rPr>
              <a:t>) area encircled by inner membrane contains the soluble enzymes of Krebs cycle.</a:t>
            </a:r>
          </a:p>
          <a:p>
            <a:r>
              <a:rPr lang="en-US" sz="2400" dirty="0">
                <a:latin typeface="Times New Roman" pitchFamily="18" charset="0"/>
                <a:cs typeface="Times New Roman" pitchFamily="18" charset="0"/>
              </a:rPr>
              <a:t>It completely oxidize the acetyl- </a:t>
            </a:r>
            <a:r>
              <a:rPr lang="en-US" sz="2400" dirty="0" err="1">
                <a:latin typeface="Times New Roman" pitchFamily="18" charset="0"/>
                <a:cs typeface="Times New Roman" pitchFamily="18" charset="0"/>
              </a:rPr>
              <a:t>CoA</a:t>
            </a:r>
            <a:r>
              <a:rPr lang="en-US" sz="2400" dirty="0">
                <a:latin typeface="Times New Roman" pitchFamily="18" charset="0"/>
                <a:cs typeface="Times New Roman" pitchFamily="18" charset="0"/>
              </a:rPr>
              <a:t> (end product of </a:t>
            </a:r>
            <a:r>
              <a:rPr lang="en-US" sz="2400" dirty="0" err="1">
                <a:latin typeface="Times New Roman" pitchFamily="18" charset="0"/>
                <a:cs typeface="Times New Roman" pitchFamily="18" charset="0"/>
              </a:rPr>
              <a:t>glycolysis</a:t>
            </a:r>
            <a:r>
              <a:rPr lang="en-US" sz="2400" dirty="0">
                <a:latin typeface="Times New Roman" pitchFamily="18" charset="0"/>
                <a:cs typeface="Times New Roman" pitchFamily="18" charset="0"/>
              </a:rPr>
              <a:t> and mitochondrial oxidative </a:t>
            </a:r>
            <a:r>
              <a:rPr lang="en-US" sz="2400" dirty="0" err="1">
                <a:latin typeface="Times New Roman" pitchFamily="18" charset="0"/>
                <a:cs typeface="Times New Roman" pitchFamily="18" charset="0"/>
              </a:rPr>
              <a:t>decarboxylation</a:t>
            </a:r>
            <a:r>
              <a:rPr lang="en-US" sz="2400" dirty="0">
                <a:latin typeface="Times New Roman" pitchFamily="18" charset="0"/>
                <a:cs typeface="Times New Roman" pitchFamily="18" charset="0"/>
              </a:rPr>
              <a:t>) to produce CO2. H2O and hydrogen ions.</a:t>
            </a:r>
          </a:p>
          <a:p>
            <a:r>
              <a:rPr lang="en-US" sz="2400" dirty="0" err="1">
                <a:latin typeface="Times New Roman" pitchFamily="18" charset="0"/>
                <a:cs typeface="Times New Roman" pitchFamily="18" charset="0"/>
              </a:rPr>
              <a:t>Mitchondria</a:t>
            </a:r>
            <a:r>
              <a:rPr lang="en-US" sz="2400" dirty="0">
                <a:latin typeface="Times New Roman" pitchFamily="18" charset="0"/>
                <a:cs typeface="Times New Roman" pitchFamily="18" charset="0"/>
              </a:rPr>
              <a:t> generate energy for a cell in the form of ATP molecules</a:t>
            </a:r>
          </a:p>
          <a:p>
            <a:r>
              <a:rPr lang="en-US" sz="2400" dirty="0">
                <a:latin typeface="Times New Roman" pitchFamily="18" charset="0"/>
                <a:cs typeface="Times New Roman" pitchFamily="18" charset="0"/>
              </a:rPr>
              <a:t>Therefore they are called as ” Power House of the Cell”</a:t>
            </a:r>
          </a:p>
          <a:p>
            <a:r>
              <a:rPr lang="en-US" sz="2400" dirty="0">
                <a:latin typeface="Times New Roman" pitchFamily="18" charset="0"/>
                <a:cs typeface="Times New Roman" pitchFamily="18" charset="0"/>
              </a:rPr>
              <a:t>They are abundantly found on those sites were energy is required as such </a:t>
            </a:r>
            <a:r>
              <a:rPr lang="en-US" sz="2400" dirty="0" err="1">
                <a:latin typeface="Times New Roman" pitchFamily="18" charset="0"/>
                <a:cs typeface="Times New Roman" pitchFamily="18" charset="0"/>
              </a:rPr>
              <a:t>microvilli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oocyte</a:t>
            </a:r>
            <a:r>
              <a:rPr lang="en-US" sz="2400" dirty="0">
                <a:latin typeface="Times New Roman" pitchFamily="18" charset="0"/>
                <a:cs typeface="Times New Roman" pitchFamily="18" charset="0"/>
              </a:rPr>
              <a:t>, sperm tail, muscle cell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MITOCHONDRIA</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They are called as semi- autonomous organelles because they can synthesize 10% of their proteins in their own protein-synthetic machinery</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MITOCHONDRIA</a:t>
            </a:r>
          </a:p>
        </p:txBody>
      </p:sp>
      <p:pic>
        <p:nvPicPr>
          <p:cNvPr id="4" name="Content Placeholder 3" descr="2000px-Animal_mitochondrion_diagram_en_28edit29.svg.png"/>
          <p:cNvPicPr>
            <a:picLocks noGrp="1" noChangeAspect="1"/>
          </p:cNvPicPr>
          <p:nvPr>
            <p:ph idx="1"/>
          </p:nvPr>
        </p:nvPicPr>
        <p:blipFill>
          <a:blip r:embed="rId2"/>
          <a:stretch>
            <a:fillRect/>
          </a:stretch>
        </p:blipFill>
        <p:spPr>
          <a:xfrm>
            <a:off x="914400" y="1828800"/>
            <a:ext cx="7154930" cy="45720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RIBOSOMES</a:t>
            </a:r>
          </a:p>
        </p:txBody>
      </p:sp>
      <p:sp>
        <p:nvSpPr>
          <p:cNvPr id="3" name="Content Placeholder 2"/>
          <p:cNvSpPr>
            <a:spLocks noGrp="1"/>
          </p:cNvSpPr>
          <p:nvPr>
            <p:ph idx="1"/>
          </p:nvPr>
        </p:nvSpPr>
        <p:spPr/>
        <p:txBody>
          <a:bodyPr>
            <a:normAutofit lnSpcReduction="10000"/>
          </a:bodyPr>
          <a:lstStyle/>
          <a:p>
            <a:r>
              <a:rPr lang="en-US" dirty="0" err="1"/>
              <a:t>Ribosomes</a:t>
            </a:r>
            <a:r>
              <a:rPr lang="en-US" dirty="0"/>
              <a:t> are often called as “Protein Factories” of the cell because it is here that proteins are produced according to the genetic information contained in messenger RNA</a:t>
            </a:r>
          </a:p>
          <a:p>
            <a:r>
              <a:rPr lang="en-US" dirty="0"/>
              <a:t>The </a:t>
            </a:r>
            <a:r>
              <a:rPr lang="en-US" dirty="0" err="1"/>
              <a:t>ribosomes</a:t>
            </a:r>
            <a:r>
              <a:rPr lang="en-US" dirty="0"/>
              <a:t> are quite tiny, about 25 nanometers in size and can be found both free in the cytoplasm </a:t>
            </a:r>
            <a:r>
              <a:rPr lang="en-US" dirty="0" err="1"/>
              <a:t>abd</a:t>
            </a:r>
            <a:r>
              <a:rPr lang="en-US" dirty="0"/>
              <a:t> located on the surface of an organelle called endoplasmic </a:t>
            </a:r>
            <a:r>
              <a:rPr lang="en-US" dirty="0" err="1"/>
              <a:t>reticullum</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RIBOSOMES</a:t>
            </a:r>
          </a:p>
        </p:txBody>
      </p:sp>
      <p:sp>
        <p:nvSpPr>
          <p:cNvPr id="3" name="Content Placeholder 2"/>
          <p:cNvSpPr>
            <a:spLocks noGrp="1"/>
          </p:cNvSpPr>
          <p:nvPr>
            <p:ph idx="1"/>
          </p:nvPr>
        </p:nvSpPr>
        <p:spPr/>
        <p:txBody>
          <a:bodyPr/>
          <a:lstStyle/>
          <a:p>
            <a:r>
              <a:rPr lang="en-US" dirty="0"/>
              <a:t>Each ribosome consist of two subunits that are designated 30s and 50s, after their sedimentation rate in a centrifuge</a:t>
            </a:r>
          </a:p>
          <a:p>
            <a:r>
              <a:rPr lang="en-US" dirty="0"/>
              <a:t>Each of the subunit is composed of both ribosomal RNA and protein</a:t>
            </a:r>
          </a:p>
          <a:p>
            <a:r>
              <a:rPr lang="en-US" dirty="0"/>
              <a:t>Ribosomal RNA molecules serve as enzymes for many of the reactions in the </a:t>
            </a:r>
            <a:r>
              <a:rPr lang="en-US" dirty="0" err="1"/>
              <a:t>ribosomes</a:t>
            </a:r>
            <a:r>
              <a:rPr lang="en-US" dirty="0"/>
              <a:t> that are required for protein synthesis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STRUCTURE</a:t>
            </a:r>
          </a:p>
        </p:txBody>
      </p:sp>
      <p:sp>
        <p:nvSpPr>
          <p:cNvPr id="3" name="Content Placeholder 2"/>
          <p:cNvSpPr>
            <a:spLocks noGrp="1"/>
          </p:cNvSpPr>
          <p:nvPr>
            <p:ph idx="1"/>
          </p:nvPr>
        </p:nvSpPr>
        <p:spPr>
          <a:xfrm>
            <a:off x="914400" y="1426464"/>
            <a:ext cx="8020050" cy="4857658"/>
          </a:xfrm>
        </p:spPr>
        <p:txBody>
          <a:bodyPr>
            <a:normAutofit/>
          </a:bodyPr>
          <a:lstStyle/>
          <a:p>
            <a:r>
              <a:rPr lang="en-US" dirty="0"/>
              <a:t>Ideas about cell structure have changed considerably over the years.</a:t>
            </a:r>
          </a:p>
          <a:p>
            <a:r>
              <a:rPr lang="en-US" dirty="0"/>
              <a:t> Early biologists saw cells as simple membranous sacs containing fluid and a few floating particles. </a:t>
            </a:r>
          </a:p>
          <a:p>
            <a:br>
              <a:rPr lang="en-US" dirty="0"/>
            </a:br>
            <a:endParaRPr lang="en-US" dirty="0"/>
          </a:p>
        </p:txBody>
      </p:sp>
      <p:pic>
        <p:nvPicPr>
          <p:cNvPr id="1026" name="Picture 2" descr="Image result for simple cell diagram">
            <a:extLst>
              <a:ext uri="{FF2B5EF4-FFF2-40B4-BE49-F238E27FC236}">
                <a16:creationId xmlns:a16="http://schemas.microsoft.com/office/drawing/2014/main" id="{5CCF5A21-068D-476F-8398-62B14ABE3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886200"/>
            <a:ext cx="3352800"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RIBOSOMES</a:t>
            </a:r>
          </a:p>
        </p:txBody>
      </p:sp>
      <p:pic>
        <p:nvPicPr>
          <p:cNvPr id="4" name="Content Placeholder 3" descr="ribosome.jpg"/>
          <p:cNvPicPr>
            <a:picLocks noGrp="1" noChangeAspect="1"/>
          </p:cNvPicPr>
          <p:nvPr>
            <p:ph idx="1"/>
          </p:nvPr>
        </p:nvPicPr>
        <p:blipFill>
          <a:blip r:embed="rId2"/>
          <a:stretch>
            <a:fillRect/>
          </a:stretch>
        </p:blipFill>
        <p:spPr>
          <a:xfrm>
            <a:off x="914400" y="1752600"/>
            <a:ext cx="7772400" cy="404495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69CC-4A24-46B4-8164-EF91151E6F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74954E-2A55-4AF2-99BD-D6B37F5BBE0B}"/>
              </a:ext>
            </a:extLst>
          </p:cNvPr>
          <p:cNvSpPr>
            <a:spLocks noGrp="1"/>
          </p:cNvSpPr>
          <p:nvPr>
            <p:ph idx="1"/>
          </p:nvPr>
        </p:nvSpPr>
        <p:spPr/>
        <p:txBody>
          <a:bodyPr/>
          <a:lstStyle/>
          <a:p>
            <a:r>
              <a:rPr lang="en-US" dirty="0"/>
              <a:t>Today's biologists know that cells are infinitely more complex than this.</a:t>
            </a:r>
          </a:p>
          <a:p>
            <a:r>
              <a:rPr lang="en-US" dirty="0"/>
              <a:t>There are many different types, sizes, and shapes of cells in the body.</a:t>
            </a:r>
          </a:p>
          <a:p>
            <a:endParaRPr lang="en-US" dirty="0"/>
          </a:p>
        </p:txBody>
      </p:sp>
    </p:spTree>
    <p:extLst>
      <p:ext uri="{BB962C8B-B14F-4D97-AF65-F5344CB8AC3E}">
        <p14:creationId xmlns:p14="http://schemas.microsoft.com/office/powerpoint/2010/main" val="253109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STRUCTURE</a:t>
            </a:r>
          </a:p>
        </p:txBody>
      </p:sp>
      <p:sp>
        <p:nvSpPr>
          <p:cNvPr id="3" name="Content Placeholder 2"/>
          <p:cNvSpPr>
            <a:spLocks noGrp="1"/>
          </p:cNvSpPr>
          <p:nvPr>
            <p:ph idx="1"/>
          </p:nvPr>
        </p:nvSpPr>
        <p:spPr/>
        <p:txBody>
          <a:bodyPr>
            <a:normAutofit lnSpcReduction="10000"/>
          </a:bodyPr>
          <a:lstStyle/>
          <a:p>
            <a:r>
              <a:rPr lang="en-US" dirty="0"/>
              <a:t>For descriptive purposes, the concept of a "generalized cell" is introduced.</a:t>
            </a:r>
          </a:p>
          <a:p>
            <a:r>
              <a:rPr lang="en-US" dirty="0"/>
              <a:t> It includes features from all cell types. A cell consists of three parts: the cell membrane, the nucleus, and, between the two, the cytoplasm.</a:t>
            </a:r>
          </a:p>
          <a:p>
            <a:r>
              <a:rPr lang="en-US" dirty="0"/>
              <a:t> Within the cytoplasm lie intricate arrangements of fine fibers and hundreds or even thousands of miniscule but distinct structures called organelles.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STRUCTURE</a:t>
            </a:r>
          </a:p>
        </p:txBody>
      </p:sp>
      <p:sp>
        <p:nvSpPr>
          <p:cNvPr id="3" name="Content Placeholder 2"/>
          <p:cNvSpPr>
            <a:spLocks noGrp="1"/>
          </p:cNvSpPr>
          <p:nvPr>
            <p:ph idx="1"/>
          </p:nvPr>
        </p:nvSpPr>
        <p:spPr/>
        <p:txBody>
          <a:bodyPr>
            <a:normAutofit fontScale="92500" lnSpcReduction="20000"/>
          </a:bodyPr>
          <a:lstStyle/>
          <a:p>
            <a:r>
              <a:rPr lang="en-US" sz="3200" dirty="0"/>
              <a:t>CELL MEMBRANE</a:t>
            </a:r>
          </a:p>
          <a:p>
            <a:r>
              <a:rPr lang="en-US" sz="3200" dirty="0"/>
              <a:t>Every cell in the body is enclosed by a cell (Plasma membrane).</a:t>
            </a:r>
          </a:p>
          <a:p>
            <a:r>
              <a:rPr lang="en-US" sz="3200" dirty="0"/>
              <a:t> The cell membrane separates the material outside the cell, extracellular, from the material inside the cell, intracellular</a:t>
            </a:r>
          </a:p>
          <a:p>
            <a:r>
              <a:rPr lang="en-US" sz="3200" dirty="0"/>
              <a:t> It maintains the integrity of a cell and controls passage of materials into and out of the cell. All materials within a cell must have access to the cell membrane (the cell's boundary) for the needed exchange.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B949-36E2-45BA-9D03-8FDD5C163075}"/>
              </a:ext>
            </a:extLst>
          </p:cNvPr>
          <p:cNvSpPr>
            <a:spLocks noGrp="1"/>
          </p:cNvSpPr>
          <p:nvPr>
            <p:ph type="title"/>
          </p:nvPr>
        </p:nvSpPr>
        <p:spPr/>
        <p:txBody>
          <a:bodyPr/>
          <a:lstStyle/>
          <a:p>
            <a:r>
              <a:rPr lang="en-US" dirty="0"/>
              <a:t>Cell Membrane</a:t>
            </a:r>
          </a:p>
        </p:txBody>
      </p:sp>
      <p:pic>
        <p:nvPicPr>
          <p:cNvPr id="2050" name="Picture 2" descr="Image result for cell membranes">
            <a:extLst>
              <a:ext uri="{FF2B5EF4-FFF2-40B4-BE49-F238E27FC236}">
                <a16:creationId xmlns:a16="http://schemas.microsoft.com/office/drawing/2014/main" id="{4449F332-0607-4E86-90B3-342C0DDAA9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6600" y="2673350"/>
            <a:ext cx="5588000"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21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STRUCTURE</a:t>
            </a:r>
          </a:p>
        </p:txBody>
      </p:sp>
      <p:sp>
        <p:nvSpPr>
          <p:cNvPr id="3" name="Content Placeholder 2"/>
          <p:cNvSpPr>
            <a:spLocks noGrp="1"/>
          </p:cNvSpPr>
          <p:nvPr>
            <p:ph idx="1"/>
          </p:nvPr>
        </p:nvSpPr>
        <p:spPr/>
        <p:txBody>
          <a:bodyPr/>
          <a:lstStyle/>
          <a:p>
            <a:r>
              <a:rPr lang="en-US" dirty="0"/>
              <a:t>The cell membrane is a double layer of phospholipid molecules. </a:t>
            </a:r>
          </a:p>
          <a:p>
            <a:r>
              <a:rPr lang="en-US" dirty="0"/>
              <a:t>Protein in the cell membrane provide structural support, form channels for passage of materials, act as receptor sites, function as carrier molecules, and provide identification markers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STRUCTURE</a:t>
            </a:r>
          </a:p>
        </p:txBody>
      </p:sp>
      <p:sp>
        <p:nvSpPr>
          <p:cNvPr id="3" name="Content Placeholder 2"/>
          <p:cNvSpPr>
            <a:spLocks noGrp="1"/>
          </p:cNvSpPr>
          <p:nvPr>
            <p:ph idx="1"/>
          </p:nvPr>
        </p:nvSpPr>
        <p:spPr/>
        <p:txBody>
          <a:bodyPr>
            <a:normAutofit fontScale="92500" lnSpcReduction="10000"/>
          </a:bodyPr>
          <a:lstStyle/>
          <a:p>
            <a:r>
              <a:rPr lang="en-US" dirty="0"/>
              <a:t>NUCELUS AND NECLEOLUS</a:t>
            </a:r>
          </a:p>
          <a:p>
            <a:r>
              <a:rPr lang="en-US" dirty="0"/>
              <a:t>The nucleus, formed by a nuclear membrane around a fluid </a:t>
            </a:r>
            <a:r>
              <a:rPr lang="en-US" dirty="0" err="1"/>
              <a:t>nucleoplasm</a:t>
            </a:r>
            <a:r>
              <a:rPr lang="en-US" dirty="0"/>
              <a:t>, is the control center of the cell. Threads of chromatin in the nucleus contain deoxyribonucleic acid (DNA), the genetic material of the cell. </a:t>
            </a:r>
          </a:p>
          <a:p>
            <a:r>
              <a:rPr lang="en-US" dirty="0"/>
              <a:t>The nucleolus is a dense region of ribonucleic acid (RNA) in the nucleus and is the site of ribosome formation. The nucleus determines how the cell will function, as well as the basic structure of that cell.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186</TotalTime>
  <Words>1205</Words>
  <Application>Microsoft Office PowerPoint</Application>
  <PresentationFormat>On-screen Show (4:3)</PresentationFormat>
  <Paragraphs>126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Consolas</vt:lpstr>
      <vt:lpstr>Corbel</vt:lpstr>
      <vt:lpstr>Times New Roman</vt:lpstr>
      <vt:lpstr>Wingdings</vt:lpstr>
      <vt:lpstr>Wingdings 2</vt:lpstr>
      <vt:lpstr>Wingdings 3</vt:lpstr>
      <vt:lpstr>Metro</vt:lpstr>
      <vt:lpstr>  SUB CELLULAR ORGANELLES</vt:lpstr>
      <vt:lpstr>Robert hook 1665 discovered cell</vt:lpstr>
      <vt:lpstr>CELL STRUCTURE</vt:lpstr>
      <vt:lpstr>PowerPoint Presentation</vt:lpstr>
      <vt:lpstr>CELL STRUCTURE</vt:lpstr>
      <vt:lpstr>CELL STRUCTURE</vt:lpstr>
      <vt:lpstr>Cell Membrane</vt:lpstr>
      <vt:lpstr>CELL STRUCTURE</vt:lpstr>
      <vt:lpstr>CELL STRUCTURE</vt:lpstr>
      <vt:lpstr>CYTOPLASM</vt:lpstr>
      <vt:lpstr>CYTOPLASMIC ORGANELLES</vt:lpstr>
      <vt:lpstr>CELL STRUCTURE</vt:lpstr>
      <vt:lpstr>PowerPoint Presentation</vt:lpstr>
      <vt:lpstr>CELL STRUCTURE</vt:lpstr>
      <vt:lpstr>NUCLEUS</vt:lpstr>
      <vt:lpstr>NUCLEUS</vt:lpstr>
      <vt:lpstr>NUCLEUS</vt:lpstr>
      <vt:lpstr>Nuclear Pore Complex</vt:lpstr>
      <vt:lpstr>NUCLEUS</vt:lpstr>
      <vt:lpstr>NUCLEOLUS</vt:lpstr>
      <vt:lpstr>NUCLEUS</vt:lpstr>
      <vt:lpstr>MITOCHONDRIA</vt:lpstr>
      <vt:lpstr>Mitochondria</vt:lpstr>
      <vt:lpstr>MITOCHONDRIA</vt:lpstr>
      <vt:lpstr>MITOCHONDRIA</vt:lpstr>
      <vt:lpstr>MITOCHONDRIA</vt:lpstr>
      <vt:lpstr>MITOCHONDRIA</vt:lpstr>
      <vt:lpstr>RIBOSOMES</vt:lpstr>
      <vt:lpstr>RIBOSOMES</vt:lpstr>
      <vt:lpstr>RIBOSOMES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 CELLULAR ORGANELLES</dc:title>
  <dc:creator>john stafon</dc:creator>
  <cp:lastModifiedBy>Windows User</cp:lastModifiedBy>
  <cp:revision>22</cp:revision>
  <dcterms:created xsi:type="dcterms:W3CDTF">2018-09-10T14:10:40Z</dcterms:created>
  <dcterms:modified xsi:type="dcterms:W3CDTF">2019-04-11T09:01:34Z</dcterms:modified>
</cp:coreProperties>
</file>