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92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8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3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1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8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9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67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3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6D52B-6443-4BFB-AA2B-8ECB62B50B2B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3A84-B711-4010-9E2A-1420CB164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4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903" y="1122363"/>
            <a:ext cx="10846051" cy="23876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IMPORTANT LEGAL/CONSTITUTIONAL CASES AND THEIR SIGNIFICANCE</a:t>
            </a:r>
            <a:endParaRPr lang="ru-RU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1386"/>
            <a:ext cx="9144000" cy="1636414"/>
          </a:xfrm>
        </p:spPr>
        <p:txBody>
          <a:bodyPr>
            <a:normAutofit/>
          </a:bodyPr>
          <a:lstStyle/>
          <a:p>
            <a:pPr algn="r"/>
            <a:r>
              <a:rPr lang="en-US" sz="5400" b="1" i="1" u="sng" dirty="0" smtClean="0">
                <a:solidFill>
                  <a:schemeClr val="accent1"/>
                </a:solidFill>
              </a:rPr>
              <a:t>PART-I </a:t>
            </a:r>
            <a:endParaRPr lang="ru-RU" sz="54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LEGAL QUESTIONS IN THE WAKE OF ML:</a:t>
            </a:r>
            <a:endParaRPr lang="ru-R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a) 	if </a:t>
            </a:r>
            <a:r>
              <a:rPr lang="en-US" dirty="0"/>
              <a:t>Supreme Court would upheld the </a:t>
            </a:r>
            <a:r>
              <a:rPr lang="en-US" dirty="0" smtClean="0"/>
              <a:t>decision </a:t>
            </a:r>
            <a:r>
              <a:rPr lang="en-US" dirty="0"/>
              <a:t>of Lahore High Court in </a:t>
            </a:r>
            <a:r>
              <a:rPr lang="en-US" dirty="0" err="1"/>
              <a:t>Dosso</a:t>
            </a:r>
            <a:r>
              <a:rPr lang="en-US" dirty="0"/>
              <a:t> case, </a:t>
            </a:r>
            <a:r>
              <a:rPr lang="en-US" b="1" i="1" u="sng" dirty="0">
                <a:solidFill>
                  <a:srgbClr val="00B050"/>
                </a:solidFill>
              </a:rPr>
              <a:t>it means the 1956 Constitution was still in force as Lahore high Court decided the case in accordance with Article 5 and &amp; 7 of the 1956 constitution</a:t>
            </a:r>
            <a:r>
              <a:rPr lang="en-US" b="1" i="1" u="sng" dirty="0" smtClean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b) </a:t>
            </a:r>
            <a:r>
              <a:rPr lang="en-US" dirty="0" smtClean="0"/>
              <a:t>	</a:t>
            </a:r>
            <a:r>
              <a:rPr lang="en-US" b="1" u="sng" dirty="0" smtClean="0">
                <a:solidFill>
                  <a:srgbClr val="FF0000"/>
                </a:solidFill>
              </a:rPr>
              <a:t>And </a:t>
            </a:r>
            <a:r>
              <a:rPr lang="en-US" b="1" u="sng" dirty="0">
                <a:solidFill>
                  <a:srgbClr val="FF0000"/>
                </a:solidFill>
              </a:rPr>
              <a:t>if 1956 constitution was still enforce then what was the role of Martial law regulation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-e Laws ( continuance in Force ) Order 1958.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2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8" y="172016"/>
            <a:ext cx="11281372" cy="1059256"/>
          </a:xfrm>
        </p:spPr>
        <p:txBody>
          <a:bodyPr/>
          <a:lstStyle/>
          <a:p>
            <a:r>
              <a:rPr lang="en-US" b="1" u="sng" dirty="0" smtClean="0"/>
              <a:t>KELSON’S THEORY &amp; LEGAL POSITIVISM:</a:t>
            </a:r>
            <a:endParaRPr lang="ru-R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5" y="1231272"/>
            <a:ext cx="11914361" cy="54773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The Supreme Court decided the case unanimously against the verdict of Lahore High Court. The Supreme Court </a:t>
            </a:r>
            <a:r>
              <a:rPr lang="en-US" u="sng" dirty="0" smtClean="0">
                <a:solidFill>
                  <a:srgbClr val="FF0000"/>
                </a:solidFill>
              </a:rPr>
              <a:t>decision was </a:t>
            </a:r>
            <a:r>
              <a:rPr lang="en-US" u="sng" dirty="0">
                <a:solidFill>
                  <a:srgbClr val="FF0000"/>
                </a:solidFill>
              </a:rPr>
              <a:t>based on the Hans KELSON'S THEORY OF LEGAL POSITIVISM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  <a:endParaRPr lang="en-US" u="sng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i="1" dirty="0" smtClean="0"/>
              <a:t>a)The </a:t>
            </a:r>
            <a:r>
              <a:rPr lang="en-US" i="1" dirty="0"/>
              <a:t>judgment held that </a:t>
            </a:r>
            <a:r>
              <a:rPr lang="en-US" i="1" dirty="0" smtClean="0"/>
              <a:t>1958 </a:t>
            </a:r>
            <a:r>
              <a:rPr lang="en-US" i="1" dirty="0"/>
              <a:t>Martial law imposition is a kind of revolution(peaceful revolution) which is not resisted or opposed by the common </a:t>
            </a:r>
            <a:r>
              <a:rPr lang="en-US" i="1" dirty="0" smtClean="0"/>
              <a:t>people; this </a:t>
            </a:r>
            <a:r>
              <a:rPr lang="en-US" i="1" dirty="0"/>
              <a:t>clearly defines that the people are happy with this </a:t>
            </a:r>
            <a:r>
              <a:rPr lang="en-US" i="1" dirty="0" smtClean="0"/>
              <a:t>change, thereafter </a:t>
            </a:r>
            <a:r>
              <a:rPr lang="en-US" i="1" dirty="0"/>
              <a:t>this revolution or martial law is legal as long as it satisfies the common people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r>
              <a:rPr lang="en-US" i="1" dirty="0" smtClean="0"/>
              <a:t>b)</a:t>
            </a:r>
            <a:r>
              <a:rPr lang="en-US" i="1" dirty="0"/>
              <a:t> The Supreme Court held that the Laws ( c0ntinuance in Force ) order 1958 was the NEW LEGAL ORDER and the validity of laws and the correctness in the judicial decisions would be determined according to it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r>
              <a:rPr lang="en-US" i="1" dirty="0" smtClean="0"/>
              <a:t>c) </a:t>
            </a:r>
            <a:r>
              <a:rPr lang="en-US" i="1" dirty="0"/>
              <a:t>The Supreme court also held that as the 1956 constitution was abrogated therefore FCR 1901 was still in force in </a:t>
            </a:r>
            <a:r>
              <a:rPr lang="en-US" i="1" dirty="0" smtClean="0"/>
              <a:t>accordance </a:t>
            </a:r>
            <a:r>
              <a:rPr lang="en-US" i="1" dirty="0"/>
              <a:t>with the laws </a:t>
            </a:r>
            <a:r>
              <a:rPr lang="en-US" i="1" dirty="0" smtClean="0"/>
              <a:t>(continuance </a:t>
            </a:r>
            <a:r>
              <a:rPr lang="en-US" i="1" dirty="0"/>
              <a:t>in force ) order, 1958.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03234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76" y="365125"/>
            <a:ext cx="11154624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IMPACTS OF SC VERDICT IN DOSSO CASE:</a:t>
            </a:r>
            <a:endParaRPr lang="ru-RU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5" y="1584356"/>
            <a:ext cx="11841933" cy="490697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judgment </a:t>
            </a:r>
            <a:r>
              <a:rPr lang="en-US" dirty="0"/>
              <a:t>of SC recognized the ML as legal and valid </a:t>
            </a:r>
            <a:r>
              <a:rPr lang="en-US" dirty="0" err="1"/>
              <a:t>action;this</a:t>
            </a:r>
            <a:r>
              <a:rPr lang="en-US" dirty="0"/>
              <a:t> had a far reaching effects on the political history of Pakistan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opened the gates for the future ML”s in the </a:t>
            </a:r>
            <a:r>
              <a:rPr lang="en-US" dirty="0" err="1"/>
              <a:t>country;also</a:t>
            </a:r>
            <a:r>
              <a:rPr lang="en-US" dirty="0"/>
              <a:t> the recognition of ML provided with absolute powers in the hands of ML administrator who </a:t>
            </a:r>
            <a:r>
              <a:rPr lang="en-US" dirty="0" smtClean="0"/>
              <a:t>manipulated laws to their advantage.</a:t>
            </a:r>
            <a:endParaRPr lang="en-US" dirty="0" smtClean="0"/>
          </a:p>
          <a:p>
            <a:pPr algn="just"/>
            <a:r>
              <a:rPr lang="en-US" dirty="0"/>
              <a:t>The verdict of </a:t>
            </a:r>
            <a:r>
              <a:rPr lang="en-US" dirty="0" smtClean="0"/>
              <a:t>SC </a:t>
            </a:r>
            <a:r>
              <a:rPr lang="en-US" dirty="0"/>
              <a:t>halted the democratic process of </a:t>
            </a:r>
            <a:r>
              <a:rPr lang="en-US" dirty="0" smtClean="0"/>
              <a:t>Pakistan, </a:t>
            </a:r>
            <a:r>
              <a:rPr lang="en-US" dirty="0"/>
              <a:t>which had recently been on the road after the promulgation of 1st constitution of Pakistan on 23rd march </a:t>
            </a:r>
            <a:r>
              <a:rPr lang="en-US" dirty="0" smtClean="0"/>
              <a:t>1956;and </a:t>
            </a:r>
            <a:r>
              <a:rPr lang="en-US" dirty="0"/>
              <a:t>threw the country onto the track of dictatorship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As a result of the judgment</a:t>
            </a:r>
            <a:r>
              <a:rPr lang="en-US" dirty="0" smtClean="0"/>
              <a:t>, Pak </a:t>
            </a:r>
            <a:r>
              <a:rPr lang="en-US" dirty="0"/>
              <a:t>was deprived from its 1st independent constitution framed and promulgated after so much efforts</a:t>
            </a:r>
            <a:r>
              <a:rPr lang="en-US" dirty="0" smtClean="0"/>
              <a:t>, and </a:t>
            </a:r>
            <a:r>
              <a:rPr lang="en-US" dirty="0"/>
              <a:t>a long struggle of 11 years.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16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83" y="1403287"/>
            <a:ext cx="11787611" cy="53505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judgment </a:t>
            </a:r>
            <a:r>
              <a:rPr lang="en-US" dirty="0"/>
              <a:t>of </a:t>
            </a:r>
            <a:r>
              <a:rPr lang="en-US" dirty="0" smtClean="0"/>
              <a:t>SC </a:t>
            </a:r>
            <a:r>
              <a:rPr lang="en-US" dirty="0"/>
              <a:t>revalidated the British Imperial legacy</a:t>
            </a:r>
            <a:r>
              <a:rPr lang="en-US" dirty="0" smtClean="0"/>
              <a:t>, the curse, the FCR; popularly </a:t>
            </a:r>
            <a:r>
              <a:rPr lang="en-US" dirty="0"/>
              <a:t>known as black law</a:t>
            </a:r>
            <a:r>
              <a:rPr lang="en-US" dirty="0" smtClean="0"/>
              <a:t>, in </a:t>
            </a:r>
            <a:r>
              <a:rPr lang="en-US" dirty="0"/>
              <a:t>the tribal areas of Frontier and </a:t>
            </a:r>
            <a:r>
              <a:rPr lang="en-US" dirty="0" err="1"/>
              <a:t>Balochistan</a:t>
            </a:r>
            <a:r>
              <a:rPr lang="en-US" dirty="0" smtClean="0"/>
              <a:t>; which </a:t>
            </a:r>
            <a:r>
              <a:rPr lang="en-US" dirty="0"/>
              <a:t>is still enforced even today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verdict was a serious blow to the independence of </a:t>
            </a:r>
            <a:r>
              <a:rPr lang="en-US" dirty="0" smtClean="0"/>
              <a:t>judiciary. The </a:t>
            </a:r>
            <a:r>
              <a:rPr lang="en-US" dirty="0"/>
              <a:t>judiciary was bound to render its services under the new legal order </a:t>
            </a:r>
            <a:r>
              <a:rPr lang="en-US" dirty="0" smtClean="0"/>
              <a:t>of, Laws </a:t>
            </a:r>
            <a:r>
              <a:rPr lang="en-US" dirty="0"/>
              <a:t>(continuance in force 11 oct,1958);even if </a:t>
            </a:r>
            <a:r>
              <a:rPr lang="en-US" dirty="0" smtClean="0"/>
              <a:t>the </a:t>
            </a:r>
            <a:r>
              <a:rPr lang="en-US" dirty="0"/>
              <a:t>judges have to give decisions against the basic principles of </a:t>
            </a:r>
            <a:r>
              <a:rPr lang="en-US" dirty="0" smtClean="0"/>
              <a:t>justice, they </a:t>
            </a:r>
            <a:r>
              <a:rPr lang="en-US" dirty="0"/>
              <a:t>were bound to do so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The decision caused great </a:t>
            </a:r>
            <a:r>
              <a:rPr lang="en-US" dirty="0" err="1" smtClean="0"/>
              <a:t>embaracement</a:t>
            </a:r>
            <a:r>
              <a:rPr lang="en-US" dirty="0" smtClean="0"/>
              <a:t> to Pakistan in the international community and tarnished its image as a democratic country.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Molvi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Tamiz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Udin</a:t>
            </a:r>
            <a:r>
              <a:rPr lang="en-US" b="1" u="sng" dirty="0" smtClean="0"/>
              <a:t> Khan Case:</a:t>
            </a:r>
            <a:endParaRPr lang="ru-R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55" y="1825625"/>
            <a:ext cx="11271565" cy="4351338"/>
          </a:xfrm>
        </p:spPr>
        <p:txBody>
          <a:bodyPr/>
          <a:lstStyle/>
          <a:p>
            <a:pPr algn="just"/>
            <a:r>
              <a:rPr lang="en-US" dirty="0" smtClean="0"/>
              <a:t>Subsequent to independence, the First Constituent Assembly assumed responsibilities as the central legislature of the Country. </a:t>
            </a:r>
          </a:p>
          <a:p>
            <a:pPr algn="just"/>
            <a:r>
              <a:rPr lang="en-US" dirty="0" smtClean="0"/>
              <a:t>The Government of India Act 1935 was adopted as the interim constitution of Pakistan and the Constituent Assembly was assigned the task of formulation of Pakistan’s first ever Constitution. </a:t>
            </a:r>
          </a:p>
          <a:p>
            <a:pPr algn="just"/>
            <a:r>
              <a:rPr lang="en-US" dirty="0" smtClean="0"/>
              <a:t>The Constituent Assembly comprised of 76 members and a President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1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95" y="706170"/>
            <a:ext cx="11932467" cy="5470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 </a:t>
            </a:r>
            <a:r>
              <a:rPr lang="en-US" b="1" u="sng" dirty="0"/>
              <a:t>DISSOLUTION OF THE CONSTITUENT ASSEMBLY.</a:t>
            </a:r>
            <a:endParaRPr lang="en-US" dirty="0" smtClean="0">
              <a:effectLst/>
            </a:endParaRPr>
          </a:p>
          <a:p>
            <a:pPr marL="0" indent="0" algn="just">
              <a:buNone/>
            </a:pPr>
            <a:r>
              <a:rPr lang="en-US" dirty="0" smtClean="0"/>
              <a:t>In 1953, the Governor General dissolved the Cabinet.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Due to the </a:t>
            </a:r>
            <a:r>
              <a:rPr lang="en-US" dirty="0" err="1"/>
              <a:t>Ahmadi</a:t>
            </a:r>
            <a:r>
              <a:rPr lang="en-US" dirty="0"/>
              <a:t> riots and difference on various other issues, the G.G and the PM could not get along.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Subsequently, </a:t>
            </a:r>
            <a:r>
              <a:rPr lang="en-US" dirty="0" smtClean="0"/>
              <a:t>the </a:t>
            </a:r>
            <a:r>
              <a:rPr lang="en-US" dirty="0" smtClean="0"/>
              <a:t>Constituent </a:t>
            </a:r>
            <a:r>
              <a:rPr lang="en-US" dirty="0" smtClean="0"/>
              <a:t>Assembly was also </a:t>
            </a:r>
            <a:r>
              <a:rPr lang="en-US" dirty="0"/>
              <a:t>dissolved </a:t>
            </a:r>
            <a:r>
              <a:rPr lang="en-US" dirty="0" err="1" smtClean="0"/>
              <a:t>ONOct</a:t>
            </a:r>
            <a:r>
              <a:rPr lang="en-US" dirty="0"/>
              <a:t>, 24 1954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u="sng" dirty="0" smtClean="0"/>
              <a:t>RECONSTITUTION </a:t>
            </a:r>
            <a:r>
              <a:rPr lang="en-US" b="1" u="sng" dirty="0"/>
              <a:t>OF THE COUNCIL OF </a:t>
            </a:r>
            <a:r>
              <a:rPr lang="en-US" b="1" u="sng" dirty="0" smtClean="0"/>
              <a:t>MINISTERS.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</a:t>
            </a:r>
            <a:r>
              <a:rPr lang="en-US" dirty="0"/>
              <a:t>the dissolution of the constituent assembly, the council of ministers was reconstituted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7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23" y="316871"/>
            <a:ext cx="11145570" cy="62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 smtClean="0"/>
              <a:t>DISSOLUTION </a:t>
            </a:r>
            <a:r>
              <a:rPr lang="en-US" b="1" u="sng" dirty="0" smtClean="0"/>
              <a:t>CHALLENGED BY MAULVI TAMEEZ-UD-DIN.</a:t>
            </a:r>
            <a:endParaRPr lang="en-US" dirty="0" smtClean="0"/>
          </a:p>
          <a:p>
            <a:r>
              <a:rPr lang="en-US" dirty="0" err="1" smtClean="0"/>
              <a:t>Maulvi</a:t>
            </a:r>
            <a:r>
              <a:rPr lang="en-US" dirty="0" smtClean="0"/>
              <a:t> </a:t>
            </a:r>
            <a:r>
              <a:rPr lang="en-US" dirty="0" err="1" smtClean="0"/>
              <a:t>tameez</a:t>
            </a:r>
            <a:r>
              <a:rPr lang="en-US" dirty="0" smtClean="0"/>
              <a:t>-</a:t>
            </a:r>
            <a:r>
              <a:rPr lang="en-US" dirty="0" err="1" smtClean="0"/>
              <a:t>ud</a:t>
            </a:r>
            <a:r>
              <a:rPr lang="en-US" dirty="0" smtClean="0"/>
              <a:t>-din who was the head of the constituent assembly filed a writ petition before the Sindh High Court, under Section 223 (A) of the </a:t>
            </a:r>
            <a:r>
              <a:rPr lang="en-US" dirty="0" err="1" smtClean="0"/>
              <a:t>Govt</a:t>
            </a:r>
            <a:r>
              <a:rPr lang="en-US" dirty="0" smtClean="0"/>
              <a:t> of India Act 1935.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Which </a:t>
            </a:r>
            <a:r>
              <a:rPr lang="en-US" dirty="0" smtClean="0"/>
              <a:t>became the famous </a:t>
            </a:r>
            <a:r>
              <a:rPr lang="en-US" b="1" dirty="0"/>
              <a:t>Federation of Pakistan v. </a:t>
            </a:r>
            <a:r>
              <a:rPr lang="en-US" b="1" dirty="0" err="1"/>
              <a:t>Maulvi</a:t>
            </a:r>
            <a:r>
              <a:rPr lang="en-US" b="1" dirty="0"/>
              <a:t> </a:t>
            </a:r>
            <a:r>
              <a:rPr lang="en-US" b="1" dirty="0" err="1"/>
              <a:t>Tamizuddin</a:t>
            </a:r>
            <a:r>
              <a:rPr lang="en-US" b="1" dirty="0"/>
              <a:t> Khan (1955)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The Sind HC declared dissolution of Constituent Assembly “ultra vires”, however, the federal government approached the Supreme Court against the Sindh HC </a:t>
            </a:r>
            <a:r>
              <a:rPr lang="en-US" dirty="0" err="1"/>
              <a:t>judgement</a:t>
            </a:r>
            <a:r>
              <a:rPr lang="en-US" dirty="0"/>
              <a:t>. 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57" y="1530036"/>
            <a:ext cx="11669917" cy="47193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1955, the Federal Court led </a:t>
            </a:r>
            <a:r>
              <a:rPr lang="en-US" dirty="0" smtClean="0"/>
              <a:t>by Chief Justice</a:t>
            </a:r>
            <a:r>
              <a:rPr lang="en-US" dirty="0"/>
              <a:t> Muhammad </a:t>
            </a:r>
            <a:r>
              <a:rPr lang="en-US" dirty="0" err="1"/>
              <a:t>Munir</a:t>
            </a:r>
            <a:r>
              <a:rPr lang="en-US" dirty="0"/>
              <a:t> ruled in support of the Governor General. The court suspended the decision of the High Court and held the Governor General, and not the Constituent Assembly, to be the </a:t>
            </a:r>
            <a:r>
              <a:rPr lang="en-US" dirty="0" smtClean="0"/>
              <a:t>sovereign authority.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court opined that </a:t>
            </a:r>
            <a:r>
              <a:rPr lang="en-US" dirty="0" smtClean="0"/>
              <a:t>royal assent</a:t>
            </a:r>
            <a:r>
              <a:rPr lang="en-US" dirty="0"/>
              <a:t> can only be given by the Governor General as Pakistan was still a </a:t>
            </a:r>
            <a:r>
              <a:rPr lang="en-US" dirty="0" smtClean="0"/>
              <a:t>dominions and </a:t>
            </a:r>
            <a:r>
              <a:rPr lang="en-US" dirty="0"/>
              <a:t>hence not a fully independent country.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Only Justice A. </a:t>
            </a:r>
            <a:r>
              <a:rPr lang="en-US" dirty="0" smtClean="0"/>
              <a:t>R. Cornelius disagreed with the </a:t>
            </a:r>
            <a:r>
              <a:rPr lang="en-US" dirty="0" err="1" smtClean="0"/>
              <a:t>judgement</a:t>
            </a:r>
            <a:r>
              <a:rPr lang="en-US" dirty="0" smtClean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85" y="365125"/>
            <a:ext cx="11000715" cy="1325563"/>
          </a:xfrm>
        </p:spPr>
        <p:txBody>
          <a:bodyPr/>
          <a:lstStyle/>
          <a:p>
            <a:r>
              <a:rPr lang="en-US" b="1" u="sng" cap="all" dirty="0">
                <a:solidFill>
                  <a:schemeClr val="accent4">
                    <a:lumMod val="50000"/>
                  </a:schemeClr>
                </a:solidFill>
              </a:rPr>
              <a:t>THE STATE VS DOSSO CASE (1958)</a:t>
            </a:r>
            <a:br>
              <a:rPr lang="en-US" b="1" u="sng" cap="all" dirty="0">
                <a:solidFill>
                  <a:schemeClr val="accent4">
                    <a:lumMod val="50000"/>
                  </a:schemeClr>
                </a:solidFill>
              </a:rPr>
            </a:br>
            <a:endParaRPr lang="ru-RU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82" y="1801640"/>
            <a:ext cx="11706131" cy="49522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smtClean="0"/>
              <a:t>An individual named </a:t>
            </a:r>
            <a:r>
              <a:rPr lang="en-US" dirty="0" err="1" smtClean="0"/>
              <a:t>Dosso</a:t>
            </a:r>
            <a:r>
              <a:rPr lang="en-US" dirty="0" smtClean="0"/>
              <a:t> committed a murder in </a:t>
            </a:r>
            <a:r>
              <a:rPr lang="en-US" dirty="0" err="1" smtClean="0"/>
              <a:t>Lor</a:t>
            </a:r>
            <a:r>
              <a:rPr lang="en-US" dirty="0" smtClean="0"/>
              <a:t> Alai, </a:t>
            </a:r>
            <a:r>
              <a:rPr lang="en-US" dirty="0" err="1" smtClean="0"/>
              <a:t>Balcohistan</a:t>
            </a:r>
            <a:r>
              <a:rPr lang="en-US" dirty="0" smtClean="0"/>
              <a:t>. Subsequently, he was arrested and the Tribal authorities charged him </a:t>
            </a:r>
            <a:r>
              <a:rPr lang="en-US" dirty="0"/>
              <a:t>under Article: 11 of the FCR, 1901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In response, his relatives </a:t>
            </a:r>
            <a:r>
              <a:rPr lang="en-US" dirty="0"/>
              <a:t>filed a petition against the proceedings of council of </a:t>
            </a:r>
            <a:r>
              <a:rPr lang="en-US" dirty="0" smtClean="0"/>
              <a:t>elders in </a:t>
            </a:r>
            <a:r>
              <a:rPr lang="en-US" dirty="0"/>
              <a:t>Lahore High Court.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challenged the references and the convictions on the grounds that the </a:t>
            </a:r>
            <a:r>
              <a:rPr lang="en-US" dirty="0" smtClean="0"/>
              <a:t>relevant </a:t>
            </a:r>
            <a:r>
              <a:rPr lang="en-US" dirty="0"/>
              <a:t>provision of the FCR were void being repugnant in the </a:t>
            </a:r>
            <a:r>
              <a:rPr lang="en-US" b="1" dirty="0"/>
              <a:t>" Equity before Law" </a:t>
            </a:r>
            <a:r>
              <a:rPr lang="en-US" dirty="0"/>
              <a:t>and the </a:t>
            </a:r>
            <a:r>
              <a:rPr lang="en-US" b="1" dirty="0"/>
              <a:t>equal protection of Law" </a:t>
            </a:r>
            <a:r>
              <a:rPr lang="en-US" dirty="0"/>
              <a:t>and the </a:t>
            </a:r>
            <a:r>
              <a:rPr lang="en-US" b="1" dirty="0"/>
              <a:t>right to counsel </a:t>
            </a:r>
            <a:r>
              <a:rPr lang="en-US" dirty="0"/>
              <a:t>embodied in Articles 5 and 7 of the 1956 Constitution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65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05" y="1756372"/>
            <a:ext cx="11742344" cy="442059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Lahore high court heard the case under the constitution of 1956, and held its verdict in </a:t>
            </a:r>
            <a:r>
              <a:rPr lang="en-US" dirty="0" err="1" smtClean="0"/>
              <a:t>favour</a:t>
            </a:r>
            <a:r>
              <a:rPr lang="en-US" dirty="0" smtClean="0"/>
              <a:t> of </a:t>
            </a:r>
            <a:r>
              <a:rPr lang="en-US" dirty="0" err="1" smtClean="0"/>
              <a:t>Dosso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High Court decided the case in </a:t>
            </a:r>
            <a:r>
              <a:rPr lang="en-US" dirty="0" err="1" smtClean="0"/>
              <a:t>favour</a:t>
            </a:r>
            <a:r>
              <a:rPr lang="en-US" dirty="0" smtClean="0"/>
              <a:t> of </a:t>
            </a:r>
            <a:r>
              <a:rPr lang="en-US" dirty="0" err="1" smtClean="0"/>
              <a:t>Dosso</a:t>
            </a:r>
            <a:r>
              <a:rPr lang="en-US" dirty="0" smtClean="0"/>
              <a:t> and declared FCR repugnant to 1956 </a:t>
            </a:r>
            <a:r>
              <a:rPr lang="en-US" dirty="0" smtClean="0"/>
              <a:t>constitution</a:t>
            </a:r>
            <a:r>
              <a:rPr lang="en-US" dirty="0"/>
              <a:t> </a:t>
            </a:r>
            <a:r>
              <a:rPr lang="en-US" dirty="0" smtClean="0"/>
              <a:t>because </a:t>
            </a:r>
            <a:r>
              <a:rPr lang="en-US" dirty="0" smtClean="0"/>
              <a:t> </a:t>
            </a:r>
            <a:r>
              <a:rPr lang="en-US" dirty="0" smtClean="0"/>
              <a:t>Article 5 and 7 of the 1956 Constitution  ensured the equality of all before the law. </a:t>
            </a:r>
            <a:endParaRPr lang="en-US" dirty="0" smtClean="0"/>
          </a:p>
          <a:p>
            <a:pPr algn="just"/>
            <a:r>
              <a:rPr lang="en-US" dirty="0" smtClean="0"/>
              <a:t>Consequently,  </a:t>
            </a:r>
            <a:r>
              <a:rPr lang="en-US" dirty="0" smtClean="0"/>
              <a:t>Lahore High Court decided the proceedings of council of elders as null and void under FCR, 1901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8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25" y="1421393"/>
            <a:ext cx="11624649" cy="4755569"/>
          </a:xfrm>
        </p:spPr>
        <p:txBody>
          <a:bodyPr/>
          <a:lstStyle/>
          <a:p>
            <a:endParaRPr lang="en-US" b="1" u="sng" dirty="0" smtClean="0"/>
          </a:p>
          <a:p>
            <a:endParaRPr lang="en-US" b="1" u="sng" dirty="0"/>
          </a:p>
          <a:p>
            <a:r>
              <a:rPr lang="en-US" b="1" u="sng" dirty="0" smtClean="0"/>
              <a:t>DECISION </a:t>
            </a:r>
            <a:r>
              <a:rPr lang="en-US" b="1" u="sng" dirty="0"/>
              <a:t>CHALLENGED BY THE FEDERAL GOVERNMENT: </a:t>
            </a:r>
          </a:p>
          <a:p>
            <a:pPr algn="just"/>
            <a:r>
              <a:rPr lang="en-US" dirty="0"/>
              <a:t>After the declaration of FCR as repugnant to the </a:t>
            </a:r>
            <a:r>
              <a:rPr lang="en-US" dirty="0" smtClean="0"/>
              <a:t>constitution; the </a:t>
            </a:r>
            <a:r>
              <a:rPr lang="en-US" dirty="0"/>
              <a:t>validity of those cases were questioned, which were decided under FCR since long </a:t>
            </a:r>
            <a:r>
              <a:rPr lang="en-US" dirty="0" smtClean="0"/>
              <a:t>before the 1956 Constitution </a:t>
            </a:r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the Federal government challenged the LHC decision in the Supreme Court.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7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99" y="117695"/>
            <a:ext cx="10937341" cy="1004935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/>
                </a:solidFill>
              </a:rPr>
              <a:t>FIRST MARTIAL LAW:</a:t>
            </a:r>
            <a:endParaRPr lang="ru-RU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55" y="1276539"/>
            <a:ext cx="11905307" cy="52691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Supreme Court decided 13th </a:t>
            </a:r>
            <a:r>
              <a:rPr lang="en-US" dirty="0" smtClean="0"/>
              <a:t>October </a:t>
            </a:r>
            <a:r>
              <a:rPr lang="en-US" dirty="0"/>
              <a:t>1958 as the date for hearing the case. But prior to that on </a:t>
            </a:r>
            <a:r>
              <a:rPr lang="en-US" dirty="0" smtClean="0"/>
              <a:t>October </a:t>
            </a:r>
            <a:r>
              <a:rPr lang="en-US" dirty="0"/>
              <a:t>7, 1958, a drastic change came in the political history of </a:t>
            </a:r>
            <a:r>
              <a:rPr lang="en-US" dirty="0" smtClean="0"/>
              <a:t>Pakistan; when </a:t>
            </a:r>
            <a:r>
              <a:rPr lang="en-US" dirty="0"/>
              <a:t>1st martial was Imposed in the </a:t>
            </a:r>
            <a:r>
              <a:rPr lang="en-US" dirty="0" smtClean="0"/>
              <a:t>country.</a:t>
            </a:r>
            <a:endParaRPr lang="en-US" dirty="0"/>
          </a:p>
          <a:p>
            <a:pPr algn="just"/>
            <a:r>
              <a:rPr lang="en-US" dirty="0" smtClean="0"/>
              <a:t>On October </a:t>
            </a:r>
            <a:r>
              <a:rPr lang="en-US" dirty="0"/>
              <a:t>7th 1958 the President of Pakistan </a:t>
            </a:r>
            <a:r>
              <a:rPr lang="en-US" dirty="0" err="1"/>
              <a:t>Iskandar</a:t>
            </a:r>
            <a:r>
              <a:rPr lang="en-US" dirty="0"/>
              <a:t> </a:t>
            </a:r>
            <a:r>
              <a:rPr lang="en-US" dirty="0" err="1"/>
              <a:t>Mirza</a:t>
            </a:r>
            <a:r>
              <a:rPr lang="en-US" dirty="0"/>
              <a:t> declared Martial Law in the country and made AYUB KHAN as Chief Martial Law Administrators(CMLA). </a:t>
            </a:r>
            <a:endParaRPr lang="en-US" dirty="0" smtClean="0"/>
          </a:p>
          <a:p>
            <a:pPr algn="just"/>
            <a:r>
              <a:rPr lang="en-US" dirty="0" smtClean="0"/>
              <a:t>The central </a:t>
            </a:r>
            <a:r>
              <a:rPr lang="en-US" dirty="0"/>
              <a:t>and provincial legislature were dissolved with the abrogation of the 1956 Constitution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Three days later the Laws( continuance in Force ) order was issued according to which all other laws except those of 1956 constitution were validated and also the jurisdiction of all courts were restored. </a:t>
            </a:r>
            <a:r>
              <a:rPr lang="en-US" dirty="0" smtClean="0"/>
              <a:t>Thus, law </a:t>
            </a:r>
            <a:r>
              <a:rPr lang="en-US" dirty="0"/>
              <a:t>( continuance in force ) order 1958 was the NEW LEGAL ORDER, which replaced the old legal order </a:t>
            </a:r>
            <a:r>
              <a:rPr lang="en-US" dirty="0" err="1"/>
              <a:t>i</a:t>
            </a:r>
            <a:r>
              <a:rPr lang="en-US" dirty="0"/>
              <a:t>-e the 1956 constitution.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78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IMPORTANT LEGAL/CONSTITUTIONAL CASES AND THEIR SIGNIFICANCE</vt:lpstr>
      <vt:lpstr>Molvi Tamiz Udin Khan Case:</vt:lpstr>
      <vt:lpstr>PowerPoint Presentation</vt:lpstr>
      <vt:lpstr>PowerPoint Presentation</vt:lpstr>
      <vt:lpstr>PowerPoint Presentation</vt:lpstr>
      <vt:lpstr>THE STATE VS DOSSO CASE (1958) </vt:lpstr>
      <vt:lpstr>PowerPoint Presentation</vt:lpstr>
      <vt:lpstr>PowerPoint Presentation</vt:lpstr>
      <vt:lpstr>FIRST MARTIAL LAW:</vt:lpstr>
      <vt:lpstr>LEGAL QUESTIONS IN THE WAKE OF ML:</vt:lpstr>
      <vt:lpstr>KELSON’S THEORY &amp; LEGAL POSITIVISM:</vt:lpstr>
      <vt:lpstr>IMPACTS OF SC VERDICT IN DOSSO CASE: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CASES AND THEIR DECISIONS </dc:title>
  <dc:creator>Пользователь Windows</dc:creator>
  <cp:lastModifiedBy>Пользователь Windows</cp:lastModifiedBy>
  <cp:revision>14</cp:revision>
  <dcterms:created xsi:type="dcterms:W3CDTF">2019-09-17T16:46:59Z</dcterms:created>
  <dcterms:modified xsi:type="dcterms:W3CDTF">2019-09-19T01:10:29Z</dcterms:modified>
</cp:coreProperties>
</file>