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90" r:id="rId3"/>
    <p:sldId id="291" r:id="rId4"/>
    <p:sldId id="280" r:id="rId5"/>
    <p:sldId id="282" r:id="rId6"/>
    <p:sldId id="299" r:id="rId7"/>
    <p:sldId id="305" r:id="rId8"/>
    <p:sldId id="306" r:id="rId9"/>
    <p:sldId id="283" r:id="rId10"/>
    <p:sldId id="284" r:id="rId11"/>
    <p:sldId id="292" r:id="rId12"/>
    <p:sldId id="285" r:id="rId13"/>
    <p:sldId id="257" r:id="rId14"/>
    <p:sldId id="287" r:id="rId15"/>
    <p:sldId id="307" r:id="rId16"/>
    <p:sldId id="259" r:id="rId17"/>
    <p:sldId id="262" r:id="rId18"/>
    <p:sldId id="302" r:id="rId19"/>
    <p:sldId id="258" r:id="rId20"/>
    <p:sldId id="264" r:id="rId21"/>
    <p:sldId id="298" r:id="rId22"/>
    <p:sldId id="265" r:id="rId23"/>
    <p:sldId id="295" r:id="rId24"/>
    <p:sldId id="266" r:id="rId25"/>
    <p:sldId id="267" r:id="rId26"/>
    <p:sldId id="304" r:id="rId27"/>
    <p:sldId id="268" r:id="rId28"/>
    <p:sldId id="297" r:id="rId29"/>
    <p:sldId id="269" r:id="rId30"/>
    <p:sldId id="270" r:id="rId31"/>
    <p:sldId id="289" r:id="rId32"/>
    <p:sldId id="271" r:id="rId33"/>
    <p:sldId id="288" r:id="rId34"/>
    <p:sldId id="300" r:id="rId35"/>
    <p:sldId id="272" r:id="rId36"/>
    <p:sldId id="273" r:id="rId37"/>
    <p:sldId id="293" r:id="rId38"/>
    <p:sldId id="274" r:id="rId39"/>
    <p:sldId id="286" r:id="rId40"/>
    <p:sldId id="275" r:id="rId41"/>
    <p:sldId id="301" r:id="rId42"/>
    <p:sldId id="276" r:id="rId43"/>
    <p:sldId id="30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6780FD-DA0A-4D80-8957-B0C62C58799A}"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780FD-DA0A-4D80-8957-B0C62C58799A}"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780FD-DA0A-4D80-8957-B0C62C58799A}"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780FD-DA0A-4D80-8957-B0C62C58799A}"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6780FD-DA0A-4D80-8957-B0C62C58799A}"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6780FD-DA0A-4D80-8957-B0C62C58799A}"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6780FD-DA0A-4D80-8957-B0C62C58799A}" type="datetimeFigureOut">
              <a:rPr lang="en-US" smtClean="0"/>
              <a:pPr/>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6780FD-DA0A-4D80-8957-B0C62C58799A}" type="datetimeFigureOut">
              <a:rPr lang="en-US" smtClean="0"/>
              <a:pPr/>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780FD-DA0A-4D80-8957-B0C62C58799A}" type="datetimeFigureOut">
              <a:rPr lang="en-US" smtClean="0"/>
              <a:pPr/>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780FD-DA0A-4D80-8957-B0C62C58799A}"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780FD-DA0A-4D80-8957-B0C62C58799A}"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7D6FA-88BD-411C-9731-D33D0F5562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780FD-DA0A-4D80-8957-B0C62C58799A}" type="datetimeFigureOut">
              <a:rPr lang="en-US" smtClean="0"/>
              <a:pPr/>
              <a:t>4/15/2018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7D6FA-88BD-411C-9731-D33D0F5562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rone%20facts.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FALSE%20EITHER%20OR%20(final).doc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image.gi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Logic </a:t>
            </a:r>
            <a:r>
              <a:rPr lang="en-US" smtClean="0"/>
              <a:t>and Critical </a:t>
            </a:r>
            <a:r>
              <a:rPr lang="en-US" dirty="0" smtClean="0"/>
              <a:t>T</a:t>
            </a:r>
            <a:r>
              <a:rPr lang="en-US" smtClean="0"/>
              <a:t>hinking</a:t>
            </a:r>
            <a:endParaRPr lang="en-US" dirty="0"/>
          </a:p>
        </p:txBody>
      </p:sp>
      <p:sp>
        <p:nvSpPr>
          <p:cNvPr id="3" name="Subtitle 2"/>
          <p:cNvSpPr>
            <a:spLocks noGrp="1"/>
          </p:cNvSpPr>
          <p:nvPr>
            <p:ph type="subTitle" idx="1"/>
          </p:nvPr>
        </p:nvSpPr>
        <p:spPr/>
        <p:txBody>
          <a:bodyPr/>
          <a:lstStyle/>
          <a:p>
            <a:r>
              <a:rPr lang="en-US" dirty="0" smtClean="0"/>
              <a:t>Shuja Ahmad, Ph.D.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Deductive and Inductive Arguments</a:t>
            </a:r>
            <a:endParaRPr lang="en-US" b="1" dirty="0"/>
          </a:p>
        </p:txBody>
      </p:sp>
      <p:sp>
        <p:nvSpPr>
          <p:cNvPr id="3" name="Content Placeholder 2"/>
          <p:cNvSpPr>
            <a:spLocks noGrp="1"/>
          </p:cNvSpPr>
          <p:nvPr>
            <p:ph idx="1"/>
          </p:nvPr>
        </p:nvSpPr>
        <p:spPr/>
        <p:txBody>
          <a:bodyPr/>
          <a:lstStyle/>
          <a:p>
            <a:r>
              <a:rPr lang="en-GB" dirty="0"/>
              <a:t>Every argument claims that its premises support its conclusion. An argument which claims that its premises provide necessary grounds for its conclusion is </a:t>
            </a:r>
            <a:r>
              <a:rPr lang="en-GB" dirty="0" smtClean="0"/>
              <a:t>deductive </a:t>
            </a:r>
            <a:r>
              <a:rPr lang="en-GB" dirty="0"/>
              <a:t>argument, while an argument in which premises do not provide conclusive grounds, they just provide probable grounds is called  an </a:t>
            </a:r>
            <a:r>
              <a:rPr lang="en-GB" dirty="0" smtClean="0"/>
              <a:t>inductive argument. </a:t>
            </a:r>
            <a:r>
              <a:rPr lang="en-GB" dirty="0" smtClean="0">
                <a:hlinkClick r:id="rId2" action="ppaction://hlinkfile"/>
              </a:rPr>
              <a:t>Drone facts.docx</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Deduction and Induction Cont…</a:t>
            </a:r>
            <a:endParaRPr lang="en-US" dirty="0"/>
          </a:p>
        </p:txBody>
      </p:sp>
      <p:sp>
        <p:nvSpPr>
          <p:cNvPr id="3" name="Content Placeholder 2"/>
          <p:cNvSpPr>
            <a:spLocks noGrp="1"/>
          </p:cNvSpPr>
          <p:nvPr>
            <p:ph idx="1"/>
          </p:nvPr>
        </p:nvSpPr>
        <p:spPr/>
        <p:txBody>
          <a:bodyPr/>
          <a:lstStyle/>
          <a:p>
            <a:endParaRPr lang="en-US" dirty="0" smtClean="0"/>
          </a:p>
          <a:p>
            <a:r>
              <a:rPr lang="en-US" dirty="0" smtClean="0"/>
              <a:t>Truth</a:t>
            </a:r>
          </a:p>
          <a:p>
            <a:endParaRPr lang="en-US" dirty="0" smtClean="0"/>
          </a:p>
          <a:p>
            <a:r>
              <a:rPr lang="en-US" dirty="0" smtClean="0"/>
              <a:t>Validity/ Invalidity</a:t>
            </a:r>
          </a:p>
          <a:p>
            <a:endParaRPr lang="en-US" dirty="0" smtClean="0"/>
          </a:p>
          <a:p>
            <a:r>
              <a:rPr lang="en-US" dirty="0" smtClean="0"/>
              <a:t>Probability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Critical Thinking </a:t>
            </a:r>
            <a:r>
              <a:rPr lang="en-US" b="1" dirty="0" smtClean="0"/>
              <a:t/>
            </a:r>
            <a:br>
              <a:rPr lang="en-US" b="1" dirty="0" smtClean="0"/>
            </a:br>
            <a:r>
              <a:rPr lang="en-US" b="1" dirty="0" smtClean="0"/>
              <a:t>Informal Fallacies</a:t>
            </a:r>
            <a:endParaRPr lang="en-US" b="1" dirty="0"/>
          </a:p>
        </p:txBody>
      </p:sp>
      <p:sp>
        <p:nvSpPr>
          <p:cNvPr id="3" name="Content Placeholder 2"/>
          <p:cNvSpPr>
            <a:spLocks noGrp="1"/>
          </p:cNvSpPr>
          <p:nvPr>
            <p:ph idx="1"/>
          </p:nvPr>
        </p:nvSpPr>
        <p:spPr/>
        <p:txBody>
          <a:bodyPr>
            <a:normAutofit lnSpcReduction="10000"/>
          </a:bodyPr>
          <a:lstStyle/>
          <a:p>
            <a:r>
              <a:rPr lang="en-US" dirty="0" smtClean="0"/>
              <a:t>Fallacy is an error in reasoning</a:t>
            </a:r>
          </a:p>
          <a:p>
            <a:r>
              <a:rPr lang="en-US" dirty="0" smtClean="0"/>
              <a:t>A </a:t>
            </a:r>
            <a:r>
              <a:rPr lang="en-US" dirty="0"/>
              <a:t>failure to </a:t>
            </a:r>
            <a:r>
              <a:rPr lang="en-US" dirty="0" smtClean="0"/>
              <a:t>provide an adequate </a:t>
            </a:r>
            <a:r>
              <a:rPr lang="en-US" dirty="0"/>
              <a:t>proof for a belief. However, the failure is disguised in various forms </a:t>
            </a:r>
            <a:r>
              <a:rPr lang="en-US" dirty="0" smtClean="0"/>
              <a:t>and by using </a:t>
            </a:r>
            <a:r>
              <a:rPr lang="en-US" dirty="0"/>
              <a:t>different strategies to make a proof look </a:t>
            </a:r>
            <a:r>
              <a:rPr lang="en-US" dirty="0" smtClean="0"/>
              <a:t>adequate. (</a:t>
            </a:r>
            <a:r>
              <a:rPr lang="en-US" dirty="0" err="1" smtClean="0"/>
              <a:t>Polycrap</a:t>
            </a:r>
            <a:r>
              <a:rPr lang="en-US" dirty="0" smtClean="0"/>
              <a:t>)</a:t>
            </a:r>
          </a:p>
          <a:p>
            <a:r>
              <a:rPr lang="en-GB" dirty="0" smtClean="0"/>
              <a:t>Fallacy is an error in reasoning. Fallacy is a type of an argument that may seem to be correct, but that proves, on examination, not to be so. (I. </a:t>
            </a:r>
            <a:r>
              <a:rPr lang="en-GB" dirty="0" err="1" smtClean="0"/>
              <a:t>M.Copi</a:t>
            </a:r>
            <a:r>
              <a:rPr lang="en-GB" dirty="0" smtClean="0"/>
              <a:t>)</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claim that an argument commits a fallacy is a strong form of criticism implying that the argument has committed a serious logical error, and even more strongly implying that the argument is based on an underlying flaw or misconception of reasoning, and </a:t>
            </a:r>
            <a:r>
              <a:rPr lang="en-US" dirty="0" smtClean="0"/>
              <a:t>can, therefore, </a:t>
            </a:r>
            <a:r>
              <a:rPr lang="en-US" dirty="0"/>
              <a:t>be refuted. (Douglas Walton</a:t>
            </a:r>
            <a:r>
              <a:rPr lang="en-US" dirty="0" smtClean="0"/>
              <a:t>)</a:t>
            </a:r>
          </a:p>
          <a:p>
            <a:r>
              <a:rPr lang="en-US" dirty="0" smtClean="0"/>
              <a:t>Presuppositions, Ambiguity, Vagueness, Metaphors, False Cause, Psychologically persuasive and emotionally charged contents etc.</a:t>
            </a:r>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a:t>
            </a:r>
            <a:endParaRPr lang="en-US" dirty="0"/>
          </a:p>
        </p:txBody>
      </p:sp>
      <p:sp>
        <p:nvSpPr>
          <p:cNvPr id="3" name="Content Placeholder 2"/>
          <p:cNvSpPr>
            <a:spLocks noGrp="1"/>
          </p:cNvSpPr>
          <p:nvPr>
            <p:ph idx="1"/>
          </p:nvPr>
        </p:nvSpPr>
        <p:spPr/>
        <p:txBody>
          <a:bodyPr>
            <a:normAutofit/>
          </a:bodyPr>
          <a:lstStyle/>
          <a:p>
            <a:r>
              <a:rPr lang="en-US" dirty="0" smtClean="0"/>
              <a:t>All factories are plants.</a:t>
            </a:r>
          </a:p>
          <a:p>
            <a:r>
              <a:rPr lang="en-US" dirty="0" smtClean="0"/>
              <a:t>All plants are things that contain chlorophyll.</a:t>
            </a:r>
          </a:p>
          <a:p>
            <a:r>
              <a:rPr lang="en-US" dirty="0" smtClean="0"/>
              <a:t>Therefore, all factories are things that contain chlorophyll.</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lvl="0"/>
            <a:r>
              <a:rPr lang="en-US" dirty="0" smtClean="0"/>
              <a:t>Animal experimentation reduces our respect for life. If we don't respect life, we are likely to be more and more tolerant of violent acts like war and murder. Soon our society will become a battlefield in which everyone constantly fears for their lives. It will be the end of civilization. To prevent this terrible consequence, we should make animal experimentation illegal right now.</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Informal fallacies</a:t>
            </a:r>
            <a:endParaRPr lang="en-US" b="1" dirty="0"/>
          </a:p>
        </p:txBody>
      </p:sp>
      <p:sp>
        <p:nvSpPr>
          <p:cNvPr id="3" name="Content Placeholder 2"/>
          <p:cNvSpPr>
            <a:spLocks noGrp="1"/>
          </p:cNvSpPr>
          <p:nvPr>
            <p:ph idx="1"/>
          </p:nvPr>
        </p:nvSpPr>
        <p:spPr/>
        <p:txBody>
          <a:bodyPr>
            <a:normAutofit/>
          </a:bodyPr>
          <a:lstStyle/>
          <a:p>
            <a:r>
              <a:rPr lang="en-US" dirty="0"/>
              <a:t> </a:t>
            </a:r>
            <a:r>
              <a:rPr lang="en-GB" b="1" dirty="0"/>
              <a:t>Informal logic</a:t>
            </a:r>
            <a:r>
              <a:rPr lang="en-GB" dirty="0"/>
              <a:t> discusses informal fallacies. The most common categories of informal fallacies have been listed as: </a:t>
            </a:r>
            <a:endParaRPr lang="en-GB" dirty="0" smtClean="0"/>
          </a:p>
          <a:p>
            <a:r>
              <a:rPr lang="en-GB" dirty="0" smtClean="0"/>
              <a:t>Relevance</a:t>
            </a:r>
            <a:r>
              <a:rPr lang="en-GB" dirty="0"/>
              <a:t>, Presumption, Ambiguity, and Weak Induction.</a:t>
            </a:r>
            <a:endParaRPr lang="en-US"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t>1. Fallacies </a:t>
            </a:r>
            <a:r>
              <a:rPr lang="en-GB" b="1" dirty="0" smtClean="0"/>
              <a:t>of false generalization</a:t>
            </a:r>
            <a:endParaRPr lang="en-US" dirty="0"/>
          </a:p>
        </p:txBody>
      </p:sp>
      <p:sp>
        <p:nvSpPr>
          <p:cNvPr id="3" name="Content Placeholder 2"/>
          <p:cNvSpPr>
            <a:spLocks noGrp="1"/>
          </p:cNvSpPr>
          <p:nvPr>
            <p:ph idx="1"/>
          </p:nvPr>
        </p:nvSpPr>
        <p:spPr/>
        <p:txBody>
          <a:bodyPr>
            <a:normAutofit fontScale="92500"/>
          </a:bodyPr>
          <a:lstStyle/>
          <a:p>
            <a:pPr lvl="0"/>
            <a:r>
              <a:rPr lang="en-GB" dirty="0" smtClean="0"/>
              <a:t>When </a:t>
            </a:r>
            <a:r>
              <a:rPr lang="en-GB" dirty="0"/>
              <a:t>an arguer moves carelessly or too quickly from or towards a generalization. </a:t>
            </a:r>
            <a:endParaRPr lang="en-GB" dirty="0" smtClean="0"/>
          </a:p>
          <a:p>
            <a:pPr lvl="0"/>
            <a:r>
              <a:rPr lang="en-GB" b="1" dirty="0" smtClean="0"/>
              <a:t>1a</a:t>
            </a:r>
            <a:r>
              <a:rPr lang="en-GB" b="1" dirty="0"/>
              <a:t>. Fallacy of accident</a:t>
            </a:r>
            <a:r>
              <a:rPr lang="en-GB" dirty="0"/>
              <a:t> is committed when an arguer moves </a:t>
            </a:r>
            <a:r>
              <a:rPr lang="en-GB" dirty="0" smtClean="0"/>
              <a:t>carelessly </a:t>
            </a:r>
            <a:r>
              <a:rPr lang="en-GB" dirty="0"/>
              <a:t>from a generalization to a particular circumstance, special in </a:t>
            </a:r>
            <a:r>
              <a:rPr lang="en-GB" dirty="0" smtClean="0"/>
              <a:t>character. </a:t>
            </a:r>
          </a:p>
          <a:p>
            <a:pPr lvl="0"/>
            <a:r>
              <a:rPr lang="en-GB" b="1" dirty="0" smtClean="0"/>
              <a:t>1b</a:t>
            </a:r>
            <a:r>
              <a:rPr lang="en-GB" b="1" dirty="0"/>
              <a:t>.</a:t>
            </a:r>
            <a:r>
              <a:rPr lang="en-GB" dirty="0"/>
              <a:t> </a:t>
            </a:r>
            <a:r>
              <a:rPr lang="en-GB" b="1" dirty="0"/>
              <a:t>Fallacy of Converse </a:t>
            </a:r>
            <a:r>
              <a:rPr lang="en-GB" b="1" dirty="0" smtClean="0"/>
              <a:t>Accident (Hasty Generalization)</a:t>
            </a:r>
            <a:r>
              <a:rPr lang="en-GB" dirty="0" smtClean="0"/>
              <a:t> </a:t>
            </a:r>
            <a:r>
              <a:rPr lang="en-GB" dirty="0"/>
              <a:t>is committed when an arguer </a:t>
            </a:r>
            <a:r>
              <a:rPr lang="en-GB" dirty="0" smtClean="0"/>
              <a:t>carelessly moves </a:t>
            </a:r>
            <a:r>
              <a:rPr lang="en-GB" dirty="0"/>
              <a:t>from special particular circumstances to generalization.</a:t>
            </a:r>
            <a:endParaRPr 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My father smoked four packs of cigarettes a day since age fourteen and lived until age sixty-nine.  Therefore, smoking really can’t be that bad for you.</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Argument against man</a:t>
            </a:r>
            <a:endParaRPr lang="en-US" b="1" dirty="0"/>
          </a:p>
        </p:txBody>
      </p:sp>
      <p:sp>
        <p:nvSpPr>
          <p:cNvPr id="3" name="Content Placeholder 2"/>
          <p:cNvSpPr>
            <a:spLocks noGrp="1"/>
          </p:cNvSpPr>
          <p:nvPr>
            <p:ph idx="1"/>
          </p:nvPr>
        </p:nvSpPr>
        <p:spPr/>
        <p:txBody>
          <a:bodyPr>
            <a:normAutofit fontScale="92500" lnSpcReduction="20000"/>
          </a:bodyPr>
          <a:lstStyle/>
          <a:p>
            <a:pPr lvl="0" algn="just"/>
            <a:r>
              <a:rPr lang="en-GB" b="1" dirty="0" smtClean="0"/>
              <a:t>Argument against Man</a:t>
            </a:r>
            <a:r>
              <a:rPr lang="en-GB" dirty="0" smtClean="0"/>
              <a:t> is committed when an argument is judged on the basis of the person who puts forward the argument.</a:t>
            </a:r>
          </a:p>
          <a:p>
            <a:pPr lvl="0" algn="just"/>
            <a:r>
              <a:rPr lang="en-GB" b="1" dirty="0" smtClean="0"/>
              <a:t>2a.</a:t>
            </a:r>
            <a:r>
              <a:rPr lang="en-GB" dirty="0" smtClean="0"/>
              <a:t> An </a:t>
            </a:r>
            <a:r>
              <a:rPr lang="en-GB" b="1" dirty="0" smtClean="0"/>
              <a:t>argument against man </a:t>
            </a:r>
            <a:r>
              <a:rPr lang="en-GB" dirty="0" smtClean="0"/>
              <a:t>is </a:t>
            </a:r>
            <a:r>
              <a:rPr lang="en-GB" b="1" u="sng" dirty="0" smtClean="0"/>
              <a:t>abusive</a:t>
            </a:r>
            <a:r>
              <a:rPr lang="en-GB" dirty="0" smtClean="0"/>
              <a:t>  when personal character of an arguer is taken into account, while evaluating an argument.</a:t>
            </a:r>
          </a:p>
          <a:p>
            <a:pPr lvl="0" algn="just"/>
            <a:endParaRPr lang="en-GB" dirty="0" smtClean="0"/>
          </a:p>
          <a:p>
            <a:pPr lvl="0" algn="just"/>
            <a:r>
              <a:rPr lang="en-GB" b="1" dirty="0" smtClean="0"/>
              <a:t>2b</a:t>
            </a:r>
            <a:r>
              <a:rPr lang="en-GB" dirty="0" smtClean="0"/>
              <a:t> An </a:t>
            </a:r>
            <a:r>
              <a:rPr lang="en-GB" b="1" dirty="0" smtClean="0"/>
              <a:t>Argument against Man </a:t>
            </a:r>
            <a:r>
              <a:rPr lang="en-GB" dirty="0" smtClean="0"/>
              <a:t>is</a:t>
            </a:r>
            <a:r>
              <a:rPr lang="en-GB" b="1" dirty="0" smtClean="0"/>
              <a:t> </a:t>
            </a:r>
            <a:r>
              <a:rPr lang="en-GB" b="1" u="sng" dirty="0" smtClean="0"/>
              <a:t>circumstantial</a:t>
            </a:r>
            <a:r>
              <a:rPr lang="en-GB" dirty="0" smtClean="0"/>
              <a:t> when, special circumstances of an arguer (which have nothing to do with argument) are considered while evaluating his/her argument. </a:t>
            </a:r>
          </a:p>
          <a:p>
            <a:pPr lvl="0"/>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GB" i="1" dirty="0" smtClean="0"/>
              <a:t>	The </a:t>
            </a:r>
            <a:r>
              <a:rPr lang="en-GB" i="1" dirty="0" smtClean="0"/>
              <a:t>only safeguard against reasoning ill is the habit of reasoning well; familiarity with the principles of correct reasoning, and practice in applying those principles.</a:t>
            </a:r>
          </a:p>
          <a:p>
            <a:pPr algn="just"/>
            <a:endParaRPr lang="en-GB" i="1" dirty="0" smtClean="0"/>
          </a:p>
          <a:p>
            <a:pPr algn="just">
              <a:buNone/>
            </a:pPr>
            <a:r>
              <a:rPr lang="en-GB" i="1" dirty="0" smtClean="0"/>
              <a:t>	 </a:t>
            </a:r>
            <a:r>
              <a:rPr lang="en-GB" i="1" dirty="0" smtClean="0"/>
              <a:t>(John Stuart Mill)</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against man cont…</a:t>
            </a:r>
            <a:endParaRPr lang="en-US" dirty="0"/>
          </a:p>
        </p:txBody>
      </p:sp>
      <p:sp>
        <p:nvSpPr>
          <p:cNvPr id="3" name="Content Placeholder 2"/>
          <p:cNvSpPr>
            <a:spLocks noGrp="1"/>
          </p:cNvSpPr>
          <p:nvPr>
            <p:ph idx="1"/>
          </p:nvPr>
        </p:nvSpPr>
        <p:spPr/>
        <p:txBody>
          <a:bodyPr>
            <a:normAutofit fontScale="92500"/>
          </a:bodyPr>
          <a:lstStyle/>
          <a:p>
            <a:pPr lvl="0"/>
            <a:endParaRPr lang="en-GB" b="1" dirty="0" smtClean="0"/>
          </a:p>
          <a:p>
            <a:pPr algn="just"/>
            <a:r>
              <a:rPr lang="en-GB" b="1" dirty="0" smtClean="0"/>
              <a:t>2c.</a:t>
            </a:r>
            <a:r>
              <a:rPr lang="en-GB" dirty="0" smtClean="0"/>
              <a:t> </a:t>
            </a:r>
            <a:r>
              <a:rPr lang="en-GB" u="sng" dirty="0" smtClean="0"/>
              <a:t>‘</a:t>
            </a:r>
            <a:r>
              <a:rPr lang="en-GB" b="1" u="sng" dirty="0" smtClean="0"/>
              <a:t>you too’</a:t>
            </a:r>
            <a:r>
              <a:rPr lang="en-GB" u="sng" dirty="0" smtClean="0"/>
              <a:t>, </a:t>
            </a:r>
            <a:r>
              <a:rPr lang="en-GB" dirty="0" smtClean="0"/>
              <a:t>is a fallacy in which one rejects the argument /criticism by turning the argument/ criticism back against the opponent. It is a very effective fallacy because it puts the opponent on defensive. </a:t>
            </a:r>
            <a:endParaRPr lang="en-US" dirty="0" smtClean="0"/>
          </a:p>
          <a:p>
            <a:pPr lvl="0" algn="just"/>
            <a:r>
              <a:rPr lang="en-GB" dirty="0" smtClean="0"/>
              <a:t>2d. </a:t>
            </a:r>
            <a:r>
              <a:rPr lang="en-GB" b="1" u="sng" dirty="0" smtClean="0"/>
              <a:t>Poisoning the well </a:t>
            </a:r>
            <a:r>
              <a:rPr lang="en-GB" dirty="0" smtClean="0"/>
              <a:t>is a pre-emptive type of attack which disqualifies an arguer before he/she says something. ( Only a fool will disagree)</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smtClean="0"/>
              <a:t>Dr. Ali has argued that smoking is responsible for the majority of health problems in this country and that every smoker concerned about his or her health should quit. Unfortunately, however, we must reject Dr. Ali’s argument. Only yesterday, I saw none other than Dr. Ali himself smoking a cigar.</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3. Slippery slope</a:t>
            </a:r>
            <a:endParaRPr lang="en-US" dirty="0"/>
          </a:p>
        </p:txBody>
      </p:sp>
      <p:sp>
        <p:nvSpPr>
          <p:cNvPr id="3" name="Content Placeholder 2"/>
          <p:cNvSpPr>
            <a:spLocks noGrp="1"/>
          </p:cNvSpPr>
          <p:nvPr>
            <p:ph idx="1"/>
          </p:nvPr>
        </p:nvSpPr>
        <p:spPr/>
        <p:txBody>
          <a:bodyPr/>
          <a:lstStyle/>
          <a:p>
            <a:pPr lvl="0"/>
            <a:r>
              <a:rPr lang="en-GB" b="1" dirty="0" smtClean="0"/>
              <a:t>Slippery slope,</a:t>
            </a:r>
            <a:r>
              <a:rPr lang="en-GB" dirty="0" smtClean="0"/>
              <a:t> also known ‘camel nose’, is committed when it is argued that if we accept P it will be followed by Q, and if we accept Q, R will follow, and R is something undesirable/bad/unacceptable/objectionable etc, therefore, P should not be accepted.</a:t>
            </a:r>
          </a:p>
          <a:p>
            <a:pPr lvl="0"/>
            <a:r>
              <a:rPr lang="en-GB" dirty="0" smtClean="0"/>
              <a:t>If we allow voluntary Euthanasia soon we will have to allow involuntary euthanasia</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Slippery Slope Cont…</a:t>
            </a:r>
            <a:endParaRPr lang="en-US" dirty="0"/>
          </a:p>
        </p:txBody>
      </p:sp>
      <p:sp>
        <p:nvSpPr>
          <p:cNvPr id="3" name="Content Placeholder 2"/>
          <p:cNvSpPr>
            <a:spLocks noGrp="1"/>
          </p:cNvSpPr>
          <p:nvPr>
            <p:ph idx="1"/>
          </p:nvPr>
        </p:nvSpPr>
        <p:spPr/>
        <p:txBody>
          <a:bodyPr/>
          <a:lstStyle/>
          <a:p>
            <a:pPr lvl="0"/>
            <a:r>
              <a:rPr lang="en-US" dirty="0" smtClean="0"/>
              <a:t>We should not listen to animal rights activists. If they sell us on the idea that dogs, cats, and dolphins have rights, next it will be chickens and cows. Next, it will be worms and insects. This will lead to the decimation of our agricultural industry. The starvation of the human race will follow close behind.</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Complex Question</a:t>
            </a:r>
            <a:endParaRPr lang="en-US" b="1" dirty="0"/>
          </a:p>
        </p:txBody>
      </p:sp>
      <p:sp>
        <p:nvSpPr>
          <p:cNvPr id="3" name="Content Placeholder 2"/>
          <p:cNvSpPr>
            <a:spLocks noGrp="1"/>
          </p:cNvSpPr>
          <p:nvPr>
            <p:ph idx="1"/>
          </p:nvPr>
        </p:nvSpPr>
        <p:spPr/>
        <p:txBody>
          <a:bodyPr/>
          <a:lstStyle/>
          <a:p>
            <a:r>
              <a:rPr lang="en-GB" dirty="0" smtClean="0"/>
              <a:t>The </a:t>
            </a:r>
            <a:r>
              <a:rPr lang="en-GB" b="1" dirty="0" smtClean="0"/>
              <a:t>fallacy of the complex question,</a:t>
            </a:r>
            <a:r>
              <a:rPr lang="en-GB" dirty="0" smtClean="0"/>
              <a:t> occurs in a kind of case where a complex question – a question having several parts, is asked in such a </a:t>
            </a:r>
            <a:r>
              <a:rPr lang="en-GB" smtClean="0"/>
              <a:t>way that </a:t>
            </a:r>
            <a:r>
              <a:rPr lang="en-GB" dirty="0" smtClean="0"/>
              <a:t>if the respondent answers it directly, he/she will be trapped.</a:t>
            </a:r>
            <a:r>
              <a:rPr lang="en-GB" b="1" dirty="0" smtClean="0"/>
              <a:t> </a:t>
            </a:r>
          </a:p>
          <a:p>
            <a:r>
              <a:rPr lang="en-GB" dirty="0" smtClean="0"/>
              <a:t>Have you stopped cheating in examinations?</a:t>
            </a:r>
          </a:p>
          <a:p>
            <a:r>
              <a:rPr lang="en-GB" dirty="0" smtClean="0"/>
              <a:t>Where did you hide the stolen money? </a:t>
            </a:r>
          </a:p>
          <a:p>
            <a:r>
              <a:rPr lang="en-GB" b="1" dirty="0" smtClean="0"/>
              <a:t>Loaded question- YES- NO</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a:t>
            </a:r>
            <a:r>
              <a:rPr lang="en-GB" b="1" dirty="0" smtClean="0"/>
              <a:t>False Dilemma</a:t>
            </a:r>
            <a:endParaRPr lang="en-US" dirty="0"/>
          </a:p>
        </p:txBody>
      </p:sp>
      <p:sp>
        <p:nvSpPr>
          <p:cNvPr id="3" name="Content Placeholder 2"/>
          <p:cNvSpPr>
            <a:spLocks noGrp="1"/>
          </p:cNvSpPr>
          <p:nvPr>
            <p:ph idx="1"/>
          </p:nvPr>
        </p:nvSpPr>
        <p:spPr/>
        <p:txBody>
          <a:bodyPr/>
          <a:lstStyle/>
          <a:p>
            <a:pPr lvl="0"/>
            <a:r>
              <a:rPr lang="en-GB" b="1" dirty="0" smtClean="0"/>
              <a:t>False Dilemma</a:t>
            </a:r>
            <a:r>
              <a:rPr lang="en-GB" dirty="0" smtClean="0"/>
              <a:t>, is committed when an arguer offers an incomplete range of alternatives (normally two- in such a way, that it appears, as if they are mutually exclusive), and then one is asked to chose one of them.</a:t>
            </a:r>
            <a:endParaRPr lang="en-US" dirty="0" smtClean="0"/>
          </a:p>
          <a:p>
            <a:r>
              <a:rPr lang="en-US" dirty="0" smtClean="0"/>
              <a:t>The nations of the world will decide, either they are with us or with terrorists. </a:t>
            </a:r>
            <a:r>
              <a:rPr lang="en-US" dirty="0" smtClean="0">
                <a:hlinkClick r:id="rId2" action="ppaction://hlinkfile"/>
              </a:rPr>
              <a:t>FALSE EITHER OR (final).</a:t>
            </a:r>
            <a:r>
              <a:rPr lang="en-US" smtClean="0">
                <a:hlinkClick r:id="rId2" action="ppaction://hlinkfile"/>
              </a:rPr>
              <a:t>docx</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False Analogy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smtClean="0"/>
              <a:t>false analogy</a:t>
            </a:r>
            <a:r>
              <a:rPr lang="en-US" dirty="0" smtClean="0"/>
              <a:t> is committed when an arguer applies facts from one situation to another situation but the situations are significantly different and the same conclusions cannot logically be inferred.</a:t>
            </a:r>
          </a:p>
          <a:p>
            <a:pPr>
              <a:buNone/>
            </a:pPr>
            <a:r>
              <a:rPr lang="en-US" dirty="0" smtClean="0"/>
              <a:t>	Because human bodies become less active as they grow older, and because they eventually die, it is reasonable to expect that political bodies will become less and less active the longer they are in existence, and that they too will eventually die.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7. Begging the Question</a:t>
            </a:r>
            <a:endParaRPr lang="en-US" dirty="0"/>
          </a:p>
        </p:txBody>
      </p:sp>
      <p:sp>
        <p:nvSpPr>
          <p:cNvPr id="3" name="Content Placeholder 2"/>
          <p:cNvSpPr>
            <a:spLocks noGrp="1"/>
          </p:cNvSpPr>
          <p:nvPr>
            <p:ph idx="1"/>
          </p:nvPr>
        </p:nvSpPr>
        <p:spPr/>
        <p:txBody>
          <a:bodyPr>
            <a:normAutofit/>
          </a:bodyPr>
          <a:lstStyle/>
          <a:p>
            <a:pPr lvl="0"/>
            <a:r>
              <a:rPr lang="en-GB" b="1" dirty="0" smtClean="0"/>
              <a:t>Begging the Question</a:t>
            </a:r>
            <a:r>
              <a:rPr lang="en-GB" dirty="0" smtClean="0"/>
              <a:t> is committed where the arguer provides insufficient support for the conclusion in the premises. </a:t>
            </a:r>
          </a:p>
          <a:p>
            <a:pPr lvl="0"/>
            <a:r>
              <a:rPr lang="en-GB" b="1" dirty="0" smtClean="0"/>
              <a:t>Premises and conclusion say the same thing but in somewhat different language (Arguing in Circle)</a:t>
            </a:r>
          </a:p>
          <a:p>
            <a:pPr>
              <a:lnSpc>
                <a:spcPct val="90000"/>
              </a:lnSpc>
            </a:pPr>
            <a:r>
              <a:rPr lang="en-US" dirty="0" smtClean="0"/>
              <a:t>Wrestling is dangerous because it is unsafe.</a:t>
            </a:r>
          </a:p>
          <a:p>
            <a:pPr>
              <a:lnSpc>
                <a:spcPct val="90000"/>
              </a:lnSpc>
            </a:pPr>
            <a:r>
              <a:rPr lang="en-US" dirty="0" smtClean="0"/>
              <a:t>Jogging is fun because it is enjoyable.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pPr>
            <a:r>
              <a:rPr lang="en-US" dirty="0" smtClean="0"/>
              <a:t>Happiness is the highest good for a human being, since all other values are inferior to it.</a:t>
            </a:r>
            <a:endParaRPr lang="en-GB" dirty="0" smtClean="0"/>
          </a:p>
          <a:p>
            <a:pPr lvl="0"/>
            <a:r>
              <a:rPr lang="en-US" b="1" dirty="0" smtClean="0"/>
              <a:t>When the premises are in need of proof</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a:t>
            </a:r>
            <a:r>
              <a:rPr lang="en-US" dirty="0" smtClean="0"/>
              <a:t>. </a:t>
            </a:r>
            <a:r>
              <a:rPr lang="en-GB" b="1" dirty="0" smtClean="0"/>
              <a:t>Appeal to authority</a:t>
            </a:r>
            <a:endParaRPr lang="en-US" dirty="0"/>
          </a:p>
        </p:txBody>
      </p:sp>
      <p:sp>
        <p:nvSpPr>
          <p:cNvPr id="3" name="Content Placeholder 2"/>
          <p:cNvSpPr>
            <a:spLocks noGrp="1"/>
          </p:cNvSpPr>
          <p:nvPr>
            <p:ph idx="1"/>
          </p:nvPr>
        </p:nvSpPr>
        <p:spPr/>
        <p:txBody>
          <a:bodyPr/>
          <a:lstStyle/>
          <a:p>
            <a:pPr lvl="0"/>
            <a:r>
              <a:rPr lang="en-GB" b="1" dirty="0" smtClean="0"/>
              <a:t>Appeal to authority</a:t>
            </a:r>
            <a:r>
              <a:rPr lang="en-GB" dirty="0" smtClean="0"/>
              <a:t>, also known as </a:t>
            </a:r>
            <a:r>
              <a:rPr lang="en-GB" b="1" dirty="0" smtClean="0"/>
              <a:t>Appeal to Irrelevant Authority</a:t>
            </a:r>
            <a:r>
              <a:rPr lang="en-GB" dirty="0" smtClean="0"/>
              <a:t> or </a:t>
            </a:r>
            <a:r>
              <a:rPr lang="en-GB" b="1" dirty="0" smtClean="0"/>
              <a:t>Wrong Authority</a:t>
            </a:r>
            <a:r>
              <a:rPr lang="en-GB" dirty="0" smtClean="0"/>
              <a:t> is committed when the authority on the basis of which an argument is accepted/rejected is not competent/ trustworthy.</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These sessions are purposefully divided into </a:t>
            </a:r>
            <a:r>
              <a:rPr lang="en-US" dirty="0" smtClean="0"/>
              <a:t>four parts</a:t>
            </a:r>
            <a:r>
              <a:rPr lang="en-US" dirty="0" smtClean="0"/>
              <a:t>:-</a:t>
            </a:r>
          </a:p>
          <a:p>
            <a:endParaRPr lang="en-US" dirty="0" smtClean="0"/>
          </a:p>
          <a:p>
            <a:pPr>
              <a:buNone/>
            </a:pPr>
            <a:r>
              <a:rPr lang="en-US" dirty="0" smtClean="0"/>
              <a:t>1. Problem</a:t>
            </a:r>
          </a:p>
          <a:p>
            <a:endParaRPr lang="en-US" dirty="0" smtClean="0"/>
          </a:p>
          <a:p>
            <a:pPr>
              <a:buNone/>
            </a:pPr>
            <a:r>
              <a:rPr lang="en-US" dirty="0" smtClean="0"/>
              <a:t>2. Key Concepts</a:t>
            </a:r>
          </a:p>
          <a:p>
            <a:endParaRPr lang="en-US" dirty="0" smtClean="0"/>
          </a:p>
          <a:p>
            <a:pPr>
              <a:buNone/>
            </a:pPr>
            <a:r>
              <a:rPr lang="en-US" dirty="0" smtClean="0"/>
              <a:t>3. Critical Thinking…. Informal Fallacies</a:t>
            </a:r>
          </a:p>
          <a:p>
            <a:endParaRPr lang="en-US" dirty="0" smtClean="0"/>
          </a:p>
          <a:p>
            <a:pPr>
              <a:buNone/>
            </a:pPr>
            <a:r>
              <a:rPr lang="en-US" dirty="0" smtClean="0"/>
              <a:t>4. Discussion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 </a:t>
            </a:r>
            <a:r>
              <a:rPr lang="en-GB" b="1" dirty="0" smtClean="0"/>
              <a:t>Fallacy of Ignorance</a:t>
            </a:r>
            <a:r>
              <a:rPr lang="en-GB" dirty="0" smtClean="0"/>
              <a:t> </a:t>
            </a:r>
            <a:endParaRPr lang="en-US" dirty="0"/>
          </a:p>
        </p:txBody>
      </p:sp>
      <p:sp>
        <p:nvSpPr>
          <p:cNvPr id="3" name="Content Placeholder 2"/>
          <p:cNvSpPr>
            <a:spLocks noGrp="1"/>
          </p:cNvSpPr>
          <p:nvPr>
            <p:ph idx="1"/>
          </p:nvPr>
        </p:nvSpPr>
        <p:spPr/>
        <p:txBody>
          <a:bodyPr/>
          <a:lstStyle/>
          <a:p>
            <a:pPr lvl="0"/>
            <a:r>
              <a:rPr lang="en-GB" b="1" dirty="0" smtClean="0"/>
              <a:t>Fallacy of Ignorance</a:t>
            </a:r>
            <a:r>
              <a:rPr lang="en-GB" dirty="0" smtClean="0"/>
              <a:t> is committed when argued; any claim X is true because no one has ever proved it false, or, X is false because it has never been proved true.</a:t>
            </a:r>
            <a:r>
              <a:rPr lang="en-GB" b="1" dirty="0" smtClean="0"/>
              <a:t>      </a:t>
            </a:r>
          </a:p>
          <a:p>
            <a:pPr lvl="0">
              <a:buNone/>
            </a:pPr>
            <a:endParaRPr lang="en-GB" b="1" dirty="0" smtClean="0"/>
          </a:p>
          <a:p>
            <a:pPr lvl="0"/>
            <a:r>
              <a:rPr lang="en-GB" b="1" dirty="0" smtClean="0"/>
              <a:t>Shifting the Burden of Proof. </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Ignorance cont…</a:t>
            </a:r>
            <a:endParaRPr lang="en-US" dirty="0"/>
          </a:p>
        </p:txBody>
      </p:sp>
      <p:sp>
        <p:nvSpPr>
          <p:cNvPr id="3" name="Content Placeholder 2"/>
          <p:cNvSpPr>
            <a:spLocks noGrp="1"/>
          </p:cNvSpPr>
          <p:nvPr>
            <p:ph idx="1"/>
          </p:nvPr>
        </p:nvSpPr>
        <p:spPr/>
        <p:txBody>
          <a:bodyPr/>
          <a:lstStyle/>
          <a:p>
            <a:pPr lvl="0"/>
            <a:r>
              <a:rPr lang="en-US" dirty="0" smtClean="0"/>
              <a:t>No life exists on Mars. Teams of scientists have conducted exhaustive studies on the planet’s surface and atmosphere, and no living organisms have been found.</a:t>
            </a:r>
          </a:p>
          <a:p>
            <a:endParaRPr lang="en-US" dirty="0" smtClean="0"/>
          </a:p>
          <a:p>
            <a:r>
              <a:rPr lang="en-US" dirty="0" smtClean="0"/>
              <a:t>Iraq has WMD, since they have failed to prove….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 Appeal to emotions</a:t>
            </a:r>
            <a:endParaRPr lang="en-US" b="1" dirty="0"/>
          </a:p>
        </p:txBody>
      </p:sp>
      <p:sp>
        <p:nvSpPr>
          <p:cNvPr id="3" name="Content Placeholder 2"/>
          <p:cNvSpPr>
            <a:spLocks noGrp="1"/>
          </p:cNvSpPr>
          <p:nvPr>
            <p:ph idx="1"/>
          </p:nvPr>
        </p:nvSpPr>
        <p:spPr/>
        <p:txBody>
          <a:bodyPr>
            <a:normAutofit/>
          </a:bodyPr>
          <a:lstStyle/>
          <a:p>
            <a:pPr lvl="0"/>
            <a:r>
              <a:rPr lang="en-GB" b="1" dirty="0" smtClean="0"/>
              <a:t>Appeal to Force</a:t>
            </a:r>
            <a:r>
              <a:rPr lang="en-GB" dirty="0" smtClean="0"/>
              <a:t> is committed when an arguer argues that if his/her argument is not accepted then consequences will follow (against the interest of the listeners/readers).</a:t>
            </a:r>
            <a:endParaRPr lang="en-US" dirty="0" smtClean="0"/>
          </a:p>
          <a:p>
            <a:pPr lvl="0"/>
            <a:r>
              <a:rPr lang="en-GB" b="1" dirty="0" smtClean="0"/>
              <a:t>Appeal to Pity. </a:t>
            </a:r>
            <a:endParaRPr lang="en-US" dirty="0" smtClean="0"/>
          </a:p>
          <a:p>
            <a:pPr lvl="0"/>
            <a:r>
              <a:rPr lang="en-GB" b="1" dirty="0" smtClean="0"/>
              <a:t>Appeal to popularity. </a:t>
            </a:r>
            <a:endParaRPr lang="en-US" dirty="0" smtClean="0"/>
          </a:p>
          <a:p>
            <a:pPr lvl="0"/>
            <a:r>
              <a:rPr lang="en-GB" b="1" dirty="0" smtClean="0"/>
              <a:t>Appeal to fear</a:t>
            </a:r>
            <a:endParaRPr lang="en-US" dirty="0" smtClean="0"/>
          </a:p>
          <a:p>
            <a:pPr lvl="0"/>
            <a:r>
              <a:rPr lang="en-GB" b="1" dirty="0" smtClean="0"/>
              <a:t>Appeal to flattery. </a:t>
            </a: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Appeal to force …</a:t>
            </a:r>
            <a:endParaRPr lang="en-US" dirty="0"/>
          </a:p>
        </p:txBody>
      </p:sp>
      <p:sp>
        <p:nvSpPr>
          <p:cNvPr id="3" name="Content Placeholder 2"/>
          <p:cNvSpPr>
            <a:spLocks noGrp="1"/>
          </p:cNvSpPr>
          <p:nvPr>
            <p:ph idx="1"/>
          </p:nvPr>
        </p:nvSpPr>
        <p:spPr/>
        <p:txBody>
          <a:bodyPr/>
          <a:lstStyle/>
          <a:p>
            <a:pPr lvl="0"/>
            <a:r>
              <a:rPr lang="en-US" dirty="0" smtClean="0"/>
              <a:t>I know some of you oppose the appointment of Ali as new sales manager. Upon further consideration, I am sure you will find him suitable for the job. If not confirmed, it may be necessary to make severe personnel cutbacks in your department.</a:t>
            </a:r>
          </a:p>
          <a:p>
            <a:pPr lvl="0"/>
            <a:r>
              <a:rPr lang="en-US" dirty="0" smtClean="0"/>
              <a:t>This is the way we've always done it. Therefore, it is the right way.</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r>
            <a:br>
              <a:rPr lang="en-US" dirty="0" smtClean="0"/>
            </a:br>
            <a:r>
              <a:rPr lang="en-US" dirty="0" smtClean="0"/>
              <a:t>Oh, Officer, There's no reason to give me a traffic ticket for going too fast because I was just on my way to the hospital to see my wife who is in serious condition to tell her I just lost my job and the car will be repossessed.</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 </a:t>
            </a:r>
            <a:r>
              <a:rPr lang="en-GB" b="1" dirty="0" smtClean="0"/>
              <a:t>Irrelevant Conclusion </a:t>
            </a:r>
            <a:endParaRPr lang="en-US" b="1" dirty="0"/>
          </a:p>
        </p:txBody>
      </p:sp>
      <p:sp>
        <p:nvSpPr>
          <p:cNvPr id="3" name="Content Placeholder 2"/>
          <p:cNvSpPr>
            <a:spLocks noGrp="1"/>
          </p:cNvSpPr>
          <p:nvPr>
            <p:ph idx="1"/>
          </p:nvPr>
        </p:nvSpPr>
        <p:spPr/>
        <p:txBody>
          <a:bodyPr>
            <a:normAutofit/>
          </a:bodyPr>
          <a:lstStyle/>
          <a:p>
            <a:pPr lvl="0"/>
            <a:r>
              <a:rPr lang="en-GB" b="1" dirty="0" smtClean="0"/>
              <a:t>Irrelevant Conclusion</a:t>
            </a:r>
            <a:r>
              <a:rPr lang="en-GB" dirty="0" smtClean="0"/>
              <a:t> or </a:t>
            </a:r>
            <a:r>
              <a:rPr lang="en-GB" b="1" dirty="0" smtClean="0"/>
              <a:t>Fallacy of ‘Missing the Point’</a:t>
            </a:r>
            <a:r>
              <a:rPr lang="en-GB" dirty="0" smtClean="0"/>
              <a:t> is committed when an arguer provides ground for one conclusion, but infers a quiet irrelevant conclusion by vaguely relating this new conclusion with the premises</a:t>
            </a:r>
          </a:p>
          <a:p>
            <a:pPr lvl="0"/>
            <a:endParaRPr lang="en-GB" dirty="0" smtClean="0"/>
          </a:p>
          <a:p>
            <a:pPr lvl="0"/>
            <a:r>
              <a:rPr lang="en-GB" dirty="0" smtClean="0"/>
              <a:t>Present democratically elected government ..... democracy is bad.</a:t>
            </a: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12. Red herring</a:t>
            </a:r>
            <a:endParaRPr lang="en-US" b="1" dirty="0"/>
          </a:p>
        </p:txBody>
      </p:sp>
      <p:sp>
        <p:nvSpPr>
          <p:cNvPr id="3" name="Content Placeholder 2"/>
          <p:cNvSpPr>
            <a:spLocks noGrp="1"/>
          </p:cNvSpPr>
          <p:nvPr>
            <p:ph idx="1"/>
          </p:nvPr>
        </p:nvSpPr>
        <p:spPr>
          <a:xfrm>
            <a:off x="457200" y="1646237"/>
            <a:ext cx="8229600" cy="4525963"/>
          </a:xfrm>
        </p:spPr>
        <p:txBody>
          <a:bodyPr/>
          <a:lstStyle/>
          <a:p>
            <a:pPr lvl="0"/>
            <a:r>
              <a:rPr lang="en-GB" b="1" dirty="0" smtClean="0"/>
              <a:t>Red herring </a:t>
            </a:r>
            <a:r>
              <a:rPr lang="en-GB" dirty="0" smtClean="0"/>
              <a:t>is committed when the arguer diverts the attention of the reader or listener by changing the subject to some totally different issue.</a:t>
            </a:r>
          </a:p>
          <a:p>
            <a:pPr lvl="0"/>
            <a:r>
              <a:rPr lang="en-US" dirty="0" smtClean="0"/>
              <a:t>Something intended to divert attention from the real problem or matter at hand; a misleading clue.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Herring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cs typeface="Times New Roman" pitchFamily="18" charset="0"/>
              </a:rPr>
              <a:t>Ali: It is ethically wrong to do plagiarism, so you should stop </a:t>
            </a:r>
            <a:r>
              <a:rPr lang="en-US" smtClean="0">
                <a:cs typeface="Times New Roman" pitchFamily="18" charset="0"/>
              </a:rPr>
              <a:t>doing it. </a:t>
            </a:r>
            <a:endParaRPr lang="en-US" dirty="0" smtClean="0">
              <a:cs typeface="Times New Roman" pitchFamily="18" charset="0"/>
            </a:endParaRPr>
          </a:p>
          <a:p>
            <a:r>
              <a:rPr lang="en-US" dirty="0" err="1" smtClean="0">
                <a:cs typeface="Times New Roman" pitchFamily="18" charset="0"/>
              </a:rPr>
              <a:t>Ammer</a:t>
            </a:r>
            <a:r>
              <a:rPr lang="en-US" dirty="0" smtClean="0">
                <a:cs typeface="Times New Roman" pitchFamily="18" charset="0"/>
              </a:rPr>
              <a:t>: But what is ethics exactly?</a:t>
            </a:r>
          </a:p>
          <a:p>
            <a:r>
              <a:rPr lang="en-US" dirty="0" smtClean="0">
                <a:cs typeface="Times New Roman" pitchFamily="18" charset="0"/>
              </a:rPr>
              <a:t>Ali: The study of principles that differentiate good actions from bad actions.</a:t>
            </a:r>
          </a:p>
          <a:p>
            <a:r>
              <a:rPr lang="en-US" dirty="0" err="1" smtClean="0">
                <a:cs typeface="Times New Roman" pitchFamily="18" charset="0"/>
              </a:rPr>
              <a:t>Ammer</a:t>
            </a:r>
            <a:r>
              <a:rPr lang="en-US" dirty="0" smtClean="0">
                <a:cs typeface="Times New Roman" pitchFamily="18" charset="0"/>
              </a:rPr>
              <a:t>: But who makes these principles?...</a:t>
            </a:r>
          </a:p>
          <a:p>
            <a:endParaRPr lang="en-US" dirty="0" smtClean="0">
              <a:cs typeface="Times New Roman" pitchFamily="18" charset="0"/>
            </a:endParaRPr>
          </a:p>
          <a:p>
            <a:r>
              <a:rPr lang="en-US" dirty="0" smtClean="0">
                <a:cs typeface="Times New Roman" pitchFamily="18" charset="0"/>
              </a:rPr>
              <a:t>One can notice that the discussion has been derailed, successfully.</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Straw Man</a:t>
            </a:r>
            <a:r>
              <a:rPr lang="en-US" dirty="0" smtClean="0"/>
              <a:t> </a:t>
            </a:r>
            <a:endParaRPr lang="en-US" dirty="0"/>
          </a:p>
        </p:txBody>
      </p:sp>
      <p:sp>
        <p:nvSpPr>
          <p:cNvPr id="3" name="Content Placeholder 2"/>
          <p:cNvSpPr>
            <a:spLocks noGrp="1"/>
          </p:cNvSpPr>
          <p:nvPr>
            <p:ph idx="1"/>
          </p:nvPr>
        </p:nvSpPr>
        <p:spPr/>
        <p:txBody>
          <a:bodyPr/>
          <a:lstStyle/>
          <a:p>
            <a:pPr lvl="0"/>
            <a:r>
              <a:rPr lang="en-US" b="1" dirty="0" smtClean="0"/>
              <a:t>Straw Man</a:t>
            </a:r>
            <a:r>
              <a:rPr lang="en-US" dirty="0" smtClean="0"/>
              <a:t> is committed when one misinterprets the opponent’s argument, and then attacks the misinterpreted position rather than the one the opponent holds</a:t>
            </a:r>
            <a:r>
              <a:rPr lang="en-US" b="1" dirty="0" smtClean="0"/>
              <a:t>. </a:t>
            </a:r>
          </a:p>
          <a:p>
            <a:pPr lvl="0"/>
            <a:r>
              <a:rPr lang="en-GB" b="1" dirty="0" smtClean="0"/>
              <a:t>Representation form</a:t>
            </a:r>
          </a:p>
          <a:p>
            <a:pPr lvl="0"/>
            <a:r>
              <a:rPr lang="en-GB" b="1" dirty="0" smtClean="0"/>
              <a:t>Selection form</a:t>
            </a: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Straw Cont…</a:t>
            </a:r>
            <a:endParaRPr lang="en-US" dirty="0"/>
          </a:p>
        </p:txBody>
      </p:sp>
      <p:sp>
        <p:nvSpPr>
          <p:cNvPr id="3" name="Content Placeholder 2"/>
          <p:cNvSpPr>
            <a:spLocks noGrp="1"/>
          </p:cNvSpPr>
          <p:nvPr>
            <p:ph idx="1"/>
          </p:nvPr>
        </p:nvSpPr>
        <p:spPr/>
        <p:txBody>
          <a:bodyPr/>
          <a:lstStyle/>
          <a:p>
            <a:r>
              <a:rPr lang="en-US" dirty="0" smtClean="0"/>
              <a:t>After education minister said that we should put more money into health and education, the leader of the opposition responded saying that he was surprised that the minster hates our country so much that he wants to leave it defenseless by cutting military spending.</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Smith was shot and killed. After considerable effort on the part of the police five suspects were brought before the district attorney, who asked them what they had to say for themselves. Each of them made three statements, two true and one false. Their statements were: </a:t>
            </a:r>
          </a:p>
          <a:p>
            <a:pPr algn="just">
              <a:buNone/>
            </a:pPr>
            <a:r>
              <a:rPr lang="en-US" dirty="0" smtClean="0"/>
              <a:t>LEFTY: I did not kill Smith. I never owned a revolver in all my life. Spike did it.</a:t>
            </a:r>
          </a:p>
          <a:p>
            <a:pPr algn="just">
              <a:buNone/>
            </a:pPr>
            <a:r>
              <a:rPr lang="en-US" dirty="0" smtClean="0"/>
              <a:t>RED: I did not kill Smith. I never owned a revolver. The others are all passing the buck.</a:t>
            </a:r>
          </a:p>
          <a:p>
            <a:pPr algn="just">
              <a:buNone/>
            </a:pPr>
            <a:r>
              <a:rPr lang="en-US" dirty="0" smtClean="0"/>
              <a:t>DOPEY: I am innocent. I never saw Butch before. Spike is guilty.</a:t>
            </a:r>
          </a:p>
          <a:p>
            <a:pPr algn="just">
              <a:buNone/>
            </a:pPr>
            <a:r>
              <a:rPr lang="en-US" dirty="0" smtClean="0"/>
              <a:t>SPIKE: I am innocent. Butch is the guilty one. Lefty did not tell the truth when he said I did it.</a:t>
            </a:r>
          </a:p>
          <a:p>
            <a:pPr algn="just">
              <a:buNone/>
            </a:pPr>
            <a:r>
              <a:rPr lang="en-US" dirty="0" smtClean="0"/>
              <a:t>Butch: I did not kill Smith. Red is the guilty one. Dopey and I are old Friends. </a:t>
            </a:r>
          </a:p>
          <a:p>
            <a:pPr algn="just">
              <a:buNone/>
            </a:pPr>
            <a:r>
              <a:rPr lang="en-US" dirty="0" smtClean="0"/>
              <a:t>Who is guilty?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14. Definitional Retreat</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This fallacy is committed when an arguer changes the meaning of the words in order to deal with objections raised against the original wordings.</a:t>
            </a:r>
          </a:p>
          <a:p>
            <a:endParaRPr lang="en-US" dirty="0" smtClean="0"/>
          </a:p>
          <a:p>
            <a:r>
              <a:rPr lang="en-US" dirty="0" smtClean="0"/>
              <a:t>A: I am not an addict. </a:t>
            </a:r>
          </a:p>
          <a:p>
            <a:r>
              <a:rPr lang="en-US" dirty="0" smtClean="0"/>
              <a:t>B: I saw you smoking hash last night.</a:t>
            </a:r>
          </a:p>
          <a:p>
            <a:r>
              <a:rPr lang="en-US" dirty="0" smtClean="0"/>
              <a:t>A: Oh, You cannot call hash a drug. It’s a part of our culture.</a:t>
            </a:r>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I said that  we were governed by corrupt people, I was naturally  referring to the tax-collectors and administrators,  rather than to Your Majesty.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Suppressed evidence</a:t>
            </a:r>
            <a:endParaRPr lang="en-US" b="1" dirty="0"/>
          </a:p>
        </p:txBody>
      </p:sp>
      <p:sp>
        <p:nvSpPr>
          <p:cNvPr id="3" name="Content Placeholder 2"/>
          <p:cNvSpPr>
            <a:spLocks noGrp="1"/>
          </p:cNvSpPr>
          <p:nvPr>
            <p:ph idx="1"/>
          </p:nvPr>
        </p:nvSpPr>
        <p:spPr/>
        <p:txBody>
          <a:bodyPr>
            <a:normAutofit lnSpcReduction="10000"/>
          </a:bodyPr>
          <a:lstStyle/>
          <a:p>
            <a:r>
              <a:rPr lang="en-US" dirty="0" smtClean="0"/>
              <a:t>A good argument must not ignore or suppress important facts or evidences, by including which an argument may support a different conclusion.</a:t>
            </a:r>
          </a:p>
          <a:p>
            <a:r>
              <a:rPr lang="en-US" dirty="0" smtClean="0"/>
              <a:t>For example, an employee argues: he was absent since he was in hospital, therefore, no disciplinary action should be taken against him. (he actually went to the hospital to see his friend)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shuja_ahmad@uop.edu.pk</a:t>
            </a:r>
          </a:p>
          <a:p>
            <a:pPr>
              <a:buNone/>
            </a:pPr>
            <a:r>
              <a:rPr lang="en-US" smtClean="0"/>
              <a:t> </a:t>
            </a:r>
            <a:endParaRPr lang="en-US" dirty="0" smtClean="0"/>
          </a:p>
          <a:p>
            <a:endParaRPr lang="en-US" dirty="0" smtClean="0"/>
          </a:p>
          <a:p>
            <a:r>
              <a:rPr lang="en-US" dirty="0" smtClean="0"/>
              <a:t>03349169871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Key Concepts </a:t>
            </a:r>
            <a:r>
              <a:rPr lang="en-US" dirty="0" smtClean="0"/>
              <a:t/>
            </a:r>
            <a:br>
              <a:rPr lang="en-US" dirty="0" smtClean="0"/>
            </a:br>
            <a:r>
              <a:rPr lang="en-US" dirty="0" smtClean="0"/>
              <a:t>Logic &amp; Critical Thinking</a:t>
            </a:r>
            <a:endParaRPr lang="en-US" dirty="0"/>
          </a:p>
        </p:txBody>
      </p:sp>
      <p:sp>
        <p:nvSpPr>
          <p:cNvPr id="3" name="Content Placeholder 2"/>
          <p:cNvSpPr>
            <a:spLocks noGrp="1"/>
          </p:cNvSpPr>
          <p:nvPr>
            <p:ph idx="1"/>
          </p:nvPr>
        </p:nvSpPr>
        <p:spPr/>
        <p:txBody>
          <a:bodyPr>
            <a:normAutofit lnSpcReduction="10000"/>
          </a:bodyPr>
          <a:lstStyle/>
          <a:p>
            <a:r>
              <a:rPr lang="en-US" dirty="0" smtClean="0">
                <a:cs typeface="Times New Roman" pitchFamily="18" charset="0"/>
              </a:rPr>
              <a:t>Logic may be defined as a science that evaluates </a:t>
            </a:r>
            <a:r>
              <a:rPr lang="en-US" u="sng" dirty="0" smtClean="0">
                <a:cs typeface="Times New Roman" pitchFamily="18" charset="0"/>
              </a:rPr>
              <a:t>arguments</a:t>
            </a:r>
            <a:r>
              <a:rPr lang="en-US" dirty="0" smtClean="0">
                <a:cs typeface="Times New Roman" pitchFamily="18" charset="0"/>
              </a:rPr>
              <a:t>. (Hurley)</a:t>
            </a:r>
          </a:p>
          <a:p>
            <a:r>
              <a:rPr lang="en-US" dirty="0" smtClean="0">
                <a:cs typeface="Times New Roman" pitchFamily="18" charset="0"/>
              </a:rPr>
              <a:t>Logic is the study of methods and techniques used to differentiate good arguments / reasoning from bad arguments/ reasoning.(</a:t>
            </a:r>
            <a:r>
              <a:rPr lang="en-US" dirty="0" err="1" smtClean="0">
                <a:cs typeface="Times New Roman" pitchFamily="18" charset="0"/>
              </a:rPr>
              <a:t>Copi</a:t>
            </a:r>
            <a:r>
              <a:rPr lang="en-US" dirty="0" smtClean="0">
                <a:cs typeface="Times New Roman" pitchFamily="18" charset="0"/>
              </a:rPr>
              <a:t>)</a:t>
            </a:r>
          </a:p>
          <a:p>
            <a:pPr marL="342900" lvl="1" indent="-342900">
              <a:buFont typeface="Arial" pitchFamily="34" charset="0"/>
              <a:buChar char="•"/>
            </a:pPr>
            <a:r>
              <a:rPr lang="en-US" sz="3200" dirty="0" smtClean="0">
                <a:cs typeface="Times New Roman" pitchFamily="18" charset="0"/>
              </a:rPr>
              <a:t>Training in logic and critical thinking enable us to develop the skills necessary to think correctly and clearly. Moreover, to …</a:t>
            </a:r>
          </a:p>
          <a:p>
            <a:endParaRPr lang="en-US" dirty="0" smtClean="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smtClean="0"/>
              <a:t>Understand the logical connections between ideas/statements/ theories etc.</a:t>
            </a:r>
          </a:p>
          <a:p>
            <a:pPr lvl="0"/>
            <a:r>
              <a:rPr lang="en-US" dirty="0" smtClean="0"/>
              <a:t>Identify, construct and evaluate arguments</a:t>
            </a:r>
          </a:p>
          <a:p>
            <a:pPr lvl="0"/>
            <a:r>
              <a:rPr lang="en-US" dirty="0" smtClean="0"/>
              <a:t>Detect inconsistencies/contradictions and common errors in reasoning</a:t>
            </a:r>
          </a:p>
          <a:p>
            <a:pPr lvl="0"/>
            <a:r>
              <a:rPr lang="en-US" dirty="0" smtClean="0"/>
              <a:t>Systematic problem solving </a:t>
            </a:r>
          </a:p>
          <a:p>
            <a:pPr lvl="0"/>
            <a:r>
              <a:rPr lang="en-US" dirty="0" smtClean="0"/>
              <a:t>Identify the relevance and importance of ideas</a:t>
            </a:r>
          </a:p>
          <a:p>
            <a:pPr lvl="0"/>
            <a:r>
              <a:rPr lang="en-US" dirty="0" smtClean="0"/>
              <a:t>Reflect on the justification of one's own ideas, theories, beliefs and values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California Critical Thinking Disposition Inventory - 7 critical thinking habits </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Truth-seeking - Do you try to understand how things really are? Are you interested in finding out the truth?</a:t>
            </a:r>
          </a:p>
          <a:p>
            <a:pPr lvl="0"/>
            <a:r>
              <a:rPr lang="en-US" dirty="0" smtClean="0"/>
              <a:t>Open-mindedness - How receptive are you to new ideas, even though intuitively they do not agree with you? Do you give them a fair hearing?</a:t>
            </a:r>
          </a:p>
          <a:p>
            <a:pPr lvl="0"/>
            <a:r>
              <a:rPr lang="en-US" dirty="0" smtClean="0"/>
              <a:t>Analyticity - Do you try to understand the reasons behind things? Do you act impulsively or do you evaluate the pros and cons of your decisions?</a:t>
            </a:r>
          </a:p>
          <a:p>
            <a:pPr lvl="0"/>
            <a:r>
              <a:rPr lang="en-US" dirty="0" smtClean="0"/>
              <a:t>Systematicity - Are you systematic in your thinking? Do you break down a complex problem into parts?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smtClean="0"/>
              <a:t>Confidence in Reasoning - Do you always defer to other people? How confident are you in your own judgment? Do you have reasons for your confidence? Do you have a way to evaluate your own thinking?</a:t>
            </a:r>
          </a:p>
          <a:p>
            <a:pPr lvl="0"/>
            <a:r>
              <a:rPr lang="en-US" dirty="0" smtClean="0"/>
              <a:t>Inquisitiveness/ Curiosity </a:t>
            </a:r>
            <a:r>
              <a:rPr lang="en-US" dirty="0" smtClean="0">
                <a:hlinkClick r:id="rId2" action="ppaction://hlinkfile"/>
              </a:rPr>
              <a:t>image.gif</a:t>
            </a:r>
            <a:endParaRPr lang="en-US" dirty="0" smtClean="0"/>
          </a:p>
          <a:p>
            <a:pPr lvl="0"/>
            <a:r>
              <a:rPr lang="en-US" dirty="0" smtClean="0"/>
              <a:t>Maturity of Judgment - Do you jump to conclusions? Do you try to see things from   different perspectives? Do you take other people's experiences into account?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Argument</a:t>
            </a:r>
            <a:br>
              <a:rPr lang="en-US" b="1" dirty="0" smtClean="0"/>
            </a:br>
            <a:r>
              <a:rPr lang="en-US" b="1" dirty="0" smtClean="0"/>
              <a:t>Premises and conclusion </a:t>
            </a:r>
            <a:endParaRPr lang="en-US" b="1" dirty="0"/>
          </a:p>
        </p:txBody>
      </p:sp>
      <p:sp>
        <p:nvSpPr>
          <p:cNvPr id="3" name="Content Placeholder 2"/>
          <p:cNvSpPr>
            <a:spLocks noGrp="1"/>
          </p:cNvSpPr>
          <p:nvPr>
            <p:ph idx="1"/>
          </p:nvPr>
        </p:nvSpPr>
        <p:spPr/>
        <p:txBody>
          <a:bodyPr>
            <a:normAutofit lnSpcReduction="10000"/>
          </a:bodyPr>
          <a:lstStyle/>
          <a:p>
            <a:r>
              <a:rPr lang="en-US" dirty="0"/>
              <a:t>An argument is any group of </a:t>
            </a:r>
            <a:r>
              <a:rPr lang="en-US" u="sng" dirty="0" smtClean="0"/>
              <a:t>statements</a:t>
            </a:r>
            <a:r>
              <a:rPr lang="en-US" dirty="0" smtClean="0"/>
              <a:t> </a:t>
            </a:r>
            <a:r>
              <a:rPr lang="en-US" dirty="0"/>
              <a:t>of which one is claimed to follow from the </a:t>
            </a:r>
            <a:r>
              <a:rPr lang="en-US" dirty="0" smtClean="0"/>
              <a:t>others. Premises and Conclusion </a:t>
            </a:r>
          </a:p>
          <a:p>
            <a:r>
              <a:rPr lang="en-US" dirty="0" smtClean="0"/>
              <a:t>Argumentation </a:t>
            </a:r>
            <a:r>
              <a:rPr lang="en-US" dirty="0"/>
              <a:t>involves the method of persuading or establishing for ourselves and </a:t>
            </a:r>
            <a:r>
              <a:rPr lang="en-US" dirty="0" smtClean="0"/>
              <a:t>for others </a:t>
            </a:r>
            <a:r>
              <a:rPr lang="en-US" dirty="0"/>
              <a:t>that a proposition, as the conclusion of an argument, has adequate evidential </a:t>
            </a:r>
            <a:r>
              <a:rPr lang="en-US" dirty="0" smtClean="0"/>
              <a:t>support </a:t>
            </a:r>
            <a:r>
              <a:rPr lang="en-US" dirty="0"/>
              <a:t>for its </a:t>
            </a:r>
            <a:r>
              <a:rPr lang="en-US" dirty="0" smtClean="0"/>
              <a:t>acceptance. (</a:t>
            </a:r>
            <a:r>
              <a:rPr lang="en-US" dirty="0" err="1" smtClean="0"/>
              <a:t>Polycrap</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7043</TotalTime>
  <Words>2181</Words>
  <Application>Microsoft Office PowerPoint</Application>
  <PresentationFormat>On-screen Show (4:3)</PresentationFormat>
  <Paragraphs>164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Logic and Critical Thinking</vt:lpstr>
      <vt:lpstr>Slide 2</vt:lpstr>
      <vt:lpstr>Introduction</vt:lpstr>
      <vt:lpstr>Problem </vt:lpstr>
      <vt:lpstr>Key Concepts  Logic &amp; Critical Thinking</vt:lpstr>
      <vt:lpstr>Slide 6</vt:lpstr>
      <vt:lpstr>California Critical Thinking Disposition Inventory - 7 critical thinking habits </vt:lpstr>
      <vt:lpstr>Slide 8</vt:lpstr>
      <vt:lpstr>Argument Premises and conclusion </vt:lpstr>
      <vt:lpstr>Deductive and Inductive Arguments</vt:lpstr>
      <vt:lpstr>Deduction and Induction Cont…</vt:lpstr>
      <vt:lpstr>Critical Thinking  Informal Fallacies</vt:lpstr>
      <vt:lpstr>Def cont…</vt:lpstr>
      <vt:lpstr>Some examples </vt:lpstr>
      <vt:lpstr>Example</vt:lpstr>
      <vt:lpstr>Informal fallacies</vt:lpstr>
      <vt:lpstr>1. Fallacies of false generalization</vt:lpstr>
      <vt:lpstr>Slide 18</vt:lpstr>
      <vt:lpstr>2. Argument against man</vt:lpstr>
      <vt:lpstr>Argument against man cont…</vt:lpstr>
      <vt:lpstr>Cont…</vt:lpstr>
      <vt:lpstr>3. Slippery slope</vt:lpstr>
      <vt:lpstr>Slippery Slope Cont…</vt:lpstr>
      <vt:lpstr>4. Complex Question</vt:lpstr>
      <vt:lpstr>5. False Dilemma</vt:lpstr>
      <vt:lpstr>6. False Analogy</vt:lpstr>
      <vt:lpstr>7. Begging the Question</vt:lpstr>
      <vt:lpstr>Slide 28</vt:lpstr>
      <vt:lpstr>8. Appeal to authority</vt:lpstr>
      <vt:lpstr>9. Fallacy of Ignorance </vt:lpstr>
      <vt:lpstr>Ignorance cont…</vt:lpstr>
      <vt:lpstr>10. Appeal to emotions</vt:lpstr>
      <vt:lpstr>Appeal to force …</vt:lpstr>
      <vt:lpstr>Slide 34</vt:lpstr>
      <vt:lpstr>11. Irrelevant Conclusion </vt:lpstr>
      <vt:lpstr>12. Red herring</vt:lpstr>
      <vt:lpstr>Red Herring Cont…</vt:lpstr>
      <vt:lpstr>13. Straw Man </vt:lpstr>
      <vt:lpstr>Straw Cont…</vt:lpstr>
      <vt:lpstr>14. Definitional Retreat </vt:lpstr>
      <vt:lpstr>Slide 41</vt:lpstr>
      <vt:lpstr>15. Suppressed evidence</vt:lpstr>
      <vt:lpstr>Slide 43</vt:lpstr>
    </vt:vector>
  </TitlesOfParts>
  <Company>uop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Informal fallacies</dc:title>
  <dc:creator>shuja ahmad</dc:creator>
  <cp:lastModifiedBy>Shuja Ahmad</cp:lastModifiedBy>
  <cp:revision>104</cp:revision>
  <dcterms:created xsi:type="dcterms:W3CDTF">2012-01-11T04:23:31Z</dcterms:created>
  <dcterms:modified xsi:type="dcterms:W3CDTF">2018-04-15T16:40:52Z</dcterms:modified>
</cp:coreProperties>
</file>