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FFB960-8D47-4935-80C0-1906F08E6BD4}"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44143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FB960-8D47-4935-80C0-1906F08E6BD4}"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9007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FB960-8D47-4935-80C0-1906F08E6BD4}"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33331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FB960-8D47-4935-80C0-1906F08E6BD4}"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73405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FB960-8D47-4935-80C0-1906F08E6BD4}"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332219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FFB960-8D47-4935-80C0-1906F08E6BD4}"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282841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FFB960-8D47-4935-80C0-1906F08E6BD4}"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262460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FFB960-8D47-4935-80C0-1906F08E6BD4}"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77512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FB960-8D47-4935-80C0-1906F08E6BD4}"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94847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FB960-8D47-4935-80C0-1906F08E6BD4}"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335349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FB960-8D47-4935-80C0-1906F08E6BD4}"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4D6A7-AAF2-4730-91BB-598681BCF3DA}" type="slidenum">
              <a:rPr lang="en-US" smtClean="0"/>
              <a:t>‹#›</a:t>
            </a:fld>
            <a:endParaRPr lang="en-US"/>
          </a:p>
        </p:txBody>
      </p:sp>
    </p:spTree>
    <p:extLst>
      <p:ext uri="{BB962C8B-B14F-4D97-AF65-F5344CB8AC3E}">
        <p14:creationId xmlns:p14="http://schemas.microsoft.com/office/powerpoint/2010/main" val="249425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FB960-8D47-4935-80C0-1906F08E6BD4}" type="datetimeFigureOut">
              <a:rPr lang="en-US" smtClean="0"/>
              <a:t>8/11/2019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4D6A7-AAF2-4730-91BB-598681BCF3DA}" type="slidenum">
              <a:rPr lang="en-US" smtClean="0"/>
              <a:t>‹#›</a:t>
            </a:fld>
            <a:endParaRPr lang="en-US"/>
          </a:p>
        </p:txBody>
      </p:sp>
    </p:spTree>
    <p:extLst>
      <p:ext uri="{BB962C8B-B14F-4D97-AF65-F5344CB8AC3E}">
        <p14:creationId xmlns:p14="http://schemas.microsoft.com/office/powerpoint/2010/main" val="80331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
            <a:ext cx="8305800" cy="380999"/>
          </a:xfrm>
        </p:spPr>
        <p:txBody>
          <a:bodyPr>
            <a:noAutofit/>
          </a:bodyPr>
          <a:lstStyle/>
          <a:p>
            <a:pPr algn="just"/>
            <a:r>
              <a:rPr lang="en-US" sz="2400" b="1" dirty="0" smtClean="0"/>
              <a:t>Most repeated questions:- EDS</a:t>
            </a:r>
            <a:endParaRPr lang="en-US" sz="2400" b="1" dirty="0"/>
          </a:p>
        </p:txBody>
      </p:sp>
      <p:sp>
        <p:nvSpPr>
          <p:cNvPr id="3" name="Subtitle 2"/>
          <p:cNvSpPr>
            <a:spLocks noGrp="1"/>
          </p:cNvSpPr>
          <p:nvPr>
            <p:ph type="subTitle" idx="1"/>
          </p:nvPr>
        </p:nvSpPr>
        <p:spPr>
          <a:xfrm>
            <a:off x="304800" y="381000"/>
            <a:ext cx="8534400" cy="6172200"/>
          </a:xfrm>
        </p:spPr>
        <p:txBody>
          <a:bodyPr>
            <a:normAutofit fontScale="92500" lnSpcReduction="10000"/>
          </a:bodyPr>
          <a:lstStyle/>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Balanced diet – 1993, 1994, 2002, 2007, 2008,2012</a:t>
            </a:r>
          </a:p>
          <a:p>
            <a:pPr marL="342900" indent="-342900" algn="just">
              <a:buFont typeface="Arial" pitchFamily="34" charset="0"/>
              <a:buChar char="•"/>
            </a:pPr>
            <a:r>
              <a:rPr lang="en-US" sz="2000" dirty="0" smtClean="0">
                <a:solidFill>
                  <a:schemeClr val="tx1"/>
                </a:solidFill>
                <a:latin typeface="Times New Roman" pitchFamily="18" charset="0"/>
                <a:cs typeface="Times New Roman" pitchFamily="18" charset="0"/>
              </a:rPr>
              <a:t>Disease </a:t>
            </a:r>
            <a:r>
              <a:rPr lang="en-US" sz="2000" dirty="0">
                <a:solidFill>
                  <a:schemeClr val="tx1"/>
                </a:solidFill>
                <a:latin typeface="Times New Roman" pitchFamily="18" charset="0"/>
                <a:cs typeface="Times New Roman" pitchFamily="18" charset="0"/>
              </a:rPr>
              <a:t>caused by deficiency – 1987</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Sources of Vitamins – 1990</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Vitamin A - 2012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Vitamin C - 2012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Iron - 2012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Calcium - 2012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Iodine - 2012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Renewable energy resources – 1996, 2001, 2008, 2011, 2013,2014</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Geothermal energy – 2005, 2008</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Non conventional source of energy – 1994</a:t>
            </a:r>
          </a:p>
          <a:p>
            <a:pPr marL="342900" indent="-342900" algn="just">
              <a:buFont typeface="Arial" pitchFamily="34" charset="0"/>
              <a:buChar char="•"/>
            </a:pPr>
            <a:r>
              <a:rPr lang="en-US" sz="2000" dirty="0" smtClean="0">
                <a:solidFill>
                  <a:schemeClr val="tx1"/>
                </a:solidFill>
                <a:latin typeface="Times New Roman" pitchFamily="18" charset="0"/>
                <a:cs typeface="Times New Roman" pitchFamily="18" charset="0"/>
              </a:rPr>
              <a:t>Tide </a:t>
            </a:r>
            <a:r>
              <a:rPr lang="en-US" sz="2000" dirty="0">
                <a:solidFill>
                  <a:schemeClr val="tx1"/>
                </a:solidFill>
                <a:latin typeface="Times New Roman" pitchFamily="18" charset="0"/>
                <a:cs typeface="Times New Roman" pitchFamily="18" charset="0"/>
              </a:rPr>
              <a:t>energy – 2006</a:t>
            </a:r>
          </a:p>
          <a:p>
            <a:pPr marL="342900" indent="-342900" algn="just">
              <a:buFont typeface="Arial" pitchFamily="34" charset="0"/>
              <a:buChar char="•"/>
            </a:pPr>
            <a:r>
              <a:rPr lang="en-US" sz="2000" dirty="0" smtClean="0">
                <a:solidFill>
                  <a:schemeClr val="tx1"/>
                </a:solidFill>
                <a:latin typeface="Times New Roman" pitchFamily="18" charset="0"/>
                <a:cs typeface="Times New Roman" pitchFamily="18" charset="0"/>
              </a:rPr>
              <a:t>Forms </a:t>
            </a:r>
            <a:r>
              <a:rPr lang="en-US" sz="2000" dirty="0">
                <a:solidFill>
                  <a:schemeClr val="tx1"/>
                </a:solidFill>
                <a:latin typeface="Times New Roman" pitchFamily="18" charset="0"/>
                <a:cs typeface="Times New Roman" pitchFamily="18" charset="0"/>
              </a:rPr>
              <a:t>of energy - 2011</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Types of energy- 2011</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Nuclear energy - 2013</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Non-renewable energy resources -2014</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
            </a:r>
            <a:br>
              <a:rPr lang="en-US" sz="2000" dirty="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7733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991600" cy="6629400"/>
          </a:xfrm>
        </p:spPr>
        <p:txBody>
          <a:bodyPr>
            <a:normAutofit/>
          </a:bodyPr>
          <a:lstStyle/>
          <a:p>
            <a:pPr algn="just"/>
            <a:r>
              <a:rPr lang="en-US" sz="2000" dirty="0">
                <a:latin typeface="Times New Roman" pitchFamily="18" charset="0"/>
                <a:cs typeface="Times New Roman" pitchFamily="18" charset="0"/>
              </a:rPr>
              <a:t>Difference between drug addiction and drug abuse</a:t>
            </a:r>
            <a:r>
              <a:rPr lang="en-US" sz="2000" dirty="0" smtClean="0">
                <a:latin typeface="Times New Roman" pitchFamily="18" charset="0"/>
                <a:cs typeface="Times New Roman" pitchFamily="18" charset="0"/>
              </a:rPr>
              <a:t>. (2017)</a:t>
            </a:r>
          </a:p>
          <a:p>
            <a:pPr marL="0" indent="0" algn="just">
              <a:buNone/>
            </a:pPr>
            <a:r>
              <a:rPr lang="en-US" sz="2000" b="1" dirty="0" smtClean="0">
                <a:latin typeface="Times New Roman" pitchFamily="18" charset="0"/>
                <a:cs typeface="Times New Roman" pitchFamily="18" charset="0"/>
              </a:rPr>
              <a:t>Addiction</a:t>
            </a:r>
            <a:r>
              <a:rPr lang="en-US" sz="2000" dirty="0">
                <a:latin typeface="Times New Roman" pitchFamily="18" charset="0"/>
                <a:cs typeface="Times New Roman" pitchFamily="18" charset="0"/>
              </a:rPr>
              <a:t> is a disease that affects your brain and </a:t>
            </a:r>
            <a:r>
              <a:rPr lang="en-US" sz="2000" dirty="0" smtClean="0">
                <a:latin typeface="Times New Roman" pitchFamily="18" charset="0"/>
                <a:cs typeface="Times New Roman" pitchFamily="18" charset="0"/>
              </a:rPr>
              <a:t>behavior. </a:t>
            </a:r>
            <a:r>
              <a:rPr lang="en-US" sz="2000" b="1" dirty="0" smtClean="0">
                <a:latin typeface="Times New Roman" pitchFamily="18" charset="0"/>
                <a:cs typeface="Times New Roman" pitchFamily="18" charset="0"/>
              </a:rPr>
              <a:t>Drug </a:t>
            </a:r>
            <a:r>
              <a:rPr lang="en-US" sz="2000" b="1" dirty="0">
                <a:latin typeface="Times New Roman" pitchFamily="18" charset="0"/>
                <a:cs typeface="Times New Roman" pitchFamily="18" charset="0"/>
              </a:rPr>
              <a:t>addiction</a:t>
            </a:r>
            <a:r>
              <a:rPr lang="en-US" sz="2000" dirty="0">
                <a:latin typeface="Times New Roman" pitchFamily="18" charset="0"/>
                <a:cs typeface="Times New Roman" pitchFamily="18" charset="0"/>
              </a:rPr>
              <a:t> isn't about just heroin, cocaine, or other illegal </a:t>
            </a:r>
            <a:r>
              <a:rPr lang="en-US" sz="2000" b="1" dirty="0">
                <a:latin typeface="Times New Roman" pitchFamily="18" charset="0"/>
                <a:cs typeface="Times New Roman" pitchFamily="18" charset="0"/>
              </a:rPr>
              <a:t>drugs</a:t>
            </a:r>
            <a:r>
              <a:rPr lang="en-US" sz="2000" dirty="0">
                <a:latin typeface="Times New Roman" pitchFamily="18" charset="0"/>
                <a:cs typeface="Times New Roman" pitchFamily="18" charset="0"/>
              </a:rPr>
              <a:t>. You can get </a:t>
            </a:r>
            <a:r>
              <a:rPr lang="en-US" sz="2000" b="1" dirty="0">
                <a:latin typeface="Times New Roman" pitchFamily="18" charset="0"/>
                <a:cs typeface="Times New Roman" pitchFamily="18" charset="0"/>
              </a:rPr>
              <a:t>addicted</a:t>
            </a:r>
            <a:r>
              <a:rPr lang="en-US" sz="2000" dirty="0">
                <a:latin typeface="Times New Roman" pitchFamily="18" charset="0"/>
                <a:cs typeface="Times New Roman" pitchFamily="18" charset="0"/>
              </a:rPr>
              <a:t> to alcohol, nicotine, opioid painkillers, and other legal substances. At first, you may choose to take a </a:t>
            </a:r>
            <a:r>
              <a:rPr lang="en-US" sz="2000" b="1" dirty="0">
                <a:latin typeface="Times New Roman" pitchFamily="18" charset="0"/>
                <a:cs typeface="Times New Roman" pitchFamily="18" charset="0"/>
              </a:rPr>
              <a:t>drug</a:t>
            </a:r>
            <a:r>
              <a:rPr lang="en-US" sz="2000" dirty="0">
                <a:latin typeface="Times New Roman" pitchFamily="18" charset="0"/>
                <a:cs typeface="Times New Roman" pitchFamily="18" charset="0"/>
              </a:rPr>
              <a:t> because you like the way it makes you feel.</a:t>
            </a: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Drug </a:t>
            </a:r>
            <a:r>
              <a:rPr lang="en-US" sz="2000" b="1" dirty="0">
                <a:latin typeface="Times New Roman" pitchFamily="18" charset="0"/>
                <a:cs typeface="Times New Roman" pitchFamily="18" charset="0"/>
              </a:rPr>
              <a:t>abuse </a:t>
            </a:r>
            <a:r>
              <a:rPr lang="en-US" sz="2000" dirty="0">
                <a:latin typeface="Times New Roman" pitchFamily="18" charset="0"/>
                <a:cs typeface="Times New Roman" pitchFamily="18" charset="0"/>
              </a:rPr>
              <a:t>or substance abuse refers to the use of certain chemicals for the purpose of creating pleasurable effects on the brain. There are over 190 million drug users around the world and the problem has been increasing at alarming rates, especially among young adults under the age of 30. Apart from the long term damage to the body drug abuse causes, drug addicts who use needles are also at risk of contracting HIV and hepatitis B and C infections</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Briefly explain what effects are produced due to Rotation &amp; Revolution of Earth</a:t>
            </a:r>
            <a:r>
              <a:rPr lang="en-US" sz="2000" dirty="0" smtClean="0">
                <a:latin typeface="Times New Roman" pitchFamily="18" charset="0"/>
                <a:cs typeface="Times New Roman" pitchFamily="18" charset="0"/>
              </a:rPr>
              <a:t>. 2017</a:t>
            </a:r>
          </a:p>
          <a:p>
            <a:pPr algn="just"/>
            <a:r>
              <a:rPr lang="en-US" sz="2000" dirty="0" smtClean="0">
                <a:latin typeface="Times New Roman" pitchFamily="18" charset="0"/>
                <a:cs typeface="Times New Roman" pitchFamily="18" charset="0"/>
              </a:rPr>
              <a:t>Describe different method to estimate the age of universe (2018)</a:t>
            </a:r>
          </a:p>
          <a:p>
            <a:pPr marL="0" indent="0" algn="just">
              <a:buNone/>
            </a:pPr>
            <a:r>
              <a:rPr lang="en-US" sz="2000" dirty="0">
                <a:latin typeface="Times New Roman" pitchFamily="18" charset="0"/>
                <a:cs typeface="Times New Roman" pitchFamily="18" charset="0"/>
              </a:rPr>
              <a:t>Knowing the current speeds and distances to galaxies, coupled with the rate at which the </a:t>
            </a:r>
            <a:r>
              <a:rPr lang="en-US" sz="2000" b="1" dirty="0">
                <a:latin typeface="Times New Roman" pitchFamily="18" charset="0"/>
                <a:cs typeface="Times New Roman" pitchFamily="18" charset="0"/>
              </a:rPr>
              <a:t>universe</a:t>
            </a:r>
            <a:r>
              <a:rPr lang="en-US" sz="2000" dirty="0">
                <a:latin typeface="Times New Roman" pitchFamily="18" charset="0"/>
                <a:cs typeface="Times New Roman" pitchFamily="18" charset="0"/>
              </a:rPr>
              <a:t> is accelerating, allows us to calculate how long it took for them to reach their current locations. The answer is about 14 billion years. The second method involves measuring the </a:t>
            </a:r>
            <a:r>
              <a:rPr lang="en-US" sz="2000" b="1" dirty="0">
                <a:latin typeface="Times New Roman" pitchFamily="18" charset="0"/>
                <a:cs typeface="Times New Roman" pitchFamily="18" charset="0"/>
              </a:rPr>
              <a:t>ages</a:t>
            </a:r>
            <a:r>
              <a:rPr lang="en-US" sz="2000" dirty="0">
                <a:latin typeface="Times New Roman" pitchFamily="18" charset="0"/>
                <a:cs typeface="Times New Roman" pitchFamily="18" charset="0"/>
              </a:rPr>
              <a:t> of the oldest star clusters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Dark energy and dark matter (2018)</a:t>
            </a:r>
          </a:p>
          <a:p>
            <a:pPr algn="just"/>
            <a:r>
              <a:rPr lang="en-US" sz="2000" dirty="0" smtClean="0">
                <a:latin typeface="Times New Roman" pitchFamily="18" charset="0"/>
                <a:cs typeface="Times New Roman" pitchFamily="18" charset="0"/>
              </a:rPr>
              <a:t>Black hole and what's expected inside it (2018)</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1664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457200"/>
            <a:ext cx="8839200" cy="6248400"/>
          </a:xfrm>
        </p:spPr>
        <p:txBody>
          <a:bodyPr>
            <a:normAutofit/>
          </a:bodyPr>
          <a:lstStyle/>
          <a:p>
            <a:pPr algn="just"/>
            <a:r>
              <a:rPr lang="en-US" sz="2000" dirty="0" smtClean="0">
                <a:latin typeface="Times New Roman" pitchFamily="18" charset="0"/>
                <a:cs typeface="Times New Roman" pitchFamily="18" charset="0"/>
              </a:rPr>
              <a:t>Causes and prevention of polio (2018)</a:t>
            </a:r>
          </a:p>
          <a:p>
            <a:pPr algn="just"/>
            <a:r>
              <a:rPr lang="en-US" sz="2000" dirty="0" smtClean="0">
                <a:latin typeface="Times New Roman" pitchFamily="18" charset="0"/>
                <a:cs typeface="Times New Roman" pitchFamily="18" charset="0"/>
              </a:rPr>
              <a:t>Bio fuel how is it helpful to promote clean energy (2018)</a:t>
            </a:r>
          </a:p>
          <a:p>
            <a:pPr algn="just"/>
            <a:r>
              <a:rPr lang="en-US" sz="2000" dirty="0" smtClean="0">
                <a:latin typeface="Times New Roman" pitchFamily="18" charset="0"/>
                <a:cs typeface="Times New Roman" pitchFamily="18" charset="0"/>
              </a:rPr>
              <a:t>Describe cell structure. write down </a:t>
            </a:r>
            <a:r>
              <a:rPr lang="en-US" sz="2000" dirty="0" err="1" smtClean="0">
                <a:latin typeface="Times New Roman" pitchFamily="18" charset="0"/>
                <a:cs typeface="Times New Roman" pitchFamily="18" charset="0"/>
              </a:rPr>
              <a:t>atleast</a:t>
            </a:r>
            <a:r>
              <a:rPr lang="en-US" sz="2000" dirty="0" smtClean="0">
                <a:latin typeface="Times New Roman" pitchFamily="18" charset="0"/>
                <a:cs typeface="Times New Roman" pitchFamily="18" charset="0"/>
              </a:rPr>
              <a:t> three differences between an animal and plant cell. (2018)</a:t>
            </a:r>
          </a:p>
          <a:p>
            <a:pPr algn="just"/>
            <a:r>
              <a:rPr lang="en-US" sz="2000" dirty="0" smtClean="0">
                <a:latin typeface="Times New Roman" pitchFamily="18" charset="0"/>
                <a:cs typeface="Times New Roman" pitchFamily="18" charset="0"/>
              </a:rPr>
              <a:t>What is acid rain. Describe its causes and how it can be prevented? (2018)</a:t>
            </a:r>
          </a:p>
          <a:p>
            <a:pPr algn="just"/>
            <a:r>
              <a:rPr lang="en-US" sz="2000" dirty="0" smtClean="0">
                <a:latin typeface="Times New Roman" pitchFamily="18" charset="0"/>
                <a:cs typeface="Times New Roman" pitchFamily="18" charset="0"/>
              </a:rPr>
              <a:t>What is water pollution. Discuss its causes and measurement methods. Name the countries with the highest and lowest percentage of it. (2018)</a:t>
            </a:r>
          </a:p>
          <a:p>
            <a:pPr marL="0" indent="0" algn="just">
              <a:buNone/>
            </a:pPr>
            <a:r>
              <a:rPr lang="en-US" sz="2000" b="1" dirty="0">
                <a:latin typeface="Times New Roman" pitchFamily="18" charset="0"/>
                <a:cs typeface="Times New Roman" pitchFamily="18" charset="0"/>
              </a:rPr>
              <a:t>Name the countries with the highest and lowest percentage of it. (2018</a:t>
            </a:r>
            <a:r>
              <a:rPr lang="en-US" sz="2000" b="1" dirty="0" smtClean="0">
                <a:latin typeface="Times New Roman" pitchFamily="18" charset="0"/>
                <a:cs typeface="Times New Roman" pitchFamily="18" charset="0"/>
              </a:rPr>
              <a:t>)</a:t>
            </a:r>
          </a:p>
          <a:p>
            <a:pPr marL="0" indent="0" algn="just">
              <a:buNone/>
            </a:pPr>
            <a:r>
              <a:rPr lang="en-US" sz="2000" b="1" dirty="0" smtClean="0">
                <a:latin typeface="Times New Roman" pitchFamily="18" charset="0"/>
                <a:cs typeface="Times New Roman" pitchFamily="18" charset="0"/>
              </a:rPr>
              <a:t>PM particulate matter highest percentage </a:t>
            </a:r>
          </a:p>
          <a:p>
            <a:pPr marL="0" indent="0">
              <a:buNone/>
            </a:pPr>
            <a:r>
              <a:rPr lang="en-US" sz="2000" dirty="0" smtClean="0">
                <a:latin typeface="Times New Roman" pitchFamily="18" charset="0"/>
                <a:cs typeface="Times New Roman" pitchFamily="18" charset="0"/>
              </a:rPr>
              <a:t>Pakistan - average PM 2.5 concentration: 115.7, Qatar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92.4,  Afghanistan – 86, Bangladesh - 83.3, Egypt – 73, UAE – 64, Mongolia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61.8, India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60.6, Bahrain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56.1, Nepal – 50, Ghana – 49, Jordan – 48, China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41.4, Senegal – 40, Turkey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39.1, Bulgaria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38.6, Mauritius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38.1, Peru – 38, Serbia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35.8, Iran </a:t>
            </a:r>
            <a:r>
              <a:rPr lang="en-US" sz="2000" dirty="0">
                <a:latin typeface="Times New Roman" pitchFamily="18" charset="0"/>
                <a:cs typeface="Times New Roman" pitchFamily="18" charset="0"/>
              </a:rPr>
              <a:t>- 34.2</a:t>
            </a:r>
          </a:p>
          <a:p>
            <a:pPr marL="0" indent="0" algn="just">
              <a:buNone/>
            </a:pPr>
            <a:r>
              <a:rPr lang="en-US" sz="2000" b="1" dirty="0" smtClean="0">
                <a:latin typeface="Times New Roman" pitchFamily="18" charset="0"/>
                <a:cs typeface="Times New Roman" pitchFamily="18" charset="0"/>
              </a:rPr>
              <a:t>lowest </a:t>
            </a:r>
            <a:r>
              <a:rPr lang="en-US" sz="2000" b="1" dirty="0">
                <a:latin typeface="Times New Roman" pitchFamily="18" charset="0"/>
                <a:cs typeface="Times New Roman" pitchFamily="18" charset="0"/>
              </a:rPr>
              <a:t>percentage</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Australia </a:t>
            </a:r>
            <a:r>
              <a:rPr lang="en-US" sz="2000" dirty="0">
                <a:latin typeface="Times New Roman" pitchFamily="18" charset="0"/>
                <a:cs typeface="Times New Roman" pitchFamily="18" charset="0"/>
              </a:rPr>
              <a:t>- average PM 2.5 concentration: </a:t>
            </a:r>
            <a:r>
              <a:rPr lang="en-US" sz="2000" dirty="0" smtClean="0">
                <a:latin typeface="Times New Roman" pitchFamily="18" charset="0"/>
                <a:cs typeface="Times New Roman" pitchFamily="18" charset="0"/>
              </a:rPr>
              <a:t>5.7, Brunei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6.6, New </a:t>
            </a:r>
            <a:r>
              <a:rPr lang="en-US" sz="2000" dirty="0">
                <a:latin typeface="Times New Roman" pitchFamily="18" charset="0"/>
                <a:cs typeface="Times New Roman" pitchFamily="18" charset="0"/>
              </a:rPr>
              <a:t>Zealand - </a:t>
            </a:r>
            <a:r>
              <a:rPr lang="en-US" sz="2000" dirty="0" smtClean="0">
                <a:latin typeface="Times New Roman" pitchFamily="18" charset="0"/>
                <a:cs typeface="Times New Roman" pitchFamily="18" charset="0"/>
              </a:rPr>
              <a:t>6.8, Estonia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7.2, Finland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7.3, Canada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7.5, </a:t>
            </a:r>
            <a:r>
              <a:rPr lang="de-DE" sz="2000" dirty="0">
                <a:latin typeface="Times New Roman" pitchFamily="18" charset="0"/>
                <a:cs typeface="Times New Roman" pitchFamily="18" charset="0"/>
              </a:rPr>
              <a:t>Iceland - </a:t>
            </a:r>
            <a:r>
              <a:rPr lang="de-DE" sz="2000" dirty="0" smtClean="0">
                <a:latin typeface="Times New Roman" pitchFamily="18" charset="0"/>
                <a:cs typeface="Times New Roman" pitchFamily="18" charset="0"/>
              </a:rPr>
              <a:t>8.2, Sweden </a:t>
            </a:r>
            <a:r>
              <a:rPr lang="de-DE" sz="2000" dirty="0">
                <a:latin typeface="Times New Roman" pitchFamily="18" charset="0"/>
                <a:cs typeface="Times New Roman" pitchFamily="18" charset="0"/>
              </a:rPr>
              <a:t>- </a:t>
            </a:r>
            <a:r>
              <a:rPr lang="de-DE" sz="2000" dirty="0" smtClean="0">
                <a:latin typeface="Times New Roman" pitchFamily="18" charset="0"/>
                <a:cs typeface="Times New Roman" pitchFamily="18" charset="0"/>
              </a:rPr>
              <a:t>8.7, Ireland </a:t>
            </a:r>
            <a:r>
              <a:rPr lang="de-DE" sz="2000" dirty="0">
                <a:latin typeface="Times New Roman" pitchFamily="18" charset="0"/>
                <a:cs typeface="Times New Roman" pitchFamily="18" charset="0"/>
              </a:rPr>
              <a:t>- </a:t>
            </a:r>
            <a:r>
              <a:rPr lang="de-DE" sz="2000" dirty="0" smtClean="0">
                <a:latin typeface="Times New Roman" pitchFamily="18" charset="0"/>
                <a:cs typeface="Times New Roman" pitchFamily="18" charset="0"/>
              </a:rPr>
              <a:t>8.8, Liberia – 9.3, </a:t>
            </a:r>
            <a:r>
              <a:rPr lang="fi-FI" sz="2000" dirty="0">
                <a:latin typeface="Times New Roman" pitchFamily="18" charset="0"/>
                <a:cs typeface="Times New Roman" pitchFamily="18" charset="0"/>
              </a:rPr>
              <a:t>Japan </a:t>
            </a:r>
            <a:r>
              <a:rPr lang="fi-FI" sz="2000" dirty="0" smtClean="0">
                <a:latin typeface="Times New Roman" pitchFamily="18" charset="0"/>
                <a:cs typeface="Times New Roman" pitchFamily="18" charset="0"/>
              </a:rPr>
              <a:t>– 10, Bhutan – 10, Norway </a:t>
            </a:r>
            <a:r>
              <a:rPr lang="fi-FI" sz="2000" dirty="0">
                <a:latin typeface="Times New Roman" pitchFamily="18" charset="0"/>
                <a:cs typeface="Times New Roman" pitchFamily="18" charset="0"/>
              </a:rPr>
              <a:t>- </a:t>
            </a:r>
            <a:r>
              <a:rPr lang="fi-FI" sz="2000" dirty="0" smtClean="0">
                <a:latin typeface="Times New Roman" pitchFamily="18" charset="0"/>
                <a:cs typeface="Times New Roman" pitchFamily="18" charset="0"/>
              </a:rPr>
              <a:t>10.9, Malta – 12, </a:t>
            </a:r>
            <a:r>
              <a:rPr lang="en-US" sz="2000" dirty="0">
                <a:latin typeface="Times New Roman" pitchFamily="18" charset="0"/>
                <a:cs typeface="Times New Roman" pitchFamily="18" charset="0"/>
              </a:rPr>
              <a:t>Portugal - </a:t>
            </a:r>
            <a:r>
              <a:rPr lang="en-US" sz="2000" dirty="0" smtClean="0">
                <a:latin typeface="Times New Roman" pitchFamily="18" charset="0"/>
                <a:cs typeface="Times New Roman" pitchFamily="18" charset="0"/>
              </a:rPr>
              <a:t>12.3, Spain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12.4, </a:t>
            </a:r>
            <a:r>
              <a:rPr lang="en-US" sz="2000" dirty="0">
                <a:latin typeface="Times New Roman" pitchFamily="18" charset="0"/>
                <a:cs typeface="Times New Roman" pitchFamily="18" charset="0"/>
              </a:rPr>
              <a:t>United States - </a:t>
            </a:r>
            <a:r>
              <a:rPr lang="en-US" sz="2000" dirty="0" smtClean="0">
                <a:latin typeface="Times New Roman" pitchFamily="18" charset="0"/>
                <a:cs typeface="Times New Roman" pitchFamily="18" charset="0"/>
              </a:rPr>
              <a:t>12.9, </a:t>
            </a:r>
            <a:r>
              <a:rPr lang="en-US" sz="2000" dirty="0">
                <a:latin typeface="Times New Roman" pitchFamily="18" charset="0"/>
                <a:cs typeface="Times New Roman" pitchFamily="18" charset="0"/>
              </a:rPr>
              <a:t>Monaco </a:t>
            </a:r>
            <a:r>
              <a:rPr lang="en-US" sz="2000" dirty="0" smtClean="0">
                <a:latin typeface="Times New Roman" pitchFamily="18" charset="0"/>
                <a:cs typeface="Times New Roman" pitchFamily="18" charset="0"/>
              </a:rPr>
              <a:t>– 13, </a:t>
            </a:r>
            <a:r>
              <a:rPr lang="en-US" sz="2000" dirty="0">
                <a:latin typeface="Times New Roman" pitchFamily="18" charset="0"/>
                <a:cs typeface="Times New Roman" pitchFamily="18" charset="0"/>
              </a:rPr>
              <a:t>Malaysia - </a:t>
            </a:r>
            <a:r>
              <a:rPr lang="en-US" sz="2000" dirty="0" smtClean="0">
                <a:latin typeface="Times New Roman" pitchFamily="18" charset="0"/>
                <a:cs typeface="Times New Roman" pitchFamily="18" charset="0"/>
              </a:rPr>
              <a:t>13.2, </a:t>
            </a:r>
            <a:r>
              <a:rPr lang="en-US" sz="2000" dirty="0">
                <a:latin typeface="Times New Roman" pitchFamily="18" charset="0"/>
                <a:cs typeface="Times New Roman" pitchFamily="18" charset="0"/>
              </a:rPr>
              <a:t>Luxembourg - </a:t>
            </a:r>
            <a:r>
              <a:rPr lang="en-US" sz="2000" dirty="0" smtClean="0">
                <a:latin typeface="Times New Roman" pitchFamily="18" charset="0"/>
                <a:cs typeface="Times New Roman" pitchFamily="18" charset="0"/>
              </a:rPr>
              <a:t>14</a:t>
            </a:r>
            <a:endParaRPr lang="en-US" sz="2000" dirty="0">
              <a:latin typeface="Times New Roman" pitchFamily="18" charset="0"/>
              <a:cs typeface="Times New Roman" pitchFamily="18" charset="0"/>
            </a:endParaRPr>
          </a:p>
          <a:p>
            <a:endParaRPr lang="en-US" sz="2000" dirty="0"/>
          </a:p>
          <a:p>
            <a:endParaRPr lang="en-US" sz="2000" dirty="0"/>
          </a:p>
          <a:p>
            <a:endParaRPr lang="en-US" sz="2000" dirty="0"/>
          </a:p>
          <a:p>
            <a:endParaRPr lang="fi-FI" sz="2000" dirty="0"/>
          </a:p>
          <a:p>
            <a:endParaRPr lang="de-DE" sz="2000" dirty="0"/>
          </a:p>
          <a:p>
            <a:pPr marL="0" indent="0">
              <a:buNone/>
            </a:pPr>
            <a:endParaRPr lang="en-US" sz="2000" dirty="0"/>
          </a:p>
          <a:p>
            <a:pPr marL="0" indent="0" algn="just">
              <a:buNone/>
            </a:pPr>
            <a:endParaRPr lang="en-US" sz="2000" dirty="0"/>
          </a:p>
        </p:txBody>
      </p:sp>
    </p:spTree>
    <p:extLst>
      <p:ext uri="{BB962C8B-B14F-4D97-AF65-F5344CB8AC3E}">
        <p14:creationId xmlns:p14="http://schemas.microsoft.com/office/powerpoint/2010/main" val="219101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76200" y="304800"/>
            <a:ext cx="8915400" cy="6400800"/>
          </a:xfrm>
        </p:spPr>
        <p:txBody>
          <a:bodyPr>
            <a:normAutofit/>
          </a:bodyPr>
          <a:lstStyle/>
          <a:p>
            <a:pPr algn="just"/>
            <a:r>
              <a:rPr lang="en-US" sz="2000" dirty="0" smtClean="0">
                <a:latin typeface="Times New Roman" pitchFamily="18" charset="0"/>
                <a:cs typeface="Times New Roman" pitchFamily="18" charset="0"/>
              </a:rPr>
              <a:t>Note on smog (2018)</a:t>
            </a:r>
          </a:p>
          <a:p>
            <a:pPr algn="just"/>
            <a:r>
              <a:rPr lang="en-US" sz="2000" dirty="0" smtClean="0">
                <a:latin typeface="Times New Roman" pitchFamily="18" charset="0"/>
                <a:cs typeface="Times New Roman" pitchFamily="18" charset="0"/>
              </a:rPr>
              <a:t>Different Causes of tsunami is there any difference between a tsunami and tidal wave. Name the worst tsunami ever noted? (2018)</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Deadliest Tsunami in History</a:t>
            </a:r>
            <a:r>
              <a:rPr lang="en-US" sz="2000" dirty="0">
                <a:latin typeface="Times New Roman" pitchFamily="18" charset="0"/>
                <a:cs typeface="Times New Roman" pitchFamily="18" charset="0"/>
              </a:rPr>
              <a:t>? The earthquake that generated the great Indian Ocean </a:t>
            </a:r>
            <a:r>
              <a:rPr lang="en-US" sz="2000" b="1" dirty="0">
                <a:latin typeface="Times New Roman" pitchFamily="18" charset="0"/>
                <a:cs typeface="Times New Roman" pitchFamily="18" charset="0"/>
              </a:rPr>
              <a:t>tsunami</a:t>
            </a:r>
            <a:r>
              <a:rPr lang="en-US" sz="2000" dirty="0">
                <a:latin typeface="Times New Roman" pitchFamily="18" charset="0"/>
                <a:cs typeface="Times New Roman" pitchFamily="18" charset="0"/>
              </a:rPr>
              <a:t> of 2004 is estimated to have released the energy of 23,000 Hiroshima-type atomic bombs, according 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U.S. Geological Survey (USGS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Note on balanced diet (2018)</a:t>
            </a:r>
          </a:p>
          <a:p>
            <a:pPr algn="just"/>
            <a:r>
              <a:rPr lang="en-US" sz="2000" dirty="0" smtClean="0">
                <a:latin typeface="Times New Roman" pitchFamily="18" charset="0"/>
                <a:cs typeface="Times New Roman" pitchFamily="18" charset="0"/>
              </a:rPr>
              <a:t>Deficiency of vitamins poor night vision, bleeding gums, rickets in children, </a:t>
            </a:r>
            <a:r>
              <a:rPr lang="en-US" sz="2000" dirty="0" err="1" smtClean="0">
                <a:latin typeface="Times New Roman" pitchFamily="18" charset="0"/>
                <a:cs typeface="Times New Roman" pitchFamily="18" charset="0"/>
              </a:rPr>
              <a:t>beri-beri</a:t>
            </a:r>
            <a:r>
              <a:rPr lang="en-US" sz="2000" dirty="0" smtClean="0">
                <a:latin typeface="Times New Roman" pitchFamily="18" charset="0"/>
                <a:cs typeface="Times New Roman" pitchFamily="18" charset="0"/>
              </a:rPr>
              <a:t>, anemia are caused by the deficiency of which vitamins. (2019)</a:t>
            </a:r>
          </a:p>
          <a:p>
            <a:pPr algn="just"/>
            <a:r>
              <a:rPr lang="en-US" sz="2000" dirty="0" smtClean="0">
                <a:latin typeface="Times New Roman" pitchFamily="18" charset="0"/>
                <a:cs typeface="Times New Roman" pitchFamily="18" charset="0"/>
              </a:rPr>
              <a:t>People suffering from cardiovascular diseases have a high level of  cholesterol in their blood. This often lead to a build up of fats on the internal arterial walls. Suggest how this might be harmful to the heart (2019). </a:t>
            </a:r>
          </a:p>
          <a:p>
            <a:pPr marL="0" indent="0" algn="just">
              <a:buNone/>
            </a:pPr>
            <a:r>
              <a:rPr lang="en-US" sz="2000" dirty="0">
                <a:latin typeface="Times New Roman" pitchFamily="18" charset="0"/>
                <a:cs typeface="Times New Roman" pitchFamily="18" charset="0"/>
              </a:rPr>
              <a:t>When there is too much cholesterol in your blood, it builds up in the walls </a:t>
            </a:r>
            <a:r>
              <a:rPr lang="en-US" sz="2000" dirty="0" smtClean="0">
                <a:latin typeface="Times New Roman" pitchFamily="18" charset="0"/>
                <a:cs typeface="Times New Roman" pitchFamily="18" charset="0"/>
              </a:rPr>
              <a:t>of your </a:t>
            </a:r>
            <a:r>
              <a:rPr lang="en-US" sz="2000" dirty="0">
                <a:latin typeface="Times New Roman" pitchFamily="18" charset="0"/>
                <a:cs typeface="Times New Roman" pitchFamily="18" charset="0"/>
              </a:rPr>
              <a:t>arteries, causing a process called atherosclerosis, a form of </a:t>
            </a:r>
            <a:r>
              <a:rPr lang="en-US" sz="2000" dirty="0" smtClean="0">
                <a:latin typeface="Times New Roman" pitchFamily="18" charset="0"/>
                <a:cs typeface="Times New Roman" pitchFamily="18" charset="0"/>
              </a:rPr>
              <a:t>heart. Atherosclerosis</a:t>
            </a:r>
            <a:r>
              <a:rPr lang="en-US" sz="2000" dirty="0">
                <a:latin typeface="Times New Roman" pitchFamily="18" charset="0"/>
                <a:cs typeface="Times New Roman" pitchFamily="18" charset="0"/>
              </a:rPr>
              <a:t> refers to the buildup of fats, cholesterol and other substances in and on your artery walls (plaque), which can restrict blood flow. The plaque can burst, triggering a blood clot. </a:t>
            </a:r>
            <a:r>
              <a:rPr lang="en-US" sz="2000" dirty="0" smtClean="0">
                <a:latin typeface="Times New Roman" pitchFamily="18" charset="0"/>
                <a:cs typeface="Times New Roman" pitchFamily="18" charset="0"/>
              </a:rPr>
              <a:t>Although atherosclerosis</a:t>
            </a:r>
            <a:r>
              <a:rPr lang="en-US" sz="2000" dirty="0">
                <a:latin typeface="Times New Roman" pitchFamily="18" charset="0"/>
                <a:cs typeface="Times New Roman" pitchFamily="18" charset="0"/>
              </a:rPr>
              <a:t> is often considered a heart problem, it can affect arteries anywhere in your body</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52886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77000"/>
          </a:xfrm>
        </p:spPr>
        <p:txBody>
          <a:bodyPr>
            <a:normAutofit fontScale="92500" lnSpcReduction="10000"/>
          </a:bodyPr>
          <a:lstStyle/>
          <a:p>
            <a:pPr algn="just"/>
            <a:r>
              <a:rPr lang="en-US" sz="2000" dirty="0" smtClean="0">
                <a:latin typeface="Times New Roman" pitchFamily="18" charset="0"/>
                <a:cs typeface="Times New Roman" pitchFamily="18" charset="0"/>
              </a:rPr>
              <a:t>Why are the excessive use of chemical fertilizers should be avoided? (2019)</a:t>
            </a:r>
          </a:p>
          <a:p>
            <a:pPr algn="just"/>
            <a:r>
              <a:rPr lang="en-US" sz="2000" dirty="0" smtClean="0">
                <a:latin typeface="Times New Roman" pitchFamily="18" charset="0"/>
                <a:cs typeface="Times New Roman" pitchFamily="18" charset="0"/>
              </a:rPr>
              <a:t>Why are scientists worried about increase of carbon dioxide in the atmosphere? (2019)  </a:t>
            </a:r>
          </a:p>
          <a:p>
            <a:pPr algn="just"/>
            <a:r>
              <a:rPr lang="en-US" sz="2000" dirty="0" smtClean="0">
                <a:latin typeface="Times New Roman" pitchFamily="18" charset="0"/>
                <a:cs typeface="Times New Roman" pitchFamily="18" charset="0"/>
              </a:rPr>
              <a:t>Differentiate between the renewable and non renewable sources of energy giving examples of each of them (2019)</a:t>
            </a:r>
          </a:p>
          <a:p>
            <a:pPr algn="just"/>
            <a:r>
              <a:rPr lang="en-US" sz="2000" dirty="0" smtClean="0">
                <a:latin typeface="Times New Roman" pitchFamily="18" charset="0"/>
                <a:cs typeface="Times New Roman" pitchFamily="18" charset="0"/>
              </a:rPr>
              <a:t>What is the most dangerous part of hurricane and how do cyclones effect human? (2019)</a:t>
            </a:r>
          </a:p>
          <a:p>
            <a:pPr algn="just"/>
            <a:r>
              <a:rPr lang="en-US" sz="2000" dirty="0" smtClean="0">
                <a:latin typeface="Times New Roman" pitchFamily="18" charset="0"/>
                <a:cs typeface="Times New Roman" pitchFamily="18" charset="0"/>
              </a:rPr>
              <a:t>What's difference between vaccines and antibiotics? How do antibiotics and vaccines contribute to health (2019)</a:t>
            </a:r>
          </a:p>
          <a:p>
            <a:pPr algn="just"/>
            <a:r>
              <a:rPr lang="en-US" sz="2000" dirty="0" smtClean="0">
                <a:latin typeface="Times New Roman" pitchFamily="18" charset="0"/>
                <a:cs typeface="Times New Roman" pitchFamily="18" charset="0"/>
              </a:rPr>
              <a:t>What is the importance of forest in economy of country? (2019) </a:t>
            </a:r>
          </a:p>
          <a:p>
            <a:pPr marL="0" indent="0" algn="just">
              <a:buNone/>
            </a:pPr>
            <a:r>
              <a:rPr lang="en-US" sz="2000" b="1" dirty="0" smtClean="0">
                <a:latin typeface="Times New Roman" pitchFamily="18" charset="0"/>
                <a:cs typeface="Times New Roman" pitchFamily="18" charset="0"/>
              </a:rPr>
              <a:t>Economic</a:t>
            </a:r>
            <a:r>
              <a:rPr lang="en-US" sz="2000" dirty="0">
                <a:latin typeface="Times New Roman" pitchFamily="18" charset="0"/>
                <a:cs typeface="Times New Roman" pitchFamily="18" charset="0"/>
              </a:rPr>
              <a:t> benefits </a:t>
            </a:r>
            <a:r>
              <a:rPr lang="en-US" sz="2000" b="1" dirty="0">
                <a:latin typeface="Times New Roman" pitchFamily="18" charset="0"/>
                <a:cs typeface="Times New Roman" pitchFamily="18" charset="0"/>
              </a:rPr>
              <a:t>are</a:t>
            </a:r>
            <a:r>
              <a:rPr lang="en-US" sz="2000" dirty="0">
                <a:latin typeface="Times New Roman" pitchFamily="18" charset="0"/>
                <a:cs typeface="Times New Roman" pitchFamily="18" charset="0"/>
              </a:rPr>
              <a:t> usually measured in monetary terms and may include: income from employment in the sector; the value of the production of goods and services from </a:t>
            </a:r>
            <a:r>
              <a:rPr lang="en-US" sz="2000" b="1" dirty="0">
                <a:latin typeface="Times New Roman" pitchFamily="18" charset="0"/>
                <a:cs typeface="Times New Roman" pitchFamily="18" charset="0"/>
              </a:rPr>
              <a:t>forests</a:t>
            </a:r>
            <a:r>
              <a:rPr lang="en-US" sz="2000" dirty="0">
                <a:latin typeface="Times New Roman" pitchFamily="18" charset="0"/>
                <a:cs typeface="Times New Roman" pitchFamily="18" charset="0"/>
              </a:rPr>
              <a:t>; and the </a:t>
            </a:r>
            <a:r>
              <a:rPr lang="en-US" sz="2000" b="1" dirty="0">
                <a:latin typeface="Times New Roman" pitchFamily="18" charset="0"/>
                <a:cs typeface="Times New Roman" pitchFamily="18" charset="0"/>
              </a:rPr>
              <a:t>contribution</a:t>
            </a:r>
            <a:r>
              <a:rPr lang="en-US" sz="2000" dirty="0">
                <a:latin typeface="Times New Roman" pitchFamily="18" charset="0"/>
                <a:cs typeface="Times New Roman" pitchFamily="18" charset="0"/>
              </a:rPr>
              <a:t> of the sector to the national </a:t>
            </a:r>
            <a:r>
              <a:rPr lang="en-US" sz="2000" b="1" dirty="0">
                <a:latin typeface="Times New Roman" pitchFamily="18" charset="0"/>
                <a:cs typeface="Times New Roman" pitchFamily="18" charset="0"/>
              </a:rPr>
              <a:t>economy</a:t>
            </a:r>
            <a:r>
              <a:rPr lang="en-US" sz="2000" dirty="0">
                <a:latin typeface="Times New Roman" pitchFamily="18" charset="0"/>
                <a:cs typeface="Times New Roman" pitchFamily="18" charset="0"/>
              </a:rPr>
              <a:t>, energy supplies and international trade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Give a brief account of biotechnology (2019)</a:t>
            </a:r>
          </a:p>
          <a:p>
            <a:pPr marL="0" indent="0" algn="just">
              <a:buNone/>
            </a:pPr>
            <a:r>
              <a:rPr lang="en-US" sz="2000" dirty="0">
                <a:latin typeface="Times New Roman" pitchFamily="18" charset="0"/>
                <a:cs typeface="Times New Roman" pitchFamily="18" charset="0"/>
              </a:rPr>
              <a:t>Biotechnology (commonly abbreviated as biotech) is the broad area of biology involving living systems and organisms to develop or make products, or "any technological application that uses biological systems, living organisms, or derivatives thereof, to make or modify products or processes for specific </a:t>
            </a:r>
            <a:r>
              <a:rPr lang="en-US" sz="2000" dirty="0" smtClean="0">
                <a:latin typeface="Times New Roman" pitchFamily="18" charset="0"/>
                <a:cs typeface="Times New Roman" pitchFamily="18" charset="0"/>
              </a:rPr>
              <a:t>use.</a:t>
            </a:r>
            <a:r>
              <a:rPr lang="en-US" sz="2000" dirty="0">
                <a:latin typeface="Times New Roman" pitchFamily="18" charset="0"/>
                <a:cs typeface="Times New Roman" pitchFamily="18" charset="0"/>
              </a:rPr>
              <a:t> Depending on the tools and applications, it often overlaps with the (related) fields of molecular biology, bio-engineering, biomedical engineering, </a:t>
            </a:r>
            <a:r>
              <a:rPr lang="en-US" sz="2000" dirty="0" smtClean="0">
                <a:latin typeface="Times New Roman" pitchFamily="18" charset="0"/>
                <a:cs typeface="Times New Roman" pitchFamily="18" charset="0"/>
              </a:rPr>
              <a:t>bio manufacturing,</a:t>
            </a:r>
            <a:r>
              <a:rPr lang="en-US" sz="2000" dirty="0">
                <a:latin typeface="Times New Roman" pitchFamily="18" charset="0"/>
                <a:cs typeface="Times New Roman" pitchFamily="18" charset="0"/>
              </a:rPr>
              <a:t> molecular engineering, etc.</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3190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04800"/>
            <a:ext cx="8839200" cy="6324600"/>
          </a:xfrm>
        </p:spPr>
        <p:txBody>
          <a:bodyPr>
            <a:normAutofit/>
          </a:bodyPr>
          <a:lstStyle/>
          <a:p>
            <a:pPr algn="just"/>
            <a:r>
              <a:rPr lang="en-US" sz="2000" dirty="0" smtClean="0">
                <a:latin typeface="Times New Roman" pitchFamily="18" charset="0"/>
                <a:cs typeface="Times New Roman" pitchFamily="18" charset="0"/>
              </a:rPr>
              <a:t>Do the mammals also lay eggs? If yes where in the world they live? Write the name of some of them. (2019) </a:t>
            </a:r>
          </a:p>
          <a:p>
            <a:pPr marL="0" indent="0" algn="just">
              <a:buNone/>
            </a:pPr>
            <a:r>
              <a:rPr lang="en-US" sz="2000" dirty="0" smtClean="0">
                <a:latin typeface="Times New Roman" pitchFamily="18" charset="0"/>
                <a:cs typeface="Times New Roman" pitchFamily="18" charset="0"/>
              </a:rPr>
              <a:t>Yes mammals also lay eggs they </a:t>
            </a:r>
            <a:r>
              <a:rPr lang="en-US" sz="2000" dirty="0">
                <a:latin typeface="Times New Roman" pitchFamily="18" charset="0"/>
                <a:cs typeface="Times New Roman" pitchFamily="18" charset="0"/>
              </a:rPr>
              <a:t>are </a:t>
            </a:r>
            <a:r>
              <a:rPr lang="en-US" sz="2000" b="1" dirty="0">
                <a:latin typeface="Times New Roman" pitchFamily="18" charset="0"/>
                <a:cs typeface="Times New Roman" pitchFamily="18" charset="0"/>
              </a:rPr>
              <a:t>found</a:t>
            </a:r>
            <a:r>
              <a:rPr lang="en-US" sz="2000" dirty="0">
                <a:latin typeface="Times New Roman" pitchFamily="18" charset="0"/>
                <a:cs typeface="Times New Roman" pitchFamily="18" charset="0"/>
              </a:rPr>
              <a:t> only in Australia and New </a:t>
            </a:r>
            <a:r>
              <a:rPr lang="en-US" sz="2000" dirty="0" err="1" smtClean="0">
                <a:latin typeface="Times New Roman" pitchFamily="18" charset="0"/>
                <a:cs typeface="Times New Roman" pitchFamily="18" charset="0"/>
              </a:rPr>
              <a:t>Guinea.There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are only two </a:t>
            </a:r>
            <a:r>
              <a:rPr lang="en-US" sz="2000" b="1" dirty="0">
                <a:latin typeface="Times New Roman" pitchFamily="18" charset="0"/>
                <a:cs typeface="Times New Roman" pitchFamily="18" charset="0"/>
              </a:rPr>
              <a:t>egg</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laying mammals</a:t>
            </a:r>
            <a:r>
              <a:rPr lang="en-US" sz="2000" dirty="0">
                <a:latin typeface="Times New Roman" pitchFamily="18" charset="0"/>
                <a:cs typeface="Times New Roman" pitchFamily="18" charset="0"/>
              </a:rPr>
              <a:t> on the planet: the duck-billed platypus and the spiny </a:t>
            </a:r>
            <a:r>
              <a:rPr lang="en-US" sz="2000" dirty="0" smtClean="0">
                <a:latin typeface="Times New Roman" pitchFamily="18" charset="0"/>
                <a:cs typeface="Times New Roman" pitchFamily="18" charset="0"/>
              </a:rPr>
              <a:t>anteater </a:t>
            </a:r>
            <a:r>
              <a:rPr lang="en-US" sz="2000" dirty="0">
                <a:latin typeface="Times New Roman" pitchFamily="18" charset="0"/>
                <a:cs typeface="Times New Roman" pitchFamily="18" charset="0"/>
              </a:rPr>
              <a:t>(or echidna</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What does ozone depletion  mean and how can we protect the ozone layer? (2019)</a:t>
            </a:r>
          </a:p>
          <a:p>
            <a:pPr algn="just"/>
            <a:r>
              <a:rPr lang="en-US" sz="2000" dirty="0" smtClean="0">
                <a:latin typeface="Times New Roman" pitchFamily="18" charset="0"/>
                <a:cs typeface="Times New Roman" pitchFamily="18" charset="0"/>
              </a:rPr>
              <a:t>Why do atoms form bond? Name three major types of chemical bonds. (2019)</a:t>
            </a: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9574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152400"/>
            <a:ext cx="8610600" cy="6705600"/>
          </a:xfrm>
        </p:spPr>
        <p:txBody>
          <a:bodyPr>
            <a:noAutofit/>
          </a:bodyPr>
          <a:lstStyle/>
          <a:p>
            <a:r>
              <a:rPr lang="en-US" sz="1600" dirty="0">
                <a:latin typeface="Times New Roman" pitchFamily="18" charset="0"/>
                <a:cs typeface="Times New Roman" pitchFamily="18" charset="0"/>
              </a:rPr>
              <a:t>Solar System - 1999, 2002, 2003, </a:t>
            </a:r>
            <a:r>
              <a:rPr lang="en-US" sz="1600" dirty="0" smtClean="0">
                <a:latin typeface="Times New Roman" pitchFamily="18" charset="0"/>
                <a:cs typeface="Times New Roman" pitchFamily="18" charset="0"/>
              </a:rPr>
              <a:t> 2008</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Planets – 1986, 2002</a:t>
            </a:r>
          </a:p>
          <a:p>
            <a:r>
              <a:rPr lang="en-US" sz="1600" dirty="0">
                <a:latin typeface="Times New Roman" pitchFamily="18" charset="0"/>
                <a:cs typeface="Times New Roman" pitchFamily="18" charset="0"/>
              </a:rPr>
              <a:t>Lunar Eclipse – 1994, </a:t>
            </a:r>
            <a:r>
              <a:rPr lang="en-US" sz="1600" dirty="0" smtClean="0">
                <a:latin typeface="Times New Roman" pitchFamily="18" charset="0"/>
                <a:cs typeface="Times New Roman" pitchFamily="18" charset="0"/>
              </a:rPr>
              <a:t>1999,2014,2017,2018</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Solar Eclipse – </a:t>
            </a:r>
            <a:r>
              <a:rPr lang="en-US" sz="1600" dirty="0" smtClean="0">
                <a:latin typeface="Times New Roman" pitchFamily="18" charset="0"/>
                <a:cs typeface="Times New Roman" pitchFamily="18" charset="0"/>
              </a:rPr>
              <a:t>1999,2014,2017</a:t>
            </a:r>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Steroid </a:t>
            </a:r>
            <a:r>
              <a:rPr lang="en-US" sz="1600" dirty="0">
                <a:latin typeface="Times New Roman" pitchFamily="18" charset="0"/>
                <a:cs typeface="Times New Roman" pitchFamily="18" charset="0"/>
              </a:rPr>
              <a:t>– 2002</a:t>
            </a:r>
          </a:p>
          <a:p>
            <a:r>
              <a:rPr lang="en-US" sz="1600" dirty="0">
                <a:latin typeface="Times New Roman" pitchFamily="18" charset="0"/>
                <a:cs typeface="Times New Roman" pitchFamily="18" charset="0"/>
              </a:rPr>
              <a:t>Mercury – 2004</a:t>
            </a:r>
          </a:p>
          <a:p>
            <a:r>
              <a:rPr lang="en-US" sz="1600" dirty="0">
                <a:latin typeface="Times New Roman" pitchFamily="18" charset="0"/>
                <a:cs typeface="Times New Roman" pitchFamily="18" charset="0"/>
              </a:rPr>
              <a:t>Plato – 2004, 2011</a:t>
            </a:r>
          </a:p>
          <a:p>
            <a:r>
              <a:rPr lang="en-US" sz="1600" dirty="0" smtClean="0">
                <a:latin typeface="Times New Roman" pitchFamily="18" charset="0"/>
                <a:cs typeface="Times New Roman" pitchFamily="18" charset="0"/>
              </a:rPr>
              <a:t>Nebula </a:t>
            </a:r>
            <a:r>
              <a:rPr lang="en-US" sz="1600" dirty="0">
                <a:latin typeface="Times New Roman" pitchFamily="18" charset="0"/>
                <a:cs typeface="Times New Roman" pitchFamily="18" charset="0"/>
              </a:rPr>
              <a:t>- 2009</a:t>
            </a:r>
          </a:p>
          <a:p>
            <a:r>
              <a:rPr lang="en-US" sz="1600" dirty="0">
                <a:latin typeface="Times New Roman" pitchFamily="18" charset="0"/>
                <a:cs typeface="Times New Roman" pitchFamily="18" charset="0"/>
              </a:rPr>
              <a:t>Big Bang Theory - 2011</a:t>
            </a:r>
          </a:p>
          <a:p>
            <a:r>
              <a:rPr lang="en-US" sz="1600" dirty="0">
                <a:latin typeface="Times New Roman" pitchFamily="18" charset="0"/>
                <a:cs typeface="Times New Roman" pitchFamily="18" charset="0"/>
              </a:rPr>
              <a:t>Galaxy - </a:t>
            </a:r>
            <a:r>
              <a:rPr lang="en-US" sz="1600" dirty="0" smtClean="0">
                <a:latin typeface="Times New Roman" pitchFamily="18" charset="0"/>
                <a:cs typeface="Times New Roman" pitchFamily="18" charset="0"/>
              </a:rPr>
              <a:t>2011</a:t>
            </a:r>
          </a:p>
          <a:p>
            <a:r>
              <a:rPr lang="en-US" sz="1600" dirty="0" smtClean="0">
                <a:latin typeface="Times New Roman" pitchFamily="18" charset="0"/>
                <a:cs typeface="Times New Roman" pitchFamily="18" charset="0"/>
              </a:rPr>
              <a:t>Water </a:t>
            </a:r>
            <a:r>
              <a:rPr lang="en-US" sz="1600" dirty="0">
                <a:latin typeface="Times New Roman" pitchFamily="18" charset="0"/>
                <a:cs typeface="Times New Roman" pitchFamily="18" charset="0"/>
              </a:rPr>
              <a:t>pollution – 1995, 2000, 2001, 2005</a:t>
            </a:r>
          </a:p>
          <a:p>
            <a:r>
              <a:rPr lang="en-US" sz="1600" dirty="0">
                <a:latin typeface="Times New Roman" pitchFamily="18" charset="0"/>
                <a:cs typeface="Times New Roman" pitchFamily="18" charset="0"/>
              </a:rPr>
              <a:t>Global warming – 1998, 2004, 2006, 2010, 2013,2014</a:t>
            </a:r>
          </a:p>
          <a:p>
            <a:r>
              <a:rPr lang="en-US" sz="1600" dirty="0">
                <a:latin typeface="Times New Roman" pitchFamily="18" charset="0"/>
                <a:cs typeface="Times New Roman" pitchFamily="18" charset="0"/>
              </a:rPr>
              <a:t>Green house effect – 1998, 2001, </a:t>
            </a:r>
            <a:r>
              <a:rPr lang="en-US" sz="1600" dirty="0" smtClean="0">
                <a:latin typeface="Times New Roman" pitchFamily="18" charset="0"/>
                <a:cs typeface="Times New Roman" pitchFamily="18" charset="0"/>
              </a:rPr>
              <a:t>2009,2015</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smtClean="0">
                <a:latin typeface="Times New Roman" pitchFamily="18" charset="0"/>
                <a:cs typeface="Times New Roman" pitchFamily="18" charset="0"/>
              </a:rPr>
              <a:t>Acid </a:t>
            </a:r>
            <a:r>
              <a:rPr lang="en-US" sz="1600" dirty="0">
                <a:latin typeface="Times New Roman" pitchFamily="18" charset="0"/>
                <a:cs typeface="Times New Roman" pitchFamily="18" charset="0"/>
              </a:rPr>
              <a:t>rain – 1990, </a:t>
            </a:r>
            <a:r>
              <a:rPr lang="en-US" sz="1600" dirty="0" smtClean="0">
                <a:latin typeface="Times New Roman" pitchFamily="18" charset="0"/>
                <a:cs typeface="Times New Roman" pitchFamily="18" charset="0"/>
              </a:rPr>
              <a:t>2002  </a:t>
            </a:r>
            <a:r>
              <a:rPr lang="en-US" sz="1600" dirty="0">
                <a:latin typeface="Times New Roman" pitchFamily="18" charset="0"/>
                <a:cs typeface="Times New Roman" pitchFamily="18" charset="0"/>
              </a:rPr>
              <a:t>What is an Acid Rain and how it is produced. Briefly describe the dangers associated with it</a:t>
            </a:r>
            <a:r>
              <a:rPr lang="en-US" sz="1600" dirty="0" smtClean="0">
                <a:latin typeface="Times New Roman" pitchFamily="18" charset="0"/>
                <a:cs typeface="Times New Roman" pitchFamily="18" charset="0"/>
              </a:rPr>
              <a:t>? 2017</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Environmental pollution – </a:t>
            </a:r>
            <a:r>
              <a:rPr lang="en-US" sz="1600" dirty="0" smtClean="0">
                <a:latin typeface="Times New Roman" pitchFamily="18" charset="0"/>
                <a:cs typeface="Times New Roman" pitchFamily="18" charset="0"/>
              </a:rPr>
              <a:t>1988 and factors responsible for </a:t>
            </a:r>
            <a:r>
              <a:rPr lang="en-US" sz="1600" dirty="0">
                <a:latin typeface="Times New Roman" pitchFamily="18" charset="0"/>
                <a:cs typeface="Times New Roman" pitchFamily="18" charset="0"/>
              </a:rPr>
              <a:t>environmental pollution</a:t>
            </a:r>
            <a:r>
              <a:rPr lang="en-US" sz="1600" dirty="0" smtClean="0">
                <a:latin typeface="Times New Roman" pitchFamily="18" charset="0"/>
                <a:cs typeface="Times New Roman" pitchFamily="18" charset="0"/>
              </a:rPr>
              <a:t>? 2017</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Reclaim a saline soil – 1989</a:t>
            </a:r>
          </a:p>
          <a:p>
            <a:r>
              <a:rPr lang="en-US" sz="1600" dirty="0" smtClean="0">
                <a:latin typeface="Times New Roman" pitchFamily="18" charset="0"/>
                <a:cs typeface="Times New Roman" pitchFamily="18" charset="0"/>
              </a:rPr>
              <a:t>Water </a:t>
            </a:r>
            <a:r>
              <a:rPr lang="en-US" sz="1600" dirty="0">
                <a:latin typeface="Times New Roman" pitchFamily="18" charset="0"/>
                <a:cs typeface="Times New Roman" pitchFamily="18" charset="0"/>
              </a:rPr>
              <a:t>logging – </a:t>
            </a:r>
            <a:r>
              <a:rPr lang="en-US" sz="1600" dirty="0" smtClean="0">
                <a:latin typeface="Times New Roman" pitchFamily="18" charset="0"/>
                <a:cs typeface="Times New Roman" pitchFamily="18" charset="0"/>
              </a:rPr>
              <a:t>1989 </a:t>
            </a:r>
            <a:r>
              <a:rPr lang="en-US" sz="1600" dirty="0">
                <a:latin typeface="Times New Roman" pitchFamily="18" charset="0"/>
                <a:cs typeface="Times New Roman" pitchFamily="18" charset="0"/>
              </a:rPr>
              <a:t>Briefly explain the main reasons of water-logging in </a:t>
            </a:r>
            <a:r>
              <a:rPr lang="en-US" sz="1600" dirty="0" smtClean="0">
                <a:latin typeface="Times New Roman" pitchFamily="18" charset="0"/>
                <a:cs typeface="Times New Roman" pitchFamily="18" charset="0"/>
              </a:rPr>
              <a:t>Pakistan ? 2017</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Salinity – 1989</a:t>
            </a:r>
          </a:p>
          <a:p>
            <a:r>
              <a:rPr lang="en-US" sz="1600" dirty="0">
                <a:latin typeface="Times New Roman" pitchFamily="18" charset="0"/>
                <a:cs typeface="Times New Roman" pitchFamily="18" charset="0"/>
              </a:rPr>
              <a:t>Ozone depletion - </a:t>
            </a:r>
            <a:r>
              <a:rPr lang="en-US" sz="1600" dirty="0" smtClean="0">
                <a:latin typeface="Times New Roman" pitchFamily="18" charset="0"/>
                <a:cs typeface="Times New Roman" pitchFamily="18" charset="0"/>
              </a:rPr>
              <a:t>1996 </a:t>
            </a:r>
            <a:r>
              <a:rPr lang="en-US" sz="1600" dirty="0">
                <a:latin typeface="Times New Roman" pitchFamily="18" charset="0"/>
                <a:cs typeface="Times New Roman" pitchFamily="18" charset="0"/>
              </a:rPr>
              <a:t>What do you mean by Ozone depletion and how we can prevent its depletion</a:t>
            </a:r>
            <a:r>
              <a:rPr lang="en-US" sz="1600" dirty="0" smtClean="0">
                <a:latin typeface="Times New Roman" pitchFamily="18" charset="0"/>
                <a:cs typeface="Times New Roman" pitchFamily="18" charset="0"/>
              </a:rPr>
              <a:t>? 2017</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Environmental effects of the fertilizer use – 2014</a:t>
            </a:r>
          </a:p>
          <a:p>
            <a:r>
              <a:rPr lang="en-US" sz="1600" dirty="0">
                <a:latin typeface="Times New Roman" pitchFamily="18" charset="0"/>
                <a:cs typeface="Times New Roman" pitchFamily="18" charset="0"/>
              </a:rPr>
              <a:t>Smog and smoke </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2014</a:t>
            </a:r>
          </a:p>
          <a:p>
            <a:pPr marL="0" indent="0">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4703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324600"/>
          </a:xfrm>
        </p:spPr>
        <p:txBody>
          <a:bodyPr>
            <a:normAutofit fontScale="85000" lnSpcReduction="10000"/>
          </a:bodyPr>
          <a:lstStyle/>
          <a:p>
            <a:r>
              <a:rPr lang="en-US" sz="2000" dirty="0">
                <a:latin typeface="Times New Roman" pitchFamily="18" charset="0"/>
                <a:cs typeface="Times New Roman" pitchFamily="18" charset="0"/>
              </a:rPr>
              <a:t>Earthquake – 1989, 1998, 2008, 2012</a:t>
            </a:r>
          </a:p>
          <a:p>
            <a:r>
              <a:rPr lang="en-US" sz="2000" dirty="0">
                <a:latin typeface="Times New Roman" pitchFamily="18" charset="0"/>
                <a:cs typeface="Times New Roman" pitchFamily="18" charset="0"/>
              </a:rPr>
              <a:t>Heavy water – 1989, 1985, 2013</a:t>
            </a:r>
          </a:p>
          <a:p>
            <a:r>
              <a:rPr lang="en-US" sz="2000" dirty="0">
                <a:latin typeface="Times New Roman" pitchFamily="18" charset="0"/>
                <a:cs typeface="Times New Roman" pitchFamily="18" charset="0"/>
              </a:rPr>
              <a:t>Structure of earth – 1997, 2003</a:t>
            </a:r>
          </a:p>
          <a:p>
            <a:r>
              <a:rPr lang="en-US" sz="2000" dirty="0">
                <a:latin typeface="Times New Roman" pitchFamily="18" charset="0"/>
                <a:cs typeface="Times New Roman" pitchFamily="18" charset="0"/>
              </a:rPr>
              <a:t>Minerals – 2002, 2009</a:t>
            </a:r>
          </a:p>
          <a:p>
            <a:r>
              <a:rPr lang="en-US" sz="2000" dirty="0" smtClean="0">
                <a:latin typeface="Times New Roman" pitchFamily="18" charset="0"/>
                <a:cs typeface="Times New Roman" pitchFamily="18" charset="0"/>
              </a:rPr>
              <a:t>Seasonal </a:t>
            </a:r>
            <a:r>
              <a:rPr lang="en-US" sz="2000" dirty="0">
                <a:latin typeface="Times New Roman" pitchFamily="18" charset="0"/>
                <a:cs typeface="Times New Roman" pitchFamily="18" charset="0"/>
              </a:rPr>
              <a:t>variation – 1991, 2010, 2012</a:t>
            </a:r>
          </a:p>
          <a:p>
            <a:r>
              <a:rPr lang="en-US" sz="2000" dirty="0">
                <a:latin typeface="Times New Roman" pitchFamily="18" charset="0"/>
                <a:cs typeface="Times New Roman" pitchFamily="18" charset="0"/>
              </a:rPr>
              <a:t>Movements of the earth and its atmosphere – 2000</a:t>
            </a:r>
          </a:p>
          <a:p>
            <a:r>
              <a:rPr lang="en-US" sz="2000" dirty="0" smtClean="0">
                <a:latin typeface="Times New Roman" pitchFamily="18" charset="0"/>
                <a:cs typeface="Times New Roman" pitchFamily="18" charset="0"/>
              </a:rPr>
              <a:t>Tsunami </a:t>
            </a:r>
            <a:r>
              <a:rPr lang="en-US" sz="2000" dirty="0">
                <a:latin typeface="Times New Roman" pitchFamily="18" charset="0"/>
                <a:cs typeface="Times New Roman" pitchFamily="18" charset="0"/>
              </a:rPr>
              <a:t>– 2005, 2012</a:t>
            </a:r>
          </a:p>
          <a:p>
            <a:r>
              <a:rPr lang="en-US" sz="2000" dirty="0">
                <a:latin typeface="Times New Roman" pitchFamily="18" charset="0"/>
                <a:cs typeface="Times New Roman" pitchFamily="18" charset="0"/>
              </a:rPr>
              <a:t>Sedimentary rocks – 2007, 2012</a:t>
            </a:r>
          </a:p>
          <a:p>
            <a:r>
              <a:rPr lang="en-US" sz="2000" dirty="0" smtClean="0">
                <a:latin typeface="Times New Roman" pitchFamily="18" charset="0"/>
                <a:cs typeface="Times New Roman" pitchFamily="18" charset="0"/>
              </a:rPr>
              <a:t>Volcanoes </a:t>
            </a:r>
            <a:r>
              <a:rPr lang="en-US" sz="2000" dirty="0">
                <a:latin typeface="Times New Roman" pitchFamily="18" charset="0"/>
                <a:cs typeface="Times New Roman" pitchFamily="18" charset="0"/>
              </a:rPr>
              <a:t>– 1999, 2012</a:t>
            </a:r>
          </a:p>
          <a:p>
            <a:r>
              <a:rPr lang="en-US" sz="2000" dirty="0" smtClean="0">
                <a:latin typeface="Times New Roman" pitchFamily="18" charset="0"/>
                <a:cs typeface="Times New Roman" pitchFamily="18" charset="0"/>
              </a:rPr>
              <a:t>Deforestation </a:t>
            </a:r>
            <a:r>
              <a:rPr lang="en-US" sz="2000" dirty="0">
                <a:latin typeface="Times New Roman" pitchFamily="18" charset="0"/>
                <a:cs typeface="Times New Roman" pitchFamily="18" charset="0"/>
              </a:rPr>
              <a:t>– 1995</a:t>
            </a:r>
          </a:p>
          <a:p>
            <a:r>
              <a:rPr lang="en-US" sz="2000" dirty="0">
                <a:latin typeface="Times New Roman" pitchFamily="18" charset="0"/>
                <a:cs typeface="Times New Roman" pitchFamily="18" charset="0"/>
              </a:rPr>
              <a:t>Igneous rocks - 2009</a:t>
            </a:r>
          </a:p>
          <a:p>
            <a:r>
              <a:rPr lang="en-US" sz="2000" dirty="0">
                <a:latin typeface="Times New Roman" pitchFamily="18" charset="0"/>
                <a:cs typeface="Times New Roman" pitchFamily="18" charset="0"/>
              </a:rPr>
              <a:t>Typhoons - 2011</a:t>
            </a:r>
          </a:p>
          <a:p>
            <a:r>
              <a:rPr lang="en-US" sz="2000" dirty="0">
                <a:latin typeface="Times New Roman" pitchFamily="18" charset="0"/>
                <a:cs typeface="Times New Roman" pitchFamily="18" charset="0"/>
              </a:rPr>
              <a:t>Tornadoes - 2011</a:t>
            </a:r>
          </a:p>
          <a:p>
            <a:r>
              <a:rPr lang="en-US" sz="2000" dirty="0">
                <a:latin typeface="Times New Roman" pitchFamily="18" charset="0"/>
                <a:cs typeface="Times New Roman" pitchFamily="18" charset="0"/>
              </a:rPr>
              <a:t>Physical characteristics of earth - 2012</a:t>
            </a:r>
          </a:p>
          <a:p>
            <a:r>
              <a:rPr lang="en-US" sz="2000" dirty="0">
                <a:latin typeface="Times New Roman" pitchFamily="18" charset="0"/>
                <a:cs typeface="Times New Roman" pitchFamily="18" charset="0"/>
              </a:rPr>
              <a:t>Ocean Tides - 2012</a:t>
            </a:r>
          </a:p>
          <a:p>
            <a:r>
              <a:rPr lang="en-US" sz="2000" dirty="0">
                <a:latin typeface="Times New Roman" pitchFamily="18" charset="0"/>
                <a:cs typeface="Times New Roman" pitchFamily="18" charset="0"/>
              </a:rPr>
              <a:t>Floods - 2012</a:t>
            </a:r>
          </a:p>
          <a:p>
            <a:r>
              <a:rPr lang="en-US" sz="2000" dirty="0">
                <a:latin typeface="Times New Roman" pitchFamily="18" charset="0"/>
                <a:cs typeface="Times New Roman" pitchFamily="18" charset="0"/>
              </a:rPr>
              <a:t>Metamorphic rocks - 2012</a:t>
            </a:r>
          </a:p>
          <a:p>
            <a:r>
              <a:rPr lang="en-US" sz="2000" dirty="0">
                <a:latin typeface="Times New Roman" pitchFamily="18" charset="0"/>
                <a:cs typeface="Times New Roman" pitchFamily="18" charset="0"/>
              </a:rPr>
              <a:t>Lava - 2014</a:t>
            </a:r>
          </a:p>
          <a:p>
            <a:r>
              <a:rPr lang="en-US" sz="2000" dirty="0">
                <a:latin typeface="Times New Roman" pitchFamily="18" charset="0"/>
                <a:cs typeface="Times New Roman" pitchFamily="18" charset="0"/>
              </a:rPr>
              <a:t>Magma - 2014</a:t>
            </a:r>
          </a:p>
          <a:p>
            <a:r>
              <a:rPr lang="en-US" sz="2000" dirty="0">
                <a:latin typeface="Times New Roman" pitchFamily="18" charset="0"/>
                <a:cs typeface="Times New Roman" pitchFamily="18" charset="0"/>
              </a:rPr>
              <a:t>Mist and Fog - 2014</a:t>
            </a:r>
          </a:p>
          <a:p>
            <a:pPr algn="just"/>
            <a:r>
              <a:rPr lang="en-US" sz="2000" dirty="0">
                <a:latin typeface="Times New Roman" pitchFamily="18" charset="0"/>
                <a:cs typeface="Times New Roman" pitchFamily="18" charset="0"/>
              </a:rPr>
              <a:t>What is the significance of Vitamins? Describe the sources, uses and deficiency symptoms of fat soluble vitamins</a:t>
            </a:r>
            <a:r>
              <a:rPr lang="en-US" sz="2000" dirty="0" smtClean="0">
                <a:latin typeface="Times New Roman" pitchFamily="18" charset="0"/>
                <a:cs typeface="Times New Roman" pitchFamily="18" charset="0"/>
              </a:rPr>
              <a:t>. 2017</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502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a:bodyPr>
          <a:lstStyle/>
          <a:p>
            <a:r>
              <a:rPr lang="en-US" sz="2000" dirty="0" smtClean="0">
                <a:latin typeface="Times New Roman" pitchFamily="18" charset="0"/>
                <a:cs typeface="Times New Roman" pitchFamily="18" charset="0"/>
              </a:rPr>
              <a:t>Structure </a:t>
            </a:r>
            <a:r>
              <a:rPr lang="en-US" sz="2000" dirty="0">
                <a:latin typeface="Times New Roman" pitchFamily="18" charset="0"/>
                <a:cs typeface="Times New Roman" pitchFamily="18" charset="0"/>
              </a:rPr>
              <a:t>of animal cell – </a:t>
            </a:r>
            <a:r>
              <a:rPr lang="en-US" sz="2000" dirty="0" smtClean="0">
                <a:latin typeface="Times New Roman" pitchFamily="18" charset="0"/>
                <a:cs typeface="Times New Roman" pitchFamily="18" charset="0"/>
              </a:rPr>
              <a:t>1994</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Fertilization – </a:t>
            </a:r>
            <a:r>
              <a:rPr lang="en-US" sz="2000" dirty="0" smtClean="0">
                <a:latin typeface="Times New Roman" pitchFamily="18" charset="0"/>
                <a:cs typeface="Times New Roman" pitchFamily="18" charset="0"/>
              </a:rPr>
              <a:t>2001,2015</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Animal cell – </a:t>
            </a:r>
            <a:r>
              <a:rPr lang="en-US" sz="2000" dirty="0" smtClean="0">
                <a:latin typeface="Times New Roman" pitchFamily="18" charset="0"/>
                <a:cs typeface="Times New Roman" pitchFamily="18" charset="0"/>
              </a:rPr>
              <a:t>2008</a:t>
            </a:r>
          </a:p>
          <a:p>
            <a:r>
              <a:rPr lang="en-US" sz="2000" dirty="0" smtClean="0">
                <a:latin typeface="Times New Roman" pitchFamily="18" charset="0"/>
                <a:cs typeface="Times New Roman" pitchFamily="18" charset="0"/>
              </a:rPr>
              <a:t>Similarities </a:t>
            </a:r>
            <a:r>
              <a:rPr lang="en-US" sz="2000" dirty="0">
                <a:latin typeface="Times New Roman" pitchFamily="18" charset="0"/>
                <a:cs typeface="Times New Roman" pitchFamily="18" charset="0"/>
              </a:rPr>
              <a:t>and differences between animals and plants - 2009</a:t>
            </a:r>
          </a:p>
          <a:p>
            <a:r>
              <a:rPr lang="en-US" sz="2000" dirty="0">
                <a:latin typeface="Times New Roman" pitchFamily="18" charset="0"/>
                <a:cs typeface="Times New Roman" pitchFamily="18" charset="0"/>
              </a:rPr>
              <a:t>Amphibian - 2009</a:t>
            </a:r>
          </a:p>
          <a:p>
            <a:r>
              <a:rPr lang="en-US" sz="2000" dirty="0">
                <a:latin typeface="Times New Roman" pitchFamily="18" charset="0"/>
                <a:cs typeface="Times New Roman" pitchFamily="18" charset="0"/>
              </a:rPr>
              <a:t>Vertebrates - 2010</a:t>
            </a:r>
          </a:p>
          <a:p>
            <a:r>
              <a:rPr lang="en-US" sz="2000" dirty="0">
                <a:latin typeface="Times New Roman" pitchFamily="18" charset="0"/>
                <a:cs typeface="Times New Roman" pitchFamily="18" charset="0"/>
              </a:rPr>
              <a:t>Invertebrates - 2010</a:t>
            </a:r>
          </a:p>
          <a:p>
            <a:r>
              <a:rPr lang="en-US" sz="2000" dirty="0">
                <a:latin typeface="Times New Roman" pitchFamily="18" charset="0"/>
                <a:cs typeface="Times New Roman" pitchFamily="18" charset="0"/>
              </a:rPr>
              <a:t>Flying mammal – 2010</a:t>
            </a:r>
          </a:p>
          <a:p>
            <a:r>
              <a:rPr lang="en-US" sz="2000" dirty="0">
                <a:latin typeface="Times New Roman" pitchFamily="18" charset="0"/>
                <a:cs typeface="Times New Roman" pitchFamily="18" charset="0"/>
              </a:rPr>
              <a:t>Bird – 2010</a:t>
            </a:r>
          </a:p>
          <a:p>
            <a:r>
              <a:rPr lang="en-US" sz="2000" dirty="0">
                <a:latin typeface="Times New Roman" pitchFamily="18" charset="0"/>
                <a:cs typeface="Times New Roman" pitchFamily="18" charset="0"/>
              </a:rPr>
              <a:t>Ribosome - 2011</a:t>
            </a:r>
          </a:p>
          <a:p>
            <a:r>
              <a:rPr lang="en-US" sz="2000" dirty="0">
                <a:latin typeface="Times New Roman" pitchFamily="18" charset="0"/>
                <a:cs typeface="Times New Roman" pitchFamily="18" charset="0"/>
              </a:rPr>
              <a:t>Mitochondria - 2011</a:t>
            </a:r>
          </a:p>
          <a:p>
            <a:r>
              <a:rPr lang="en-US" sz="2000" dirty="0">
                <a:latin typeface="Times New Roman" pitchFamily="18" charset="0"/>
                <a:cs typeface="Times New Roman" pitchFamily="18" charset="0"/>
              </a:rPr>
              <a:t>Lysosomes - 2011</a:t>
            </a:r>
          </a:p>
          <a:p>
            <a:r>
              <a:rPr lang="en-US" sz="2000" dirty="0">
                <a:latin typeface="Times New Roman" pitchFamily="18" charset="0"/>
                <a:cs typeface="Times New Roman" pitchFamily="18" charset="0"/>
              </a:rPr>
              <a:t>Chloroplasts - 2011</a:t>
            </a:r>
          </a:p>
          <a:p>
            <a:r>
              <a:rPr lang="en-US" sz="2000" dirty="0">
                <a:latin typeface="Times New Roman" pitchFamily="18" charset="0"/>
                <a:cs typeface="Times New Roman" pitchFamily="18" charset="0"/>
              </a:rPr>
              <a:t>Golgi apparatus - 2011</a:t>
            </a:r>
          </a:p>
          <a:p>
            <a:r>
              <a:rPr lang="en-US" sz="2000" dirty="0">
                <a:latin typeface="Times New Roman" pitchFamily="18" charset="0"/>
                <a:cs typeface="Times New Roman" pitchFamily="18" charset="0"/>
              </a:rPr>
              <a:t>Nucleic acids - </a:t>
            </a:r>
            <a:r>
              <a:rPr lang="en-US" sz="2000" dirty="0" smtClean="0">
                <a:latin typeface="Times New Roman" pitchFamily="18" charset="0"/>
                <a:cs typeface="Times New Roman" pitchFamily="18" charset="0"/>
              </a:rPr>
              <a:t>2011</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535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normAutofit/>
          </a:bodyPr>
          <a:lstStyle/>
          <a:p>
            <a:r>
              <a:rPr lang="en-US" sz="2000" dirty="0">
                <a:latin typeface="Times New Roman" pitchFamily="18" charset="0"/>
                <a:cs typeface="Times New Roman" pitchFamily="18" charset="0"/>
              </a:rPr>
              <a:t>Endocrine glands – 1990, 1999, 2001, 2002, 2003, 2007</a:t>
            </a:r>
          </a:p>
          <a:p>
            <a:r>
              <a:rPr lang="en-US" sz="2000" dirty="0">
                <a:latin typeface="Times New Roman" pitchFamily="18" charset="0"/>
                <a:cs typeface="Times New Roman" pitchFamily="18" charset="0"/>
              </a:rPr>
              <a:t>Human eye – 1985, 1990, 2002</a:t>
            </a:r>
          </a:p>
          <a:p>
            <a:r>
              <a:rPr lang="en-US" sz="2000" dirty="0" smtClean="0">
                <a:latin typeface="Times New Roman" pitchFamily="18" charset="0"/>
                <a:cs typeface="Times New Roman" pitchFamily="18" charset="0"/>
              </a:rPr>
              <a:t>Excretory </a:t>
            </a:r>
            <a:r>
              <a:rPr lang="en-US" sz="2000" dirty="0">
                <a:latin typeface="Times New Roman" pitchFamily="18" charset="0"/>
                <a:cs typeface="Times New Roman" pitchFamily="18" charset="0"/>
              </a:rPr>
              <a:t>system – 1995, 2000</a:t>
            </a:r>
          </a:p>
          <a:p>
            <a:r>
              <a:rPr lang="en-US" sz="2000" dirty="0" smtClean="0">
                <a:latin typeface="Times New Roman" pitchFamily="18" charset="0"/>
                <a:cs typeface="Times New Roman" pitchFamily="18" charset="0"/>
              </a:rPr>
              <a:t>Human </a:t>
            </a:r>
            <a:r>
              <a:rPr lang="en-US" sz="2000" dirty="0">
                <a:latin typeface="Times New Roman" pitchFamily="18" charset="0"/>
                <a:cs typeface="Times New Roman" pitchFamily="18" charset="0"/>
              </a:rPr>
              <a:t>brain – 1990, 1994</a:t>
            </a:r>
          </a:p>
          <a:p>
            <a:r>
              <a:rPr lang="en-US" sz="2000" dirty="0" smtClean="0">
                <a:latin typeface="Times New Roman" pitchFamily="18" charset="0"/>
                <a:cs typeface="Times New Roman" pitchFamily="18" charset="0"/>
              </a:rPr>
              <a:t>Composition </a:t>
            </a:r>
            <a:r>
              <a:rPr lang="en-US" sz="2000" dirty="0">
                <a:latin typeface="Times New Roman" pitchFamily="18" charset="0"/>
                <a:cs typeface="Times New Roman" pitchFamily="18" charset="0"/>
              </a:rPr>
              <a:t>of blood – 1995, 1999</a:t>
            </a:r>
          </a:p>
          <a:p>
            <a:r>
              <a:rPr lang="en-US" sz="2000" dirty="0">
                <a:latin typeface="Times New Roman" pitchFamily="18" charset="0"/>
                <a:cs typeface="Times New Roman" pitchFamily="18" charset="0"/>
              </a:rPr>
              <a:t>Hormones – 2001, </a:t>
            </a:r>
            <a:r>
              <a:rPr lang="en-US" sz="2000" dirty="0" smtClean="0">
                <a:latin typeface="Times New Roman" pitchFamily="18" charset="0"/>
                <a:cs typeface="Times New Roman" pitchFamily="18" charset="0"/>
              </a:rPr>
              <a:t>2008,2015</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Human kidney – 1988, </a:t>
            </a:r>
            <a:r>
              <a:rPr lang="en-US" sz="2000" dirty="0" smtClean="0">
                <a:latin typeface="Times New Roman" pitchFamily="18" charset="0"/>
                <a:cs typeface="Times New Roman" pitchFamily="18" charset="0"/>
              </a:rPr>
              <a:t>2014</a:t>
            </a:r>
          </a:p>
          <a:p>
            <a:r>
              <a:rPr lang="en-US" sz="2000" dirty="0" smtClean="0">
                <a:latin typeface="Times New Roman" pitchFamily="18" charset="0"/>
                <a:cs typeface="Times New Roman" pitchFamily="18" charset="0"/>
              </a:rPr>
              <a:t>Human </a:t>
            </a:r>
            <a:r>
              <a:rPr lang="en-US" sz="2000" dirty="0">
                <a:latin typeface="Times New Roman" pitchFamily="18" charset="0"/>
                <a:cs typeface="Times New Roman" pitchFamily="18" charset="0"/>
              </a:rPr>
              <a:t>blood – 1988</a:t>
            </a:r>
          </a:p>
          <a:p>
            <a:r>
              <a:rPr lang="en-US" sz="2000" dirty="0">
                <a:latin typeface="Times New Roman" pitchFamily="18" charset="0"/>
                <a:cs typeface="Times New Roman" pitchFamily="18" charset="0"/>
              </a:rPr>
              <a:t>Clotting – </a:t>
            </a:r>
            <a:r>
              <a:rPr lang="en-US" sz="2000" dirty="0" smtClean="0">
                <a:latin typeface="Times New Roman" pitchFamily="18" charset="0"/>
                <a:cs typeface="Times New Roman" pitchFamily="18" charset="0"/>
              </a:rPr>
              <a:t>1988</a:t>
            </a:r>
          </a:p>
          <a:p>
            <a:r>
              <a:rPr lang="en-US" sz="2000" dirty="0">
                <a:latin typeface="Times New Roman" pitchFamily="18" charset="0"/>
                <a:cs typeface="Times New Roman" pitchFamily="18" charset="0"/>
              </a:rPr>
              <a:t>DNA – 1990, 2012</a:t>
            </a:r>
          </a:p>
          <a:p>
            <a:r>
              <a:rPr lang="en-US" sz="2000" dirty="0">
                <a:latin typeface="Times New Roman" pitchFamily="18" charset="0"/>
                <a:cs typeface="Times New Roman" pitchFamily="18" charset="0"/>
              </a:rPr>
              <a:t>Digestion – 1991</a:t>
            </a:r>
          </a:p>
          <a:p>
            <a:r>
              <a:rPr lang="en-US" sz="2000" dirty="0" smtClean="0">
                <a:latin typeface="Times New Roman" pitchFamily="18" charset="0"/>
                <a:cs typeface="Times New Roman" pitchFamily="18" charset="0"/>
              </a:rPr>
              <a:t>mRNA </a:t>
            </a:r>
            <a:r>
              <a:rPr lang="en-US" sz="2000" dirty="0">
                <a:latin typeface="Times New Roman" pitchFamily="18" charset="0"/>
                <a:cs typeface="Times New Roman" pitchFamily="18" charset="0"/>
              </a:rPr>
              <a:t>- 2012</a:t>
            </a:r>
          </a:p>
          <a:p>
            <a:r>
              <a:rPr lang="en-US" sz="2000" dirty="0">
                <a:latin typeface="Times New Roman" pitchFamily="18" charset="0"/>
                <a:cs typeface="Times New Roman" pitchFamily="18" charset="0"/>
              </a:rPr>
              <a:t>Proteins - 2012</a:t>
            </a:r>
          </a:p>
          <a:p>
            <a:r>
              <a:rPr lang="en-US" sz="2000" dirty="0" smtClean="0">
                <a:latin typeface="Times New Roman" pitchFamily="18" charset="0"/>
                <a:cs typeface="Times New Roman" pitchFamily="18" charset="0"/>
              </a:rPr>
              <a:t>Thyroid </a:t>
            </a:r>
            <a:r>
              <a:rPr lang="en-US" sz="2000" dirty="0">
                <a:latin typeface="Times New Roman" pitchFamily="18" charset="0"/>
                <a:cs typeface="Times New Roman" pitchFamily="18" charset="0"/>
              </a:rPr>
              <a:t>Gland- 2014</a:t>
            </a:r>
          </a:p>
          <a:p>
            <a:r>
              <a:rPr lang="en-US" sz="2000" dirty="0">
                <a:latin typeface="Times New Roman" pitchFamily="18" charset="0"/>
                <a:cs typeface="Times New Roman" pitchFamily="18" charset="0"/>
              </a:rPr>
              <a:t>Pituitary Gland - 2014</a:t>
            </a:r>
          </a:p>
          <a:p>
            <a:r>
              <a:rPr lang="en-US" sz="2000" dirty="0">
                <a:latin typeface="Times New Roman" pitchFamily="18" charset="0"/>
                <a:cs typeface="Times New Roman" pitchFamily="18" charset="0"/>
              </a:rPr>
              <a:t> Draw the structure of human ear and briefly explain its functions</a:t>
            </a:r>
            <a:r>
              <a:rPr lang="en-US" sz="2000" dirty="0" smtClean="0">
                <a:latin typeface="Times New Roman" pitchFamily="18" charset="0"/>
                <a:cs typeface="Times New Roman" pitchFamily="18" charset="0"/>
              </a:rPr>
              <a:t>. 2017</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9939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304800" y="381000"/>
            <a:ext cx="8610600" cy="6400800"/>
          </a:xfrm>
        </p:spPr>
        <p:txBody>
          <a:bodyPr>
            <a:normAutofit/>
          </a:bodyPr>
          <a:lstStyle/>
          <a:p>
            <a:r>
              <a:rPr lang="en-US" sz="2000" dirty="0">
                <a:latin typeface="Times New Roman" pitchFamily="18" charset="0"/>
                <a:cs typeface="Times New Roman" pitchFamily="18" charset="0"/>
              </a:rPr>
              <a:t>Polymer (synthetic) </a:t>
            </a:r>
            <a:r>
              <a:rPr lang="en-US" sz="2000" dirty="0" smtClean="0">
                <a:latin typeface="Times New Roman" pitchFamily="18" charset="0"/>
                <a:cs typeface="Times New Roman" pitchFamily="18" charset="0"/>
              </a:rPr>
              <a:t>plastic</a:t>
            </a:r>
            <a:r>
              <a:rPr lang="en-US" sz="2000" dirty="0">
                <a:latin typeface="Times New Roman" pitchFamily="18" charset="0"/>
                <a:cs typeface="Times New Roman" pitchFamily="18" charset="0"/>
              </a:rPr>
              <a:t> 1994, 2001, 2002</a:t>
            </a:r>
          </a:p>
          <a:p>
            <a:r>
              <a:rPr lang="en-US" sz="2000" dirty="0">
                <a:latin typeface="Times New Roman" pitchFamily="18" charset="0"/>
                <a:cs typeface="Times New Roman" pitchFamily="18" charset="0"/>
              </a:rPr>
              <a:t>Heavy water - </a:t>
            </a:r>
            <a:r>
              <a:rPr lang="en-US" sz="2000" dirty="0" smtClean="0">
                <a:latin typeface="Times New Roman" pitchFamily="18" charset="0"/>
                <a:cs typeface="Times New Roman" pitchFamily="18" charset="0"/>
              </a:rPr>
              <a:t>2011</a:t>
            </a:r>
          </a:p>
          <a:p>
            <a:r>
              <a:rPr lang="en-US" sz="2000" dirty="0" smtClean="0">
                <a:latin typeface="Times New Roman" pitchFamily="18" charset="0"/>
                <a:cs typeface="Times New Roman" pitchFamily="18" charset="0"/>
              </a:rPr>
              <a:t>Hard </a:t>
            </a:r>
            <a:r>
              <a:rPr lang="en-US" sz="2000" dirty="0">
                <a:latin typeface="Times New Roman" pitchFamily="18" charset="0"/>
                <a:cs typeface="Times New Roman" pitchFamily="18" charset="0"/>
              </a:rPr>
              <a:t>Water - </a:t>
            </a:r>
            <a:r>
              <a:rPr lang="en-US" sz="2000" dirty="0" smtClean="0">
                <a:latin typeface="Times New Roman" pitchFamily="18" charset="0"/>
                <a:cs typeface="Times New Roman" pitchFamily="18" charset="0"/>
              </a:rPr>
              <a:t>2011</a:t>
            </a:r>
          </a:p>
          <a:p>
            <a:r>
              <a:rPr lang="en-US" sz="2000" dirty="0" smtClean="0">
                <a:latin typeface="Times New Roman" pitchFamily="18" charset="0"/>
                <a:cs typeface="Times New Roman" pitchFamily="18" charset="0"/>
              </a:rPr>
              <a:t>Isotopes - 2010, 2011</a:t>
            </a:r>
          </a:p>
          <a:p>
            <a:r>
              <a:rPr lang="en-US" sz="2000" dirty="0">
                <a:latin typeface="Times New Roman" pitchFamily="18" charset="0"/>
                <a:cs typeface="Times New Roman" pitchFamily="18" charset="0"/>
              </a:rPr>
              <a:t>Dengue Virus - 2009</a:t>
            </a:r>
          </a:p>
          <a:p>
            <a:r>
              <a:rPr lang="en-US" sz="2000" dirty="0">
                <a:latin typeface="Times New Roman" pitchFamily="18" charset="0"/>
                <a:cs typeface="Times New Roman" pitchFamily="18" charset="0"/>
              </a:rPr>
              <a:t>Nuclear fission – 1986, 1987, 1998, 2001</a:t>
            </a:r>
          </a:p>
          <a:p>
            <a:r>
              <a:rPr lang="en-US" sz="2000" dirty="0">
                <a:latin typeface="Times New Roman" pitchFamily="18" charset="0"/>
                <a:cs typeface="Times New Roman" pitchFamily="18" charset="0"/>
              </a:rPr>
              <a:t>Fusion – 1986, 1998, 2001</a:t>
            </a:r>
          </a:p>
          <a:p>
            <a:r>
              <a:rPr lang="en-US" sz="2000" dirty="0">
                <a:latin typeface="Times New Roman" pitchFamily="18" charset="0"/>
                <a:cs typeface="Times New Roman" pitchFamily="18" charset="0"/>
              </a:rPr>
              <a:t>Semiconductor - 1990, 1998, 2000, 2008, 2011, 2012</a:t>
            </a:r>
          </a:p>
          <a:p>
            <a:r>
              <a:rPr lang="en-US" sz="2000" dirty="0" smtClean="0">
                <a:latin typeface="Times New Roman" pitchFamily="18" charset="0"/>
                <a:cs typeface="Times New Roman" pitchFamily="18" charset="0"/>
              </a:rPr>
              <a:t>Pesticides </a:t>
            </a:r>
            <a:r>
              <a:rPr lang="en-US" sz="2000" dirty="0">
                <a:latin typeface="Times New Roman" pitchFamily="18" charset="0"/>
                <a:cs typeface="Times New Roman" pitchFamily="18" charset="0"/>
              </a:rPr>
              <a:t>– 1990, 1995, 2000, 2002, 2003, 2010, 2012, 2013</a:t>
            </a:r>
          </a:p>
          <a:p>
            <a:r>
              <a:rPr lang="en-US" sz="2000" dirty="0">
                <a:latin typeface="Times New Roman" pitchFamily="18" charset="0"/>
                <a:cs typeface="Times New Roman" pitchFamily="18" charset="0"/>
              </a:rPr>
              <a:t>Antibiotics – 1989, 1996, 2001, 2002, 2011, 2012, </a:t>
            </a:r>
            <a:r>
              <a:rPr lang="en-US" sz="2000" dirty="0" smtClean="0">
                <a:latin typeface="Times New Roman" pitchFamily="18" charset="0"/>
                <a:cs typeface="Times New Roman" pitchFamily="18" charset="0"/>
              </a:rPr>
              <a:t>2013,2015</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Ceramics </a:t>
            </a:r>
            <a:r>
              <a:rPr lang="en-US" sz="2000" dirty="0">
                <a:latin typeface="Times New Roman" pitchFamily="18" charset="0"/>
                <a:cs typeface="Times New Roman" pitchFamily="18" charset="0"/>
              </a:rPr>
              <a:t>– 1996, 2001, 2007, 2008</a:t>
            </a:r>
          </a:p>
          <a:p>
            <a:r>
              <a:rPr lang="en-US" sz="2000" dirty="0" smtClean="0">
                <a:latin typeface="Times New Roman" pitchFamily="18" charset="0"/>
                <a:cs typeface="Times New Roman" pitchFamily="18" charset="0"/>
              </a:rPr>
              <a:t>Vaccine </a:t>
            </a:r>
            <a:r>
              <a:rPr lang="en-US" sz="2000" dirty="0">
                <a:latin typeface="Times New Roman" pitchFamily="18" charset="0"/>
                <a:cs typeface="Times New Roman" pitchFamily="18" charset="0"/>
              </a:rPr>
              <a:t>– 1990, 1996, 2001, 2011, 2012</a:t>
            </a:r>
          </a:p>
          <a:p>
            <a:r>
              <a:rPr lang="en-US" sz="2000" dirty="0" smtClean="0">
                <a:latin typeface="Times New Roman" pitchFamily="18" charset="0"/>
                <a:cs typeface="Times New Roman" pitchFamily="18" charset="0"/>
              </a:rPr>
              <a:t>Plastics </a:t>
            </a:r>
            <a:r>
              <a:rPr lang="en-US" sz="2000" dirty="0">
                <a:latin typeface="Times New Roman" pitchFamily="18" charset="0"/>
                <a:cs typeface="Times New Roman" pitchFamily="18" charset="0"/>
              </a:rPr>
              <a:t>– 1986, 2008, 2011</a:t>
            </a:r>
          </a:p>
          <a:p>
            <a:r>
              <a:rPr lang="en-US" sz="2000" dirty="0">
                <a:latin typeface="Times New Roman" pitchFamily="18" charset="0"/>
                <a:cs typeface="Times New Roman" pitchFamily="18" charset="0"/>
              </a:rPr>
              <a:t>Fertilizers – 2002, 2004, </a:t>
            </a:r>
            <a:r>
              <a:rPr lang="en-US" sz="2000" dirty="0" smtClean="0">
                <a:latin typeface="Times New Roman" pitchFamily="18" charset="0"/>
                <a:cs typeface="Times New Roman" pitchFamily="18" charset="0"/>
              </a:rPr>
              <a:t>2011,2014</a:t>
            </a:r>
          </a:p>
          <a:p>
            <a:r>
              <a:rPr lang="en-US" sz="2000" dirty="0">
                <a:latin typeface="Times New Roman" pitchFamily="18" charset="0"/>
                <a:cs typeface="Times New Roman" pitchFamily="18" charset="0"/>
              </a:rPr>
              <a:t>Role of Nitrogen and phosphorous in plant – 1990</a:t>
            </a:r>
          </a:p>
          <a:p>
            <a:r>
              <a:rPr lang="en-US" sz="2000" dirty="0">
                <a:latin typeface="Times New Roman" pitchFamily="18" charset="0"/>
                <a:cs typeface="Times New Roman" pitchFamily="18" charset="0"/>
              </a:rPr>
              <a:t>How solar eclipse and lunar eclipse are caused? </a:t>
            </a:r>
            <a:r>
              <a:rPr lang="en-US" sz="2000" dirty="0" smtClean="0">
                <a:latin typeface="Times New Roman" pitchFamily="18" charset="0"/>
                <a:cs typeface="Times New Roman" pitchFamily="18" charset="0"/>
              </a:rPr>
              <a:t>2015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discuss </a:t>
            </a:r>
            <a:r>
              <a:rPr lang="en-US" sz="2000" dirty="0">
                <a:latin typeface="Times New Roman" pitchFamily="18" charset="0"/>
                <a:cs typeface="Times New Roman" pitchFamily="18" charset="0"/>
              </a:rPr>
              <a:t>the function of kidney in human body. </a:t>
            </a:r>
            <a:r>
              <a:rPr lang="en-US" sz="2000" dirty="0" smtClean="0">
                <a:latin typeface="Times New Roman" pitchFamily="18" charset="0"/>
                <a:cs typeface="Times New Roman" pitchFamily="18" charset="0"/>
              </a:rPr>
              <a:t>2015</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9405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00800"/>
          </a:xfrm>
        </p:spPr>
        <p:txBody>
          <a:bodyPr>
            <a:normAutofit lnSpcReduction="10000"/>
          </a:bodyPr>
          <a:lstStyle/>
          <a:p>
            <a:r>
              <a:rPr lang="en-US" sz="2000" b="1" dirty="0">
                <a:latin typeface="Times New Roman" pitchFamily="18" charset="0"/>
                <a:cs typeface="Times New Roman" pitchFamily="18" charset="0"/>
              </a:rPr>
              <a:t>How energy </a:t>
            </a:r>
            <a:r>
              <a:rPr lang="en-US" sz="2000" b="1" dirty="0" smtClean="0">
                <a:latin typeface="Times New Roman" pitchFamily="18" charset="0"/>
                <a:cs typeface="Times New Roman" pitchFamily="18" charset="0"/>
              </a:rPr>
              <a:t>crises </a:t>
            </a:r>
            <a:r>
              <a:rPr lang="en-US" sz="2000" b="1" dirty="0">
                <a:latin typeface="Times New Roman" pitchFamily="18" charset="0"/>
                <a:cs typeface="Times New Roman" pitchFamily="18" charset="0"/>
              </a:rPr>
              <a:t>can be </a:t>
            </a:r>
            <a:r>
              <a:rPr lang="en-US" sz="2000" b="1" dirty="0" err="1">
                <a:latin typeface="Times New Roman" pitchFamily="18" charset="0"/>
                <a:cs typeface="Times New Roman" pitchFamily="18" charset="0"/>
              </a:rPr>
              <a:t>minimised</a:t>
            </a:r>
            <a:r>
              <a:rPr lang="en-US" sz="2000" b="1" dirty="0">
                <a:latin typeface="Times New Roman" pitchFamily="18" charset="0"/>
                <a:cs typeface="Times New Roman" pitchFamily="18" charset="0"/>
              </a:rPr>
              <a:t> in </a:t>
            </a:r>
            <a:r>
              <a:rPr lang="en-US" sz="2000" b="1" dirty="0" err="1" smtClean="0">
                <a:latin typeface="Times New Roman" pitchFamily="18" charset="0"/>
                <a:cs typeface="Times New Roman" pitchFamily="18" charset="0"/>
              </a:rPr>
              <a:t>pakistan</a:t>
            </a:r>
            <a:r>
              <a:rPr lang="en-US" sz="2000" b="1" dirty="0" smtClean="0">
                <a:latin typeface="Times New Roman" pitchFamily="18" charset="0"/>
                <a:cs typeface="Times New Roman" pitchFamily="18" charset="0"/>
              </a:rPr>
              <a:t>? 2015</a:t>
            </a:r>
          </a:p>
          <a:p>
            <a:pPr marL="0" indent="0">
              <a:buNone/>
            </a:pPr>
            <a:r>
              <a:rPr lang="en-US" sz="2000" b="1" dirty="0" smtClean="0">
                <a:latin typeface="Times New Roman" pitchFamily="18" charset="0"/>
                <a:cs typeface="Times New Roman" pitchFamily="18" charset="0"/>
              </a:rPr>
              <a:t>Answer:- </a:t>
            </a:r>
            <a:r>
              <a:rPr lang="en-US" sz="2000" dirty="0">
                <a:latin typeface="Times New Roman" pitchFamily="18" charset="0"/>
                <a:cs typeface="Times New Roman" pitchFamily="18" charset="0"/>
              </a:rPr>
              <a:t>Some of the solutions to the crisis would be:</a:t>
            </a:r>
          </a:p>
          <a:p>
            <a:r>
              <a:rPr lang="en-US" sz="2000" dirty="0">
                <a:latin typeface="Times New Roman" pitchFamily="18" charset="0"/>
                <a:cs typeface="Times New Roman" pitchFamily="18" charset="0"/>
              </a:rPr>
              <a:t>Accepting that there is a crisis &amp; working towards addressing it</a:t>
            </a:r>
          </a:p>
          <a:p>
            <a:r>
              <a:rPr lang="en-US" sz="2000" dirty="0">
                <a:latin typeface="Times New Roman" pitchFamily="18" charset="0"/>
                <a:cs typeface="Times New Roman" pitchFamily="18" charset="0"/>
              </a:rPr>
              <a:t>Move towards renewable sources of energy</a:t>
            </a:r>
          </a:p>
          <a:p>
            <a:r>
              <a:rPr lang="en-US" sz="2000" dirty="0">
                <a:latin typeface="Times New Roman" pitchFamily="18" charset="0"/>
                <a:cs typeface="Times New Roman" pitchFamily="18" charset="0"/>
              </a:rPr>
              <a:t>Reduce, Reuse and Recycle</a:t>
            </a:r>
          </a:p>
          <a:p>
            <a:r>
              <a:rPr lang="en-US" sz="2000" dirty="0">
                <a:latin typeface="Times New Roman" pitchFamily="18" charset="0"/>
                <a:cs typeface="Times New Roman" pitchFamily="18" charset="0"/>
              </a:rPr>
              <a:t>Grow more trees</a:t>
            </a:r>
          </a:p>
          <a:p>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energy efficient products or products that work on clean energy</a:t>
            </a:r>
          </a:p>
          <a:p>
            <a:r>
              <a:rPr lang="en-US" sz="2000" dirty="0">
                <a:latin typeface="Times New Roman" pitchFamily="18" charset="0"/>
                <a:cs typeface="Times New Roman" pitchFamily="18" charset="0"/>
              </a:rPr>
              <a:t>Reduce dependence on non-biodegradable items</a:t>
            </a:r>
          </a:p>
          <a:p>
            <a:r>
              <a:rPr lang="en-US" sz="2000" b="1" dirty="0">
                <a:latin typeface="Times New Roman" pitchFamily="18" charset="0"/>
                <a:cs typeface="Times New Roman" pitchFamily="18" charset="0"/>
              </a:rPr>
              <a:t>Write short note on seismography</a:t>
            </a:r>
            <a:r>
              <a:rPr lang="en-US" sz="2000" b="1" dirty="0" smtClean="0">
                <a:latin typeface="Times New Roman" pitchFamily="18" charset="0"/>
                <a:cs typeface="Times New Roman" pitchFamily="18" charset="0"/>
              </a:rPr>
              <a:t>. 2015</a:t>
            </a:r>
          </a:p>
          <a:p>
            <a:pPr marL="0" indent="0">
              <a:buNone/>
            </a:pPr>
            <a:r>
              <a:rPr lang="en-US" sz="2000" b="1" dirty="0" smtClean="0">
                <a:latin typeface="Times New Roman" pitchFamily="18" charset="0"/>
                <a:cs typeface="Times New Roman" pitchFamily="18" charset="0"/>
              </a:rPr>
              <a:t>Answer:- </a:t>
            </a: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seismograph</a:t>
            </a:r>
            <a:r>
              <a:rPr lang="en-US" sz="2000" dirty="0">
                <a:latin typeface="Times New Roman" pitchFamily="18" charset="0"/>
                <a:cs typeface="Times New Roman" pitchFamily="18" charset="0"/>
              </a:rPr>
              <a:t> is a device for measuring the movement of the earth, and consists of a ground- motion detection sensor, called a </a:t>
            </a:r>
            <a:r>
              <a:rPr lang="en-US" sz="2000" b="1" dirty="0">
                <a:latin typeface="Times New Roman" pitchFamily="18" charset="0"/>
                <a:cs typeface="Times New Roman" pitchFamily="18" charset="0"/>
              </a:rPr>
              <a:t>seismometer</a:t>
            </a:r>
            <a:r>
              <a:rPr lang="en-US" sz="2000" dirty="0">
                <a:latin typeface="Times New Roman" pitchFamily="18" charset="0"/>
                <a:cs typeface="Times New Roman" pitchFamily="18" charset="0"/>
              </a:rPr>
              <a:t>, coupled with a recording system. ... As the earth moves, the relative motion between the weight and the earth provides a measure of the vertical ground motion</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What do you understand by NPK fertilizers</a:t>
            </a:r>
            <a:r>
              <a:rPr lang="en-US" sz="2000" dirty="0" smtClean="0">
                <a:latin typeface="Times New Roman" pitchFamily="18" charset="0"/>
                <a:cs typeface="Times New Roman" pitchFamily="18" charset="0"/>
              </a:rPr>
              <a:t>? 2015</a:t>
            </a:r>
          </a:p>
          <a:p>
            <a:pPr marL="0" indent="0">
              <a:buNone/>
            </a:pPr>
            <a:r>
              <a:rPr lang="en-US" sz="2000" b="1" dirty="0" smtClean="0">
                <a:latin typeface="Times New Roman" pitchFamily="18" charset="0"/>
                <a:cs typeface="Times New Roman" pitchFamily="18" charset="0"/>
              </a:rPr>
              <a:t>Answer:-</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Most </a:t>
            </a:r>
            <a:r>
              <a:rPr lang="en-US" sz="2000" dirty="0" err="1">
                <a:latin typeface="Times New Roman" pitchFamily="18" charset="0"/>
                <a:cs typeface="Times New Roman" pitchFamily="18" charset="0"/>
              </a:rPr>
              <a:t>fertilisers</a:t>
            </a:r>
            <a:r>
              <a:rPr lang="en-US" sz="2000" dirty="0">
                <a:latin typeface="Times New Roman" pitchFamily="18" charset="0"/>
                <a:cs typeface="Times New Roman" pitchFamily="18" charset="0"/>
              </a:rPr>
              <a:t> will contain three elements essential for growth, NPK which stands for Nitrogen (N) Phosphorus (P) and Potassium (K). These elements help plants grow in different </a:t>
            </a:r>
            <a:r>
              <a:rPr lang="en-US" sz="2000" dirty="0" smtClean="0">
                <a:latin typeface="Times New Roman" pitchFamily="18" charset="0"/>
                <a:cs typeface="Times New Roman" pitchFamily="18" charset="0"/>
              </a:rPr>
              <a:t>ways.</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equally balanced </a:t>
            </a:r>
            <a:r>
              <a:rPr lang="en-US" sz="2000" dirty="0" err="1">
                <a:latin typeface="Times New Roman" pitchFamily="18" charset="0"/>
                <a:cs typeface="Times New Roman" pitchFamily="18" charset="0"/>
              </a:rPr>
              <a:t>fertiliser</a:t>
            </a:r>
            <a:r>
              <a:rPr lang="en-US" sz="2000" dirty="0">
                <a:latin typeface="Times New Roman" pitchFamily="18" charset="0"/>
                <a:cs typeface="Times New Roman" pitchFamily="18" charset="0"/>
              </a:rPr>
              <a:t> may be described as 5:5:5 - 5% Nitrogen, 5% Phosphorus and 5% Potassium. The higher the number, the more concentrated the nutrient is in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fertilizer</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261261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839200" cy="6400800"/>
          </a:xfrm>
        </p:spPr>
        <p:txBody>
          <a:bodyPr>
            <a:normAutofit lnSpcReduction="10000"/>
          </a:bodyPr>
          <a:lstStyle/>
          <a:p>
            <a:pPr algn="just"/>
            <a:r>
              <a:rPr lang="en-US" sz="2000" b="1" dirty="0" smtClean="0">
                <a:latin typeface="Times New Roman" pitchFamily="18" charset="0"/>
                <a:cs typeface="Times New Roman" pitchFamily="18" charset="0"/>
              </a:rPr>
              <a:t>Kyoto </a:t>
            </a:r>
            <a:r>
              <a:rPr lang="en-US" sz="2000" b="1" dirty="0">
                <a:latin typeface="Times New Roman" pitchFamily="18" charset="0"/>
                <a:cs typeface="Times New Roman" pitchFamily="18" charset="0"/>
              </a:rPr>
              <a:t>protocol and reasons for criticism on </a:t>
            </a:r>
            <a:r>
              <a:rPr lang="en-US" sz="2000" b="1" dirty="0" smtClean="0">
                <a:latin typeface="Times New Roman" pitchFamily="18" charset="0"/>
                <a:cs typeface="Times New Roman" pitchFamily="18" charset="0"/>
              </a:rPr>
              <a:t>Kyoto </a:t>
            </a:r>
            <a:r>
              <a:rPr lang="en-US" sz="2000" b="1" dirty="0">
                <a:latin typeface="Times New Roman" pitchFamily="18" charset="0"/>
                <a:cs typeface="Times New Roman" pitchFamily="18" charset="0"/>
              </a:rPr>
              <a:t>protocol by developed </a:t>
            </a:r>
            <a:r>
              <a:rPr lang="en-US" sz="2000" b="1" dirty="0" smtClean="0">
                <a:latin typeface="Times New Roman" pitchFamily="18" charset="0"/>
                <a:cs typeface="Times New Roman" pitchFamily="18" charset="0"/>
              </a:rPr>
              <a:t>countries (2016)</a:t>
            </a:r>
          </a:p>
          <a:p>
            <a:pPr algn="just"/>
            <a:r>
              <a:rPr lang="en-US" sz="2000" b="1" dirty="0" smtClean="0">
                <a:latin typeface="Times New Roman" pitchFamily="18" charset="0"/>
                <a:cs typeface="Times New Roman" pitchFamily="18" charset="0"/>
              </a:rPr>
              <a:t>Difference between Sanitary and industrial landfills (2016)  </a:t>
            </a:r>
          </a:p>
          <a:p>
            <a:pPr marL="0" indent="0" algn="just">
              <a:buNone/>
            </a:pPr>
            <a:r>
              <a:rPr lang="en-US" sz="2000" b="1" dirty="0" smtClean="0">
                <a:latin typeface="Times New Roman" pitchFamily="18" charset="0"/>
                <a:cs typeface="Times New Roman" pitchFamily="18" charset="0"/>
              </a:rPr>
              <a:t>Answer:- Sanitary </a:t>
            </a:r>
            <a:r>
              <a:rPr lang="en-US" sz="2000" b="1" dirty="0">
                <a:latin typeface="Times New Roman" pitchFamily="18" charset="0"/>
                <a:cs typeface="Times New Roman" pitchFamily="18" charset="0"/>
              </a:rPr>
              <a:t>landfills</a:t>
            </a:r>
            <a:r>
              <a:rPr lang="en-US" sz="2000" dirty="0">
                <a:latin typeface="Times New Roman" pitchFamily="18" charset="0"/>
                <a:cs typeface="Times New Roman" pitchFamily="18" charset="0"/>
              </a:rPr>
              <a:t> are sites where waste is isolated from the environment until it is safe. It is considered when it has completely degraded biologically, chemically and physically</a:t>
            </a:r>
            <a:r>
              <a:rPr lang="en-US" sz="2000" dirty="0" smtClean="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Industrial</a:t>
            </a:r>
            <a:r>
              <a:rPr lang="en-US" sz="2000" dirty="0">
                <a:latin typeface="Times New Roman" pitchFamily="18" charset="0"/>
                <a:cs typeface="Times New Roman" pitchFamily="18" charset="0"/>
              </a:rPr>
              <a:t> waste </a:t>
            </a:r>
            <a:r>
              <a:rPr lang="en-US" sz="2000" b="1" dirty="0">
                <a:latin typeface="Times New Roman" pitchFamily="18" charset="0"/>
                <a:cs typeface="Times New Roman" pitchFamily="18" charset="0"/>
              </a:rPr>
              <a:t>landfills</a:t>
            </a:r>
            <a:r>
              <a:rPr lang="en-US" sz="2000" dirty="0">
                <a:latin typeface="Times New Roman" pitchFamily="18" charset="0"/>
                <a:cs typeface="Times New Roman" pitchFamily="18" charset="0"/>
              </a:rPr>
              <a:t> are engineered to safely house a variety of different types of </a:t>
            </a:r>
            <a:r>
              <a:rPr lang="en-US" sz="2000" b="1" dirty="0">
                <a:latin typeface="Times New Roman" pitchFamily="18" charset="0"/>
                <a:cs typeface="Times New Roman" pitchFamily="18" charset="0"/>
              </a:rPr>
              <a:t>industrial</a:t>
            </a:r>
            <a:r>
              <a:rPr lang="en-US" sz="2000" dirty="0">
                <a:latin typeface="Times New Roman" pitchFamily="18" charset="0"/>
                <a:cs typeface="Times New Roman" pitchFamily="18" charset="0"/>
              </a:rPr>
              <a:t> waste products, including plastic, glass, concrete, and construction debris. Along with collecting </a:t>
            </a:r>
            <a:r>
              <a:rPr lang="en-US" sz="2000" b="1" dirty="0">
                <a:latin typeface="Times New Roman" pitchFamily="18" charset="0"/>
                <a:cs typeface="Times New Roman" pitchFamily="18" charset="0"/>
              </a:rPr>
              <a:t>industrial</a:t>
            </a:r>
            <a:r>
              <a:rPr lang="en-US" sz="2000" dirty="0">
                <a:latin typeface="Times New Roman" pitchFamily="18" charset="0"/>
                <a:cs typeface="Times New Roman" pitchFamily="18" charset="0"/>
              </a:rPr>
              <a:t> waste, these </a:t>
            </a:r>
            <a:r>
              <a:rPr lang="en-US" sz="2000" b="1" dirty="0">
                <a:latin typeface="Times New Roman" pitchFamily="18" charset="0"/>
                <a:cs typeface="Times New Roman" pitchFamily="18" charset="0"/>
              </a:rPr>
              <a:t>landfills</a:t>
            </a:r>
            <a:r>
              <a:rPr lang="en-US" sz="2000" dirty="0">
                <a:latin typeface="Times New Roman" pitchFamily="18" charset="0"/>
                <a:cs typeface="Times New Roman" pitchFamily="18" charset="0"/>
              </a:rPr>
              <a:t> also serve as disposal sites for construction </a:t>
            </a:r>
            <a:r>
              <a:rPr lang="en-US" sz="2000" dirty="0" smtClean="0">
                <a:latin typeface="Times New Roman" pitchFamily="18" charset="0"/>
                <a:cs typeface="Times New Roman" pitchFamily="18" charset="0"/>
              </a:rPr>
              <a:t>debris.</a:t>
            </a:r>
          </a:p>
          <a:p>
            <a:pPr algn="just"/>
            <a:r>
              <a:rPr lang="en-US" sz="2000" b="1" dirty="0" smtClean="0">
                <a:latin typeface="Times New Roman" pitchFamily="18" charset="0"/>
                <a:cs typeface="Times New Roman" pitchFamily="18" charset="0"/>
              </a:rPr>
              <a:t>Land selection Criteria for landfill:- (2016)</a:t>
            </a:r>
          </a:p>
          <a:p>
            <a:pPr marL="0" indent="0" algn="just">
              <a:buNone/>
            </a:pPr>
            <a:r>
              <a:rPr lang="en-US" sz="2000" b="1" dirty="0" smtClean="0">
                <a:latin typeface="Times New Roman" pitchFamily="18" charset="0"/>
                <a:cs typeface="Times New Roman" pitchFamily="18" charset="0"/>
              </a:rPr>
              <a:t>Answer:- Criteria</a:t>
            </a:r>
            <a:r>
              <a:rPr lang="en-US" sz="2000" dirty="0">
                <a:latin typeface="Times New Roman" pitchFamily="18" charset="0"/>
                <a:cs typeface="Times New Roman" pitchFamily="18" charset="0"/>
              </a:rPr>
              <a:t> for </a:t>
            </a:r>
            <a:r>
              <a:rPr lang="en-US" sz="2000" b="1" dirty="0">
                <a:latin typeface="Times New Roman" pitchFamily="18" charset="0"/>
                <a:cs typeface="Times New Roman" pitchFamily="18" charset="0"/>
              </a:rPr>
              <a:t>Selection</a:t>
            </a:r>
            <a:r>
              <a:rPr lang="en-US" sz="2000" dirty="0">
                <a:latin typeface="Times New Roman" pitchFamily="18" charset="0"/>
                <a:cs typeface="Times New Roman" pitchFamily="18" charset="0"/>
              </a:rPr>
              <a:t> of </a:t>
            </a:r>
            <a:r>
              <a:rPr lang="en-US" sz="2000" b="1" dirty="0">
                <a:latin typeface="Times New Roman" pitchFamily="18" charset="0"/>
                <a:cs typeface="Times New Roman" pitchFamily="18" charset="0"/>
              </a:rPr>
              <a:t>Land</a:t>
            </a:r>
            <a:r>
              <a:rPr lang="en-US" sz="2000" dirty="0">
                <a:latin typeface="Times New Roman" pitchFamily="18" charset="0"/>
                <a:cs typeface="Times New Roman" pitchFamily="18" charset="0"/>
              </a:rPr>
              <a:t> fill Site. </a:t>
            </a:r>
            <a:r>
              <a:rPr lang="en-US" sz="2000" b="1" dirty="0">
                <a:latin typeface="Times New Roman" pitchFamily="18" charset="0"/>
                <a:cs typeface="Times New Roman" pitchFamily="18" charset="0"/>
              </a:rPr>
              <a:t>Landfill</a:t>
            </a:r>
            <a:r>
              <a:rPr lang="en-US" sz="2000" dirty="0">
                <a:latin typeface="Times New Roman" pitchFamily="18" charset="0"/>
                <a:cs typeface="Times New Roman" pitchFamily="18" charset="0"/>
              </a:rPr>
              <a:t> site for solid wastes should be selected on following </a:t>
            </a:r>
            <a:r>
              <a:rPr lang="en-US" sz="2000" b="1" dirty="0" smtClean="0">
                <a:latin typeface="Times New Roman" pitchFamily="18" charset="0"/>
                <a:cs typeface="Times New Roman" pitchFamily="18" charset="0"/>
              </a:rPr>
              <a:t>criteria</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Land</a:t>
            </a:r>
            <a:r>
              <a:rPr lang="en-US" sz="2000" dirty="0">
                <a:latin typeface="Times New Roman" pitchFamily="18" charset="0"/>
                <a:cs typeface="Times New Roman" pitchFamily="18" charset="0"/>
              </a:rPr>
              <a:t> area and volume should be sufficient enough to provide </a:t>
            </a:r>
            <a:r>
              <a:rPr lang="en-US" sz="2000" b="1" dirty="0">
                <a:latin typeface="Times New Roman" pitchFamily="18" charset="0"/>
                <a:cs typeface="Times New Roman" pitchFamily="18" charset="0"/>
              </a:rPr>
              <a:t>landfill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capacity </a:t>
            </a:r>
            <a:r>
              <a:rPr lang="en-US" sz="2000" dirty="0">
                <a:latin typeface="Times New Roman" pitchFamily="18" charset="0"/>
                <a:cs typeface="Times New Roman" pitchFamily="18" charset="0"/>
              </a:rPr>
              <a:t>so that the projected need can be fulfilled for several years</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Vaccine, its classification and DNA vaccine (2016)</a:t>
            </a:r>
          </a:p>
          <a:p>
            <a:pPr algn="just"/>
            <a:r>
              <a:rPr lang="en-US" sz="2000" b="1" dirty="0" smtClean="0">
                <a:latin typeface="Times New Roman" pitchFamily="18" charset="0"/>
                <a:cs typeface="Times New Roman" pitchFamily="18" charset="0"/>
              </a:rPr>
              <a:t>Causative organism and vector of dengue and its prevention (2016) </a:t>
            </a:r>
          </a:p>
          <a:p>
            <a:pPr marL="0" indent="0" algn="just">
              <a:buNone/>
            </a:pPr>
            <a:r>
              <a:rPr lang="en-US" sz="2000" b="1" dirty="0" smtClean="0">
                <a:latin typeface="Times New Roman" pitchFamily="18" charset="0"/>
                <a:cs typeface="Times New Roman" pitchFamily="18" charset="0"/>
              </a:rPr>
              <a:t>Answer:- </a:t>
            </a: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Aedes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aegypti</a:t>
            </a:r>
            <a:r>
              <a:rPr lang="en-US" sz="2000" dirty="0">
                <a:latin typeface="Times New Roman" pitchFamily="18" charset="0"/>
                <a:cs typeface="Times New Roman" pitchFamily="18" charset="0"/>
              </a:rPr>
              <a:t> mosquito is the primary </a:t>
            </a:r>
            <a:r>
              <a:rPr lang="en-US" sz="2000" b="1" dirty="0">
                <a:latin typeface="Times New Roman" pitchFamily="18" charset="0"/>
                <a:cs typeface="Times New Roman" pitchFamily="18" charset="0"/>
              </a:rPr>
              <a:t>vector of dengue</a:t>
            </a:r>
            <a:r>
              <a:rPr lang="en-US" sz="2000" dirty="0">
                <a:latin typeface="Times New Roman" pitchFamily="18" charset="0"/>
                <a:cs typeface="Times New Roman" pitchFamily="18" charset="0"/>
              </a:rPr>
              <a:t>. The virus is transmitted to humans through the bites of infected female mosquitoes. After virus incubation for 4–10 days, an infected mosquito is capable of transmitting the virus for the rest of its life.</a:t>
            </a: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323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77000"/>
          </a:xfrm>
        </p:spPr>
        <p:txBody>
          <a:bodyPr>
            <a:normAutofit/>
          </a:bodyPr>
          <a:lstStyle/>
          <a:p>
            <a:pPr algn="just"/>
            <a:r>
              <a:rPr lang="en-US" sz="2000" dirty="0" smtClean="0">
                <a:latin typeface="Times New Roman" pitchFamily="18" charset="0"/>
                <a:cs typeface="Times New Roman" pitchFamily="18" charset="0"/>
              </a:rPr>
              <a:t>Remote sensing techniques, resolution and its various types (2016)</a:t>
            </a:r>
          </a:p>
          <a:p>
            <a:pPr algn="just"/>
            <a:r>
              <a:rPr lang="en-US" sz="2000" dirty="0" smtClean="0">
                <a:latin typeface="Times New Roman" pitchFamily="18" charset="0"/>
                <a:cs typeface="Times New Roman" pitchFamily="18" charset="0"/>
              </a:rPr>
              <a:t>Hydrological cycle  and its importance (2016)</a:t>
            </a:r>
          </a:p>
          <a:p>
            <a:pPr algn="just"/>
            <a:r>
              <a:rPr lang="en-US" sz="2000" dirty="0" smtClean="0">
                <a:latin typeface="Times New Roman" pitchFamily="18" charset="0"/>
                <a:cs typeface="Times New Roman" pitchFamily="18" charset="0"/>
              </a:rPr>
              <a:t>Cholesterol, its importance and its normal blood level, dangers of elevated levels with reference to health and disease in human  (2016)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Tsunami how its generated and its characteristics (2016)</a:t>
            </a:r>
          </a:p>
          <a:p>
            <a:pPr algn="just"/>
            <a:r>
              <a:rPr lang="en-US" sz="2000" dirty="0" smtClean="0">
                <a:latin typeface="Times New Roman" pitchFamily="18" charset="0"/>
                <a:cs typeface="Times New Roman" pitchFamily="18" charset="0"/>
              </a:rPr>
              <a:t>Earth quake, Richter scale n intensity of earth quake in Pakistan in 2015 (2016)</a:t>
            </a:r>
          </a:p>
          <a:p>
            <a:pPr algn="just"/>
            <a:r>
              <a:rPr lang="en-US" sz="2000" dirty="0" smtClean="0">
                <a:latin typeface="Times New Roman" pitchFamily="18" charset="0"/>
                <a:cs typeface="Times New Roman" pitchFamily="18" charset="0"/>
              </a:rPr>
              <a:t>Preservatives and antioxidant (2016)</a:t>
            </a:r>
          </a:p>
          <a:p>
            <a:pPr algn="just"/>
            <a:r>
              <a:rPr lang="en-US" sz="2000" dirty="0" smtClean="0">
                <a:latin typeface="Times New Roman" pitchFamily="18" charset="0"/>
                <a:cs typeface="Times New Roman" pitchFamily="18" charset="0"/>
              </a:rPr>
              <a:t>Green house effect is blessing (2016).</a:t>
            </a:r>
          </a:p>
          <a:p>
            <a:pPr marL="0" indent="0" algn="just">
              <a:buNone/>
            </a:pPr>
            <a:r>
              <a:rPr lang="en-US" sz="2000" b="1" dirty="0" smtClean="0"/>
              <a:t>Answer:- </a:t>
            </a:r>
            <a:r>
              <a:rPr lang="en-US" sz="2000" dirty="0" smtClean="0"/>
              <a:t>CO2 </a:t>
            </a:r>
            <a:r>
              <a:rPr lang="en-US" sz="2000" dirty="0"/>
              <a:t>exists naturally in the Earth's atmosphere. As a </a:t>
            </a:r>
            <a:r>
              <a:rPr lang="en-US" sz="2000" b="1" dirty="0"/>
              <a:t>greenhouse gas</a:t>
            </a:r>
            <a:r>
              <a:rPr lang="en-US" sz="2000" dirty="0"/>
              <a:t>, it contributes to the </a:t>
            </a:r>
            <a:r>
              <a:rPr lang="en-US" sz="2000" b="1" dirty="0"/>
              <a:t>Greenhouse Effect</a:t>
            </a:r>
            <a:r>
              <a:rPr lang="en-US" sz="2000" dirty="0"/>
              <a:t>, the process by which thermal radiation from the planetary surface is absorbed by atmospheric </a:t>
            </a:r>
            <a:r>
              <a:rPr lang="en-US" sz="2000" b="1" dirty="0"/>
              <a:t>greenhouse gases</a:t>
            </a:r>
            <a:r>
              <a:rPr lang="en-US" sz="2000" dirty="0"/>
              <a:t> and re-radiated in all directions, thereby preventing the Earth from </a:t>
            </a:r>
            <a:r>
              <a:rPr lang="en-US" sz="2000" dirty="0" smtClean="0"/>
              <a:t>over-cooling.</a:t>
            </a:r>
          </a:p>
          <a:p>
            <a:pPr algn="just"/>
            <a:r>
              <a:rPr lang="en-US" sz="2000" dirty="0" smtClean="0">
                <a:latin typeface="Times New Roman" pitchFamily="18" charset="0"/>
                <a:cs typeface="Times New Roman" pitchFamily="18" charset="0"/>
              </a:rPr>
              <a:t>Enhanced green house gases and its relation with global warming (2016)</a:t>
            </a:r>
          </a:p>
          <a:p>
            <a:pPr algn="just"/>
            <a:r>
              <a:rPr lang="en-US" sz="2000" dirty="0">
                <a:latin typeface="Times New Roman" pitchFamily="18" charset="0"/>
                <a:cs typeface="Times New Roman" pitchFamily="18" charset="0"/>
              </a:rPr>
              <a:t>Explain in details the common causes of Heart Attack</a:t>
            </a:r>
            <a:r>
              <a:rPr lang="en-US" sz="2000" dirty="0" smtClean="0">
                <a:latin typeface="Times New Roman" pitchFamily="18" charset="0"/>
                <a:cs typeface="Times New Roman" pitchFamily="18" charset="0"/>
              </a:rPr>
              <a:t>. (2017) </a:t>
            </a:r>
          </a:p>
          <a:p>
            <a:pPr marL="0" indent="0" algn="just">
              <a:buNone/>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heart attack</a:t>
            </a:r>
            <a:r>
              <a:rPr lang="en-US" sz="2000" dirty="0">
                <a:latin typeface="Times New Roman" pitchFamily="18" charset="0"/>
                <a:cs typeface="Times New Roman" pitchFamily="18" charset="0"/>
              </a:rPr>
              <a:t> occurs when one or more of your coronary arteries become blocked. Over time, a coronary artery can narrow from the buildup of various substances, including cholesterol (atherosclerosis). This condition, known as coronary </a:t>
            </a:r>
            <a:r>
              <a:rPr lang="en-US" sz="2000" dirty="0" smtClean="0">
                <a:latin typeface="Times New Roman" pitchFamily="18" charset="0"/>
                <a:cs typeface="Times New Roman" pitchFamily="18" charset="0"/>
              </a:rPr>
              <a:t>artery </a:t>
            </a:r>
            <a:r>
              <a:rPr lang="en-US" sz="2000" b="1" dirty="0" smtClean="0">
                <a:latin typeface="Times New Roman" pitchFamily="18" charset="0"/>
                <a:cs typeface="Times New Roman" pitchFamily="18" charset="0"/>
              </a:rPr>
              <a:t>disease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causes</a:t>
            </a:r>
            <a:r>
              <a:rPr lang="en-US" sz="2000" dirty="0">
                <a:latin typeface="Times New Roman" pitchFamily="18" charset="0"/>
                <a:cs typeface="Times New Roman" pitchFamily="18" charset="0"/>
              </a:rPr>
              <a:t> most </a:t>
            </a:r>
            <a:r>
              <a:rPr lang="en-US" sz="2000" b="1" dirty="0">
                <a:latin typeface="Times New Roman" pitchFamily="18" charset="0"/>
                <a:cs typeface="Times New Roman" pitchFamily="18" charset="0"/>
              </a:rPr>
              <a:t>heart attacks</a:t>
            </a:r>
            <a:r>
              <a:rPr lang="en-US" sz="2000" dirty="0"/>
              <a:t>.</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65363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8277</TotalTime>
  <Words>681</Words>
  <Application>Microsoft Office PowerPoint</Application>
  <PresentationFormat>On-screen Show (4:3)</PresentationFormat>
  <Paragraphs>183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Most repeated questions:- EDS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EDS last 5 years papers:-</dc:title>
  <dc:creator>Pace Computers</dc:creator>
  <cp:lastModifiedBy>Pace Computers</cp:lastModifiedBy>
  <cp:revision>39</cp:revision>
  <dcterms:created xsi:type="dcterms:W3CDTF">2019-08-09T09:33:49Z</dcterms:created>
  <dcterms:modified xsi:type="dcterms:W3CDTF">2019-08-16T14:46:41Z</dcterms:modified>
</cp:coreProperties>
</file>