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8C0098-CE1A-48E9-A70C-91FE09A52520}" type="datetimeFigureOut">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5B478-832D-4C4E-92F7-1126449B1D9E}" type="slidenum">
              <a:rPr lang="en-US" smtClean="0"/>
              <a:t>‹#›</a:t>
            </a:fld>
            <a:endParaRPr lang="en-US"/>
          </a:p>
        </p:txBody>
      </p:sp>
    </p:spTree>
    <p:extLst>
      <p:ext uri="{BB962C8B-B14F-4D97-AF65-F5344CB8AC3E}">
        <p14:creationId xmlns:p14="http://schemas.microsoft.com/office/powerpoint/2010/main" val="692279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C0098-CE1A-48E9-A70C-91FE09A52520}" type="datetimeFigureOut">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5B478-832D-4C4E-92F7-1126449B1D9E}" type="slidenum">
              <a:rPr lang="en-US" smtClean="0"/>
              <a:t>‹#›</a:t>
            </a:fld>
            <a:endParaRPr lang="en-US"/>
          </a:p>
        </p:txBody>
      </p:sp>
    </p:spTree>
    <p:extLst>
      <p:ext uri="{BB962C8B-B14F-4D97-AF65-F5344CB8AC3E}">
        <p14:creationId xmlns:p14="http://schemas.microsoft.com/office/powerpoint/2010/main" val="1656399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C0098-CE1A-48E9-A70C-91FE09A52520}" type="datetimeFigureOut">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5B478-832D-4C4E-92F7-1126449B1D9E}" type="slidenum">
              <a:rPr lang="en-US" smtClean="0"/>
              <a:t>‹#›</a:t>
            </a:fld>
            <a:endParaRPr lang="en-US"/>
          </a:p>
        </p:txBody>
      </p:sp>
    </p:spTree>
    <p:extLst>
      <p:ext uri="{BB962C8B-B14F-4D97-AF65-F5344CB8AC3E}">
        <p14:creationId xmlns:p14="http://schemas.microsoft.com/office/powerpoint/2010/main" val="3174075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C0098-CE1A-48E9-A70C-91FE09A52520}" type="datetimeFigureOut">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5B478-832D-4C4E-92F7-1126449B1D9E}" type="slidenum">
              <a:rPr lang="en-US" smtClean="0"/>
              <a:t>‹#›</a:t>
            </a:fld>
            <a:endParaRPr lang="en-US"/>
          </a:p>
        </p:txBody>
      </p:sp>
    </p:spTree>
    <p:extLst>
      <p:ext uri="{BB962C8B-B14F-4D97-AF65-F5344CB8AC3E}">
        <p14:creationId xmlns:p14="http://schemas.microsoft.com/office/powerpoint/2010/main" val="298820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8C0098-CE1A-48E9-A70C-91FE09A52520}" type="datetimeFigureOut">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5B478-832D-4C4E-92F7-1126449B1D9E}" type="slidenum">
              <a:rPr lang="en-US" smtClean="0"/>
              <a:t>‹#›</a:t>
            </a:fld>
            <a:endParaRPr lang="en-US"/>
          </a:p>
        </p:txBody>
      </p:sp>
    </p:spTree>
    <p:extLst>
      <p:ext uri="{BB962C8B-B14F-4D97-AF65-F5344CB8AC3E}">
        <p14:creationId xmlns:p14="http://schemas.microsoft.com/office/powerpoint/2010/main" val="602668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8C0098-CE1A-48E9-A70C-91FE09A52520}" type="datetimeFigureOut">
              <a:rPr lang="en-US" smtClean="0"/>
              <a:t>7/21/2019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65B478-832D-4C4E-92F7-1126449B1D9E}" type="slidenum">
              <a:rPr lang="en-US" smtClean="0"/>
              <a:t>‹#›</a:t>
            </a:fld>
            <a:endParaRPr lang="en-US"/>
          </a:p>
        </p:txBody>
      </p:sp>
    </p:spTree>
    <p:extLst>
      <p:ext uri="{BB962C8B-B14F-4D97-AF65-F5344CB8AC3E}">
        <p14:creationId xmlns:p14="http://schemas.microsoft.com/office/powerpoint/2010/main" val="288154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8C0098-CE1A-48E9-A70C-91FE09A52520}" type="datetimeFigureOut">
              <a:rPr lang="en-US" smtClean="0"/>
              <a:t>7/21/2019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65B478-832D-4C4E-92F7-1126449B1D9E}" type="slidenum">
              <a:rPr lang="en-US" smtClean="0"/>
              <a:t>‹#›</a:t>
            </a:fld>
            <a:endParaRPr lang="en-US"/>
          </a:p>
        </p:txBody>
      </p:sp>
    </p:spTree>
    <p:extLst>
      <p:ext uri="{BB962C8B-B14F-4D97-AF65-F5344CB8AC3E}">
        <p14:creationId xmlns:p14="http://schemas.microsoft.com/office/powerpoint/2010/main" val="1290115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8C0098-CE1A-48E9-A70C-91FE09A52520}" type="datetimeFigureOut">
              <a:rPr lang="en-US" smtClean="0"/>
              <a:t>7/21/2019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65B478-832D-4C4E-92F7-1126449B1D9E}" type="slidenum">
              <a:rPr lang="en-US" smtClean="0"/>
              <a:t>‹#›</a:t>
            </a:fld>
            <a:endParaRPr lang="en-US"/>
          </a:p>
        </p:txBody>
      </p:sp>
    </p:spTree>
    <p:extLst>
      <p:ext uri="{BB962C8B-B14F-4D97-AF65-F5344CB8AC3E}">
        <p14:creationId xmlns:p14="http://schemas.microsoft.com/office/powerpoint/2010/main" val="1973081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C0098-CE1A-48E9-A70C-91FE09A52520}" type="datetimeFigureOut">
              <a:rPr lang="en-US" smtClean="0"/>
              <a:t>7/21/2019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65B478-832D-4C4E-92F7-1126449B1D9E}" type="slidenum">
              <a:rPr lang="en-US" smtClean="0"/>
              <a:t>‹#›</a:t>
            </a:fld>
            <a:endParaRPr lang="en-US"/>
          </a:p>
        </p:txBody>
      </p:sp>
    </p:spTree>
    <p:extLst>
      <p:ext uri="{BB962C8B-B14F-4D97-AF65-F5344CB8AC3E}">
        <p14:creationId xmlns:p14="http://schemas.microsoft.com/office/powerpoint/2010/main" val="1111650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C0098-CE1A-48E9-A70C-91FE09A52520}" type="datetimeFigureOut">
              <a:rPr lang="en-US" smtClean="0"/>
              <a:t>7/21/2019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65B478-832D-4C4E-92F7-1126449B1D9E}" type="slidenum">
              <a:rPr lang="en-US" smtClean="0"/>
              <a:t>‹#›</a:t>
            </a:fld>
            <a:endParaRPr lang="en-US"/>
          </a:p>
        </p:txBody>
      </p:sp>
    </p:spTree>
    <p:extLst>
      <p:ext uri="{BB962C8B-B14F-4D97-AF65-F5344CB8AC3E}">
        <p14:creationId xmlns:p14="http://schemas.microsoft.com/office/powerpoint/2010/main" val="1976204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C0098-CE1A-48E9-A70C-91FE09A52520}" type="datetimeFigureOut">
              <a:rPr lang="en-US" smtClean="0"/>
              <a:t>7/21/2019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65B478-832D-4C4E-92F7-1126449B1D9E}" type="slidenum">
              <a:rPr lang="en-US" smtClean="0"/>
              <a:t>‹#›</a:t>
            </a:fld>
            <a:endParaRPr lang="en-US"/>
          </a:p>
        </p:txBody>
      </p:sp>
    </p:spTree>
    <p:extLst>
      <p:ext uri="{BB962C8B-B14F-4D97-AF65-F5344CB8AC3E}">
        <p14:creationId xmlns:p14="http://schemas.microsoft.com/office/powerpoint/2010/main" val="113716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C0098-CE1A-48E9-A70C-91FE09A52520}" type="datetimeFigureOut">
              <a:rPr lang="en-US" smtClean="0"/>
              <a:t>7/21/2019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65B478-832D-4C4E-92F7-1126449B1D9E}" type="slidenum">
              <a:rPr lang="en-US" smtClean="0"/>
              <a:t>‹#›</a:t>
            </a:fld>
            <a:endParaRPr lang="en-US"/>
          </a:p>
        </p:txBody>
      </p:sp>
    </p:spTree>
    <p:extLst>
      <p:ext uri="{BB962C8B-B14F-4D97-AF65-F5344CB8AC3E}">
        <p14:creationId xmlns:p14="http://schemas.microsoft.com/office/powerpoint/2010/main" val="164593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152399"/>
          </a:xfrm>
        </p:spPr>
        <p:txBody>
          <a:bodyPr>
            <a:normAutofit fontScale="90000"/>
          </a:bodyPr>
          <a:lstStyle/>
          <a:p>
            <a:endParaRPr lang="en-US" dirty="0"/>
          </a:p>
        </p:txBody>
      </p:sp>
      <p:sp>
        <p:nvSpPr>
          <p:cNvPr id="3" name="Subtitle 2"/>
          <p:cNvSpPr>
            <a:spLocks noGrp="1"/>
          </p:cNvSpPr>
          <p:nvPr>
            <p:ph type="subTitle" idx="1"/>
          </p:nvPr>
        </p:nvSpPr>
        <p:spPr>
          <a:xfrm>
            <a:off x="304800" y="381000"/>
            <a:ext cx="8686800" cy="6248400"/>
          </a:xfrm>
        </p:spPr>
        <p:txBody>
          <a:bodyPr>
            <a:normAutofit/>
          </a:bodyPr>
          <a:lstStyle/>
          <a:p>
            <a:pPr algn="just"/>
            <a:r>
              <a:rPr lang="en-US" sz="2400" b="1" dirty="0" smtClean="0">
                <a:solidFill>
                  <a:schemeClr val="tx1"/>
                </a:solidFill>
                <a:latin typeface="Times New Roman" pitchFamily="18" charset="0"/>
                <a:cs typeface="Times New Roman" pitchFamily="18" charset="0"/>
              </a:rPr>
              <a:t>Big bang theory:-definition:- </a:t>
            </a:r>
            <a:r>
              <a:rPr lang="en-US" sz="2000" dirty="0" smtClean="0">
                <a:solidFill>
                  <a:schemeClr val="tx1"/>
                </a:solidFill>
                <a:latin typeface="Times New Roman" pitchFamily="18" charset="0"/>
                <a:cs typeface="Times New Roman" pitchFamily="18" charset="0"/>
              </a:rPr>
              <a:t>a theory of astronomy says that the universe originated billions of years ago in an explosion from a single point of </a:t>
            </a:r>
            <a:r>
              <a:rPr lang="en-US" sz="2000" dirty="0" err="1" smtClean="0">
                <a:solidFill>
                  <a:schemeClr val="tx1"/>
                </a:solidFill>
                <a:latin typeface="Times New Roman" pitchFamily="18" charset="0"/>
                <a:cs typeface="Times New Roman" pitchFamily="18" charset="0"/>
              </a:rPr>
              <a:t>infinte</a:t>
            </a:r>
            <a:r>
              <a:rPr lang="en-US" sz="2000" dirty="0" smtClean="0">
                <a:solidFill>
                  <a:schemeClr val="tx1"/>
                </a:solidFill>
                <a:latin typeface="Times New Roman" pitchFamily="18" charset="0"/>
                <a:cs typeface="Times New Roman" pitchFamily="18" charset="0"/>
              </a:rPr>
              <a:t> density and suddenly exploded and within seconds became bigger.</a:t>
            </a:r>
          </a:p>
          <a:p>
            <a:pPr marL="457200" indent="-457200" algn="just">
              <a:buAutoNum type="arabicParenR"/>
            </a:pPr>
            <a:r>
              <a:rPr lang="en-US" sz="2000" dirty="0" smtClean="0">
                <a:solidFill>
                  <a:schemeClr val="tx1"/>
                </a:solidFill>
                <a:latin typeface="Times New Roman" pitchFamily="18" charset="0"/>
                <a:cs typeface="Times New Roman" pitchFamily="18" charset="0"/>
              </a:rPr>
              <a:t>Most astronomers believe that universe began in a big bang about 14 billion years ago.</a:t>
            </a:r>
          </a:p>
          <a:p>
            <a:pPr marL="457200" indent="-457200" algn="just">
              <a:buAutoNum type="arabicParenR"/>
            </a:pPr>
            <a:r>
              <a:rPr lang="en-US" sz="2000" dirty="0" smtClean="0">
                <a:solidFill>
                  <a:schemeClr val="tx1"/>
                </a:solidFill>
                <a:latin typeface="Times New Roman" pitchFamily="18" charset="0"/>
                <a:cs typeface="Times New Roman" pitchFamily="18" charset="0"/>
              </a:rPr>
              <a:t>At that time the entire universe was inside a bubble that was thousand of times smaller than a pinhead. It was hotter and denser anything we can imagine.</a:t>
            </a:r>
          </a:p>
          <a:p>
            <a:pPr marL="457200" indent="-457200" algn="just">
              <a:buAutoNum type="arabicParenR"/>
            </a:pPr>
            <a:r>
              <a:rPr lang="en-US" sz="2000" dirty="0" smtClean="0">
                <a:solidFill>
                  <a:schemeClr val="tx1"/>
                </a:solidFill>
                <a:latin typeface="Times New Roman" pitchFamily="18" charset="0"/>
                <a:cs typeface="Times New Roman" pitchFamily="18" charset="0"/>
              </a:rPr>
              <a:t>Then suddenly it exploded. The universe that we know was born.</a:t>
            </a:r>
          </a:p>
          <a:p>
            <a:pPr marL="457200" indent="-457200" algn="just">
              <a:buAutoNum type="arabicParenR"/>
            </a:pPr>
            <a:r>
              <a:rPr lang="en-US" sz="2000" dirty="0" smtClean="0">
                <a:solidFill>
                  <a:schemeClr val="tx1"/>
                </a:solidFill>
                <a:latin typeface="Times New Roman" pitchFamily="18" charset="0"/>
                <a:cs typeface="Times New Roman" pitchFamily="18" charset="0"/>
              </a:rPr>
              <a:t>Time, space and matter all began with big bang.</a:t>
            </a:r>
          </a:p>
          <a:p>
            <a:pPr marL="457200" indent="-457200" algn="just">
              <a:buAutoNum type="arabicParenR"/>
            </a:pPr>
            <a:r>
              <a:rPr lang="en-US" sz="2000" dirty="0" smtClean="0">
                <a:solidFill>
                  <a:schemeClr val="tx1"/>
                </a:solidFill>
                <a:latin typeface="Times New Roman" pitchFamily="18" charset="0"/>
                <a:cs typeface="Times New Roman" pitchFamily="18" charset="0"/>
              </a:rPr>
              <a:t>It kept on growing and still expanding today.</a:t>
            </a:r>
          </a:p>
          <a:p>
            <a:pPr marL="457200" indent="-457200" algn="just">
              <a:buAutoNum type="arabicParenR"/>
            </a:pPr>
            <a:r>
              <a:rPr lang="en-US" sz="2000" dirty="0" smtClean="0">
                <a:solidFill>
                  <a:schemeClr val="tx1"/>
                </a:solidFill>
                <a:latin typeface="Times New Roman" pitchFamily="18" charset="0"/>
                <a:cs typeface="Times New Roman" pitchFamily="18" charset="0"/>
              </a:rPr>
              <a:t>As the universe expanded and cooled energy changed into particles of matter and antimatter. These two opposite types of particles largely destroyed each other. </a:t>
            </a:r>
          </a:p>
          <a:p>
            <a:pPr marL="457200" indent="-457200" algn="just">
              <a:buAutoNum type="arabicParenR"/>
            </a:pPr>
            <a:r>
              <a:rPr lang="en-US" sz="2000" dirty="0" smtClean="0">
                <a:solidFill>
                  <a:schemeClr val="tx1"/>
                </a:solidFill>
                <a:latin typeface="Times New Roman" pitchFamily="18" charset="0"/>
                <a:cs typeface="Times New Roman" pitchFamily="18" charset="0"/>
              </a:rPr>
              <a:t>But some matter survived. Most stable particles called protons and neutrons started to form as the universe cooled, they form hydrogen and helium nuclei.</a:t>
            </a:r>
          </a:p>
          <a:p>
            <a:pPr marL="457200" indent="-457200" algn="just">
              <a:buAutoNum type="arabicParenR"/>
            </a:pPr>
            <a:r>
              <a:rPr lang="en-US" sz="2000" dirty="0" smtClean="0">
                <a:solidFill>
                  <a:schemeClr val="tx1"/>
                </a:solidFill>
                <a:latin typeface="Times New Roman" pitchFamily="18" charset="0"/>
                <a:cs typeface="Times New Roman" pitchFamily="18" charset="0"/>
              </a:rPr>
              <a:t>Atoms nuclei finally captured electrons and converted into atoms.</a:t>
            </a:r>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27488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
          </a:xfrm>
        </p:spPr>
        <p:txBody>
          <a:bodyPr>
            <a:normAutofit fontScale="90000"/>
          </a:bodyPr>
          <a:lstStyle/>
          <a:p>
            <a:endParaRPr lang="en-US" dirty="0"/>
          </a:p>
        </p:txBody>
      </p:sp>
      <p:sp>
        <p:nvSpPr>
          <p:cNvPr id="3" name="Content Placeholder 2"/>
          <p:cNvSpPr>
            <a:spLocks noGrp="1"/>
          </p:cNvSpPr>
          <p:nvPr>
            <p:ph idx="1"/>
          </p:nvPr>
        </p:nvSpPr>
        <p:spPr>
          <a:xfrm>
            <a:off x="152400" y="381000"/>
            <a:ext cx="8839200" cy="6248400"/>
          </a:xfrm>
        </p:spPr>
        <p:txBody>
          <a:bodyPr>
            <a:normAutofit/>
          </a:bodyPr>
          <a:lstStyle/>
          <a:p>
            <a:pPr marL="0" indent="0">
              <a:buNone/>
            </a:pPr>
            <a:r>
              <a:rPr lang="en-US" sz="2400" b="1" dirty="0" smtClean="0">
                <a:latin typeface="Times New Roman" pitchFamily="18" charset="0"/>
                <a:cs typeface="Times New Roman" pitchFamily="18" charset="0"/>
              </a:rPr>
              <a:t>Solar and lunar eclipse:- </a:t>
            </a:r>
            <a:r>
              <a:rPr lang="en-US" sz="2000" dirty="0" smtClean="0">
                <a:latin typeface="Times New Roman" pitchFamily="18" charset="0"/>
                <a:cs typeface="Times New Roman" pitchFamily="18" charset="0"/>
              </a:rPr>
              <a:t>an eclipse happens when a planet or a moon gets in a way of sunlight. On earth we experience two kinds of eclipses</a:t>
            </a:r>
          </a:p>
          <a:p>
            <a:pPr marL="0" indent="0">
              <a:buNone/>
            </a:pPr>
            <a:r>
              <a:rPr lang="en-US" sz="2400" b="1" dirty="0" smtClean="0">
                <a:latin typeface="Times New Roman" pitchFamily="18" charset="0"/>
                <a:cs typeface="Times New Roman" pitchFamily="18" charset="0"/>
              </a:rPr>
              <a:t>Solar eclipse:- </a:t>
            </a:r>
            <a:r>
              <a:rPr lang="en-US" sz="2000" dirty="0" smtClean="0">
                <a:latin typeface="Times New Roman" pitchFamily="18" charset="0"/>
                <a:cs typeface="Times New Roman" pitchFamily="18" charset="0"/>
              </a:rPr>
              <a:t>happens when moon gets in a way of sunlight. And casts it shadow on earth. There are two types of shadows umbra and penumbra.</a:t>
            </a:r>
          </a:p>
          <a:p>
            <a:pPr marL="0" indent="0">
              <a:buNone/>
            </a:pPr>
            <a:r>
              <a:rPr lang="en-US" sz="2000" dirty="0" smtClean="0">
                <a:latin typeface="Times New Roman" pitchFamily="18" charset="0"/>
                <a:cs typeface="Times New Roman" pitchFamily="18" charset="0"/>
              </a:rPr>
              <a:t>An observer in penumbra experiences partial eclipse and</a:t>
            </a:r>
          </a:p>
          <a:p>
            <a:pPr marL="0" indent="0">
              <a:buNone/>
            </a:pPr>
            <a:r>
              <a:rPr lang="en-US" sz="2000" dirty="0" smtClean="0">
                <a:latin typeface="Times New Roman" pitchFamily="18" charset="0"/>
                <a:cs typeface="Times New Roman" pitchFamily="18" charset="0"/>
              </a:rPr>
              <a:t>An observer in umbra experiences total eclipse.</a:t>
            </a:r>
          </a:p>
          <a:p>
            <a:pPr marL="0" indent="0">
              <a:buNone/>
            </a:pPr>
            <a:r>
              <a:rPr lang="en-US" sz="2000" dirty="0" smtClean="0">
                <a:latin typeface="Times New Roman" pitchFamily="18" charset="0"/>
                <a:cs typeface="Times New Roman" pitchFamily="18" charset="0"/>
              </a:rPr>
              <a:t>This means during the day the moon moves over the sun and it gets dark. </a:t>
            </a:r>
          </a:p>
          <a:p>
            <a:pPr marL="0" indent="0">
              <a:buNone/>
            </a:pPr>
            <a:r>
              <a:rPr lang="en-US" sz="2000" b="1" dirty="0" smtClean="0">
                <a:latin typeface="Times New Roman" pitchFamily="18" charset="0"/>
                <a:cs typeface="Times New Roman" pitchFamily="18" charset="0"/>
              </a:rPr>
              <a:t>Types of solar eclipse:-</a:t>
            </a:r>
          </a:p>
          <a:p>
            <a:pPr marL="0" indent="0">
              <a:buNone/>
            </a:pPr>
            <a:r>
              <a:rPr lang="en-US" sz="2000" b="1" dirty="0" smtClean="0">
                <a:latin typeface="Times New Roman" pitchFamily="18" charset="0"/>
                <a:cs typeface="Times New Roman" pitchFamily="18" charset="0"/>
              </a:rPr>
              <a:t>1) total:- </a:t>
            </a:r>
            <a:r>
              <a:rPr lang="en-US" sz="2000" dirty="0" smtClean="0">
                <a:latin typeface="Times New Roman" pitchFamily="18" charset="0"/>
                <a:cs typeface="Times New Roman" pitchFamily="18" charset="0"/>
              </a:rPr>
              <a:t>when moon completely stops sun rays. Happens about every year and half </a:t>
            </a: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2) partial</a:t>
            </a:r>
            <a:r>
              <a:rPr lang="en-US" sz="2000" dirty="0" smtClean="0">
                <a:latin typeface="Times New Roman" pitchFamily="18" charset="0"/>
                <a:cs typeface="Times New Roman" pitchFamily="18" charset="0"/>
              </a:rPr>
              <a:t>:- When moon doesn’t completely cover the sun or when sun half part hides</a:t>
            </a:r>
            <a:endParaRPr lang="en-US" sz="2000" dirty="0">
              <a:latin typeface="Times New Roman" pitchFamily="18" charset="0"/>
              <a:cs typeface="Times New Roman"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400" y="3733800"/>
            <a:ext cx="5715000" cy="1951956"/>
          </a:xfrm>
          <a:prstGeom prst="rect">
            <a:avLst/>
          </a:prstGeom>
        </p:spPr>
      </p:pic>
    </p:spTree>
    <p:extLst>
      <p:ext uri="{BB962C8B-B14F-4D97-AF65-F5344CB8AC3E}">
        <p14:creationId xmlns:p14="http://schemas.microsoft.com/office/powerpoint/2010/main" val="317057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152400" y="152400"/>
            <a:ext cx="8839200" cy="6553200"/>
          </a:xfrm>
        </p:spPr>
        <p:txBody>
          <a:bodyPr>
            <a:normAutofit/>
          </a:bodyPr>
          <a:lstStyle/>
          <a:p>
            <a:pPr marL="0" indent="0" algn="just">
              <a:buNone/>
            </a:pPr>
            <a:r>
              <a:rPr lang="en-US" sz="2000" b="1" dirty="0" smtClean="0">
                <a:latin typeface="Times New Roman" pitchFamily="18" charset="0"/>
                <a:cs typeface="Times New Roman" pitchFamily="18" charset="0"/>
              </a:rPr>
              <a:t>3) Annular solar eclipse:- </a:t>
            </a:r>
            <a:r>
              <a:rPr lang="en-US" sz="2000" dirty="0" smtClean="0">
                <a:latin typeface="Times New Roman" pitchFamily="18" charset="0"/>
                <a:cs typeface="Times New Roman" pitchFamily="18" charset="0"/>
              </a:rPr>
              <a:t>when sun rays appear in ring form. </a:t>
            </a:r>
          </a:p>
          <a:p>
            <a:pPr marL="0" indent="0" algn="just">
              <a:buNone/>
            </a:pPr>
            <a:r>
              <a:rPr lang="en-US" sz="2000" b="1" dirty="0" err="1" smtClean="0">
                <a:latin typeface="Times New Roman" pitchFamily="18" charset="0"/>
                <a:cs typeface="Times New Roman" pitchFamily="18" charset="0"/>
              </a:rPr>
              <a:t>Antumbra</a:t>
            </a:r>
            <a:r>
              <a:rPr lang="en-US" sz="2000" b="1" dirty="0">
                <a:latin typeface="Times New Roman" pitchFamily="18" charset="0"/>
                <a:cs typeface="Times New Roman" pitchFamily="18" charset="0"/>
              </a:rPr>
              <a:t>. The </a:t>
            </a:r>
            <a:r>
              <a:rPr lang="en-US" sz="2000" b="1" dirty="0" err="1">
                <a:latin typeface="Times New Roman" pitchFamily="18" charset="0"/>
                <a:cs typeface="Times New Roman" pitchFamily="18" charset="0"/>
              </a:rPr>
              <a:t>antumbra</a:t>
            </a:r>
            <a:r>
              <a:rPr lang="en-US" sz="2000" b="1" dirty="0">
                <a:latin typeface="Times New Roman" pitchFamily="18" charset="0"/>
                <a:cs typeface="Times New Roman" pitchFamily="18" charset="0"/>
              </a:rPr>
              <a:t> (from Latin ante, "before") is the region from which the occluding body appears entirely within the disc of the light source. An observer in this region experiences an annular eclipse, in which a bright ring is visible around the eclipsing body</a:t>
            </a:r>
            <a:r>
              <a:rPr lang="en-US" sz="2000" b="1" dirty="0" smtClean="0">
                <a:latin typeface="Times New Roman" pitchFamily="18" charset="0"/>
                <a:cs typeface="Times New Roman" pitchFamily="18" charset="0"/>
              </a:rPr>
              <a:t>.</a:t>
            </a:r>
          </a:p>
          <a:p>
            <a:pPr marL="0" indent="0" algn="just">
              <a:buNone/>
            </a:pPr>
            <a:r>
              <a:rPr lang="en-US" sz="2400" b="1" dirty="0" smtClean="0">
                <a:latin typeface="Times New Roman" pitchFamily="18" charset="0"/>
                <a:cs typeface="Times New Roman" pitchFamily="18" charset="0"/>
              </a:rPr>
              <a:t>Lunar eclipse:-</a:t>
            </a:r>
            <a:endParaRPr lang="en-US" sz="2400" b="1" dirty="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During lunar eclipse, earth gets in the way of the</a:t>
            </a:r>
          </a:p>
          <a:p>
            <a:pPr marL="0" indent="0" algn="just">
              <a:buNone/>
            </a:pPr>
            <a:r>
              <a:rPr lang="en-US" sz="2000" dirty="0" smtClean="0">
                <a:latin typeface="Times New Roman" pitchFamily="18" charset="0"/>
                <a:cs typeface="Times New Roman" pitchFamily="18" charset="0"/>
              </a:rPr>
              <a:t>Sun light hitting the moon. That means during </a:t>
            </a:r>
          </a:p>
          <a:p>
            <a:pPr marL="0" indent="0" algn="just">
              <a:buNone/>
            </a:pPr>
            <a:r>
              <a:rPr lang="en-US" sz="2000" dirty="0" smtClean="0">
                <a:latin typeface="Times New Roman" pitchFamily="18" charset="0"/>
                <a:cs typeface="Times New Roman" pitchFamily="18" charset="0"/>
              </a:rPr>
              <a:t>The night a full moon fades away as earth </a:t>
            </a:r>
          </a:p>
          <a:p>
            <a:pPr marL="0" indent="0" algn="just">
              <a:buNone/>
            </a:pPr>
            <a:r>
              <a:rPr lang="en-US" sz="2000" dirty="0" smtClean="0">
                <a:latin typeface="Times New Roman" pitchFamily="18" charset="0"/>
                <a:cs typeface="Times New Roman" pitchFamily="18" charset="0"/>
              </a:rPr>
              <a:t>Shadows covers it up.</a:t>
            </a:r>
          </a:p>
          <a:p>
            <a:pPr marL="0" indent="0" algn="just">
              <a:buNone/>
            </a:pPr>
            <a:r>
              <a:rPr lang="en-US" sz="2000" b="1" dirty="0" smtClean="0">
                <a:latin typeface="Times New Roman" pitchFamily="18" charset="0"/>
                <a:cs typeface="Times New Roman" pitchFamily="18" charset="0"/>
              </a:rPr>
              <a:t>Types of lunar eclipse:- total:- </a:t>
            </a:r>
            <a:r>
              <a:rPr lang="en-US" sz="2000" dirty="0" smtClean="0">
                <a:latin typeface="Times New Roman" pitchFamily="18" charset="0"/>
                <a:cs typeface="Times New Roman" pitchFamily="18" charset="0"/>
              </a:rPr>
              <a:t>when sun earth </a:t>
            </a:r>
          </a:p>
          <a:p>
            <a:pPr marL="0" indent="0" algn="just">
              <a:buNone/>
            </a:pPr>
            <a:r>
              <a:rPr lang="en-US" sz="2000" dirty="0" smtClean="0">
                <a:latin typeface="Times New Roman" pitchFamily="18" charset="0"/>
                <a:cs typeface="Times New Roman" pitchFamily="18" charset="0"/>
              </a:rPr>
              <a:t>And moon perfectly aligned. And sun rays pass from earth atmosphere only red light falls on moon other lights spread in atmosphere. In this way moon appears red also called blood moon.</a:t>
            </a: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1524000"/>
            <a:ext cx="3733800" cy="2438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0" y="4800600"/>
            <a:ext cx="4572000" cy="1691226"/>
          </a:xfrm>
          <a:prstGeom prst="rect">
            <a:avLst/>
          </a:prstGeom>
        </p:spPr>
      </p:pic>
    </p:spTree>
    <p:extLst>
      <p:ext uri="{BB962C8B-B14F-4D97-AF65-F5344CB8AC3E}">
        <p14:creationId xmlns:p14="http://schemas.microsoft.com/office/powerpoint/2010/main" val="2184925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304800"/>
            <a:ext cx="8763000" cy="6324600"/>
          </a:xfrm>
        </p:spPr>
        <p:txBody>
          <a:bodyPr>
            <a:normAutofit/>
          </a:bodyPr>
          <a:lstStyle/>
          <a:p>
            <a:pPr marL="0" indent="0" algn="just">
              <a:buNone/>
            </a:pPr>
            <a:r>
              <a:rPr lang="en-US" sz="2000" b="1" dirty="0" smtClean="0">
                <a:latin typeface="Times New Roman" pitchFamily="18" charset="0"/>
                <a:cs typeface="Times New Roman" pitchFamily="18" charset="0"/>
              </a:rPr>
              <a:t>Partial lunar eclipse:- </a:t>
            </a:r>
            <a:r>
              <a:rPr lang="en-US" sz="2000" dirty="0" smtClean="0">
                <a:latin typeface="Times New Roman" pitchFamily="18" charset="0"/>
                <a:cs typeface="Times New Roman" pitchFamily="18" charset="0"/>
              </a:rPr>
              <a:t>when sun, earth and moon are not perfectly aligned or when moon passes from earth penumbral.</a:t>
            </a:r>
          </a:p>
          <a:p>
            <a:pPr marL="0" indent="0" algn="just">
              <a:buNone/>
            </a:pPr>
            <a:endParaRPr lang="en-US" sz="2000" b="1" dirty="0">
              <a:latin typeface="Times New Roman" pitchFamily="18" charset="0"/>
              <a:cs typeface="Times New Roman" pitchFamily="18" charset="0"/>
            </a:endParaRPr>
          </a:p>
          <a:p>
            <a:pPr marL="0" indent="0" algn="just">
              <a:buNone/>
            </a:pPr>
            <a:endParaRPr lang="en-US" sz="2000" b="1" dirty="0" smtClean="0">
              <a:latin typeface="Times New Roman" pitchFamily="18" charset="0"/>
              <a:cs typeface="Times New Roman" pitchFamily="18" charset="0"/>
            </a:endParaRPr>
          </a:p>
          <a:p>
            <a:pPr marL="0" indent="0" algn="just">
              <a:buNone/>
            </a:pPr>
            <a:endParaRPr lang="en-US" sz="2000" b="1" dirty="0">
              <a:latin typeface="Times New Roman" pitchFamily="18" charset="0"/>
              <a:cs typeface="Times New Roman" pitchFamily="18" charset="0"/>
            </a:endParaRPr>
          </a:p>
          <a:p>
            <a:pPr marL="0" indent="0" algn="just">
              <a:buNone/>
            </a:pPr>
            <a:endParaRPr lang="en-US" sz="2000" b="1" dirty="0" smtClean="0">
              <a:latin typeface="Times New Roman" pitchFamily="18" charset="0"/>
              <a:cs typeface="Times New Roman" pitchFamily="18" charset="0"/>
            </a:endParaRPr>
          </a:p>
          <a:p>
            <a:pPr marL="0" indent="0" algn="just">
              <a:buNone/>
            </a:pPr>
            <a:endParaRPr lang="en-US" sz="2000" b="1" dirty="0">
              <a:latin typeface="Times New Roman" pitchFamily="18" charset="0"/>
              <a:cs typeface="Times New Roman" pitchFamily="18" charset="0"/>
            </a:endParaRPr>
          </a:p>
          <a:p>
            <a:pPr marL="0" indent="0" algn="just">
              <a:buNone/>
            </a:pPr>
            <a:endParaRPr lang="en-US" sz="2000" b="1" dirty="0" smtClean="0">
              <a:latin typeface="Times New Roman" pitchFamily="18" charset="0"/>
              <a:cs typeface="Times New Roman" pitchFamily="18" charset="0"/>
            </a:endParaRPr>
          </a:p>
          <a:p>
            <a:pPr marL="0" indent="0" algn="just">
              <a:buNone/>
            </a:pPr>
            <a:endParaRPr lang="en-US" sz="2000" b="1" dirty="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Penumbral lunar eclipse:- </a:t>
            </a:r>
            <a:r>
              <a:rPr lang="en-US" sz="2000" dirty="0" smtClean="0">
                <a:latin typeface="Times New Roman" pitchFamily="18" charset="0"/>
                <a:cs typeface="Times New Roman" pitchFamily="18" charset="0"/>
              </a:rPr>
              <a:t>when full moon </a:t>
            </a:r>
          </a:p>
          <a:p>
            <a:pPr marL="0" indent="0" algn="just">
              <a:buNone/>
            </a:pPr>
            <a:r>
              <a:rPr lang="en-US" sz="2000" dirty="0" smtClean="0">
                <a:latin typeface="Times New Roman" pitchFamily="18" charset="0"/>
                <a:cs typeface="Times New Roman" pitchFamily="18" charset="0"/>
              </a:rPr>
              <a:t>inside penumbra.</a:t>
            </a:r>
            <a:endParaRPr lang="en-US" sz="2000" b="1"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3200400"/>
            <a:ext cx="3284368" cy="21907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762000"/>
            <a:ext cx="3589168" cy="1828800"/>
          </a:xfrm>
          <a:prstGeom prst="rect">
            <a:avLst/>
          </a:prstGeom>
        </p:spPr>
      </p:pic>
    </p:spTree>
    <p:extLst>
      <p:ext uri="{BB962C8B-B14F-4D97-AF65-F5344CB8AC3E}">
        <p14:creationId xmlns:p14="http://schemas.microsoft.com/office/powerpoint/2010/main" val="395955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pPr algn="just"/>
            <a:endParaRPr lang="en-US" dirty="0"/>
          </a:p>
        </p:txBody>
      </p:sp>
      <p:sp>
        <p:nvSpPr>
          <p:cNvPr id="3" name="Content Placeholder 2"/>
          <p:cNvSpPr>
            <a:spLocks noGrp="1"/>
          </p:cNvSpPr>
          <p:nvPr>
            <p:ph idx="1"/>
          </p:nvPr>
        </p:nvSpPr>
        <p:spPr>
          <a:xfrm>
            <a:off x="152400" y="360218"/>
            <a:ext cx="8839200" cy="6477000"/>
          </a:xfrm>
        </p:spPr>
        <p:txBody>
          <a:bodyPr>
            <a:normAutofit/>
          </a:bodyPr>
          <a:lstStyle/>
          <a:p>
            <a:pPr marL="0" indent="0" algn="just">
              <a:buNone/>
            </a:pPr>
            <a:r>
              <a:rPr lang="en-US" sz="2400" b="1" dirty="0" smtClean="0">
                <a:latin typeface="Times New Roman" pitchFamily="18" charset="0"/>
                <a:cs typeface="Times New Roman" pitchFamily="18" charset="0"/>
              </a:rPr>
              <a:t>Balanced diet</a:t>
            </a:r>
            <a:r>
              <a:rPr lang="en-US" sz="2000" b="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 diet that contains the proper proportions of carbohydrates, fats, proteins, vitamins, minerals, and water necessary to maintain good health</a:t>
            </a:r>
            <a:r>
              <a:rPr lang="en-US" sz="2000" dirty="0" smtClean="0">
                <a:latin typeface="Times New Roman" pitchFamily="18" charset="0"/>
                <a:cs typeface="Times New Roman" pitchFamily="18" charset="0"/>
              </a:rPr>
              <a:t>. </a:t>
            </a:r>
          </a:p>
          <a:p>
            <a:pPr marL="0" indent="0" algn="just">
              <a:buNone/>
            </a:pPr>
            <a:r>
              <a:rPr lang="en-US" sz="2400" b="1" dirty="0">
                <a:latin typeface="Times New Roman" pitchFamily="18" charset="0"/>
                <a:cs typeface="Times New Roman" pitchFamily="18" charset="0"/>
              </a:rPr>
              <a:t>components of a balanced </a:t>
            </a:r>
            <a:r>
              <a:rPr lang="en-US" sz="2400" b="1" dirty="0" smtClean="0">
                <a:latin typeface="Times New Roman" pitchFamily="18" charset="0"/>
                <a:cs typeface="Times New Roman" pitchFamily="18" charset="0"/>
              </a:rPr>
              <a:t>diet:- </a:t>
            </a:r>
          </a:p>
          <a:p>
            <a:pPr marL="0" indent="0" algn="just">
              <a:buNone/>
            </a:pPr>
            <a:r>
              <a:rPr lang="en-US" sz="2000" b="1" dirty="0">
                <a:latin typeface="Times New Roman" pitchFamily="18" charset="0"/>
                <a:cs typeface="Times New Roman" pitchFamily="18" charset="0"/>
              </a:rPr>
              <a:t>C</a:t>
            </a:r>
            <a:r>
              <a:rPr lang="en-US" sz="2000" b="1" dirty="0" smtClean="0">
                <a:latin typeface="Times New Roman" pitchFamily="18" charset="0"/>
                <a:cs typeface="Times New Roman" pitchFamily="18" charset="0"/>
              </a:rPr>
              <a:t>arbohydrates:- </a:t>
            </a:r>
            <a:r>
              <a:rPr lang="en-US" sz="2000" dirty="0" smtClean="0">
                <a:latin typeface="Times New Roman" pitchFamily="18" charset="0"/>
                <a:cs typeface="Times New Roman" pitchFamily="18" charset="0"/>
              </a:rPr>
              <a:t>our main source of energy.</a:t>
            </a:r>
          </a:p>
          <a:p>
            <a:pPr marL="0" indent="0" algn="just">
              <a:buNone/>
            </a:pPr>
            <a:r>
              <a:rPr lang="en-US" sz="2000" b="1" dirty="0" smtClean="0">
                <a:latin typeface="Times New Roman" pitchFamily="18" charset="0"/>
                <a:cs typeface="Times New Roman" pitchFamily="18" charset="0"/>
              </a:rPr>
              <a:t>Protein:- </a:t>
            </a:r>
            <a:r>
              <a:rPr lang="en-US" sz="2000" dirty="0" smtClean="0">
                <a:latin typeface="Times New Roman" pitchFamily="18" charset="0"/>
                <a:cs typeface="Times New Roman" pitchFamily="18" charset="0"/>
              </a:rPr>
              <a:t>essential to growth and repair of muscles and other body tissues.</a:t>
            </a:r>
          </a:p>
          <a:p>
            <a:pPr marL="0" indent="0" algn="just">
              <a:buNone/>
            </a:pPr>
            <a:r>
              <a:rPr lang="en-US" sz="2000" b="1" dirty="0" smtClean="0">
                <a:latin typeface="Times New Roman" pitchFamily="18" charset="0"/>
                <a:cs typeface="Times New Roman" pitchFamily="18" charset="0"/>
              </a:rPr>
              <a:t>Fats</a:t>
            </a:r>
            <a:r>
              <a:rPr lang="en-US" sz="2000" dirty="0" smtClean="0">
                <a:latin typeface="Times New Roman" pitchFamily="18" charset="0"/>
                <a:cs typeface="Times New Roman" pitchFamily="18" charset="0"/>
              </a:rPr>
              <a:t>:- source of energy and important in relation to fat soluble vitamins.</a:t>
            </a:r>
          </a:p>
          <a:p>
            <a:pPr marL="0" indent="0" algn="just">
              <a:buNone/>
            </a:pPr>
            <a:r>
              <a:rPr lang="en-US" sz="2000" b="1" dirty="0" smtClean="0">
                <a:latin typeface="Times New Roman" pitchFamily="18" charset="0"/>
                <a:cs typeface="Times New Roman" pitchFamily="18" charset="0"/>
              </a:rPr>
              <a:t>Vitamins:- </a:t>
            </a:r>
            <a:r>
              <a:rPr lang="en-US" sz="2000" dirty="0" smtClean="0">
                <a:latin typeface="Times New Roman" pitchFamily="18" charset="0"/>
                <a:cs typeface="Times New Roman" pitchFamily="18" charset="0"/>
              </a:rPr>
              <a:t>water and fat soluble vitamins play important roles in many chemical processes in the body.</a:t>
            </a:r>
          </a:p>
          <a:p>
            <a:pPr marL="0" indent="0" algn="just">
              <a:buNone/>
            </a:pPr>
            <a:r>
              <a:rPr lang="en-US" sz="2000" b="1" dirty="0" smtClean="0">
                <a:latin typeface="Times New Roman" pitchFamily="18" charset="0"/>
                <a:cs typeface="Times New Roman" pitchFamily="18" charset="0"/>
              </a:rPr>
              <a:t>Minerals:- </a:t>
            </a:r>
            <a:r>
              <a:rPr lang="en-US" sz="2000" dirty="0" smtClean="0">
                <a:latin typeface="Times New Roman" pitchFamily="18" charset="0"/>
                <a:cs typeface="Times New Roman" pitchFamily="18" charset="0"/>
              </a:rPr>
              <a:t>inorganic elements occurring in the body. These are critical to body's normal functioning.</a:t>
            </a:r>
          </a:p>
          <a:p>
            <a:pPr marL="0" indent="0" algn="just">
              <a:buNone/>
            </a:pPr>
            <a:r>
              <a:rPr lang="en-US" sz="2000" b="1" dirty="0" smtClean="0">
                <a:latin typeface="Times New Roman" pitchFamily="18" charset="0"/>
                <a:cs typeface="Times New Roman" pitchFamily="18" charset="0"/>
              </a:rPr>
              <a:t>Water:- </a:t>
            </a:r>
            <a:r>
              <a:rPr lang="en-US" sz="2000" dirty="0" smtClean="0">
                <a:latin typeface="Times New Roman" pitchFamily="18" charset="0"/>
                <a:cs typeface="Times New Roman" pitchFamily="18" charset="0"/>
              </a:rPr>
              <a:t>essential to normal body functioning as a vehicle for carrying other nutrients and because 65-75% of human body is water.</a:t>
            </a:r>
          </a:p>
          <a:p>
            <a:pPr marL="0" indent="0" algn="just">
              <a:buNone/>
            </a:pPr>
            <a:r>
              <a:rPr lang="en-US" sz="2000" b="1" dirty="0" smtClean="0">
                <a:latin typeface="Times New Roman" pitchFamily="18" charset="0"/>
                <a:cs typeface="Times New Roman" pitchFamily="18" charset="0"/>
              </a:rPr>
              <a:t>Dietary fibers:- </a:t>
            </a:r>
            <a:r>
              <a:rPr lang="en-US" sz="2000" dirty="0" smtClean="0">
                <a:latin typeface="Times New Roman" pitchFamily="18" charset="0"/>
                <a:cs typeface="Times New Roman" pitchFamily="18" charset="0"/>
              </a:rPr>
              <a:t>the fibrous indigestible portion of our diet essential to health of the </a:t>
            </a:r>
            <a:r>
              <a:rPr lang="en-US" sz="2000" smtClean="0">
                <a:latin typeface="Times New Roman" pitchFamily="18" charset="0"/>
                <a:cs typeface="Times New Roman" pitchFamily="18" charset="0"/>
              </a:rPr>
              <a:t>digestive system. </a:t>
            </a:r>
          </a:p>
          <a:p>
            <a:pPr marL="0" indent="0" algn="just">
              <a:buNone/>
            </a:pP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05514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152400" y="381000"/>
            <a:ext cx="8763000" cy="6248400"/>
          </a:xfrm>
        </p:spPr>
        <p:txBody>
          <a:bodyPr>
            <a:normAutofit/>
          </a:bodyPr>
          <a:lstStyle/>
          <a:p>
            <a:pPr marL="0" indent="0">
              <a:buNone/>
            </a:pPr>
            <a:r>
              <a:rPr lang="en-US" sz="2000" b="1" dirty="0" smtClean="0">
                <a:latin typeface="Times New Roman" pitchFamily="18" charset="0"/>
                <a:cs typeface="Times New Roman" pitchFamily="18" charset="0"/>
              </a:rPr>
              <a:t>(Paper 2016)</a:t>
            </a:r>
          </a:p>
          <a:p>
            <a:pPr marL="0" indent="0">
              <a:buNone/>
            </a:pPr>
            <a:r>
              <a:rPr lang="en-US" sz="2000" b="1" dirty="0" smtClean="0">
                <a:latin typeface="Times New Roman" pitchFamily="18" charset="0"/>
                <a:cs typeface="Times New Roman" pitchFamily="18" charset="0"/>
              </a:rPr>
              <a:t>DNA vaccinations:- </a:t>
            </a:r>
            <a:r>
              <a:rPr lang="en-US" sz="2000" dirty="0" smtClean="0">
                <a:latin typeface="Times New Roman" pitchFamily="18" charset="0"/>
                <a:cs typeface="Times New Roman" pitchFamily="18" charset="0"/>
              </a:rPr>
              <a:t>it is a technique for protecting against disease by injection with genetically engineered DNA so cells directly produce an antigen, producing an immunological response. In this vaccination bacterial antigen (samples)and their DNA injected in body, they instruct our cells to make more antigens, our body cells consider them as a thread and make a lot of T and B cells. T and B memory cells recognize them and ready for next attack. DNA vaccines for HIV, cancer, malaria, dengue, typhoid were explored.</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99631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381000"/>
            <a:ext cx="8763000" cy="6248400"/>
          </a:xfrm>
        </p:spPr>
        <p:txBody>
          <a:bodyPr>
            <a:normAutofit/>
          </a:bodyPr>
          <a:lstStyle/>
          <a:p>
            <a:pPr marL="0" indent="0" algn="just">
              <a:buNone/>
            </a:pPr>
            <a:r>
              <a:rPr lang="en-US" sz="2400" b="1" dirty="0">
                <a:latin typeface="Times New Roman" pitchFamily="18" charset="0"/>
                <a:cs typeface="Times New Roman" pitchFamily="18" charset="0"/>
              </a:rPr>
              <a:t>Steroids</a:t>
            </a:r>
            <a:r>
              <a:rPr lang="en-US" sz="2400" b="1" dirty="0" smtClean="0">
                <a:latin typeface="Times New Roman" pitchFamily="18" charset="0"/>
                <a:cs typeface="Times New Roman" pitchFamily="18" charset="0"/>
              </a:rPr>
              <a:t>:- definition</a:t>
            </a:r>
            <a:endParaRPr lang="en-US" sz="2400" b="1"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steroid</a:t>
            </a:r>
            <a:r>
              <a:rPr lang="en-US" sz="2000" dirty="0">
                <a:latin typeface="Times New Roman" pitchFamily="18" charset="0"/>
                <a:cs typeface="Times New Roman" pitchFamily="18" charset="0"/>
              </a:rPr>
              <a:t> is a biologically active organic </a:t>
            </a:r>
            <a:r>
              <a:rPr lang="en-US" sz="2000" dirty="0" smtClean="0">
                <a:latin typeface="Times New Roman" pitchFamily="18" charset="0"/>
                <a:cs typeface="Times New Roman" pitchFamily="18" charset="0"/>
              </a:rPr>
              <a:t>compound </a:t>
            </a:r>
            <a:r>
              <a:rPr lang="en-US" sz="2000" dirty="0">
                <a:latin typeface="Times New Roman" pitchFamily="18" charset="0"/>
                <a:cs typeface="Times New Roman" pitchFamily="18" charset="0"/>
              </a:rPr>
              <a:t> manufactured in cells</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Hundreds of steroids are found in plants, animals and fungi.</a:t>
            </a:r>
          </a:p>
          <a:p>
            <a:pPr marL="0" indent="0" algn="just">
              <a:buNone/>
            </a:pPr>
            <a:r>
              <a:rPr lang="en-US" sz="2000" b="1" dirty="0" smtClean="0">
                <a:latin typeface="Times New Roman" pitchFamily="18" charset="0"/>
                <a:cs typeface="Times New Roman" pitchFamily="18" charset="0"/>
              </a:rPr>
              <a:t>Functions:-</a:t>
            </a:r>
            <a:endParaRPr lang="en-US" sz="20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Steroids have two principal biological functions: as important components of cell membranes which alter membrane fluidity; and as signaling </a:t>
            </a:r>
            <a:r>
              <a:rPr lang="en-US" sz="2000" dirty="0" smtClean="0">
                <a:latin typeface="Times New Roman" pitchFamily="18" charset="0"/>
                <a:cs typeface="Times New Roman" pitchFamily="18" charset="0"/>
              </a:rPr>
              <a:t>molecules (transmitting information between cells in our body).</a:t>
            </a: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Steroids </a:t>
            </a:r>
            <a:r>
              <a:rPr lang="en-US" sz="2000" dirty="0">
                <a:latin typeface="Times New Roman" pitchFamily="18" charset="0"/>
                <a:cs typeface="Times New Roman" pitchFamily="18" charset="0"/>
              </a:rPr>
              <a:t>are important in biology, chemistry, and medicine. </a:t>
            </a:r>
            <a:endParaRPr lang="en-US" sz="2000"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Among the </a:t>
            </a:r>
            <a:r>
              <a:rPr lang="en-US" sz="2000" b="1" dirty="0">
                <a:latin typeface="Times New Roman" pitchFamily="18" charset="0"/>
                <a:cs typeface="Times New Roman" pitchFamily="18" charset="0"/>
              </a:rPr>
              <a:t>synthetic steroids </a:t>
            </a:r>
            <a:r>
              <a:rPr lang="en-US" sz="2000" dirty="0">
                <a:latin typeface="Times New Roman" pitchFamily="18" charset="0"/>
                <a:cs typeface="Times New Roman" pitchFamily="18" charset="0"/>
              </a:rPr>
              <a:t>of beneficial value are a large number of anti-inflammatory agents, anabolic (growth-stimulating) agents, and oral contraceptives (birth control pills)</a:t>
            </a:r>
          </a:p>
          <a:p>
            <a:pPr algn="just"/>
            <a:r>
              <a:rPr lang="en-US" sz="2000" dirty="0">
                <a:latin typeface="Times New Roman" pitchFamily="18" charset="0"/>
                <a:cs typeface="Times New Roman" pitchFamily="18" charset="0"/>
              </a:rPr>
              <a:t>The steroid group includes all the sex </a:t>
            </a:r>
            <a:r>
              <a:rPr lang="en-US" sz="2000" dirty="0" smtClean="0">
                <a:latin typeface="Times New Roman" pitchFamily="18" charset="0"/>
                <a:cs typeface="Times New Roman" pitchFamily="18" charset="0"/>
              </a:rPr>
              <a:t>hormones (support reproduction),</a:t>
            </a:r>
            <a:r>
              <a:rPr lang="en-US" sz="2000" dirty="0">
                <a:latin typeface="Times New Roman" pitchFamily="18" charset="0"/>
                <a:cs typeface="Times New Roman" pitchFamily="18" charset="0"/>
              </a:rPr>
              <a:t> adrenal cortical </a:t>
            </a:r>
            <a:r>
              <a:rPr lang="en-US" sz="2000" dirty="0" smtClean="0">
                <a:latin typeface="Times New Roman" pitchFamily="18" charset="0"/>
                <a:cs typeface="Times New Roman" pitchFamily="18" charset="0"/>
              </a:rPr>
              <a:t>hormones (carbohydrates metabolism and regulate salt and water balance in body),</a:t>
            </a:r>
            <a:r>
              <a:rPr lang="en-US" sz="2000" dirty="0">
                <a:latin typeface="Times New Roman" pitchFamily="18" charset="0"/>
                <a:cs typeface="Times New Roman" pitchFamily="18" charset="0"/>
              </a:rPr>
              <a:t> bile acids, and sterols of vertebrates, as well as the molting hormones (molting means loss of </a:t>
            </a:r>
            <a:r>
              <a:rPr lang="en-US" sz="2000" dirty="0" err="1">
                <a:latin typeface="Times New Roman" pitchFamily="18" charset="0"/>
                <a:cs typeface="Times New Roman" pitchFamily="18" charset="0"/>
              </a:rPr>
              <a:t>hair,skin,feather</a:t>
            </a:r>
            <a:r>
              <a:rPr lang="en-US" sz="2000" dirty="0">
                <a:latin typeface="Times New Roman" pitchFamily="18" charset="0"/>
                <a:cs typeface="Times New Roman" pitchFamily="18" charset="0"/>
              </a:rPr>
              <a:t>) of insects and many other physiologically active substances of animals and plants.</a:t>
            </a:r>
          </a:p>
          <a:p>
            <a:pPr algn="just"/>
            <a:r>
              <a:rPr lang="en-US" sz="2000" dirty="0" smtClean="0">
                <a:latin typeface="Times New Roman" pitchFamily="18" charset="0"/>
                <a:ea typeface="Tahoma" pitchFamily="34" charset="0"/>
                <a:cs typeface="Times New Roman" pitchFamily="18" charset="0"/>
              </a:rPr>
              <a:t>     </a:t>
            </a:r>
            <a:endParaRPr lang="en-US" sz="2000"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3549623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457200"/>
            <a:ext cx="8686800" cy="6172200"/>
          </a:xfrm>
        </p:spPr>
        <p:txBody>
          <a:bodyPr>
            <a:normAutofit lnSpcReduction="10000"/>
          </a:bodyPr>
          <a:lstStyle/>
          <a:p>
            <a:pPr marL="0" indent="0" algn="just">
              <a:buNone/>
            </a:pPr>
            <a:r>
              <a:rPr lang="en-US" sz="2400" b="1" u="sng" dirty="0" smtClean="0">
                <a:latin typeface="Times New Roman" pitchFamily="18" charset="0"/>
                <a:cs typeface="Times New Roman" pitchFamily="18" charset="0"/>
              </a:rPr>
              <a:t>Cholesterol</a:t>
            </a:r>
            <a:r>
              <a:rPr lang="en-US" sz="2400" u="sng"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definition:-</a:t>
            </a:r>
            <a:endParaRPr lang="en-US" sz="2400" b="1" u="sng"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Cholesterol</a:t>
            </a:r>
            <a:r>
              <a:rPr lang="en-US" sz="2000" dirty="0">
                <a:latin typeface="Times New Roman" pitchFamily="18" charset="0"/>
                <a:cs typeface="Times New Roman" pitchFamily="18" charset="0"/>
              </a:rPr>
              <a:t>, a waxy substance that is present in </a:t>
            </a:r>
            <a:r>
              <a:rPr lang="en-US" sz="2000" b="1" dirty="0">
                <a:latin typeface="Times New Roman" pitchFamily="18" charset="0"/>
                <a:cs typeface="Times New Roman" pitchFamily="18" charset="0"/>
              </a:rPr>
              <a:t>blood plasma</a:t>
            </a:r>
            <a:r>
              <a:rPr lang="en-US" sz="2000" dirty="0">
                <a:latin typeface="Times New Roman" pitchFamily="18" charset="0"/>
                <a:cs typeface="Times New Roman" pitchFamily="18" charset="0"/>
              </a:rPr>
              <a:t> and in all </a:t>
            </a:r>
            <a:r>
              <a:rPr lang="en-US" sz="2000" b="1" dirty="0">
                <a:latin typeface="Times New Roman" pitchFamily="18" charset="0"/>
                <a:cs typeface="Times New Roman" pitchFamily="18" charset="0"/>
              </a:rPr>
              <a:t>animal tissues</a:t>
            </a:r>
            <a:r>
              <a:rPr lang="en-US" sz="2000" dirty="0" smtClean="0">
                <a:latin typeface="Times New Roman" pitchFamily="18" charset="0"/>
                <a:cs typeface="Times New Roman" pitchFamily="18" charset="0"/>
              </a:rPr>
              <a:t>.</a:t>
            </a:r>
          </a:p>
          <a:p>
            <a:pPr marL="0" indent="0" algn="just">
              <a:buNone/>
            </a:pPr>
            <a:r>
              <a:rPr lang="en-US" sz="2000" b="1" dirty="0" smtClean="0">
                <a:latin typeface="Times New Roman" pitchFamily="18" charset="0"/>
                <a:cs typeface="Times New Roman" pitchFamily="18" charset="0"/>
              </a:rPr>
              <a:t>Functions:-</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Cholesterol </a:t>
            </a:r>
            <a:r>
              <a:rPr lang="en-US" sz="2000" dirty="0">
                <a:latin typeface="Times New Roman" pitchFamily="18" charset="0"/>
                <a:cs typeface="Times New Roman" pitchFamily="18" charset="0"/>
              </a:rPr>
              <a:t>is a health-promoting substance.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Your </a:t>
            </a:r>
            <a:r>
              <a:rPr lang="en-US" sz="2000" dirty="0">
                <a:latin typeface="Times New Roman" pitchFamily="18" charset="0"/>
                <a:cs typeface="Times New Roman" pitchFamily="18" charset="0"/>
              </a:rPr>
              <a:t>body needs some cholesterol to make </a:t>
            </a:r>
            <a:r>
              <a:rPr lang="en-US" sz="2000" b="1" dirty="0">
                <a:latin typeface="Times New Roman" pitchFamily="18" charset="0"/>
                <a:cs typeface="Times New Roman" pitchFamily="18" charset="0"/>
              </a:rPr>
              <a:t>hormones</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vitamin D</a:t>
            </a:r>
            <a:r>
              <a:rPr lang="en-US" sz="2000" dirty="0">
                <a:latin typeface="Times New Roman" pitchFamily="18" charset="0"/>
                <a:cs typeface="Times New Roman" pitchFamily="18" charset="0"/>
              </a:rPr>
              <a:t>, and substances that help you digest foods.</a:t>
            </a:r>
          </a:p>
          <a:p>
            <a:pPr algn="just"/>
            <a:r>
              <a:rPr lang="en-US" sz="2000" dirty="0">
                <a:latin typeface="Times New Roman" pitchFamily="18" charset="0"/>
                <a:cs typeface="Times New Roman" pitchFamily="18" charset="0"/>
              </a:rPr>
              <a:t>Cholesterol is essential to life; it is a primary component of the </a:t>
            </a:r>
            <a:r>
              <a:rPr lang="en-US" sz="2000" b="1" dirty="0">
                <a:latin typeface="Times New Roman" pitchFamily="18" charset="0"/>
                <a:cs typeface="Times New Roman" pitchFamily="18" charset="0"/>
              </a:rPr>
              <a:t>membrane </a:t>
            </a:r>
            <a:r>
              <a:rPr lang="en-US" sz="2000" dirty="0">
                <a:latin typeface="Times New Roman" pitchFamily="18" charset="0"/>
                <a:cs typeface="Times New Roman" pitchFamily="18" charset="0"/>
              </a:rPr>
              <a:t>that surrounds each cell. Your body makes all the cholesterol it needs.</a:t>
            </a:r>
          </a:p>
          <a:p>
            <a:pPr algn="just"/>
            <a:r>
              <a:rPr lang="en-US" sz="2000" dirty="0">
                <a:latin typeface="Times New Roman" pitchFamily="18" charset="0"/>
                <a:cs typeface="Times New Roman" pitchFamily="18" charset="0"/>
              </a:rPr>
              <a:t>Cholesterol </a:t>
            </a:r>
            <a:r>
              <a:rPr lang="en-US" sz="2000" b="1" dirty="0">
                <a:latin typeface="Times New Roman" pitchFamily="18" charset="0"/>
                <a:cs typeface="Times New Roman" pitchFamily="18" charset="0"/>
              </a:rPr>
              <a:t>circulates in the bloodstream </a:t>
            </a:r>
            <a:r>
              <a:rPr lang="en-US" sz="2000" dirty="0">
                <a:latin typeface="Times New Roman" pitchFamily="18" charset="0"/>
                <a:cs typeface="Times New Roman" pitchFamily="18" charset="0"/>
              </a:rPr>
              <a:t>and is </a:t>
            </a:r>
            <a:r>
              <a:rPr lang="en-US" sz="2000" b="1" dirty="0">
                <a:latin typeface="Times New Roman" pitchFamily="18" charset="0"/>
                <a:cs typeface="Times New Roman" pitchFamily="18" charset="0"/>
              </a:rPr>
              <a:t>synthesized by the liver </a:t>
            </a:r>
            <a:r>
              <a:rPr lang="en-US" sz="2000" dirty="0">
                <a:latin typeface="Times New Roman" pitchFamily="18" charset="0"/>
                <a:cs typeface="Times New Roman" pitchFamily="18" charset="0"/>
              </a:rPr>
              <a:t>and several other organs.</a:t>
            </a:r>
          </a:p>
          <a:p>
            <a:pPr algn="just"/>
            <a:r>
              <a:rPr lang="en-US" sz="2000" dirty="0">
                <a:latin typeface="Times New Roman" pitchFamily="18" charset="0"/>
                <a:cs typeface="Times New Roman" pitchFamily="18" charset="0"/>
              </a:rPr>
              <a:t>Cholesterol is also found in foods from animal sources, such as egg yolks, meat, and cheese.  </a:t>
            </a:r>
          </a:p>
          <a:p>
            <a:pPr algn="just"/>
            <a:r>
              <a:rPr lang="en-US" sz="2000" dirty="0">
                <a:latin typeface="Times New Roman" pitchFamily="18" charset="0"/>
                <a:cs typeface="Times New Roman" pitchFamily="18" charset="0"/>
              </a:rPr>
              <a:t>Cholesterol plays an important role in our body's digestion. Cholesterol is used to help the </a:t>
            </a:r>
            <a:r>
              <a:rPr lang="en-US" sz="2000" b="1" dirty="0">
                <a:latin typeface="Times New Roman" pitchFamily="18" charset="0"/>
                <a:cs typeface="Times New Roman" pitchFamily="18" charset="0"/>
              </a:rPr>
              <a:t>liver create bile </a:t>
            </a:r>
            <a:r>
              <a:rPr lang="en-US" sz="2000" dirty="0">
                <a:latin typeface="Times New Roman" pitchFamily="18" charset="0"/>
                <a:cs typeface="Times New Roman" pitchFamily="18" charset="0"/>
              </a:rPr>
              <a:t>which helps us in digesting the food that we </a:t>
            </a:r>
            <a:r>
              <a:rPr lang="en-US" sz="2000" dirty="0" smtClean="0">
                <a:latin typeface="Times New Roman" pitchFamily="18" charset="0"/>
                <a:cs typeface="Times New Roman" pitchFamily="18" charset="0"/>
              </a:rPr>
              <a:t>eat.</a:t>
            </a:r>
            <a:r>
              <a:rPr lang="en-US" sz="2000" dirty="0">
                <a:latin typeface="Times New Roman" pitchFamily="18" charset="0"/>
                <a:cs typeface="Times New Roman" pitchFamily="18" charset="0"/>
              </a:rPr>
              <a:t> Without the bile our bodies are unable to properly digest foods, especially fats.</a:t>
            </a:r>
          </a:p>
          <a:p>
            <a:pPr algn="just"/>
            <a:r>
              <a:rPr lang="en-US" sz="2000" dirty="0">
                <a:latin typeface="Times New Roman" pitchFamily="18" charset="0"/>
                <a:cs typeface="Times New Roman" pitchFamily="18" charset="0"/>
              </a:rPr>
              <a:t>When the </a:t>
            </a:r>
            <a:r>
              <a:rPr lang="en-US" sz="2000" b="1" dirty="0">
                <a:latin typeface="Times New Roman" pitchFamily="18" charset="0"/>
                <a:cs typeface="Times New Roman" pitchFamily="18" charset="0"/>
              </a:rPr>
              <a:t>fat goes undigested</a:t>
            </a:r>
            <a:r>
              <a:rPr lang="en-US" sz="2000" dirty="0">
                <a:latin typeface="Times New Roman" pitchFamily="18" charset="0"/>
                <a:cs typeface="Times New Roman" pitchFamily="18" charset="0"/>
              </a:rPr>
              <a:t>, it can get into the bloodstream and cause additional problems such as blockages of the arteries and cause heart attacks and heart disease</a:t>
            </a:r>
          </a:p>
          <a:p>
            <a:endParaRPr lang="en-US" sz="2000" dirty="0"/>
          </a:p>
        </p:txBody>
      </p:sp>
    </p:spTree>
    <p:extLst>
      <p:ext uri="{BB962C8B-B14F-4D97-AF65-F5344CB8AC3E}">
        <p14:creationId xmlns:p14="http://schemas.microsoft.com/office/powerpoint/2010/main" val="264580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73920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481</Words>
  <Application>Microsoft Office PowerPoint</Application>
  <PresentationFormat>On-screen Show (4:3)</PresentationFormat>
  <Paragraphs>71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Pace Computers</dc:creator>
  <cp:lastModifiedBy>Pace Computers</cp:lastModifiedBy>
  <cp:revision>23</cp:revision>
  <dcterms:created xsi:type="dcterms:W3CDTF">2019-07-11T15:49:50Z</dcterms:created>
  <dcterms:modified xsi:type="dcterms:W3CDTF">2019-07-21T09:38:38Z</dcterms:modified>
</cp:coreProperties>
</file>