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9" r:id="rId38"/>
    <p:sldId id="292" r:id="rId39"/>
    <p:sldId id="313" r:id="rId40"/>
    <p:sldId id="294" r:id="rId41"/>
    <p:sldId id="295" r:id="rId42"/>
    <p:sldId id="296" r:id="rId43"/>
    <p:sldId id="298"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05" autoAdjust="0"/>
  </p:normalViewPr>
  <p:slideViewPr>
    <p:cSldViewPr>
      <p:cViewPr varScale="1">
        <p:scale>
          <a:sx n="68" d="100"/>
          <a:sy n="68" d="100"/>
        </p:scale>
        <p:origin x="-1446"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5E8E20-1C56-4530-A646-29084C8AC8C4}"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3FAE-1DA1-4B79-B301-BEF81876F028}" type="slidenum">
              <a:rPr lang="en-US" smtClean="0"/>
              <a:t>‹#›</a:t>
            </a:fld>
            <a:endParaRPr lang="en-US"/>
          </a:p>
        </p:txBody>
      </p:sp>
    </p:spTree>
    <p:extLst>
      <p:ext uri="{BB962C8B-B14F-4D97-AF65-F5344CB8AC3E}">
        <p14:creationId xmlns:p14="http://schemas.microsoft.com/office/powerpoint/2010/main" val="135422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E8E20-1C56-4530-A646-29084C8AC8C4}"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3FAE-1DA1-4B79-B301-BEF81876F028}" type="slidenum">
              <a:rPr lang="en-US" smtClean="0"/>
              <a:t>‹#›</a:t>
            </a:fld>
            <a:endParaRPr lang="en-US"/>
          </a:p>
        </p:txBody>
      </p:sp>
    </p:spTree>
    <p:extLst>
      <p:ext uri="{BB962C8B-B14F-4D97-AF65-F5344CB8AC3E}">
        <p14:creationId xmlns:p14="http://schemas.microsoft.com/office/powerpoint/2010/main" val="2896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E8E20-1C56-4530-A646-29084C8AC8C4}"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3FAE-1DA1-4B79-B301-BEF81876F028}" type="slidenum">
              <a:rPr lang="en-US" smtClean="0"/>
              <a:t>‹#›</a:t>
            </a:fld>
            <a:endParaRPr lang="en-US"/>
          </a:p>
        </p:txBody>
      </p:sp>
    </p:spTree>
    <p:extLst>
      <p:ext uri="{BB962C8B-B14F-4D97-AF65-F5344CB8AC3E}">
        <p14:creationId xmlns:p14="http://schemas.microsoft.com/office/powerpoint/2010/main" val="208956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E8E20-1C56-4530-A646-29084C8AC8C4}"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3FAE-1DA1-4B79-B301-BEF81876F028}" type="slidenum">
              <a:rPr lang="en-US" smtClean="0"/>
              <a:t>‹#›</a:t>
            </a:fld>
            <a:endParaRPr lang="en-US"/>
          </a:p>
        </p:txBody>
      </p:sp>
    </p:spTree>
    <p:extLst>
      <p:ext uri="{BB962C8B-B14F-4D97-AF65-F5344CB8AC3E}">
        <p14:creationId xmlns:p14="http://schemas.microsoft.com/office/powerpoint/2010/main" val="282835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5E8E20-1C56-4530-A646-29084C8AC8C4}"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3FAE-1DA1-4B79-B301-BEF81876F028}" type="slidenum">
              <a:rPr lang="en-US" smtClean="0"/>
              <a:t>‹#›</a:t>
            </a:fld>
            <a:endParaRPr lang="en-US"/>
          </a:p>
        </p:txBody>
      </p:sp>
    </p:spTree>
    <p:extLst>
      <p:ext uri="{BB962C8B-B14F-4D97-AF65-F5344CB8AC3E}">
        <p14:creationId xmlns:p14="http://schemas.microsoft.com/office/powerpoint/2010/main" val="1186715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5E8E20-1C56-4530-A646-29084C8AC8C4}"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3FAE-1DA1-4B79-B301-BEF81876F028}" type="slidenum">
              <a:rPr lang="en-US" smtClean="0"/>
              <a:t>‹#›</a:t>
            </a:fld>
            <a:endParaRPr lang="en-US"/>
          </a:p>
        </p:txBody>
      </p:sp>
    </p:spTree>
    <p:extLst>
      <p:ext uri="{BB962C8B-B14F-4D97-AF65-F5344CB8AC3E}">
        <p14:creationId xmlns:p14="http://schemas.microsoft.com/office/powerpoint/2010/main" val="195143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5E8E20-1C56-4530-A646-29084C8AC8C4}"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83FAE-1DA1-4B79-B301-BEF81876F028}" type="slidenum">
              <a:rPr lang="en-US" smtClean="0"/>
              <a:t>‹#›</a:t>
            </a:fld>
            <a:endParaRPr lang="en-US"/>
          </a:p>
        </p:txBody>
      </p:sp>
    </p:spTree>
    <p:extLst>
      <p:ext uri="{BB962C8B-B14F-4D97-AF65-F5344CB8AC3E}">
        <p14:creationId xmlns:p14="http://schemas.microsoft.com/office/powerpoint/2010/main" val="19587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5E8E20-1C56-4530-A646-29084C8AC8C4}"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83FAE-1DA1-4B79-B301-BEF81876F028}" type="slidenum">
              <a:rPr lang="en-US" smtClean="0"/>
              <a:t>‹#›</a:t>
            </a:fld>
            <a:endParaRPr lang="en-US"/>
          </a:p>
        </p:txBody>
      </p:sp>
    </p:spTree>
    <p:extLst>
      <p:ext uri="{BB962C8B-B14F-4D97-AF65-F5344CB8AC3E}">
        <p14:creationId xmlns:p14="http://schemas.microsoft.com/office/powerpoint/2010/main" val="291868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E8E20-1C56-4530-A646-29084C8AC8C4}"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83FAE-1DA1-4B79-B301-BEF81876F028}" type="slidenum">
              <a:rPr lang="en-US" smtClean="0"/>
              <a:t>‹#›</a:t>
            </a:fld>
            <a:endParaRPr lang="en-US"/>
          </a:p>
        </p:txBody>
      </p:sp>
    </p:spTree>
    <p:extLst>
      <p:ext uri="{BB962C8B-B14F-4D97-AF65-F5344CB8AC3E}">
        <p14:creationId xmlns:p14="http://schemas.microsoft.com/office/powerpoint/2010/main" val="380275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5E8E20-1C56-4530-A646-29084C8AC8C4}"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3FAE-1DA1-4B79-B301-BEF81876F028}" type="slidenum">
              <a:rPr lang="en-US" smtClean="0"/>
              <a:t>‹#›</a:t>
            </a:fld>
            <a:endParaRPr lang="en-US"/>
          </a:p>
        </p:txBody>
      </p:sp>
    </p:spTree>
    <p:extLst>
      <p:ext uri="{BB962C8B-B14F-4D97-AF65-F5344CB8AC3E}">
        <p14:creationId xmlns:p14="http://schemas.microsoft.com/office/powerpoint/2010/main" val="23829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5E8E20-1C56-4530-A646-29084C8AC8C4}"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3FAE-1DA1-4B79-B301-BEF81876F028}" type="slidenum">
              <a:rPr lang="en-US" smtClean="0"/>
              <a:t>‹#›</a:t>
            </a:fld>
            <a:endParaRPr lang="en-US"/>
          </a:p>
        </p:txBody>
      </p:sp>
    </p:spTree>
    <p:extLst>
      <p:ext uri="{BB962C8B-B14F-4D97-AF65-F5344CB8AC3E}">
        <p14:creationId xmlns:p14="http://schemas.microsoft.com/office/powerpoint/2010/main" val="33091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E8E20-1C56-4530-A646-29084C8AC8C4}" type="datetimeFigureOut">
              <a:rPr lang="en-US" smtClean="0"/>
              <a:t>10/17/2019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83FAE-1DA1-4B79-B301-BEF81876F028}" type="slidenum">
              <a:rPr lang="en-US" smtClean="0"/>
              <a:t>‹#›</a:t>
            </a:fld>
            <a:endParaRPr lang="en-US"/>
          </a:p>
        </p:txBody>
      </p:sp>
    </p:spTree>
    <p:extLst>
      <p:ext uri="{BB962C8B-B14F-4D97-AF65-F5344CB8AC3E}">
        <p14:creationId xmlns:p14="http://schemas.microsoft.com/office/powerpoint/2010/main" val="4246000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5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380999"/>
          </a:xfrm>
        </p:spPr>
        <p:txBody>
          <a:bodyPr>
            <a:normAutofit fontScale="90000"/>
          </a:bodyPr>
          <a:lstStyle/>
          <a:p>
            <a:endParaRPr lang="en-US" dirty="0"/>
          </a:p>
        </p:txBody>
      </p:sp>
      <p:sp>
        <p:nvSpPr>
          <p:cNvPr id="3" name="Subtitle 2"/>
          <p:cNvSpPr>
            <a:spLocks noGrp="1"/>
          </p:cNvSpPr>
          <p:nvPr>
            <p:ph type="subTitle" idx="1"/>
          </p:nvPr>
        </p:nvSpPr>
        <p:spPr>
          <a:xfrm>
            <a:off x="609600" y="609600"/>
            <a:ext cx="8153400" cy="5715000"/>
          </a:xfrm>
        </p:spPr>
        <p:txBody>
          <a:bodyPr>
            <a:normAutofit lnSpcReduction="10000"/>
          </a:bodyPr>
          <a:lstStyle/>
          <a:p>
            <a:pPr algn="just"/>
            <a:r>
              <a:rPr lang="en-US" sz="2200" b="1" dirty="0" smtClean="0">
                <a:solidFill>
                  <a:schemeClr val="tx1"/>
                </a:solidFill>
                <a:latin typeface="Times New Roman" pitchFamily="18" charset="0"/>
                <a:cs typeface="Times New Roman" pitchFamily="18" charset="0"/>
              </a:rPr>
              <a:t>Q) why casual use of antibiotics may prove dangerous?</a:t>
            </a:r>
          </a:p>
          <a:p>
            <a:pPr algn="just"/>
            <a:r>
              <a:rPr lang="en-US" sz="2200" dirty="0" smtClean="0">
                <a:solidFill>
                  <a:schemeClr val="tx1"/>
                </a:solidFill>
                <a:latin typeface="Times New Roman" pitchFamily="18" charset="0"/>
                <a:cs typeface="Times New Roman" pitchFamily="18" charset="0"/>
              </a:rPr>
              <a:t>In </a:t>
            </a:r>
            <a:r>
              <a:rPr lang="en-US" sz="2200" dirty="0">
                <a:solidFill>
                  <a:schemeClr val="tx1"/>
                </a:solidFill>
                <a:latin typeface="Times New Roman" pitchFamily="18" charset="0"/>
                <a:cs typeface="Times New Roman" pitchFamily="18" charset="0"/>
              </a:rPr>
              <a:t>addition to antibiotic resistance, overusing antibiotics can lead to other problems. Antibiotics kill many different bacteria, even the good ones that help keep the body healthy. Sometimes taking antibiotics can cause a person to develop diarrhea due to a lack of good bacteria that help digest food properly</a:t>
            </a:r>
            <a:r>
              <a:rPr lang="en-US" sz="2200" dirty="0" smtClean="0">
                <a:solidFill>
                  <a:schemeClr val="tx1"/>
                </a:solidFill>
                <a:latin typeface="Times New Roman" pitchFamily="18" charset="0"/>
                <a:cs typeface="Times New Roman" pitchFamily="18" charset="0"/>
              </a:rPr>
              <a:t>.</a:t>
            </a:r>
          </a:p>
          <a:p>
            <a:pPr algn="just"/>
            <a:r>
              <a:rPr lang="en-US" sz="2200" b="1" dirty="0" smtClean="0">
                <a:solidFill>
                  <a:schemeClr val="tx1"/>
                </a:solidFill>
                <a:latin typeface="Times New Roman" pitchFamily="18" charset="0"/>
                <a:cs typeface="Times New Roman" pitchFamily="18" charset="0"/>
              </a:rPr>
              <a:t>Q) how do antibiotic and vaccines contribute to health?</a:t>
            </a:r>
          </a:p>
          <a:p>
            <a:pPr algn="just"/>
            <a:r>
              <a:rPr lang="en-US" sz="2200" b="1" dirty="0" smtClean="0">
                <a:solidFill>
                  <a:schemeClr val="tx1"/>
                </a:solidFill>
                <a:latin typeface="Times New Roman" pitchFamily="18" charset="0"/>
                <a:cs typeface="Times New Roman" pitchFamily="18" charset="0"/>
              </a:rPr>
              <a:t>Vaccines</a:t>
            </a:r>
            <a:r>
              <a:rPr lang="en-US" sz="2200" dirty="0" smtClean="0">
                <a:solidFill>
                  <a:schemeClr val="tx1"/>
                </a:solidFill>
                <a:latin typeface="Times New Roman" pitchFamily="18" charset="0"/>
                <a:cs typeface="Times New Roman" pitchFamily="18" charset="0"/>
              </a:rPr>
              <a:t> are used as preventive health care measures for all animals as well as human beings. As it's said "Prevention is better than cure" so at right time in the life of organisms, all must be vaccinated ,by which the organism's immunity to fight against the diseases increases. The </a:t>
            </a:r>
            <a:r>
              <a:rPr lang="en-US" sz="2200" b="1" dirty="0" smtClean="0">
                <a:solidFill>
                  <a:schemeClr val="tx1"/>
                </a:solidFill>
                <a:latin typeface="Times New Roman" pitchFamily="18" charset="0"/>
                <a:cs typeface="Times New Roman" pitchFamily="18" charset="0"/>
              </a:rPr>
              <a:t>Antibodies</a:t>
            </a:r>
            <a:r>
              <a:rPr lang="en-US" sz="2200" dirty="0" smtClean="0">
                <a:solidFill>
                  <a:schemeClr val="tx1"/>
                </a:solidFill>
                <a:latin typeface="Times New Roman" pitchFamily="18" charset="0"/>
                <a:cs typeface="Times New Roman" pitchFamily="18" charset="0"/>
              </a:rPr>
              <a:t> are produced which fight with the microbes of diseases. In this way vaccines prevent our body from many infectious diseases .So </a:t>
            </a:r>
            <a:r>
              <a:rPr lang="en-US" sz="2200" b="1" dirty="0" smtClean="0">
                <a:solidFill>
                  <a:schemeClr val="tx1"/>
                </a:solidFill>
                <a:latin typeface="Times New Roman" pitchFamily="18" charset="0"/>
                <a:cs typeface="Times New Roman" pitchFamily="18" charset="0"/>
              </a:rPr>
              <a:t>vaccines</a:t>
            </a:r>
            <a:r>
              <a:rPr lang="en-US" sz="2200" dirty="0" smtClean="0">
                <a:solidFill>
                  <a:schemeClr val="tx1"/>
                </a:solidFill>
                <a:latin typeface="Times New Roman" pitchFamily="18" charset="0"/>
                <a:cs typeface="Times New Roman" pitchFamily="18" charset="0"/>
              </a:rPr>
              <a:t> play a major role for our health. </a:t>
            </a:r>
            <a:r>
              <a:rPr lang="en-US" sz="2200" b="1" dirty="0" smtClean="0">
                <a:solidFill>
                  <a:schemeClr val="tx1"/>
                </a:solidFill>
                <a:latin typeface="Times New Roman" pitchFamily="18" charset="0"/>
                <a:cs typeface="Times New Roman" pitchFamily="18" charset="0"/>
              </a:rPr>
              <a:t>Antibiotics:- </a:t>
            </a:r>
            <a:r>
              <a:rPr lang="en-US" sz="2200" dirty="0" smtClean="0">
                <a:solidFill>
                  <a:schemeClr val="tx1"/>
                </a:solidFill>
                <a:latin typeface="Times New Roman" pitchFamily="18" charset="0"/>
                <a:cs typeface="Times New Roman" pitchFamily="18" charset="0"/>
              </a:rPr>
              <a:t>are used in curative Medicine when we actually get infected. The Antibiotics are administered into body by different routes. The antibiotics also cause development of Antibodies against the diseases</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8250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457200"/>
          </a:xfrm>
        </p:spPr>
        <p:txBody>
          <a:bodyPr>
            <a:normAutofit/>
          </a:bodyPr>
          <a:lstStyle/>
          <a:p>
            <a:pPr algn="just"/>
            <a:r>
              <a:rPr lang="en-US" sz="2400" b="1" dirty="0" smtClean="0">
                <a:latin typeface="Times New Roman" pitchFamily="18" charset="0"/>
                <a:cs typeface="Times New Roman" pitchFamily="18" charset="0"/>
              </a:rPr>
              <a:t>The basis of life</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533400"/>
            <a:ext cx="8763000" cy="6096000"/>
          </a:xfrm>
        </p:spPr>
        <p:txBody>
          <a:bodyPr>
            <a:normAutofit/>
          </a:bodyPr>
          <a:lstStyle/>
          <a:p>
            <a:pPr marL="0" indent="0" algn="just">
              <a:buNone/>
            </a:pPr>
            <a:r>
              <a:rPr lang="en-US" sz="2000" b="1" u="sng" dirty="0" smtClean="0">
                <a:latin typeface="Times New Roman" pitchFamily="18" charset="0"/>
                <a:cs typeface="Times New Roman" pitchFamily="18" charset="0"/>
              </a:rPr>
              <a:t>Cell structure and function:-</a:t>
            </a:r>
          </a:p>
          <a:p>
            <a:pPr marL="0" indent="0" algn="just">
              <a:buNone/>
            </a:pPr>
            <a:r>
              <a:rPr lang="en-US" sz="2000" b="1" u="sng" dirty="0" smtClean="0">
                <a:latin typeface="Times New Roman" pitchFamily="18" charset="0"/>
                <a:cs typeface="Times New Roman" pitchFamily="18" charset="0"/>
              </a:rPr>
              <a:t>Definition</a:t>
            </a:r>
            <a:r>
              <a:rPr lang="en-US" sz="2000" u="sng" dirty="0" smtClean="0">
                <a:latin typeface="Times New Roman" pitchFamily="18" charset="0"/>
                <a:cs typeface="Times New Roman" pitchFamily="18" charset="0"/>
              </a:rPr>
              <a:t>:</a:t>
            </a:r>
          </a:p>
          <a:p>
            <a:pPr marL="0" indent="0" algn="just">
              <a:buNone/>
            </a:pPr>
            <a:r>
              <a:rPr lang="en-US" sz="2000" dirty="0">
                <a:latin typeface="Times New Roman" pitchFamily="18" charset="0"/>
                <a:cs typeface="Times New Roman" pitchFamily="18" charset="0"/>
              </a:rPr>
              <a:t>Smallest living unit of structure and function of all organisms is the </a:t>
            </a:r>
            <a:r>
              <a:rPr lang="en-US" sz="2000" dirty="0" smtClean="0">
                <a:latin typeface="Times New Roman" pitchFamily="18" charset="0"/>
                <a:cs typeface="Times New Roman" pitchFamily="18" charset="0"/>
              </a:rPr>
              <a:t>cell.</a:t>
            </a:r>
          </a:p>
          <a:p>
            <a:pPr marL="0" indent="0" algn="just">
              <a:buNone/>
            </a:pPr>
            <a:r>
              <a:rPr lang="en-US" sz="2000" dirty="0">
                <a:latin typeface="Times New Roman" pitchFamily="18" charset="0"/>
                <a:cs typeface="Times New Roman" pitchFamily="18" charset="0"/>
              </a:rPr>
              <a:t>Robert Hooke (mid-1600s</a:t>
            </a:r>
            <a:r>
              <a:rPr lang="en-US" sz="2000" dirty="0" smtClean="0">
                <a:latin typeface="Times New Roman" pitchFamily="18" charset="0"/>
                <a:cs typeface="Times New Roman" pitchFamily="18" charset="0"/>
              </a:rPr>
              <a:t>) discovered cell.</a:t>
            </a:r>
          </a:p>
          <a:p>
            <a:pPr marL="0" indent="0" algn="just">
              <a:buNone/>
            </a:pPr>
            <a:r>
              <a:rPr lang="en-US" sz="2000" b="1" dirty="0" smtClean="0">
                <a:latin typeface="Times New Roman" pitchFamily="18" charset="0"/>
                <a:cs typeface="Times New Roman" pitchFamily="18" charset="0"/>
              </a:rPr>
              <a:t>Cell types:- </a:t>
            </a:r>
            <a:r>
              <a:rPr lang="en-US" sz="2000" dirty="0">
                <a:latin typeface="Times New Roman" pitchFamily="18" charset="0"/>
                <a:cs typeface="Times New Roman" pitchFamily="18" charset="0"/>
              </a:rPr>
              <a:t>Prokaryotic </a:t>
            </a:r>
            <a:r>
              <a:rPr lang="en-US" sz="2000" dirty="0" smtClean="0">
                <a:latin typeface="Times New Roman" pitchFamily="18" charset="0"/>
                <a:cs typeface="Times New Roman" pitchFamily="18" charset="0"/>
              </a:rPr>
              <a:t> and Eukaryotic</a:t>
            </a:r>
          </a:p>
          <a:p>
            <a:pPr marL="0" indent="0" algn="just">
              <a:buNone/>
            </a:pPr>
            <a:r>
              <a:rPr lang="en-US" sz="2000" b="1" dirty="0" smtClean="0">
                <a:latin typeface="Times New Roman" pitchFamily="18" charset="0"/>
                <a:cs typeface="Times New Roman" pitchFamily="18" charset="0"/>
              </a:rPr>
              <a:t>Prokaryotic cell:-</a:t>
            </a:r>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No membrane bound </a:t>
            </a:r>
            <a:r>
              <a:rPr lang="en-US" sz="2000" dirty="0" smtClean="0">
                <a:latin typeface="Times New Roman" pitchFamily="18" charset="0"/>
                <a:cs typeface="Times New Roman" pitchFamily="18" charset="0"/>
              </a:rPr>
              <a:t>nucleus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Organelles </a:t>
            </a:r>
            <a:r>
              <a:rPr lang="en-US" sz="2000" dirty="0">
                <a:latin typeface="Times New Roman" pitchFamily="18" charset="0"/>
                <a:cs typeface="Times New Roman" pitchFamily="18" charset="0"/>
              </a:rPr>
              <a:t>not bound by </a:t>
            </a:r>
            <a:r>
              <a:rPr lang="en-US" sz="2000" dirty="0" smtClean="0">
                <a:latin typeface="Times New Roman" pitchFamily="18" charset="0"/>
                <a:cs typeface="Times New Roman" pitchFamily="18" charset="0"/>
              </a:rPr>
              <a:t>membranes</a:t>
            </a:r>
          </a:p>
          <a:p>
            <a:r>
              <a:rPr lang="en-US" sz="2000" dirty="0" smtClean="0">
                <a:latin typeface="Times New Roman" pitchFamily="18" charset="0"/>
                <a:cs typeface="Times New Roman" pitchFamily="18" charset="0"/>
              </a:rPr>
              <a:t>Include bacteria</a:t>
            </a:r>
            <a:endParaRPr lang="en-US" sz="2000" dirty="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Eukaryotic cell:-</a:t>
            </a:r>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Nucleus bound by membrane</a:t>
            </a:r>
          </a:p>
          <a:p>
            <a:r>
              <a:rPr lang="en-US" sz="2000" dirty="0">
                <a:latin typeface="Times New Roman" pitchFamily="18" charset="0"/>
                <a:cs typeface="Times New Roman" pitchFamily="18" charset="0"/>
              </a:rPr>
              <a:t>Include </a:t>
            </a:r>
            <a:r>
              <a:rPr lang="en-US" sz="2000" dirty="0" smtClean="0">
                <a:latin typeface="Times New Roman" pitchFamily="18" charset="0"/>
                <a:cs typeface="Times New Roman" pitchFamily="18" charset="0"/>
              </a:rPr>
              <a:t>fungi, </a:t>
            </a:r>
            <a:r>
              <a:rPr lang="en-US" sz="2000" dirty="0">
                <a:latin typeface="Times New Roman" pitchFamily="18" charset="0"/>
                <a:cs typeface="Times New Roman" pitchFamily="18" charset="0"/>
              </a:rPr>
              <a:t>plant, and animal cells</a:t>
            </a:r>
          </a:p>
          <a:p>
            <a:r>
              <a:rPr lang="en-US" sz="2000" dirty="0">
                <a:latin typeface="Times New Roman" pitchFamily="18" charset="0"/>
                <a:cs typeface="Times New Roman" pitchFamily="18" charset="0"/>
              </a:rPr>
              <a:t>Possess many </a:t>
            </a:r>
            <a:r>
              <a:rPr lang="en-US" sz="2000" dirty="0" smtClean="0">
                <a:latin typeface="Times New Roman" pitchFamily="18" charset="0"/>
                <a:cs typeface="Times New Roman" pitchFamily="18" charset="0"/>
              </a:rPr>
              <a:t>organelles</a:t>
            </a:r>
          </a:p>
          <a:p>
            <a:pPr marL="0" indent="0">
              <a:buNone/>
            </a:pPr>
            <a:endParaRPr lang="en-US" sz="2000" dirty="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0" y="2209800"/>
            <a:ext cx="3886200" cy="3352800"/>
          </a:xfrm>
          <a:prstGeom prst="rect">
            <a:avLst/>
          </a:prstGeom>
        </p:spPr>
      </p:pic>
    </p:spTree>
    <p:extLst>
      <p:ext uri="{BB962C8B-B14F-4D97-AF65-F5344CB8AC3E}">
        <p14:creationId xmlns:p14="http://schemas.microsoft.com/office/powerpoint/2010/main" val="27437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304800" y="381000"/>
            <a:ext cx="8534400" cy="6324600"/>
          </a:xfrm>
        </p:spPr>
        <p:txBody>
          <a:bodyPr>
            <a:normAutofit/>
          </a:bodyPr>
          <a:lstStyle/>
          <a:p>
            <a:pPr marL="0" indent="0" algn="just">
              <a:buNone/>
            </a:pPr>
            <a:r>
              <a:rPr lang="en-US" sz="2000" b="1" dirty="0">
                <a:latin typeface="Times New Roman" pitchFamily="18" charset="0"/>
                <a:cs typeface="Times New Roman" pitchFamily="18" charset="0"/>
              </a:rPr>
              <a:t>Structure and Function of </a:t>
            </a:r>
            <a:r>
              <a:rPr lang="en-US" sz="2000" b="1" dirty="0" smtClean="0">
                <a:latin typeface="Times New Roman" pitchFamily="18" charset="0"/>
                <a:cs typeface="Times New Roman" pitchFamily="18" charset="0"/>
              </a:rPr>
              <a:t>Organelles:-</a:t>
            </a:r>
          </a:p>
          <a:p>
            <a:pPr marL="0" indent="0" algn="just">
              <a:buNone/>
            </a:pPr>
            <a:r>
              <a:rPr lang="en-US" sz="2000" dirty="0" smtClean="0">
                <a:latin typeface="Times New Roman" pitchFamily="18" charset="0"/>
                <a:cs typeface="Times New Roman" pitchFamily="18" charset="0"/>
              </a:rPr>
              <a:t>Cell </a:t>
            </a:r>
            <a:r>
              <a:rPr lang="en-US" sz="2000" dirty="0">
                <a:latin typeface="Times New Roman" pitchFamily="18" charset="0"/>
                <a:cs typeface="Times New Roman" pitchFamily="18" charset="0"/>
              </a:rPr>
              <a:t>Membrane – Nucleus – Cell Wall – Cytoplasm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Ribosomes – Endoplasmic Reticulum – Golgi Apparatus – Mitochondria – Lysosomes </a:t>
            </a:r>
            <a:r>
              <a:rPr lang="en-US" sz="2000" dirty="0" smtClean="0">
                <a:latin typeface="Times New Roman" pitchFamily="18" charset="0"/>
                <a:cs typeface="Times New Roman" pitchFamily="18" charset="0"/>
              </a:rPr>
              <a:t>–Cilia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Flagella –– </a:t>
            </a:r>
            <a:r>
              <a:rPr lang="en-US" sz="2000" dirty="0">
                <a:latin typeface="Times New Roman" pitchFamily="18" charset="0"/>
                <a:cs typeface="Times New Roman" pitchFamily="18" charset="0"/>
              </a:rPr>
              <a:t>Centrioles – Vacuoles – </a:t>
            </a:r>
            <a:r>
              <a:rPr lang="en-US" sz="2000" dirty="0" smtClean="0">
                <a:latin typeface="Times New Roman" pitchFamily="18" charset="0"/>
                <a:cs typeface="Times New Roman" pitchFamily="18" charset="0"/>
              </a:rPr>
              <a:t>Plastids</a:t>
            </a:r>
          </a:p>
          <a:p>
            <a:pPr marL="0" indent="0" algn="just">
              <a:buNone/>
            </a:pPr>
            <a:r>
              <a:rPr lang="en-US" sz="2000" b="1" dirty="0" smtClean="0">
                <a:latin typeface="Times New Roman" pitchFamily="18" charset="0"/>
                <a:cs typeface="Times New Roman" pitchFamily="18" charset="0"/>
              </a:rPr>
              <a:t>Cell membrane:-</a:t>
            </a:r>
          </a:p>
          <a:p>
            <a:pPr marL="0" indent="0">
              <a:buNone/>
            </a:pPr>
            <a:r>
              <a:rPr lang="en-US" sz="2000" dirty="0" smtClean="0">
                <a:latin typeface="Times New Roman" pitchFamily="18" charset="0"/>
                <a:cs typeface="Times New Roman" pitchFamily="18" charset="0"/>
              </a:rPr>
              <a:t>Structure</a:t>
            </a:r>
            <a:r>
              <a:rPr lang="en-US" sz="2000" dirty="0">
                <a:latin typeface="Times New Roman" pitchFamily="18" charset="0"/>
                <a:cs typeface="Times New Roman" pitchFamily="18" charset="0"/>
              </a:rPr>
              <a:t>: phospholipid bilayer with proteins that function as channels,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receptors -also contains cholesterol which provides </a:t>
            </a:r>
            <a:r>
              <a:rPr lang="en-US" sz="2000" dirty="0" smtClean="0">
                <a:latin typeface="Times New Roman" pitchFamily="18" charset="0"/>
                <a:cs typeface="Times New Roman" pitchFamily="18" charset="0"/>
              </a:rPr>
              <a:t>rigidity</a:t>
            </a:r>
          </a:p>
          <a:p>
            <a:pPr marL="0" indent="0">
              <a:buNone/>
            </a:pPr>
            <a:r>
              <a:rPr lang="en-US" sz="2000" dirty="0" smtClean="0">
                <a:latin typeface="Times New Roman" pitchFamily="18" charset="0"/>
                <a:cs typeface="Times New Roman" pitchFamily="18" charset="0"/>
              </a:rPr>
              <a:t>Function</a:t>
            </a:r>
            <a:r>
              <a:rPr lang="en-US" sz="2000" dirty="0">
                <a:latin typeface="Times New Roman" pitchFamily="18" charset="0"/>
                <a:cs typeface="Times New Roman" pitchFamily="18" charset="0"/>
              </a:rPr>
              <a:t>: selectively permeable boundary between the cell and the external environment</a:t>
            </a:r>
          </a:p>
          <a:p>
            <a:pPr marL="0" indent="0">
              <a:buNone/>
            </a:pP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Nucleus:-</a:t>
            </a:r>
          </a:p>
          <a:p>
            <a:pPr marL="0" indent="0">
              <a:buNone/>
            </a:pPr>
            <a:r>
              <a:rPr lang="en-US" sz="2000" dirty="0" smtClean="0">
                <a:latin typeface="Times New Roman" pitchFamily="18" charset="0"/>
                <a:cs typeface="Times New Roman" pitchFamily="18" charset="0"/>
              </a:rPr>
              <a:t>Structure</a:t>
            </a:r>
            <a:r>
              <a:rPr lang="en-US" sz="2000" dirty="0">
                <a:latin typeface="Times New Roman" pitchFamily="18" charset="0"/>
                <a:cs typeface="Times New Roman" pitchFamily="18" charset="0"/>
              </a:rPr>
              <a:t>: the nucleus is a </a:t>
            </a:r>
            <a:r>
              <a:rPr lang="en-US" sz="2000" dirty="0" smtClean="0">
                <a:latin typeface="Times New Roman" pitchFamily="18" charset="0"/>
                <a:cs typeface="Times New Roman" pitchFamily="18" charset="0"/>
              </a:rPr>
              <a:t>sphere</a:t>
            </a:r>
          </a:p>
          <a:p>
            <a:pPr marL="0" indent="0">
              <a:buNone/>
            </a:pPr>
            <a:r>
              <a:rPr lang="en-US" sz="2000" dirty="0" smtClean="0">
                <a:latin typeface="Times New Roman" pitchFamily="18" charset="0"/>
                <a:cs typeface="Times New Roman" pitchFamily="18" charset="0"/>
              </a:rPr>
              <a:t>Function</a:t>
            </a:r>
            <a:r>
              <a:rPr lang="en-US" sz="2000" dirty="0">
                <a:latin typeface="Times New Roman" pitchFamily="18" charset="0"/>
                <a:cs typeface="Times New Roman" pitchFamily="18" charset="0"/>
              </a:rPr>
              <a:t>: -storage center of cell’s DNA -manages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cell functions</a:t>
            </a:r>
          </a:p>
          <a:p>
            <a:pPr marL="0" indent="0">
              <a:buNone/>
            </a:pPr>
            <a:r>
              <a:rPr lang="en-US" sz="2000" b="1" dirty="0" smtClean="0">
                <a:latin typeface="Times New Roman" pitchFamily="18" charset="0"/>
                <a:cs typeface="Times New Roman" pitchFamily="18" charset="0"/>
              </a:rPr>
              <a:t>Cell Wall:-</a:t>
            </a:r>
          </a:p>
          <a:p>
            <a:pPr marL="0" indent="0">
              <a:buNone/>
            </a:pPr>
            <a:r>
              <a:rPr lang="en-US" sz="2000" dirty="0" smtClean="0">
                <a:latin typeface="Times New Roman" pitchFamily="18" charset="0"/>
                <a:cs typeface="Times New Roman" pitchFamily="18" charset="0"/>
              </a:rPr>
              <a:t>Structure</a:t>
            </a:r>
            <a:r>
              <a:rPr lang="en-US" sz="2000" dirty="0">
                <a:latin typeface="Times New Roman" pitchFamily="18" charset="0"/>
                <a:cs typeface="Times New Roman" pitchFamily="18" charset="0"/>
              </a:rPr>
              <a:t>: rigid wall made up of cellulose, proteins, and carbohydrates </a:t>
            </a:r>
          </a:p>
          <a:p>
            <a:pPr marL="0" indent="0">
              <a:buNone/>
            </a:pPr>
            <a:r>
              <a:rPr lang="en-US" sz="2000" dirty="0" smtClean="0">
                <a:latin typeface="Times New Roman" pitchFamily="18" charset="0"/>
                <a:cs typeface="Times New Roman" pitchFamily="18" charset="0"/>
              </a:rPr>
              <a:t>Function</a:t>
            </a:r>
            <a:r>
              <a:rPr lang="en-US" sz="2000" dirty="0">
                <a:latin typeface="Times New Roman" pitchFamily="18" charset="0"/>
                <a:cs typeface="Times New Roman" pitchFamily="18" charset="0"/>
              </a:rPr>
              <a:t>: boundary around the plant cell outside of the cell membrane that provides structure and support</a:t>
            </a:r>
          </a:p>
          <a:p>
            <a:pPr marL="0" indent="0" algn="just">
              <a:buNone/>
            </a:pPr>
            <a:endParaRPr lang="en-US" sz="20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124200"/>
            <a:ext cx="2952750" cy="2057400"/>
          </a:xfrm>
          <a:prstGeom prst="rect">
            <a:avLst/>
          </a:prstGeom>
        </p:spPr>
      </p:pic>
    </p:spTree>
    <p:extLst>
      <p:ext uri="{BB962C8B-B14F-4D97-AF65-F5344CB8AC3E}">
        <p14:creationId xmlns:p14="http://schemas.microsoft.com/office/powerpoint/2010/main" val="36682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381000"/>
            <a:ext cx="8686800" cy="6477000"/>
          </a:xfrm>
        </p:spPr>
        <p:txBody>
          <a:bodyPr>
            <a:normAutofit fontScale="92500" lnSpcReduction="10000"/>
          </a:bodyPr>
          <a:lstStyle/>
          <a:p>
            <a:pPr marL="0" indent="0" algn="just">
              <a:buNone/>
            </a:pPr>
            <a:r>
              <a:rPr lang="en-US" sz="2000" b="1" dirty="0" smtClean="0">
                <a:latin typeface="Times New Roman" pitchFamily="18" charset="0"/>
                <a:cs typeface="Times New Roman" pitchFamily="18" charset="0"/>
              </a:rPr>
              <a:t>Cytoplasm:-</a:t>
            </a:r>
          </a:p>
          <a:p>
            <a:pPr marL="0" indent="0" algn="just">
              <a:buNone/>
            </a:pPr>
            <a:r>
              <a:rPr lang="en-US" sz="2000" dirty="0" smtClean="0">
                <a:latin typeface="Times New Roman" pitchFamily="18" charset="0"/>
                <a:cs typeface="Times New Roman" pitchFamily="18" charset="0"/>
              </a:rPr>
              <a:t>Structure</a:t>
            </a:r>
            <a:r>
              <a:rPr lang="en-US" sz="2000" dirty="0">
                <a:latin typeface="Times New Roman" pitchFamily="18" charset="0"/>
                <a:cs typeface="Times New Roman" pitchFamily="18" charset="0"/>
              </a:rPr>
              <a:t>: gelatin-like fluid that lies inside the cell </a:t>
            </a:r>
            <a:r>
              <a:rPr lang="en-US" sz="2000" dirty="0" smtClean="0">
                <a:latin typeface="Times New Roman" pitchFamily="18" charset="0"/>
                <a:cs typeface="Times New Roman" pitchFamily="18" charset="0"/>
              </a:rPr>
              <a:t>membrane</a:t>
            </a:r>
          </a:p>
          <a:p>
            <a:pPr marL="0" indent="0" algn="just">
              <a:buNone/>
            </a:pPr>
            <a:r>
              <a:rPr lang="en-US" sz="2000" dirty="0" smtClean="0">
                <a:latin typeface="Times New Roman" pitchFamily="18" charset="0"/>
                <a:cs typeface="Times New Roman" pitchFamily="18" charset="0"/>
              </a:rPr>
              <a:t>Function</a:t>
            </a:r>
            <a:r>
              <a:rPr lang="en-US" sz="2000" dirty="0">
                <a:latin typeface="Times New Roman" pitchFamily="18" charset="0"/>
                <a:cs typeface="Times New Roman" pitchFamily="18" charset="0"/>
              </a:rPr>
              <a:t>: -contains salts, minerals and organic molecules </a:t>
            </a:r>
            <a:r>
              <a:rPr lang="en-US" sz="2000" dirty="0" smtClean="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surrounds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organelles</a:t>
            </a:r>
          </a:p>
          <a:p>
            <a:pPr marL="0" indent="0" algn="just">
              <a:buNone/>
            </a:pPr>
            <a:endParaRPr lang="en-US" sz="2000" b="1"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Ribosomes:- </a:t>
            </a:r>
          </a:p>
          <a:p>
            <a:pPr marL="0" indent="0" algn="just">
              <a:buNone/>
            </a:pPr>
            <a:r>
              <a:rPr lang="en-US" sz="2000" dirty="0" smtClean="0">
                <a:latin typeface="Times New Roman" pitchFamily="18" charset="0"/>
                <a:cs typeface="Times New Roman" pitchFamily="18" charset="0"/>
              </a:rPr>
              <a:t>Structure</a:t>
            </a:r>
            <a:r>
              <a:rPr lang="en-US" sz="2000" dirty="0">
                <a:latin typeface="Times New Roman" pitchFamily="18" charset="0"/>
                <a:cs typeface="Times New Roman" pitchFamily="18" charset="0"/>
              </a:rPr>
              <a:t>: consist of two subunits made of protein and </a:t>
            </a:r>
            <a:r>
              <a:rPr lang="en-US" sz="2000" dirty="0" smtClean="0">
                <a:latin typeface="Times New Roman" pitchFamily="18" charset="0"/>
                <a:cs typeface="Times New Roman" pitchFamily="18" charset="0"/>
              </a:rPr>
              <a:t>RNA</a:t>
            </a:r>
          </a:p>
          <a:p>
            <a:pPr marL="0" indent="0" algn="just">
              <a:buNone/>
            </a:pPr>
            <a:r>
              <a:rPr lang="en-US" sz="2000" dirty="0" smtClean="0">
                <a:latin typeface="Times New Roman" pitchFamily="18" charset="0"/>
                <a:cs typeface="Times New Roman" pitchFamily="18" charset="0"/>
              </a:rPr>
              <a:t>Function</a:t>
            </a:r>
            <a:r>
              <a:rPr lang="en-US" sz="2000" dirty="0">
                <a:latin typeface="Times New Roman" pitchFamily="18" charset="0"/>
                <a:cs typeface="Times New Roman" pitchFamily="18" charset="0"/>
              </a:rPr>
              <a:t>: location of protein </a:t>
            </a:r>
            <a:r>
              <a:rPr lang="en-US" sz="2000" dirty="0" smtClean="0">
                <a:latin typeface="Times New Roman" pitchFamily="18" charset="0"/>
                <a:cs typeface="Times New Roman" pitchFamily="18" charset="0"/>
              </a:rPr>
              <a:t>synthesis</a:t>
            </a:r>
          </a:p>
          <a:p>
            <a:pPr marL="0" indent="0" algn="just">
              <a:buNone/>
            </a:pPr>
            <a:endParaRPr lang="en-US" sz="2000" b="1"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Endoplasmic Reticulum:-</a:t>
            </a:r>
          </a:p>
          <a:p>
            <a:pPr marL="0" indent="0" algn="just">
              <a:buNone/>
            </a:pPr>
            <a:r>
              <a:rPr lang="en-US" sz="2000" dirty="0" smtClean="0">
                <a:latin typeface="Times New Roman" pitchFamily="18" charset="0"/>
                <a:cs typeface="Times New Roman" pitchFamily="18" charset="0"/>
              </a:rPr>
              <a:t>Structure</a:t>
            </a:r>
            <a:r>
              <a:rPr lang="en-US" sz="2000" dirty="0">
                <a:latin typeface="Times New Roman" pitchFamily="18" charset="0"/>
                <a:cs typeface="Times New Roman" pitchFamily="18" charset="0"/>
              </a:rPr>
              <a:t>: a system of membranous tubules and </a:t>
            </a:r>
            <a:r>
              <a:rPr lang="en-US" sz="2000" dirty="0" smtClean="0">
                <a:latin typeface="Times New Roman" pitchFamily="18" charset="0"/>
                <a:cs typeface="Times New Roman" pitchFamily="18" charset="0"/>
              </a:rPr>
              <a:t>sacs</a:t>
            </a:r>
          </a:p>
          <a:p>
            <a:pPr marL="0" indent="0" algn="just">
              <a:buNone/>
            </a:pPr>
            <a:r>
              <a:rPr lang="en-US" sz="2000" dirty="0" smtClean="0">
                <a:latin typeface="Times New Roman" pitchFamily="18" charset="0"/>
                <a:cs typeface="Times New Roman" pitchFamily="18" charset="0"/>
              </a:rPr>
              <a:t>Function</a:t>
            </a:r>
            <a:r>
              <a:rPr lang="en-US" sz="2000" dirty="0">
                <a:latin typeface="Times New Roman" pitchFamily="18" charset="0"/>
                <a:cs typeface="Times New Roman" pitchFamily="18" charset="0"/>
              </a:rPr>
              <a:t>: intercellular highway (a path along which </a:t>
            </a:r>
            <a:r>
              <a:rPr lang="en-US" sz="2000" dirty="0" smtClean="0">
                <a:latin typeface="Times New Roman" pitchFamily="18" charset="0"/>
                <a:cs typeface="Times New Roman" pitchFamily="18" charset="0"/>
              </a:rPr>
              <a:t>molecules</a:t>
            </a:r>
          </a:p>
          <a:p>
            <a:pPr marL="0" indent="0" algn="just">
              <a:buNone/>
            </a:pPr>
            <a:r>
              <a:rPr lang="en-US" sz="2000" dirty="0" smtClean="0">
                <a:latin typeface="Times New Roman" pitchFamily="18" charset="0"/>
                <a:cs typeface="Times New Roman" pitchFamily="18" charset="0"/>
              </a:rPr>
              <a:t>move </a:t>
            </a:r>
            <a:r>
              <a:rPr lang="en-US" sz="2000" dirty="0">
                <a:latin typeface="Times New Roman" pitchFamily="18" charset="0"/>
                <a:cs typeface="Times New Roman" pitchFamily="18" charset="0"/>
              </a:rPr>
              <a:t>from one part of the cell to another</a:t>
            </a:r>
            <a:r>
              <a:rPr lang="en-US" sz="2000" dirty="0" smtClean="0">
                <a:latin typeface="Times New Roman" pitchFamily="18" charset="0"/>
                <a:cs typeface="Times New Roman" pitchFamily="18" charset="0"/>
              </a:rPr>
              <a:t>)</a:t>
            </a:r>
          </a:p>
          <a:p>
            <a:pPr marL="0" indent="0" algn="just">
              <a:buNone/>
            </a:pPr>
            <a:endParaRPr lang="en-US" sz="2000" b="1"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Golgi Apparatus:-</a:t>
            </a:r>
          </a:p>
          <a:p>
            <a:pPr marL="0" indent="0" algn="just">
              <a:buNone/>
            </a:pPr>
            <a:r>
              <a:rPr lang="en-US" sz="2000" dirty="0" smtClean="0">
                <a:latin typeface="Times New Roman" pitchFamily="18" charset="0"/>
                <a:cs typeface="Times New Roman" pitchFamily="18" charset="0"/>
              </a:rPr>
              <a:t>Structure</a:t>
            </a:r>
            <a:r>
              <a:rPr lang="en-US" sz="2000" dirty="0">
                <a:latin typeface="Times New Roman" pitchFamily="18" charset="0"/>
                <a:cs typeface="Times New Roman" pitchFamily="18" charset="0"/>
              </a:rPr>
              <a:t>: stacked flat </a:t>
            </a:r>
            <a:r>
              <a:rPr lang="en-US" sz="2000" dirty="0" smtClean="0">
                <a:latin typeface="Times New Roman" pitchFamily="18" charset="0"/>
                <a:cs typeface="Times New Roman" pitchFamily="18" charset="0"/>
              </a:rPr>
              <a:t>sacs</a:t>
            </a:r>
          </a:p>
          <a:p>
            <a:pPr marL="0" indent="0" algn="just">
              <a:buNone/>
            </a:pPr>
            <a:r>
              <a:rPr lang="en-US" sz="2000" dirty="0" smtClean="0">
                <a:latin typeface="Times New Roman" pitchFamily="18" charset="0"/>
                <a:cs typeface="Times New Roman" pitchFamily="18" charset="0"/>
              </a:rPr>
              <a:t>Function</a:t>
            </a:r>
            <a:r>
              <a:rPr lang="en-US" sz="2000" dirty="0">
                <a:latin typeface="Times New Roman" pitchFamily="18" charset="0"/>
                <a:cs typeface="Times New Roman" pitchFamily="18" charset="0"/>
              </a:rPr>
              <a:t>: receives proteins from the </a:t>
            </a:r>
            <a:r>
              <a:rPr lang="en-US" sz="2000" dirty="0" smtClean="0">
                <a:latin typeface="Times New Roman" pitchFamily="18" charset="0"/>
                <a:cs typeface="Times New Roman" pitchFamily="18" charset="0"/>
              </a:rPr>
              <a:t>ER </a:t>
            </a:r>
            <a:r>
              <a:rPr lang="en-US" sz="2000" dirty="0">
                <a:latin typeface="Times New Roman" pitchFamily="18" charset="0"/>
                <a:cs typeface="Times New Roman" pitchFamily="18" charset="0"/>
              </a:rPr>
              <a:t>and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distributes </a:t>
            </a:r>
            <a:r>
              <a:rPr lang="en-US" sz="2000" dirty="0">
                <a:latin typeface="Times New Roman" pitchFamily="18" charset="0"/>
                <a:cs typeface="Times New Roman" pitchFamily="18" charset="0"/>
              </a:rPr>
              <a:t>them to other organelles or out of the </a:t>
            </a:r>
            <a:r>
              <a:rPr lang="en-US" sz="2000" dirty="0" smtClean="0">
                <a:latin typeface="Times New Roman" pitchFamily="18" charset="0"/>
                <a:cs typeface="Times New Roman" pitchFamily="18" charset="0"/>
              </a:rPr>
              <a:t>cell</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(receiving, processing, packaging, and shipping</a:t>
            </a:r>
            <a:r>
              <a:rPr lang="en-US" sz="2000" dirty="0" smtClean="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277" y="304800"/>
            <a:ext cx="2014537" cy="16764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2133600"/>
            <a:ext cx="1828800" cy="159543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3688006"/>
            <a:ext cx="2286000" cy="1524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1699" y="5424854"/>
            <a:ext cx="2362201" cy="1280746"/>
          </a:xfrm>
          <a:prstGeom prst="rect">
            <a:avLst/>
          </a:prstGeom>
        </p:spPr>
      </p:pic>
    </p:spTree>
    <p:extLst>
      <p:ext uri="{BB962C8B-B14F-4D97-AF65-F5344CB8AC3E}">
        <p14:creationId xmlns:p14="http://schemas.microsoft.com/office/powerpoint/2010/main" val="351099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304800"/>
            <a:ext cx="8763000" cy="6477000"/>
          </a:xfrm>
        </p:spPr>
        <p:txBody>
          <a:bodyPr>
            <a:normAutofit lnSpcReduction="10000"/>
          </a:bodyPr>
          <a:lstStyle/>
          <a:p>
            <a:pPr marL="0" indent="0" algn="just">
              <a:buNone/>
            </a:pPr>
            <a:r>
              <a:rPr lang="en-US" sz="2000" b="1" dirty="0" smtClean="0">
                <a:latin typeface="Times New Roman" pitchFamily="18" charset="0"/>
                <a:cs typeface="Times New Roman" pitchFamily="18" charset="0"/>
              </a:rPr>
              <a:t>Mitochondria:-</a:t>
            </a:r>
          </a:p>
          <a:p>
            <a:pPr marL="0" indent="0" algn="just">
              <a:buNone/>
            </a:pPr>
            <a:r>
              <a:rPr lang="en-US" sz="2000" dirty="0" smtClean="0">
                <a:latin typeface="Times New Roman" pitchFamily="18" charset="0"/>
                <a:cs typeface="Times New Roman" pitchFamily="18" charset="0"/>
              </a:rPr>
              <a:t>Structure</a:t>
            </a:r>
            <a:r>
              <a:rPr lang="en-US" sz="2000" dirty="0">
                <a:latin typeface="Times New Roman" pitchFamily="18" charset="0"/>
                <a:cs typeface="Times New Roman" pitchFamily="18" charset="0"/>
              </a:rPr>
              <a:t>: folded membrane within an outer </a:t>
            </a:r>
            <a:r>
              <a:rPr lang="en-US" sz="2000" dirty="0" smtClean="0">
                <a:latin typeface="Times New Roman" pitchFamily="18" charset="0"/>
                <a:cs typeface="Times New Roman" pitchFamily="18" charset="0"/>
              </a:rPr>
              <a:t>membrane.</a:t>
            </a:r>
          </a:p>
          <a:p>
            <a:pPr marL="0" indent="0" algn="just">
              <a:buNone/>
            </a:pPr>
            <a:r>
              <a:rPr lang="en-US" sz="2000" dirty="0" smtClean="0">
                <a:latin typeface="Times New Roman" pitchFamily="18" charset="0"/>
                <a:cs typeface="Times New Roman" pitchFamily="18" charset="0"/>
              </a:rPr>
              <a:t>Function</a:t>
            </a:r>
            <a:r>
              <a:rPr lang="en-US" sz="2000" dirty="0">
                <a:latin typeface="Times New Roman" pitchFamily="18" charset="0"/>
                <a:cs typeface="Times New Roman" pitchFamily="18" charset="0"/>
              </a:rPr>
              <a:t>: -converts energy stored in food into usable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energy </a:t>
            </a:r>
            <a:r>
              <a:rPr lang="en-US" sz="2000" dirty="0">
                <a:latin typeface="Times New Roman" pitchFamily="18" charset="0"/>
                <a:cs typeface="Times New Roman" pitchFamily="18" charset="0"/>
              </a:rPr>
              <a:t>for work – cellular </a:t>
            </a:r>
            <a:r>
              <a:rPr lang="en-US" sz="2000" dirty="0" smtClean="0">
                <a:latin typeface="Times New Roman" pitchFamily="18" charset="0"/>
                <a:cs typeface="Times New Roman" pitchFamily="18" charset="0"/>
              </a:rPr>
              <a:t>respiration.</a:t>
            </a:r>
          </a:p>
          <a:p>
            <a:pPr marL="0" indent="0" algn="just">
              <a:buNone/>
            </a:pPr>
            <a:r>
              <a:rPr lang="en-US" sz="2000" b="1" dirty="0" smtClean="0">
                <a:latin typeface="Times New Roman" pitchFamily="18" charset="0"/>
                <a:cs typeface="Times New Roman" pitchFamily="18" charset="0"/>
              </a:rPr>
              <a:t>Lysosomes:-</a:t>
            </a:r>
          </a:p>
          <a:p>
            <a:pPr marL="0" indent="0" algn="just">
              <a:buNone/>
            </a:pPr>
            <a:r>
              <a:rPr lang="en-US" sz="2000" dirty="0" smtClean="0">
                <a:latin typeface="Times New Roman" pitchFamily="18" charset="0"/>
                <a:cs typeface="Times New Roman" pitchFamily="18" charset="0"/>
              </a:rPr>
              <a:t>Structure</a:t>
            </a:r>
            <a:r>
              <a:rPr lang="en-US" sz="2000" dirty="0">
                <a:latin typeface="Times New Roman" pitchFamily="18" charset="0"/>
                <a:cs typeface="Times New Roman" pitchFamily="18" charset="0"/>
              </a:rPr>
              <a:t>: spherical organelles that contain </a:t>
            </a:r>
            <a:r>
              <a:rPr lang="en-US" sz="2000" dirty="0" smtClean="0">
                <a:latin typeface="Times New Roman" pitchFamily="18" charset="0"/>
                <a:cs typeface="Times New Roman" pitchFamily="18" charset="0"/>
              </a:rPr>
              <a:t>hydrolytic</a:t>
            </a:r>
          </a:p>
          <a:p>
            <a:pPr marL="0" indent="0" algn="just">
              <a:buNone/>
            </a:pPr>
            <a:r>
              <a:rPr lang="en-US" sz="2000" dirty="0" smtClean="0">
                <a:latin typeface="Times New Roman" pitchFamily="18" charset="0"/>
                <a:cs typeface="Times New Roman" pitchFamily="18" charset="0"/>
              </a:rPr>
              <a:t>enzymes </a:t>
            </a:r>
            <a:r>
              <a:rPr lang="en-US" sz="2000" dirty="0">
                <a:latin typeface="Times New Roman" pitchFamily="18" charset="0"/>
                <a:cs typeface="Times New Roman" pitchFamily="18" charset="0"/>
              </a:rPr>
              <a:t>within single </a:t>
            </a:r>
            <a:r>
              <a:rPr lang="en-US" sz="2000" dirty="0" smtClean="0">
                <a:latin typeface="Times New Roman" pitchFamily="18" charset="0"/>
                <a:cs typeface="Times New Roman" pitchFamily="18" charset="0"/>
              </a:rPr>
              <a:t>membranes</a:t>
            </a:r>
          </a:p>
          <a:p>
            <a:pPr marL="0" indent="0" algn="just">
              <a:buNone/>
            </a:pPr>
            <a:r>
              <a:rPr lang="en-US" sz="2000" dirty="0" smtClean="0">
                <a:latin typeface="Times New Roman" pitchFamily="18" charset="0"/>
                <a:cs typeface="Times New Roman" pitchFamily="18" charset="0"/>
              </a:rPr>
              <a:t>Function</a:t>
            </a:r>
            <a:r>
              <a:rPr lang="en-US" sz="2000" dirty="0">
                <a:latin typeface="Times New Roman" pitchFamily="18" charset="0"/>
                <a:cs typeface="Times New Roman" pitchFamily="18" charset="0"/>
              </a:rPr>
              <a:t>: breaks down food particles, invading objects,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r>
              <a:rPr lang="en-US" sz="2000" dirty="0">
                <a:latin typeface="Times New Roman" pitchFamily="18" charset="0"/>
                <a:cs typeface="Times New Roman" pitchFamily="18" charset="0"/>
              </a:rPr>
              <a:t>worn out cell </a:t>
            </a:r>
            <a:r>
              <a:rPr lang="en-US" sz="2000" dirty="0" smtClean="0">
                <a:latin typeface="Times New Roman" pitchFamily="18" charset="0"/>
                <a:cs typeface="Times New Roman" pitchFamily="18" charset="0"/>
              </a:rPr>
              <a:t>parts</a:t>
            </a:r>
          </a:p>
          <a:p>
            <a:pPr marL="0" indent="0">
              <a:buNone/>
            </a:pPr>
            <a:r>
              <a:rPr lang="en-US" sz="2000" b="1" dirty="0" smtClean="0">
                <a:latin typeface="Times New Roman" pitchFamily="18" charset="0"/>
                <a:cs typeface="Times New Roman" pitchFamily="18" charset="0"/>
              </a:rPr>
              <a:t>Centrioles:-</a:t>
            </a:r>
          </a:p>
          <a:p>
            <a:pPr marL="0" indent="0">
              <a:buNone/>
            </a:pPr>
            <a:r>
              <a:rPr lang="en-US" sz="2000" dirty="0" smtClean="0">
                <a:latin typeface="Times New Roman" pitchFamily="18" charset="0"/>
                <a:cs typeface="Times New Roman" pitchFamily="18" charset="0"/>
              </a:rPr>
              <a:t>Structure</a:t>
            </a:r>
            <a:r>
              <a:rPr lang="en-US" sz="2000" dirty="0">
                <a:latin typeface="Times New Roman" pitchFamily="18" charset="0"/>
                <a:cs typeface="Times New Roman" pitchFamily="18" charset="0"/>
              </a:rPr>
              <a:t>: composed of nine sets of triplet microtubules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arranged </a:t>
            </a:r>
            <a:r>
              <a:rPr lang="en-US" sz="2000" dirty="0">
                <a:latin typeface="Times New Roman" pitchFamily="18" charset="0"/>
                <a:cs typeface="Times New Roman" pitchFamily="18" charset="0"/>
              </a:rPr>
              <a:t>in a ring – Exist in </a:t>
            </a:r>
            <a:r>
              <a:rPr lang="en-US" sz="2000" dirty="0" smtClean="0">
                <a:latin typeface="Times New Roman" pitchFamily="18" charset="0"/>
                <a:cs typeface="Times New Roman" pitchFamily="18" charset="0"/>
              </a:rPr>
              <a:t>pairs</a:t>
            </a:r>
          </a:p>
          <a:p>
            <a:pPr marL="0" indent="0">
              <a:buNone/>
            </a:pPr>
            <a:r>
              <a:rPr lang="en-US" sz="2000" dirty="0" smtClean="0">
                <a:latin typeface="Times New Roman" pitchFamily="18" charset="0"/>
                <a:cs typeface="Times New Roman" pitchFamily="18" charset="0"/>
              </a:rPr>
              <a:t>Function</a:t>
            </a:r>
            <a:r>
              <a:rPr lang="en-US" sz="2000" dirty="0">
                <a:latin typeface="Times New Roman" pitchFamily="18" charset="0"/>
                <a:cs typeface="Times New Roman" pitchFamily="18" charset="0"/>
              </a:rPr>
              <a:t>: centrioles play a major role in cell division (mitosis)</a:t>
            </a:r>
          </a:p>
          <a:p>
            <a:pPr marL="0" indent="0">
              <a:buNone/>
            </a:pPr>
            <a:r>
              <a:rPr lang="en-US" sz="2000" b="1" dirty="0" smtClean="0">
                <a:latin typeface="Times New Roman" pitchFamily="18" charset="0"/>
                <a:cs typeface="Times New Roman" pitchFamily="18" charset="0"/>
              </a:rPr>
              <a:t>Vacuoles:-</a:t>
            </a:r>
          </a:p>
          <a:p>
            <a:pPr marL="0" indent="0">
              <a:buNone/>
            </a:pPr>
            <a:r>
              <a:rPr lang="en-US" sz="2000" dirty="0" smtClean="0">
                <a:latin typeface="Times New Roman" pitchFamily="18" charset="0"/>
                <a:cs typeface="Times New Roman" pitchFamily="18" charset="0"/>
              </a:rPr>
              <a:t>Structure</a:t>
            </a:r>
            <a:r>
              <a:rPr lang="en-US" sz="2000" dirty="0">
                <a:latin typeface="Times New Roman" pitchFamily="18" charset="0"/>
                <a:cs typeface="Times New Roman" pitchFamily="18" charset="0"/>
              </a:rPr>
              <a:t>: a sac of fluid surrounded by a </a:t>
            </a:r>
            <a:r>
              <a:rPr lang="en-US" sz="2000" dirty="0" smtClean="0">
                <a:latin typeface="Times New Roman" pitchFamily="18" charset="0"/>
                <a:cs typeface="Times New Roman" pitchFamily="18" charset="0"/>
              </a:rPr>
              <a:t>membrane.</a:t>
            </a:r>
          </a:p>
          <a:p>
            <a:pPr marL="0" indent="0">
              <a:buNone/>
            </a:pPr>
            <a:r>
              <a:rPr lang="en-US" sz="2000" dirty="0" smtClean="0">
                <a:latin typeface="Times New Roman" pitchFamily="18" charset="0"/>
                <a:cs typeface="Times New Roman" pitchFamily="18" charset="0"/>
              </a:rPr>
              <a:t>Very </a:t>
            </a:r>
            <a:r>
              <a:rPr lang="en-US" sz="2000" dirty="0">
                <a:latin typeface="Times New Roman" pitchFamily="18" charset="0"/>
                <a:cs typeface="Times New Roman" pitchFamily="18" charset="0"/>
              </a:rPr>
              <a:t>large </a:t>
            </a:r>
            <a:r>
              <a:rPr lang="en-US" sz="2000" dirty="0" smtClean="0">
                <a:latin typeface="Times New Roman" pitchFamily="18" charset="0"/>
                <a:cs typeface="Times New Roman" pitchFamily="18" charset="0"/>
              </a:rPr>
              <a:t>in plants.</a:t>
            </a:r>
          </a:p>
          <a:p>
            <a:pPr marL="0" indent="0">
              <a:buNone/>
            </a:pPr>
            <a:r>
              <a:rPr lang="en-US" sz="2000" dirty="0" smtClean="0">
                <a:latin typeface="Times New Roman" pitchFamily="18" charset="0"/>
                <a:cs typeface="Times New Roman" pitchFamily="18" charset="0"/>
              </a:rPr>
              <a:t>Function</a:t>
            </a:r>
            <a:r>
              <a:rPr lang="en-US" sz="2000" dirty="0">
                <a:latin typeface="Times New Roman" pitchFamily="18" charset="0"/>
                <a:cs typeface="Times New Roman" pitchFamily="18" charset="0"/>
              </a:rPr>
              <a:t>: used for temporary storage of </a:t>
            </a:r>
            <a:r>
              <a:rPr lang="en-US" sz="2000" dirty="0" smtClean="0">
                <a:latin typeface="Times New Roman" pitchFamily="18" charset="0"/>
                <a:cs typeface="Times New Roman" pitchFamily="18" charset="0"/>
              </a:rPr>
              <a:t>wastes</a:t>
            </a:r>
          </a:p>
          <a:p>
            <a:pPr marL="0" indent="0">
              <a:buNone/>
            </a:pPr>
            <a:r>
              <a:rPr lang="en-US" sz="2000" dirty="0" smtClean="0">
                <a:latin typeface="Times New Roman" pitchFamily="18" charset="0"/>
                <a:cs typeface="Times New Roman" pitchFamily="18" charset="0"/>
              </a:rPr>
              <a:t>nutrients</a:t>
            </a:r>
            <a:r>
              <a:rPr lang="en-US" sz="2000" dirty="0">
                <a:latin typeface="Times New Roman" pitchFamily="18" charset="0"/>
                <a:cs typeface="Times New Roman" pitchFamily="18" charset="0"/>
              </a:rPr>
              <a:t>, and </a:t>
            </a:r>
            <a:r>
              <a:rPr lang="en-US" sz="2000" dirty="0" smtClean="0">
                <a:latin typeface="Times New Roman" pitchFamily="18" charset="0"/>
                <a:cs typeface="Times New Roman" pitchFamily="18" charset="0"/>
              </a:rPr>
              <a:t>water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808" y="228600"/>
            <a:ext cx="2132867" cy="152400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3508" y="2008398"/>
            <a:ext cx="1676400" cy="12447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08" y="3581400"/>
            <a:ext cx="2209800" cy="12954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8437" y="4953000"/>
            <a:ext cx="2209800" cy="1670538"/>
          </a:xfrm>
          <a:prstGeom prst="rect">
            <a:avLst/>
          </a:prstGeom>
        </p:spPr>
      </p:pic>
    </p:spTree>
    <p:extLst>
      <p:ext uri="{BB962C8B-B14F-4D97-AF65-F5344CB8AC3E}">
        <p14:creationId xmlns:p14="http://schemas.microsoft.com/office/powerpoint/2010/main" val="2078243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304800" y="152400"/>
            <a:ext cx="8610600" cy="6400800"/>
          </a:xfrm>
        </p:spPr>
        <p:txBody>
          <a:bodyPr>
            <a:normAutofit/>
          </a:bodyPr>
          <a:lstStyle/>
          <a:p>
            <a:pPr marL="0" indent="0">
              <a:buNone/>
            </a:pPr>
            <a:r>
              <a:rPr lang="en-US" sz="2000" b="1" dirty="0" smtClean="0">
                <a:latin typeface="Times New Roman" pitchFamily="18" charset="0"/>
                <a:cs typeface="Times New Roman" pitchFamily="18" charset="0"/>
              </a:rPr>
              <a:t>Plastids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There are three types of plastids in plant </a:t>
            </a:r>
            <a:r>
              <a:rPr lang="en-US" sz="2000" dirty="0" smtClean="0">
                <a:latin typeface="Times New Roman" pitchFamily="18" charset="0"/>
                <a:cs typeface="Times New Roman" pitchFamily="18" charset="0"/>
              </a:rPr>
              <a:t>cells:-</a:t>
            </a:r>
          </a:p>
          <a:p>
            <a:pPr marL="0" indent="0">
              <a:buNone/>
            </a:pPr>
            <a:r>
              <a:rPr lang="en-US" sz="2000" dirty="0" smtClean="0">
                <a:latin typeface="Times New Roman" pitchFamily="18" charset="0"/>
                <a:cs typeface="Times New Roman" pitchFamily="18" charset="0"/>
              </a:rPr>
              <a:t>a) </a:t>
            </a:r>
            <a:r>
              <a:rPr lang="en-US" sz="2000" dirty="0" err="1" smtClean="0">
                <a:latin typeface="Times New Roman" pitchFamily="18" charset="0"/>
                <a:cs typeface="Times New Roman" pitchFamily="18" charset="0"/>
              </a:rPr>
              <a:t>Chromoplasts</a:t>
            </a:r>
            <a:r>
              <a:rPr lang="en-US" sz="2000" dirty="0">
                <a:latin typeface="Times New Roman" pitchFamily="18" charset="0"/>
                <a:cs typeface="Times New Roman" pitchFamily="18" charset="0"/>
              </a:rPr>
              <a:t>: synthesize and store pigments,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b) Leucoplasts</a:t>
            </a:r>
            <a:r>
              <a:rPr lang="en-US" sz="2000" dirty="0">
                <a:latin typeface="Times New Roman" pitchFamily="18" charset="0"/>
                <a:cs typeface="Times New Roman" pitchFamily="18" charset="0"/>
              </a:rPr>
              <a:t>: store food such as starches, proteins, and lipids </a:t>
            </a:r>
            <a:r>
              <a:rPr lang="en-US" sz="2000" dirty="0" err="1">
                <a:latin typeface="Times New Roman" pitchFamily="18" charset="0"/>
                <a:cs typeface="Times New Roman" pitchFamily="18" charset="0"/>
              </a:rPr>
              <a:t>Chromoplasts</a:t>
            </a:r>
            <a:r>
              <a:rPr lang="en-US" sz="2000" dirty="0">
                <a:latin typeface="Times New Roman" pitchFamily="18" charset="0"/>
                <a:cs typeface="Times New Roman" pitchFamily="18" charset="0"/>
              </a:rPr>
              <a:t> Red Pepper Flower </a:t>
            </a:r>
            <a:r>
              <a:rPr lang="en-US" sz="2000" dirty="0" smtClean="0">
                <a:latin typeface="Times New Roman" pitchFamily="18" charset="0"/>
                <a:cs typeface="Times New Roman" pitchFamily="18" charset="0"/>
              </a:rPr>
              <a:t>Leucoplasts</a:t>
            </a:r>
          </a:p>
          <a:p>
            <a:pPr marL="0" indent="0">
              <a:buNone/>
            </a:pPr>
            <a:r>
              <a:rPr lang="en-US" sz="2000" dirty="0" smtClean="0">
                <a:latin typeface="Times New Roman" pitchFamily="18" charset="0"/>
                <a:cs typeface="Times New Roman" pitchFamily="18" charset="0"/>
              </a:rPr>
              <a:t>c</a:t>
            </a:r>
            <a:r>
              <a:rPr lang="en-US" sz="2000" b="1" dirty="0" smtClean="0">
                <a:latin typeface="Times New Roman" pitchFamily="18" charset="0"/>
                <a:cs typeface="Times New Roman" pitchFamily="18" charset="0"/>
              </a:rPr>
              <a:t>) Chloroplasts:-</a:t>
            </a:r>
          </a:p>
          <a:p>
            <a:pPr marL="0" indent="0">
              <a:buNone/>
            </a:pPr>
            <a:r>
              <a:rPr lang="en-US" sz="2000" dirty="0" smtClean="0">
                <a:latin typeface="Times New Roman" pitchFamily="18" charset="0"/>
                <a:cs typeface="Times New Roman" pitchFamily="18" charset="0"/>
              </a:rPr>
              <a:t>Structure</a:t>
            </a:r>
            <a:r>
              <a:rPr lang="en-US" sz="2000" dirty="0">
                <a:latin typeface="Times New Roman" pitchFamily="18" charset="0"/>
                <a:cs typeface="Times New Roman" pitchFamily="18" charset="0"/>
              </a:rPr>
              <a:t>: stacked sacs (thylakoids) that contain chlorophyll surrounded by a double </a:t>
            </a:r>
            <a:r>
              <a:rPr lang="en-US" sz="2000" dirty="0" smtClean="0">
                <a:latin typeface="Times New Roman" pitchFamily="18" charset="0"/>
                <a:cs typeface="Times New Roman" pitchFamily="18" charset="0"/>
              </a:rPr>
              <a:t>membrane</a:t>
            </a:r>
          </a:p>
          <a:p>
            <a:pPr marL="0" indent="0">
              <a:buNone/>
            </a:pPr>
            <a:r>
              <a:rPr lang="en-US" sz="2000" dirty="0" smtClean="0">
                <a:latin typeface="Times New Roman" pitchFamily="18" charset="0"/>
                <a:cs typeface="Times New Roman" pitchFamily="18" charset="0"/>
              </a:rPr>
              <a:t>Function</a:t>
            </a:r>
            <a:r>
              <a:rPr lang="en-US" sz="2000" dirty="0">
                <a:latin typeface="Times New Roman" pitchFamily="18" charset="0"/>
                <a:cs typeface="Times New Roman" pitchFamily="18" charset="0"/>
              </a:rPr>
              <a:t>: photosynthesis (conversion of light energy to chemical energy stored in the bonds of glucose)</a:t>
            </a:r>
          </a:p>
          <a:p>
            <a:pPr marL="0" indent="0" algn="just">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446585"/>
            <a:ext cx="5029200" cy="2971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200" y="4495800"/>
            <a:ext cx="2133600" cy="1752600"/>
          </a:xfrm>
          <a:prstGeom prst="rect">
            <a:avLst/>
          </a:prstGeom>
        </p:spPr>
      </p:pic>
    </p:spTree>
    <p:extLst>
      <p:ext uri="{BB962C8B-B14F-4D97-AF65-F5344CB8AC3E}">
        <p14:creationId xmlns:p14="http://schemas.microsoft.com/office/powerpoint/2010/main" val="213393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533400"/>
          </a:xfrm>
        </p:spPr>
        <p:txBody>
          <a:bodyPr>
            <a:normAutofit/>
          </a:bodyPr>
          <a:lstStyle/>
          <a:p>
            <a:pPr algn="just"/>
            <a:r>
              <a:rPr lang="en-US" sz="2400" b="1" dirty="0" smtClean="0">
                <a:latin typeface="Times New Roman" pitchFamily="18" charset="0"/>
                <a:cs typeface="Times New Roman" pitchFamily="18" charset="0"/>
              </a:rPr>
              <a:t>Common diseases and epidemics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686800" cy="6019800"/>
          </a:xfrm>
        </p:spPr>
        <p:txBody>
          <a:bodyPr>
            <a:normAutofit/>
          </a:bodyPr>
          <a:lstStyle/>
          <a:p>
            <a:pPr marL="0" indent="0" algn="just">
              <a:buNone/>
            </a:pPr>
            <a:r>
              <a:rPr lang="en-US" sz="2400" b="1" dirty="0" smtClean="0">
                <a:latin typeface="Times New Roman" pitchFamily="18" charset="0"/>
                <a:cs typeface="Times New Roman" pitchFamily="18" charset="0"/>
              </a:rPr>
              <a:t>Disease:-</a:t>
            </a:r>
          </a:p>
          <a:p>
            <a:pPr marL="0" indent="0" algn="just">
              <a:buNone/>
            </a:pPr>
            <a:r>
              <a:rPr lang="en-US" sz="2000" b="1" dirty="0" smtClean="0">
                <a:latin typeface="Times New Roman" pitchFamily="18" charset="0"/>
                <a:cs typeface="Times New Roman" pitchFamily="18" charset="0"/>
              </a:rPr>
              <a:t>Definition:-</a:t>
            </a:r>
            <a:r>
              <a:rPr lang="en-US" sz="2000" dirty="0">
                <a:latin typeface="Times New Roman" pitchFamily="18" charset="0"/>
                <a:cs typeface="Times New Roman" pitchFamily="18" charset="0"/>
              </a:rPr>
              <a:t>a disordered or incorrectly functioning organ, part, structure, or system of the body resulting from the effect of genetic or developmental errors, infection, poisons, nutritional deficiency or imbalance, toxicity, or unfavorable environmental </a:t>
            </a:r>
            <a:r>
              <a:rPr lang="en-US" sz="2000" dirty="0" smtClean="0">
                <a:latin typeface="Times New Roman" pitchFamily="18" charset="0"/>
                <a:cs typeface="Times New Roman" pitchFamily="18" charset="0"/>
              </a:rPr>
              <a:t>factors sickness.</a:t>
            </a:r>
          </a:p>
          <a:p>
            <a:pPr marL="0" indent="0" algn="just">
              <a:buNone/>
            </a:pPr>
            <a:r>
              <a:rPr lang="en-US" sz="2000" dirty="0" smtClean="0">
                <a:latin typeface="Times New Roman" pitchFamily="18" charset="0"/>
                <a:cs typeface="Times New Roman" pitchFamily="18" charset="0"/>
              </a:rPr>
              <a:t>Disease can be infectious and non infectious.</a:t>
            </a:r>
          </a:p>
          <a:p>
            <a:pPr marL="0" indent="0" algn="just">
              <a:buNone/>
            </a:pPr>
            <a:r>
              <a:rPr lang="en-US" sz="2000" b="1" dirty="0" smtClean="0">
                <a:latin typeface="Times New Roman" pitchFamily="18" charset="0"/>
                <a:cs typeface="Times New Roman" pitchFamily="18" charset="0"/>
              </a:rPr>
              <a:t>Infectious </a:t>
            </a:r>
            <a:r>
              <a:rPr lang="en-US" sz="2000" b="1" dirty="0">
                <a:latin typeface="Times New Roman" pitchFamily="18" charset="0"/>
                <a:cs typeface="Times New Roman" pitchFamily="18" charset="0"/>
              </a:rPr>
              <a:t>diseases</a:t>
            </a:r>
            <a:r>
              <a:rPr lang="en-US" sz="2000" dirty="0">
                <a:latin typeface="Times New Roman" pitchFamily="18" charset="0"/>
                <a:cs typeface="Times New Roman" pitchFamily="18" charset="0"/>
              </a:rPr>
              <a:t> are disorders caused by organisms — such as bacteria, viruses, fungi or parasites. Many organisms live in and on our bodies. They're normally harmless or even helpful, but under certain conditions, some organisms may </a:t>
            </a:r>
            <a:r>
              <a:rPr lang="en-US" sz="2000" dirty="0" smtClean="0">
                <a:latin typeface="Times New Roman" pitchFamily="18" charset="0"/>
                <a:cs typeface="Times New Roman" pitchFamily="18" charset="0"/>
              </a:rPr>
              <a:t>cause </a:t>
            </a:r>
            <a:r>
              <a:rPr lang="en-US" sz="2000" b="1" dirty="0" smtClean="0">
                <a:latin typeface="Times New Roman" pitchFamily="18" charset="0"/>
                <a:cs typeface="Times New Roman" pitchFamily="18" charset="0"/>
              </a:rPr>
              <a:t>disease</a:t>
            </a:r>
            <a:r>
              <a:rPr lang="en-US" sz="2000" dirty="0" smtClean="0">
                <a:latin typeface="Times New Roman" pitchFamily="18" charset="0"/>
                <a:cs typeface="Times New Roman" pitchFamily="18" charset="0"/>
              </a:rPr>
              <a:t>.eg chickenpox, common cold, flu, AIDS etc.</a:t>
            </a:r>
          </a:p>
          <a:p>
            <a:pPr marL="0" indent="0" algn="just">
              <a:buNone/>
            </a:pPr>
            <a:r>
              <a:rPr lang="en-US" sz="2000" b="1" dirty="0" smtClean="0">
                <a:latin typeface="Times New Roman" pitchFamily="18" charset="0"/>
                <a:cs typeface="Times New Roman" pitchFamily="18" charset="0"/>
              </a:rPr>
              <a:t>Non infectious disease </a:t>
            </a:r>
            <a:r>
              <a:rPr lang="en-US" sz="2000" dirty="0" smtClean="0">
                <a:latin typeface="Times New Roman" pitchFamily="18" charset="0"/>
                <a:cs typeface="Times New Roman" pitchFamily="18" charset="0"/>
              </a:rPr>
              <a:t>is a</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non</a:t>
            </a:r>
            <a:r>
              <a:rPr lang="en-US" sz="2000" dirty="0">
                <a:latin typeface="Times New Roman" pitchFamily="18" charset="0"/>
                <a:cs typeface="Times New Roman" pitchFamily="18" charset="0"/>
              </a:rPr>
              <a:t>-communicable </a:t>
            </a:r>
            <a:r>
              <a:rPr lang="en-US" sz="2000" b="1" dirty="0">
                <a:latin typeface="Times New Roman" pitchFamily="18" charset="0"/>
                <a:cs typeface="Times New Roman" pitchFamily="18" charset="0"/>
              </a:rPr>
              <a:t>disease</a:t>
            </a:r>
            <a:r>
              <a:rPr lang="en-US" sz="2000" dirty="0">
                <a:latin typeface="Times New Roman" pitchFamily="18" charset="0"/>
                <a:cs typeface="Times New Roman" pitchFamily="18" charset="0"/>
              </a:rPr>
              <a:t> (NCD) is a </a:t>
            </a:r>
            <a:r>
              <a:rPr lang="en-US" sz="2000" b="1" dirty="0">
                <a:latin typeface="Times New Roman" pitchFamily="18" charset="0"/>
                <a:cs typeface="Times New Roman" pitchFamily="18" charset="0"/>
              </a:rPr>
              <a:t>disease</a:t>
            </a:r>
            <a:r>
              <a:rPr lang="en-US" sz="2000" dirty="0">
                <a:latin typeface="Times New Roman" pitchFamily="18" charset="0"/>
                <a:cs typeface="Times New Roman" pitchFamily="18" charset="0"/>
              </a:rPr>
              <a:t> that is not transmissible directly from one person to another. NCDs include </a:t>
            </a:r>
            <a:r>
              <a:rPr lang="en-US" sz="2000" dirty="0" smtClean="0">
                <a:latin typeface="Times New Roman" pitchFamily="18" charset="0"/>
                <a:cs typeface="Times New Roman" pitchFamily="18" charset="0"/>
              </a:rPr>
              <a:t>strokes</a:t>
            </a:r>
            <a:r>
              <a:rPr lang="en-US" sz="2000" dirty="0">
                <a:latin typeface="Times New Roman" pitchFamily="18" charset="0"/>
                <a:cs typeface="Times New Roman" pitchFamily="18" charset="0"/>
              </a:rPr>
              <a:t>, most heart </a:t>
            </a:r>
            <a:r>
              <a:rPr lang="en-US" sz="2000" b="1" dirty="0">
                <a:latin typeface="Times New Roman" pitchFamily="18" charset="0"/>
                <a:cs typeface="Times New Roman" pitchFamily="18" charset="0"/>
              </a:rPr>
              <a:t>diseases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cancers, diabetes, chronic </a:t>
            </a:r>
            <a:r>
              <a:rPr lang="en-US" sz="2000" dirty="0" smtClean="0">
                <a:latin typeface="Times New Roman" pitchFamily="18" charset="0"/>
                <a:cs typeface="Times New Roman" pitchFamily="18" charset="0"/>
              </a:rPr>
              <a:t>kidney </a:t>
            </a:r>
            <a:r>
              <a:rPr lang="en-US" sz="2000" b="1" dirty="0" smtClean="0">
                <a:latin typeface="Times New Roman" pitchFamily="18" charset="0"/>
                <a:cs typeface="Times New Roman" pitchFamily="18" charset="0"/>
              </a:rPr>
              <a:t>disease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etc.</a:t>
            </a:r>
          </a:p>
          <a:p>
            <a:pPr marL="0" indent="0" algn="just">
              <a:buNone/>
            </a:pPr>
            <a:r>
              <a:rPr lang="en-US" sz="2000" dirty="0">
                <a:latin typeface="Times New Roman" pitchFamily="18" charset="0"/>
                <a:cs typeface="Times New Roman" pitchFamily="18" charset="0"/>
              </a:rPr>
              <a:t>An </a:t>
            </a:r>
            <a:r>
              <a:rPr lang="en-US" sz="2000" b="1" dirty="0">
                <a:latin typeface="Times New Roman" pitchFamily="18" charset="0"/>
                <a:cs typeface="Times New Roman" pitchFamily="18" charset="0"/>
              </a:rPr>
              <a:t>epidemic</a:t>
            </a:r>
            <a:r>
              <a:rPr lang="en-US" sz="2000" dirty="0">
                <a:latin typeface="Times New Roman" pitchFamily="18" charset="0"/>
                <a:cs typeface="Times New Roman" pitchFamily="18" charset="0"/>
              </a:rPr>
              <a:t> is the rapid spread of infectious disease to a large number of people in a given population within a short period of time, usually two weeks or less</a:t>
            </a:r>
          </a:p>
          <a:p>
            <a:pPr marL="0" indent="0" algn="just">
              <a:buNone/>
            </a:pPr>
            <a:r>
              <a:rPr lang="en-US" sz="2000" dirty="0">
                <a:latin typeface="Times New Roman" pitchFamily="18" charset="0"/>
                <a:cs typeface="Times New Roman" pitchFamily="18" charset="0"/>
              </a:rPr>
              <a:t>Yellow </a:t>
            </a:r>
            <a:r>
              <a:rPr lang="en-US" sz="2000" dirty="0" smtClean="0">
                <a:latin typeface="Times New Roman" pitchFamily="18" charset="0"/>
                <a:cs typeface="Times New Roman" pitchFamily="18" charset="0"/>
              </a:rPr>
              <a:t>Fever, Smallpox, Cholera, Malaria</a:t>
            </a: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49890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381000"/>
            <a:ext cx="8763000" cy="6324600"/>
          </a:xfrm>
        </p:spPr>
        <p:txBody>
          <a:bodyPr>
            <a:normAutofit fontScale="92500" lnSpcReduction="10000"/>
          </a:bodyPr>
          <a:lstStyle/>
          <a:p>
            <a:pPr marL="0" indent="0">
              <a:buNone/>
            </a:pPr>
            <a:r>
              <a:rPr lang="en-US" sz="2400" b="1" dirty="0" smtClean="0">
                <a:latin typeface="Times New Roman" pitchFamily="18" charset="0"/>
                <a:cs typeface="Times New Roman" pitchFamily="18" charset="0"/>
              </a:rPr>
              <a:t>Polio:- </a:t>
            </a:r>
            <a:r>
              <a:rPr lang="en-US" sz="2000" b="1" dirty="0" smtClean="0">
                <a:latin typeface="Times New Roman" pitchFamily="18" charset="0"/>
                <a:cs typeface="Times New Roman" pitchFamily="18" charset="0"/>
              </a:rPr>
              <a:t>definition</a:t>
            </a:r>
          </a:p>
          <a:p>
            <a:pPr marL="0" indent="0" algn="just">
              <a:buNone/>
            </a:pPr>
            <a:r>
              <a:rPr lang="en-US" sz="2200" dirty="0">
                <a:latin typeface="Times New Roman" pitchFamily="18" charset="0"/>
                <a:cs typeface="Times New Roman" pitchFamily="18" charset="0"/>
              </a:rPr>
              <a:t>Polio (also known as poliomyelitis) is a highly </a:t>
            </a:r>
            <a:r>
              <a:rPr lang="en-US" sz="2200" dirty="0" smtClean="0">
                <a:latin typeface="Times New Roman" pitchFamily="18" charset="0"/>
                <a:cs typeface="Times New Roman" pitchFamily="18" charset="0"/>
              </a:rPr>
              <a:t>contagious (infectious) </a:t>
            </a:r>
            <a:r>
              <a:rPr lang="en-US" sz="2200" dirty="0">
                <a:latin typeface="Times New Roman" pitchFamily="18" charset="0"/>
                <a:cs typeface="Times New Roman" pitchFamily="18" charset="0"/>
              </a:rPr>
              <a:t>disease caused by a virus that attacks the nervous system. Children younger than 5 years old </a:t>
            </a:r>
            <a:r>
              <a:rPr lang="en-US" sz="2200" dirty="0" smtClean="0">
                <a:latin typeface="Times New Roman" pitchFamily="18" charset="0"/>
                <a:cs typeface="Times New Roman" pitchFamily="18" charset="0"/>
              </a:rPr>
              <a:t>are </a:t>
            </a:r>
            <a:r>
              <a:rPr lang="en-US" sz="2200" dirty="0">
                <a:latin typeface="Times New Roman" pitchFamily="18" charset="0"/>
                <a:cs typeface="Times New Roman" pitchFamily="18" charset="0"/>
              </a:rPr>
              <a:t>more likely to contract the virus than any other group</a:t>
            </a:r>
            <a:r>
              <a:rPr lang="en-US" sz="2200" dirty="0" smtClean="0">
                <a:latin typeface="Times New Roman" pitchFamily="18" charset="0"/>
                <a:cs typeface="Times New Roman" pitchFamily="18" charset="0"/>
              </a:rPr>
              <a:t>.</a:t>
            </a:r>
          </a:p>
          <a:p>
            <a:pPr marL="0" indent="0" algn="just">
              <a:buNone/>
            </a:pPr>
            <a:r>
              <a:rPr lang="en-US" sz="2200" dirty="0">
                <a:latin typeface="Times New Roman" pitchFamily="18" charset="0"/>
                <a:cs typeface="Times New Roman" pitchFamily="18" charset="0"/>
              </a:rPr>
              <a:t>According to the World Health Organization (WHO), 1 in 200 polio infections will result in permanent </a:t>
            </a:r>
            <a:r>
              <a:rPr lang="en-US" sz="2200" dirty="0" smtClean="0">
                <a:latin typeface="Times New Roman" pitchFamily="18" charset="0"/>
                <a:cs typeface="Times New Roman" pitchFamily="18" charset="0"/>
              </a:rPr>
              <a:t>paralysis.</a:t>
            </a:r>
          </a:p>
          <a:p>
            <a:pPr marL="0" indent="0" algn="just">
              <a:buNone/>
            </a:pPr>
            <a:r>
              <a:rPr lang="en-US" sz="2200" dirty="0">
                <a:latin typeface="Times New Roman" pitchFamily="18" charset="0"/>
                <a:cs typeface="Times New Roman" pitchFamily="18" charset="0"/>
              </a:rPr>
              <a:t>The polio vaccine was developed in 1953 and made available in </a:t>
            </a:r>
            <a:r>
              <a:rPr lang="en-US" sz="2200" dirty="0" smtClean="0">
                <a:latin typeface="Times New Roman" pitchFamily="18" charset="0"/>
                <a:cs typeface="Times New Roman" pitchFamily="18" charset="0"/>
              </a:rPr>
              <a:t>1957.</a:t>
            </a:r>
          </a:p>
          <a:p>
            <a:pPr marL="0" indent="0" algn="just">
              <a:buNone/>
            </a:pPr>
            <a:r>
              <a:rPr lang="en-US" sz="2200" b="1" dirty="0" smtClean="0">
                <a:latin typeface="Times New Roman" pitchFamily="18" charset="0"/>
                <a:cs typeface="Times New Roman" pitchFamily="18" charset="0"/>
              </a:rPr>
              <a:t>Symptoms of polio:-</a:t>
            </a:r>
          </a:p>
          <a:p>
            <a:pPr algn="just"/>
            <a:r>
              <a:rPr lang="en-US" sz="2200" dirty="0" smtClean="0">
                <a:latin typeface="Times New Roman" pitchFamily="18" charset="0"/>
                <a:cs typeface="Times New Roman" pitchFamily="18" charset="0"/>
              </a:rPr>
              <a:t> </a:t>
            </a:r>
            <a:r>
              <a:rPr lang="en-US" sz="2200" b="1" dirty="0">
                <a:latin typeface="Times New Roman" pitchFamily="18" charset="0"/>
                <a:cs typeface="Times New Roman" pitchFamily="18" charset="0"/>
              </a:rPr>
              <a:t>Non-paralytic polio</a:t>
            </a:r>
          </a:p>
          <a:p>
            <a:pPr marL="0" indent="0" algn="just">
              <a:buNone/>
            </a:pPr>
            <a:r>
              <a:rPr lang="en-US" sz="2200" dirty="0">
                <a:latin typeface="Times New Roman" pitchFamily="18" charset="0"/>
                <a:cs typeface="Times New Roman" pitchFamily="18" charset="0"/>
              </a:rPr>
              <a:t>Signs and symptoms of non-paralytic polio can last from one to 10 days. These signs and symptoms can be flu-like and can </a:t>
            </a:r>
            <a:r>
              <a:rPr lang="en-US" sz="2200" dirty="0" smtClean="0">
                <a:latin typeface="Times New Roman" pitchFamily="18" charset="0"/>
                <a:cs typeface="Times New Roman" pitchFamily="18" charset="0"/>
              </a:rPr>
              <a:t>include: Fever, sore throat, headache, Vomiting, fatigue, meningitis.</a:t>
            </a:r>
          </a:p>
          <a:p>
            <a:pPr algn="just"/>
            <a:r>
              <a:rPr lang="en-US" sz="2200" b="1" dirty="0">
                <a:latin typeface="Times New Roman" pitchFamily="18" charset="0"/>
                <a:cs typeface="Times New Roman" pitchFamily="18" charset="0"/>
              </a:rPr>
              <a:t>Paralytic polio</a:t>
            </a:r>
          </a:p>
          <a:p>
            <a:pPr marL="0" indent="0" algn="just">
              <a:buNone/>
            </a:pPr>
            <a:r>
              <a:rPr lang="en-US" sz="2200" dirty="0">
                <a:latin typeface="Times New Roman" pitchFamily="18" charset="0"/>
                <a:cs typeface="Times New Roman" pitchFamily="18" charset="0"/>
              </a:rPr>
              <a:t>About 1 percent of polio cases can develop into paralytic polio. Paralytic polio leads to paralysis in the spinal cord (spinal polio), brainstem (bulbar polio), or both </a:t>
            </a:r>
            <a:r>
              <a:rPr lang="en-US" sz="2200" dirty="0" smtClean="0">
                <a:latin typeface="Times New Roman" pitchFamily="18" charset="0"/>
                <a:cs typeface="Times New Roman" pitchFamily="18" charset="0"/>
              </a:rPr>
              <a:t>(bulb spinal </a:t>
            </a:r>
            <a:r>
              <a:rPr lang="en-US" sz="2200" dirty="0">
                <a:latin typeface="Times New Roman" pitchFamily="18" charset="0"/>
                <a:cs typeface="Times New Roman" pitchFamily="18" charset="0"/>
              </a:rPr>
              <a:t>polio).</a:t>
            </a:r>
          </a:p>
          <a:p>
            <a:pPr algn="just"/>
            <a:r>
              <a:rPr lang="en-US" sz="2200" dirty="0">
                <a:latin typeface="Times New Roman" pitchFamily="18" charset="0"/>
                <a:cs typeface="Times New Roman" pitchFamily="18" charset="0"/>
              </a:rPr>
              <a:t>Initial symptoms are similar to non-paralytic polio. But after a week, more severe symptoms will appear. These symptoms include:</a:t>
            </a:r>
          </a:p>
          <a:p>
            <a:pPr algn="just"/>
            <a:r>
              <a:rPr lang="en-US" sz="2200" dirty="0">
                <a:latin typeface="Times New Roman" pitchFamily="18" charset="0"/>
                <a:cs typeface="Times New Roman" pitchFamily="18" charset="0"/>
              </a:rPr>
              <a:t>loss of reflexes</a:t>
            </a:r>
          </a:p>
          <a:p>
            <a:pPr algn="just"/>
            <a:r>
              <a:rPr lang="en-US" sz="2200" dirty="0">
                <a:latin typeface="Times New Roman" pitchFamily="18" charset="0"/>
                <a:cs typeface="Times New Roman" pitchFamily="18" charset="0"/>
              </a:rPr>
              <a:t>severe spasms </a:t>
            </a:r>
            <a:r>
              <a:rPr lang="en-US" sz="2200" dirty="0" smtClean="0">
                <a:latin typeface="Times New Roman" pitchFamily="18" charset="0"/>
                <a:cs typeface="Times New Roman" pitchFamily="18" charset="0"/>
              </a:rPr>
              <a:t>(muscular contraction) and </a:t>
            </a:r>
            <a:r>
              <a:rPr lang="en-US" sz="2200" dirty="0">
                <a:latin typeface="Times New Roman" pitchFamily="18" charset="0"/>
                <a:cs typeface="Times New Roman" pitchFamily="18" charset="0"/>
              </a:rPr>
              <a:t>muscle pain</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97560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381000"/>
            <a:ext cx="8686800" cy="6324600"/>
          </a:xfrm>
        </p:spPr>
        <p:txBody>
          <a:bodyPr>
            <a:normAutofit fontScale="92500" lnSpcReduction="20000"/>
          </a:bodyPr>
          <a:lstStyle/>
          <a:p>
            <a:pPr algn="just"/>
            <a:r>
              <a:rPr lang="en-US" sz="2200" dirty="0">
                <a:latin typeface="Times New Roman" pitchFamily="18" charset="0"/>
                <a:cs typeface="Times New Roman" pitchFamily="18" charset="0"/>
              </a:rPr>
              <a:t>loose and floppy limbs, sometimes on just one side of the body</a:t>
            </a:r>
          </a:p>
          <a:p>
            <a:pPr algn="just"/>
            <a:r>
              <a:rPr lang="en-US" sz="2200" dirty="0">
                <a:latin typeface="Times New Roman" pitchFamily="18" charset="0"/>
                <a:cs typeface="Times New Roman" pitchFamily="18" charset="0"/>
              </a:rPr>
              <a:t>sudden paralysis, temporary or permanent</a:t>
            </a:r>
          </a:p>
          <a:p>
            <a:pPr algn="just"/>
            <a:r>
              <a:rPr lang="en-US" sz="2200" dirty="0">
                <a:latin typeface="Times New Roman" pitchFamily="18" charset="0"/>
                <a:cs typeface="Times New Roman" pitchFamily="18" charset="0"/>
              </a:rPr>
              <a:t>deformed limbs, especially the hips, ankles, and </a:t>
            </a:r>
            <a:r>
              <a:rPr lang="en-US" sz="2200" dirty="0" smtClean="0">
                <a:latin typeface="Times New Roman" pitchFamily="18" charset="0"/>
                <a:cs typeface="Times New Roman" pitchFamily="18" charset="0"/>
              </a:rPr>
              <a:t>feet</a:t>
            </a:r>
          </a:p>
          <a:p>
            <a:pPr marL="0" indent="0" algn="just">
              <a:buNone/>
            </a:pPr>
            <a:r>
              <a:rPr lang="en-US" sz="2200" b="1" dirty="0" smtClean="0">
                <a:latin typeface="Times New Roman" pitchFamily="18" charset="0"/>
                <a:cs typeface="Times New Roman" pitchFamily="18" charset="0"/>
              </a:rPr>
              <a:t>Cause of polio:-</a:t>
            </a:r>
          </a:p>
          <a:p>
            <a:pPr marL="0" indent="0" algn="just">
              <a:buNone/>
            </a:pPr>
            <a:r>
              <a:rPr lang="en-US" sz="2000" dirty="0">
                <a:latin typeface="Times New Roman" pitchFamily="18" charset="0"/>
                <a:cs typeface="Times New Roman" pitchFamily="18" charset="0"/>
              </a:rPr>
              <a:t>The polio virus usually enters the environment in the feces of someone who is infected. In areas with poor sanitation, the virus easily spreads from feces into the water supply, or, by touch, into food. In addition, because polio is so contagious, direct contact with a person infected with the virus can cause polio.</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lgn="just">
              <a:buNone/>
            </a:pPr>
            <a:r>
              <a:rPr lang="en-US" sz="2200" b="1" dirty="0" smtClean="0">
                <a:latin typeface="Times New Roman" pitchFamily="18" charset="0"/>
                <a:cs typeface="Times New Roman" pitchFamily="18" charset="0"/>
              </a:rPr>
              <a:t>How </a:t>
            </a:r>
            <a:r>
              <a:rPr lang="en-US" sz="2200" b="1" dirty="0">
                <a:latin typeface="Times New Roman" pitchFamily="18" charset="0"/>
                <a:cs typeface="Times New Roman" pitchFamily="18" charset="0"/>
              </a:rPr>
              <a:t>to prevent polio:-</a:t>
            </a:r>
          </a:p>
          <a:p>
            <a:pPr marL="0" indent="0" algn="just">
              <a:buNone/>
            </a:pPr>
            <a:r>
              <a:rPr lang="en-US" sz="2200" dirty="0">
                <a:latin typeface="Times New Roman" pitchFamily="18" charset="0"/>
                <a:cs typeface="Times New Roman" pitchFamily="18" charset="0"/>
              </a:rPr>
              <a:t>The best way to prevent polio is to get the vaccination. Children should get polio shots according to the vaccination schedule presented by the Centers for Disease Control and Prevention Trusted Source (CDC).</a:t>
            </a:r>
          </a:p>
          <a:p>
            <a:pPr marL="0" indent="0" algn="just">
              <a:buNone/>
            </a:pPr>
            <a:r>
              <a:rPr lang="en-US" sz="2400" b="1" dirty="0">
                <a:latin typeface="Times New Roman" pitchFamily="18" charset="0"/>
                <a:cs typeface="Times New Roman" pitchFamily="18" charset="0"/>
              </a:rPr>
              <a:t>Diarrhea:- </a:t>
            </a:r>
            <a:r>
              <a:rPr lang="en-US" sz="2400" dirty="0">
                <a:latin typeface="Times New Roman" pitchFamily="18" charset="0"/>
                <a:cs typeface="Times New Roman" pitchFamily="18" charset="0"/>
              </a:rPr>
              <a:t>definition</a:t>
            </a:r>
          </a:p>
          <a:p>
            <a:pPr algn="just" fontAlgn="base"/>
            <a:r>
              <a:rPr lang="en-US" sz="2400" dirty="0">
                <a:latin typeface="Times New Roman" pitchFamily="18" charset="0"/>
                <a:cs typeface="Times New Roman" pitchFamily="18" charset="0"/>
              </a:rPr>
              <a:t>Diarrhea is loose, watery stools (bowel movements). Acute diarrhea is diarrhea that lasts a short time. It is a common problem. It usually lasts about one or two days, but it may last longer. Then it goes away on its own.</a:t>
            </a:r>
          </a:p>
          <a:p>
            <a:pPr algn="just" fontAlgn="base"/>
            <a:r>
              <a:rPr lang="en-US" sz="2400" dirty="0">
                <a:latin typeface="Times New Roman" pitchFamily="18" charset="0"/>
                <a:cs typeface="Times New Roman" pitchFamily="18" charset="0"/>
              </a:rPr>
              <a:t>Diarrhea lasting more than a few days may be a sign of a more serious problem. Chronic diarrhea -- diarrhea that lasts at least four weeks -- can be a symptom of a chronic disease. Chronic diarrhea symptoms may be continual, or they may come and go.</a:t>
            </a:r>
          </a:p>
          <a:p>
            <a:pPr marL="0" indent="0" algn="just">
              <a:buNone/>
            </a:pPr>
            <a:endParaRPr lang="en-US" sz="22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40139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304800" y="228600"/>
            <a:ext cx="8610600" cy="6477000"/>
          </a:xfrm>
        </p:spPr>
        <p:txBody>
          <a:bodyPr>
            <a:normAutofit lnSpcReduction="10000"/>
          </a:bodyPr>
          <a:lstStyle/>
          <a:p>
            <a:pPr marL="0" indent="0" algn="just">
              <a:buNone/>
            </a:pPr>
            <a:r>
              <a:rPr lang="en-US" sz="2000" b="1" dirty="0" smtClean="0">
                <a:latin typeface="Times New Roman" pitchFamily="18" charset="0"/>
                <a:cs typeface="Times New Roman" pitchFamily="18" charset="0"/>
              </a:rPr>
              <a:t>Symptoms:-</a:t>
            </a:r>
            <a:endParaRPr lang="en-US" sz="2000" b="1"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Signs and symptoms associated with diarrhea may include:</a:t>
            </a:r>
          </a:p>
          <a:p>
            <a:pPr algn="just"/>
            <a:r>
              <a:rPr lang="en-US" sz="2000" dirty="0">
                <a:latin typeface="Times New Roman" pitchFamily="18" charset="0"/>
                <a:cs typeface="Times New Roman" pitchFamily="18" charset="0"/>
              </a:rPr>
              <a:t>Loose, watery stools, Abdominal cramps, Abdominal pain, Fever, Blood in the stool, Nausea, Urgent need to have a bowel movement</a:t>
            </a:r>
          </a:p>
          <a:p>
            <a:pPr marL="0" indent="0" algn="just">
              <a:buNone/>
            </a:pPr>
            <a:r>
              <a:rPr lang="en-US" sz="2000" b="1" dirty="0" smtClean="0">
                <a:latin typeface="Times New Roman" pitchFamily="18" charset="0"/>
                <a:cs typeface="Times New Roman" pitchFamily="18" charset="0"/>
              </a:rPr>
              <a:t>Causes:-</a:t>
            </a:r>
            <a:endParaRPr lang="en-US" sz="2000" b="1"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A number of diseases and conditions can cause diarrhea, </a:t>
            </a:r>
            <a:r>
              <a:rPr lang="en-US" sz="2000" dirty="0" smtClean="0">
                <a:latin typeface="Times New Roman" pitchFamily="18" charset="0"/>
                <a:cs typeface="Times New Roman" pitchFamily="18" charset="0"/>
              </a:rPr>
              <a:t>including Viruses, </a:t>
            </a:r>
            <a:r>
              <a:rPr lang="en-US" sz="2000" dirty="0">
                <a:latin typeface="Times New Roman" pitchFamily="18" charset="0"/>
                <a:cs typeface="Times New Roman" pitchFamily="18" charset="0"/>
              </a:rPr>
              <a:t>Bacteria and </a:t>
            </a:r>
            <a:r>
              <a:rPr lang="en-US" sz="2000" dirty="0" smtClean="0">
                <a:latin typeface="Times New Roman" pitchFamily="18" charset="0"/>
                <a:cs typeface="Times New Roman" pitchFamily="18" charset="0"/>
              </a:rPr>
              <a:t>parasites, Medications, </a:t>
            </a:r>
            <a:r>
              <a:rPr lang="en-US" sz="2000" dirty="0">
                <a:latin typeface="Times New Roman" pitchFamily="18" charset="0"/>
                <a:cs typeface="Times New Roman" pitchFamily="18" charset="0"/>
              </a:rPr>
              <a:t>Lactose </a:t>
            </a:r>
            <a:r>
              <a:rPr lang="en-US" sz="2000" dirty="0" smtClean="0">
                <a:latin typeface="Times New Roman" pitchFamily="18" charset="0"/>
                <a:cs typeface="Times New Roman" pitchFamily="18" charset="0"/>
              </a:rPr>
              <a:t>intolerance</a:t>
            </a:r>
          </a:p>
          <a:p>
            <a:pPr marL="0" indent="0" algn="just">
              <a:buNone/>
            </a:pPr>
            <a:r>
              <a:rPr lang="en-US" sz="2000" dirty="0">
                <a:latin typeface="Times New Roman" pitchFamily="18" charset="0"/>
                <a:cs typeface="Times New Roman" pitchFamily="18" charset="0"/>
              </a:rPr>
              <a:t>Prevention</a:t>
            </a:r>
          </a:p>
          <a:p>
            <a:pPr marL="0" indent="0" algn="just">
              <a:buNone/>
            </a:pPr>
            <a:r>
              <a:rPr lang="en-US" sz="2000" b="1" dirty="0">
                <a:latin typeface="Times New Roman" pitchFamily="18" charset="0"/>
                <a:cs typeface="Times New Roman" pitchFamily="18" charset="0"/>
              </a:rPr>
              <a:t>Preventing viral diarrhea</a:t>
            </a:r>
          </a:p>
          <a:p>
            <a:pPr marL="0" indent="0" algn="just">
              <a:buNone/>
            </a:pPr>
            <a:r>
              <a:rPr lang="en-US" sz="2000" dirty="0">
                <a:latin typeface="Times New Roman" pitchFamily="18" charset="0"/>
                <a:cs typeface="Times New Roman" pitchFamily="18" charset="0"/>
              </a:rPr>
              <a:t>Wash </a:t>
            </a:r>
            <a:r>
              <a:rPr lang="en-US" sz="2000" dirty="0" smtClean="0">
                <a:latin typeface="Times New Roman" pitchFamily="18" charset="0"/>
                <a:cs typeface="Times New Roman" pitchFamily="18" charset="0"/>
              </a:rPr>
              <a:t>frequently, Lather </a:t>
            </a:r>
            <a:r>
              <a:rPr lang="en-US" sz="2000" dirty="0">
                <a:latin typeface="Times New Roman" pitchFamily="18" charset="0"/>
                <a:cs typeface="Times New Roman" pitchFamily="18" charset="0"/>
              </a:rPr>
              <a:t>with soap for at least 20 </a:t>
            </a:r>
            <a:r>
              <a:rPr lang="en-US" sz="2000" dirty="0" smtClean="0">
                <a:latin typeface="Times New Roman" pitchFamily="18" charset="0"/>
                <a:cs typeface="Times New Roman" pitchFamily="18" charset="0"/>
              </a:rPr>
              <a:t>seconds, Use </a:t>
            </a:r>
            <a:r>
              <a:rPr lang="en-US" sz="2000" dirty="0">
                <a:latin typeface="Times New Roman" pitchFamily="18" charset="0"/>
                <a:cs typeface="Times New Roman" pitchFamily="18" charset="0"/>
              </a:rPr>
              <a:t>hand sanitizer when washing </a:t>
            </a:r>
            <a:r>
              <a:rPr lang="en-US" sz="2000" dirty="0" smtClean="0">
                <a:latin typeface="Times New Roman" pitchFamily="18" charset="0"/>
                <a:cs typeface="Times New Roman" pitchFamily="18" charset="0"/>
              </a:rPr>
              <a:t>Isn't </a:t>
            </a:r>
            <a:r>
              <a:rPr lang="en-US" sz="2000" dirty="0">
                <a:latin typeface="Times New Roman" pitchFamily="18" charset="0"/>
                <a:cs typeface="Times New Roman" pitchFamily="18" charset="0"/>
              </a:rPr>
              <a:t>possible</a:t>
            </a:r>
            <a:r>
              <a:rPr lang="en-US" sz="2000" dirty="0" smtClean="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Preventing traveler's </a:t>
            </a:r>
            <a:r>
              <a:rPr lang="en-US" sz="2000" b="1" dirty="0" smtClean="0">
                <a:latin typeface="Times New Roman" pitchFamily="18" charset="0"/>
                <a:cs typeface="Times New Roman" pitchFamily="18" charset="0"/>
              </a:rPr>
              <a:t>diarrhea</a:t>
            </a:r>
          </a:p>
          <a:p>
            <a:pPr marL="0" indent="0" algn="just">
              <a:buNone/>
            </a:pPr>
            <a:r>
              <a:rPr lang="en-US" sz="2000" dirty="0" smtClean="0">
                <a:latin typeface="Times New Roman" pitchFamily="18" charset="0"/>
                <a:cs typeface="Times New Roman" pitchFamily="18" charset="0"/>
              </a:rPr>
              <a:t>Watch </a:t>
            </a:r>
            <a:r>
              <a:rPr lang="en-US" sz="2000" dirty="0">
                <a:latin typeface="Times New Roman" pitchFamily="18" charset="0"/>
                <a:cs typeface="Times New Roman" pitchFamily="18" charset="0"/>
              </a:rPr>
              <a:t>what you </a:t>
            </a:r>
            <a:r>
              <a:rPr lang="en-US" sz="2000" dirty="0" smtClean="0">
                <a:latin typeface="Times New Roman" pitchFamily="18" charset="0"/>
                <a:cs typeface="Times New Roman" pitchFamily="18" charset="0"/>
              </a:rPr>
              <a:t>eat, watch what you drink, </a:t>
            </a:r>
            <a:r>
              <a:rPr lang="en-US" sz="2000" dirty="0">
                <a:latin typeface="Times New Roman" pitchFamily="18" charset="0"/>
                <a:cs typeface="Times New Roman" pitchFamily="18" charset="0"/>
              </a:rPr>
              <a:t>Ask your doctor about </a:t>
            </a:r>
            <a:r>
              <a:rPr lang="en-US" sz="2000" dirty="0" smtClean="0">
                <a:latin typeface="Times New Roman" pitchFamily="18" charset="0"/>
                <a:cs typeface="Times New Roman" pitchFamily="18" charset="0"/>
              </a:rPr>
              <a:t>antibiotics</a:t>
            </a:r>
          </a:p>
          <a:p>
            <a:pPr marL="0" indent="0" algn="just">
              <a:buNone/>
            </a:pPr>
            <a:r>
              <a:rPr lang="en-US" sz="2000" b="1" dirty="0">
                <a:latin typeface="Times New Roman" pitchFamily="18" charset="0"/>
                <a:cs typeface="Times New Roman" pitchFamily="18" charset="0"/>
              </a:rPr>
              <a:t>Malaria:- </a:t>
            </a:r>
            <a:r>
              <a:rPr lang="en-US" sz="2000" dirty="0">
                <a:latin typeface="Times New Roman" pitchFamily="18" charset="0"/>
                <a:cs typeface="Times New Roman" pitchFamily="18" charset="0"/>
              </a:rPr>
              <a:t>definition:- </a:t>
            </a:r>
          </a:p>
          <a:p>
            <a:pPr marL="0" indent="0" algn="just">
              <a:buNone/>
            </a:pPr>
            <a:r>
              <a:rPr lang="en-US" sz="2000" dirty="0">
                <a:latin typeface="Times New Roman" pitchFamily="18" charset="0"/>
                <a:cs typeface="Times New Roman" pitchFamily="18" charset="0"/>
              </a:rPr>
              <a:t>It is a life-threatening disease caused by parasites that are transmitted to people through the bites of infected female Anopheles mosquitoes. It is preventable and curable.</a:t>
            </a:r>
          </a:p>
          <a:p>
            <a:pPr marL="0" indent="0" algn="just">
              <a:buNone/>
            </a:pPr>
            <a:r>
              <a:rPr lang="en-US" sz="2000" dirty="0">
                <a:latin typeface="Times New Roman" pitchFamily="18" charset="0"/>
                <a:cs typeface="Times New Roman" pitchFamily="18" charset="0"/>
              </a:rPr>
              <a:t>Doctors divide malaria symptoms into two categories: Uncomplicated and severe malaria.</a:t>
            </a:r>
          </a:p>
          <a:p>
            <a:pPr marL="0" indent="0" algn="just">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57951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304800" y="457200"/>
            <a:ext cx="8686800" cy="6324600"/>
          </a:xfrm>
        </p:spPr>
        <p:txBody>
          <a:bodyPr>
            <a:normAutofit lnSpcReduction="10000"/>
          </a:bodyPr>
          <a:lstStyle/>
          <a:p>
            <a:pPr marL="0" indent="0" algn="just">
              <a:buNone/>
            </a:pPr>
            <a:r>
              <a:rPr lang="en-US" sz="2000" b="1" dirty="0" smtClean="0">
                <a:latin typeface="Times New Roman" pitchFamily="18" charset="0"/>
                <a:cs typeface="Times New Roman" pitchFamily="18" charset="0"/>
              </a:rPr>
              <a:t>Uncomplicated </a:t>
            </a:r>
            <a:r>
              <a:rPr lang="en-US" sz="2000" b="1" dirty="0">
                <a:latin typeface="Times New Roman" pitchFamily="18" charset="0"/>
                <a:cs typeface="Times New Roman" pitchFamily="18" charset="0"/>
              </a:rPr>
              <a:t>malaria</a:t>
            </a:r>
          </a:p>
          <a:p>
            <a:r>
              <a:rPr lang="en-US" sz="2000" dirty="0">
                <a:latin typeface="Times New Roman" pitchFamily="18" charset="0"/>
                <a:cs typeface="Times New Roman" pitchFamily="18" charset="0"/>
              </a:rPr>
              <a:t>a sensation of cold with shivering, Fever, headaches, and vomiting, sweats, followed by a return to normal temperature, with tiredness</a:t>
            </a:r>
          </a:p>
          <a:p>
            <a:pPr marL="0" indent="0" algn="just">
              <a:buNone/>
            </a:pPr>
            <a:r>
              <a:rPr lang="en-US" sz="2000" b="1" dirty="0" smtClean="0">
                <a:latin typeface="Times New Roman" pitchFamily="18" charset="0"/>
                <a:cs typeface="Times New Roman" pitchFamily="18" charset="0"/>
              </a:rPr>
              <a:t>Severe malaria</a:t>
            </a:r>
          </a:p>
          <a:p>
            <a:pPr marL="0" indent="0" algn="just">
              <a:buNone/>
            </a:pPr>
            <a:r>
              <a:rPr lang="en-US" sz="2000" dirty="0" smtClean="0">
                <a:latin typeface="Times New Roman" pitchFamily="18" charset="0"/>
                <a:cs typeface="Times New Roman" pitchFamily="18" charset="0"/>
              </a:rPr>
              <a:t>fever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chills, impaired consciousness, deep </a:t>
            </a:r>
            <a:r>
              <a:rPr lang="en-US" sz="2000" dirty="0">
                <a:latin typeface="Times New Roman" pitchFamily="18" charset="0"/>
                <a:cs typeface="Times New Roman" pitchFamily="18" charset="0"/>
              </a:rPr>
              <a:t>breathing and respiratory </a:t>
            </a:r>
            <a:r>
              <a:rPr lang="en-US" sz="2000" dirty="0" smtClean="0">
                <a:latin typeface="Times New Roman" pitchFamily="18" charset="0"/>
                <a:cs typeface="Times New Roman" pitchFamily="18" charset="0"/>
              </a:rPr>
              <a:t>distress, abnormal </a:t>
            </a:r>
            <a:r>
              <a:rPr lang="en-US" sz="2000" dirty="0">
                <a:latin typeface="Times New Roman" pitchFamily="18" charset="0"/>
                <a:cs typeface="Times New Roman" pitchFamily="18" charset="0"/>
              </a:rPr>
              <a:t>bleeding and signs of </a:t>
            </a:r>
            <a:r>
              <a:rPr lang="en-US" sz="2000" dirty="0" smtClean="0">
                <a:latin typeface="Times New Roman" pitchFamily="18" charset="0"/>
                <a:cs typeface="Times New Roman" pitchFamily="18" charset="0"/>
              </a:rPr>
              <a:t>anemia, clinical</a:t>
            </a:r>
            <a:r>
              <a:rPr lang="en-US" sz="2000" dirty="0">
                <a:latin typeface="Times New Roman" pitchFamily="18" charset="0"/>
                <a:cs typeface="Times New Roman" pitchFamily="18" charset="0"/>
              </a:rPr>
              <a:t> jaundice and evidence of vital organ </a:t>
            </a:r>
            <a:r>
              <a:rPr lang="en-US" sz="2000" dirty="0" smtClean="0">
                <a:latin typeface="Times New Roman" pitchFamily="18" charset="0"/>
                <a:cs typeface="Times New Roman" pitchFamily="18" charset="0"/>
              </a:rPr>
              <a:t>dysfunction. Severe </a:t>
            </a:r>
            <a:r>
              <a:rPr lang="en-US" sz="2000" dirty="0">
                <a:latin typeface="Times New Roman" pitchFamily="18" charset="0"/>
                <a:cs typeface="Times New Roman" pitchFamily="18" charset="0"/>
              </a:rPr>
              <a:t>malaria can be fatal without treatment</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Cause:- </a:t>
            </a:r>
            <a:r>
              <a:rPr lang="en-US" sz="2000" b="1" dirty="0">
                <a:latin typeface="Times New Roman" pitchFamily="18" charset="0"/>
                <a:cs typeface="Times New Roman" pitchFamily="18" charset="0"/>
              </a:rPr>
              <a:t>Malaria</a:t>
            </a:r>
            <a:r>
              <a:rPr lang="en-US" sz="2000" dirty="0">
                <a:latin typeface="Times New Roman" pitchFamily="18" charset="0"/>
                <a:cs typeface="Times New Roman" pitchFamily="18" charset="0"/>
              </a:rPr>
              <a:t> is </a:t>
            </a:r>
            <a:r>
              <a:rPr lang="en-US" sz="2000" b="1" dirty="0">
                <a:latin typeface="Times New Roman" pitchFamily="18" charset="0"/>
                <a:cs typeface="Times New Roman" pitchFamily="18" charset="0"/>
              </a:rPr>
              <a:t>caused</a:t>
            </a:r>
            <a:r>
              <a:rPr lang="en-US" sz="2000" dirty="0">
                <a:latin typeface="Times New Roman" pitchFamily="18" charset="0"/>
                <a:cs typeface="Times New Roman" pitchFamily="18" charset="0"/>
              </a:rPr>
              <a:t> by the Plasmodium parasite. The parasite can be spread to humans through the bites of infected mosquitoes. There are many different types of plasmodium parasite, but only 5 types </a:t>
            </a:r>
            <a:r>
              <a:rPr lang="en-US" sz="2000" b="1" dirty="0">
                <a:latin typeface="Times New Roman" pitchFamily="18" charset="0"/>
                <a:cs typeface="Times New Roman" pitchFamily="18" charset="0"/>
              </a:rPr>
              <a:t>cause </a:t>
            </a:r>
            <a:r>
              <a:rPr lang="en-US" sz="2000" b="1" dirty="0" smtClean="0">
                <a:latin typeface="Times New Roman" pitchFamily="18" charset="0"/>
                <a:cs typeface="Times New Roman" pitchFamily="18" charset="0"/>
              </a:rPr>
              <a:t>malaria </a:t>
            </a: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humans.</a:t>
            </a:r>
            <a:endParaRPr lang="en-US" sz="2000" b="1"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Prevention:-</a:t>
            </a:r>
            <a:endParaRPr lang="en-US" sz="2000" b="1"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there’s </a:t>
            </a:r>
            <a:r>
              <a:rPr lang="en-US" sz="2000" dirty="0">
                <a:latin typeface="Times New Roman" pitchFamily="18" charset="0"/>
                <a:cs typeface="Times New Roman" pitchFamily="18" charset="0"/>
              </a:rPr>
              <a:t>no vaccine available to prevent malaria. Talk to your doctor if you’re traveling to an area where malaria is common or if you live in such an area. You may be prescribed medications to prevent the disease.</a:t>
            </a:r>
          </a:p>
          <a:p>
            <a:pPr algn="just"/>
            <a:r>
              <a:rPr lang="en-US" sz="2000" dirty="0">
                <a:latin typeface="Times New Roman" pitchFamily="18" charset="0"/>
                <a:cs typeface="Times New Roman" pitchFamily="18" charset="0"/>
              </a:rPr>
              <a:t>These medications are the same as those used to treat the disease and should be taken before, during, and after your trip.</a:t>
            </a:r>
          </a:p>
          <a:p>
            <a:pPr algn="just"/>
            <a:r>
              <a:rPr lang="en-US" sz="2000" dirty="0" smtClean="0">
                <a:latin typeface="Times New Roman" pitchFamily="18" charset="0"/>
                <a:cs typeface="Times New Roman" pitchFamily="18" charset="0"/>
              </a:rPr>
              <a:t>Sleeping </a:t>
            </a:r>
            <a:r>
              <a:rPr lang="en-US" sz="2000" dirty="0">
                <a:latin typeface="Times New Roman" pitchFamily="18" charset="0"/>
                <a:cs typeface="Times New Roman" pitchFamily="18" charset="0"/>
              </a:rPr>
              <a:t>under a mosquito net may help prevent being bitten by an infected mosquito. Covering your skin or using bug sprays </a:t>
            </a:r>
            <a:r>
              <a:rPr lang="en-US" sz="2000" dirty="0" smtClean="0">
                <a:latin typeface="Times New Roman" pitchFamily="18" charset="0"/>
                <a:cs typeface="Times New Roman" pitchFamily="18" charset="0"/>
              </a:rPr>
              <a:t>may </a:t>
            </a:r>
            <a:r>
              <a:rPr lang="en-US" sz="2000" dirty="0">
                <a:latin typeface="Times New Roman" pitchFamily="18" charset="0"/>
                <a:cs typeface="Times New Roman" pitchFamily="18" charset="0"/>
              </a:rPr>
              <a:t>also help prevent infection.</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7895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304800"/>
            <a:ext cx="8610600" cy="6324600"/>
          </a:xfrm>
        </p:spPr>
        <p:txBody>
          <a:bodyPr>
            <a:normAutofit/>
          </a:bodyPr>
          <a:lstStyle/>
          <a:p>
            <a:pPr marL="0" indent="0" algn="just">
              <a:buNone/>
            </a:pPr>
            <a:r>
              <a:rPr lang="en-US" sz="2000" dirty="0" smtClean="0">
                <a:latin typeface="Times New Roman" pitchFamily="18" charset="0"/>
                <a:cs typeface="Times New Roman" pitchFamily="18" charset="0"/>
              </a:rPr>
              <a:t>Different kinds of antibiotics play their role for fighting against the specific diseases. Unlike vaccines, antibiotics must always be taken in reference to a physician. As they also cause side effects. But if used judiciously, both vaccines (before diseases) and antibiotics (after getting infection) play the major role for the betterment of our health care issues.</a:t>
            </a:r>
            <a:endParaRPr lang="en-US" sz="2000" dirty="0"/>
          </a:p>
        </p:txBody>
      </p:sp>
    </p:spTree>
    <p:extLst>
      <p:ext uri="{BB962C8B-B14F-4D97-AF65-F5344CB8AC3E}">
        <p14:creationId xmlns:p14="http://schemas.microsoft.com/office/powerpoint/2010/main" val="3472506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
          </a:xfrm>
        </p:spPr>
        <p:txBody>
          <a:bodyPr>
            <a:normAutofit fontScale="90000"/>
          </a:bodyPr>
          <a:lstStyle/>
          <a:p>
            <a:endParaRPr lang="en-US" dirty="0"/>
          </a:p>
        </p:txBody>
      </p:sp>
      <p:sp>
        <p:nvSpPr>
          <p:cNvPr id="3" name="Content Placeholder 2"/>
          <p:cNvSpPr>
            <a:spLocks noGrp="1"/>
          </p:cNvSpPr>
          <p:nvPr>
            <p:ph idx="1"/>
          </p:nvPr>
        </p:nvSpPr>
        <p:spPr>
          <a:xfrm>
            <a:off x="152400" y="228600"/>
            <a:ext cx="8763000" cy="6477000"/>
          </a:xfrm>
        </p:spPr>
        <p:txBody>
          <a:bodyPr>
            <a:normAutofit/>
          </a:bodyPr>
          <a:lstStyle/>
          <a:p>
            <a:pPr marL="0" indent="0" algn="just">
              <a:buNone/>
            </a:pPr>
            <a:r>
              <a:rPr lang="en-US" sz="2000" b="1" dirty="0" smtClean="0">
                <a:latin typeface="Times New Roman" pitchFamily="18" charset="0"/>
                <a:cs typeface="Times New Roman" pitchFamily="18" charset="0"/>
              </a:rPr>
              <a:t>Hepatitis:- </a:t>
            </a:r>
            <a:r>
              <a:rPr lang="en-US" sz="2000" dirty="0" smtClean="0">
                <a:latin typeface="Times New Roman" pitchFamily="18" charset="0"/>
                <a:cs typeface="Times New Roman" pitchFamily="18" charset="0"/>
              </a:rPr>
              <a:t>definition:-  </a:t>
            </a:r>
          </a:p>
          <a:p>
            <a:pPr marL="0" indent="0" algn="just">
              <a:buNone/>
            </a:pPr>
            <a:r>
              <a:rPr lang="en-US" sz="2000" b="1" dirty="0">
                <a:latin typeface="Times New Roman" pitchFamily="18" charset="0"/>
                <a:cs typeface="Times New Roman" pitchFamily="18" charset="0"/>
              </a:rPr>
              <a:t>Hepatitis</a:t>
            </a:r>
            <a:r>
              <a:rPr lang="en-US" sz="2000" dirty="0">
                <a:latin typeface="Times New Roman" pitchFamily="18" charset="0"/>
                <a:cs typeface="Times New Roman" pitchFamily="18" charset="0"/>
              </a:rPr>
              <a:t>, </a:t>
            </a:r>
            <a:r>
              <a:rPr lang="en-US" sz="2000" u="sng" dirty="0" smtClean="0">
                <a:latin typeface="Times New Roman" pitchFamily="18" charset="0"/>
                <a:cs typeface="Times New Roman" pitchFamily="18" charset="0"/>
              </a:rPr>
              <a:t>inflammation </a:t>
            </a:r>
            <a:r>
              <a:rPr lang="en-US" sz="2000" dirty="0" smtClean="0">
                <a:latin typeface="Times New Roman" pitchFamily="18" charset="0"/>
                <a:cs typeface="Times New Roman" pitchFamily="18" charset="0"/>
              </a:rPr>
              <a:t>of </a:t>
            </a:r>
            <a:r>
              <a:rPr lang="en-US" sz="2000" dirty="0">
                <a:latin typeface="Times New Roman" pitchFamily="18" charset="0"/>
                <a:cs typeface="Times New Roman" pitchFamily="18" charset="0"/>
              </a:rPr>
              <a:t>the </a:t>
            </a:r>
            <a:r>
              <a:rPr lang="en-US" sz="2000" u="sng" dirty="0">
                <a:latin typeface="Times New Roman" pitchFamily="18" charset="0"/>
                <a:cs typeface="Times New Roman" pitchFamily="18" charset="0"/>
              </a:rPr>
              <a:t>liver</a:t>
            </a:r>
            <a:r>
              <a:rPr lang="en-US" sz="2000" dirty="0">
                <a:latin typeface="Times New Roman" pitchFamily="18" charset="0"/>
                <a:cs typeface="Times New Roman" pitchFamily="18" charset="0"/>
              </a:rPr>
              <a:t> that results from a variety of causes, both infectious and noninfectious. Infectious agents that cause hepatitis include </a:t>
            </a:r>
            <a:r>
              <a:rPr lang="en-US" sz="2000" u="sng" dirty="0">
                <a:latin typeface="Times New Roman" pitchFamily="18" charset="0"/>
                <a:cs typeface="Times New Roman" pitchFamily="18" charset="0"/>
              </a:rPr>
              <a:t>viruses</a:t>
            </a:r>
            <a:r>
              <a:rPr lang="en-US" sz="2000" dirty="0">
                <a:latin typeface="Times New Roman" pitchFamily="18" charset="0"/>
                <a:cs typeface="Times New Roman" pitchFamily="18" charset="0"/>
              </a:rPr>
              <a:t> and parasites. Noninfectious causes include certain drugs and toxic agents. </a:t>
            </a:r>
            <a:endParaRPr lang="en-US" sz="2000"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Types of hepatitis:-</a:t>
            </a:r>
          </a:p>
          <a:p>
            <a:pPr marL="0" indent="0" algn="just">
              <a:buNone/>
            </a:pPr>
            <a:r>
              <a:rPr lang="en-US" sz="2000" dirty="0" smtClean="0">
                <a:latin typeface="Times New Roman" pitchFamily="18" charset="0"/>
                <a:cs typeface="Times New Roman" pitchFamily="18" charset="0"/>
              </a:rPr>
              <a:t>There </a:t>
            </a:r>
            <a:r>
              <a:rPr lang="en-US" sz="2000" dirty="0">
                <a:latin typeface="Times New Roman" pitchFamily="18" charset="0"/>
                <a:cs typeface="Times New Roman" pitchFamily="18" charset="0"/>
              </a:rPr>
              <a:t>are seven known hepatitis viruses, which are labeled A, B, C, D, E, F, and G. Hepatitis A, E, and F viruses are transmitted through the ingestion of contaminated food or water (called the fecal-oral route); the spread of these agents is aggravated by crowded conditions and poor sanitation. The B, C, D, and G viruses are transmitted mainly by blood or bodily fluids; sexual contact or exposure to contaminated blood are common modes of </a:t>
            </a:r>
            <a:r>
              <a:rPr lang="en-US" sz="2000" dirty="0" smtClean="0">
                <a:latin typeface="Times New Roman" pitchFamily="18" charset="0"/>
                <a:cs typeface="Times New Roman" pitchFamily="18" charset="0"/>
              </a:rPr>
              <a:t>transmission</a:t>
            </a:r>
            <a:endParaRPr lang="en-US" sz="2000" b="1" dirty="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Symptoms:-</a:t>
            </a:r>
          </a:p>
          <a:p>
            <a:pPr marL="0" indent="0" algn="just">
              <a:buNone/>
            </a:pPr>
            <a:r>
              <a:rPr lang="en-US" sz="2000" dirty="0" smtClean="0">
                <a:latin typeface="Times New Roman" pitchFamily="18" charset="0"/>
                <a:cs typeface="Times New Roman" pitchFamily="18" charset="0"/>
              </a:rPr>
              <a:t>Signs </a:t>
            </a:r>
            <a:r>
              <a:rPr lang="en-US" sz="2000" dirty="0">
                <a:latin typeface="Times New Roman" pitchFamily="18" charset="0"/>
                <a:cs typeface="Times New Roman" pitchFamily="18" charset="0"/>
              </a:rPr>
              <a:t>and symptoms of acute hepatitis appear quickly. They </a:t>
            </a:r>
            <a:r>
              <a:rPr lang="en-US" sz="2000" dirty="0" smtClean="0">
                <a:latin typeface="Times New Roman" pitchFamily="18" charset="0"/>
                <a:cs typeface="Times New Roman" pitchFamily="18" charset="0"/>
              </a:rPr>
              <a:t>include fatigue, flu-like symptoms, dark urine, pale stool, abdominal pain, loss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appetite, unexplained </a:t>
            </a:r>
            <a:r>
              <a:rPr lang="en-US" sz="2000" dirty="0">
                <a:latin typeface="Times New Roman" pitchFamily="18" charset="0"/>
                <a:cs typeface="Times New Roman" pitchFamily="18" charset="0"/>
              </a:rPr>
              <a:t>weight </a:t>
            </a:r>
            <a:r>
              <a:rPr lang="en-US" sz="2000" dirty="0" smtClean="0">
                <a:latin typeface="Times New Roman" pitchFamily="18" charset="0"/>
                <a:cs typeface="Times New Roman" pitchFamily="18" charset="0"/>
              </a:rPr>
              <a:t>loss, yellow </a:t>
            </a:r>
            <a:r>
              <a:rPr lang="en-US" sz="2000" dirty="0">
                <a:latin typeface="Times New Roman" pitchFamily="18" charset="0"/>
                <a:cs typeface="Times New Roman" pitchFamily="18" charset="0"/>
              </a:rPr>
              <a:t>skin and eyes, which may be signs of </a:t>
            </a:r>
            <a:r>
              <a:rPr lang="en-US" sz="2000" dirty="0" smtClean="0">
                <a:latin typeface="Times New Roman" pitchFamily="18" charset="0"/>
                <a:cs typeface="Times New Roman" pitchFamily="18" charset="0"/>
              </a:rPr>
              <a:t>jaundice.</a:t>
            </a:r>
          </a:p>
          <a:p>
            <a:pPr marL="0" indent="0" algn="just">
              <a:buNone/>
            </a:pPr>
            <a:r>
              <a:rPr lang="en-US" sz="2000" dirty="0" smtClean="0">
                <a:latin typeface="Times New Roman" pitchFamily="18" charset="0"/>
                <a:cs typeface="Times New Roman" pitchFamily="18" charset="0"/>
              </a:rPr>
              <a:t>Chronic </a:t>
            </a:r>
            <a:r>
              <a:rPr lang="en-US" sz="2000" dirty="0">
                <a:latin typeface="Times New Roman" pitchFamily="18" charset="0"/>
                <a:cs typeface="Times New Roman" pitchFamily="18" charset="0"/>
              </a:rPr>
              <a:t>hepatitis develops slowly, so these signs and symptoms may be too subtle to </a:t>
            </a:r>
            <a:r>
              <a:rPr lang="en-US" sz="2000" dirty="0" smtClean="0">
                <a:latin typeface="Times New Roman" pitchFamily="18" charset="0"/>
                <a:cs typeface="Times New Roman" pitchFamily="18" charset="0"/>
              </a:rPr>
              <a:t>notice.</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82268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304800"/>
            <a:ext cx="8915400" cy="6324600"/>
          </a:xfrm>
        </p:spPr>
        <p:txBody>
          <a:bodyPr>
            <a:normAutofit/>
          </a:bodyPr>
          <a:lstStyle/>
          <a:p>
            <a:pPr marL="0" indent="0" algn="just">
              <a:buNone/>
            </a:pPr>
            <a:r>
              <a:rPr lang="en-US" sz="2000" b="1" dirty="0" smtClean="0">
                <a:latin typeface="Times New Roman" pitchFamily="18" charset="0"/>
                <a:cs typeface="Times New Roman" pitchFamily="18" charset="0"/>
              </a:rPr>
              <a:t>Causes:-</a:t>
            </a:r>
          </a:p>
          <a:p>
            <a:pPr marL="0" indent="0" algn="just">
              <a:buNone/>
            </a:pP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Excessive alcohol consumption can cause liver damage and inflammation. This is sometimes referred to as alcoholic </a:t>
            </a:r>
            <a:r>
              <a:rPr lang="en-US" sz="2000" dirty="0" smtClean="0">
                <a:latin typeface="Times New Roman" pitchFamily="18" charset="0"/>
                <a:cs typeface="Times New Roman" pitchFamily="18" charset="0"/>
              </a:rPr>
              <a:t>hepatitis. </a:t>
            </a:r>
            <a:r>
              <a:rPr lang="en-US" sz="2000" dirty="0">
                <a:latin typeface="Times New Roman" pitchFamily="18" charset="0"/>
                <a:cs typeface="Times New Roman" pitchFamily="18" charset="0"/>
              </a:rPr>
              <a:t>Other toxic causes of hepatitis include overuse or overdose of medications and exposure to poisons</a:t>
            </a:r>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Hepatitis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A,B and C </a:t>
            </a:r>
            <a:r>
              <a:rPr lang="en-US" sz="2000" dirty="0">
                <a:latin typeface="Times New Roman" pitchFamily="18" charset="0"/>
                <a:cs typeface="Times New Roman" pitchFamily="18" charset="0"/>
              </a:rPr>
              <a:t>is </a:t>
            </a:r>
            <a:r>
              <a:rPr lang="en-US" sz="2000" b="1" dirty="0">
                <a:latin typeface="Times New Roman" pitchFamily="18" charset="0"/>
                <a:cs typeface="Times New Roman" pitchFamily="18" charset="0"/>
              </a:rPr>
              <a:t>caused</a:t>
            </a:r>
            <a:r>
              <a:rPr lang="en-US" sz="2000" dirty="0">
                <a:latin typeface="Times New Roman" pitchFamily="18" charset="0"/>
                <a:cs typeface="Times New Roman" pitchFamily="18" charset="0"/>
              </a:rPr>
              <a:t> by a virus that infects liver </a:t>
            </a:r>
            <a:r>
              <a:rPr lang="en-US" sz="2000" dirty="0" smtClean="0">
                <a:latin typeface="Times New Roman" pitchFamily="18" charset="0"/>
                <a:cs typeface="Times New Roman" pitchFamily="18" charset="0"/>
              </a:rPr>
              <a:t>cells. </a:t>
            </a:r>
          </a:p>
          <a:p>
            <a:pPr marL="0" indent="0" algn="just">
              <a:buNone/>
            </a:pPr>
            <a:r>
              <a:rPr lang="en-US" sz="2000" dirty="0" smtClean="0">
                <a:latin typeface="Times New Roman" pitchFamily="18" charset="0"/>
                <a:cs typeface="Times New Roman" pitchFamily="18" charset="0"/>
              </a:rPr>
              <a:t>Prevention:-</a:t>
            </a:r>
          </a:p>
          <a:p>
            <a:pPr marL="0" indent="0" algn="just">
              <a:buNone/>
            </a:pPr>
            <a:r>
              <a:rPr lang="en-US" sz="2000" b="1" dirty="0" smtClean="0">
                <a:latin typeface="Times New Roman" pitchFamily="18" charset="0"/>
                <a:cs typeface="Times New Roman" pitchFamily="18" charset="0"/>
              </a:rPr>
              <a:t>Hygiene</a:t>
            </a:r>
            <a:endParaRPr lang="en-US" sz="2000" b="1"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Practicing good hygiene is one key way to avoid contracting hepatitis A and E. If you’re traveling to a developing country, you should avoid:</a:t>
            </a:r>
          </a:p>
          <a:p>
            <a:pPr marL="0" indent="0" algn="just">
              <a:buNone/>
            </a:pPr>
            <a:r>
              <a:rPr lang="en-US" sz="2000" dirty="0">
                <a:latin typeface="Times New Roman" pitchFamily="18" charset="0"/>
                <a:cs typeface="Times New Roman" pitchFamily="18" charset="0"/>
              </a:rPr>
              <a:t>local </a:t>
            </a:r>
            <a:r>
              <a:rPr lang="en-US" sz="2000" dirty="0" smtClean="0">
                <a:latin typeface="Times New Roman" pitchFamily="18" charset="0"/>
                <a:cs typeface="Times New Roman" pitchFamily="18" charset="0"/>
              </a:rPr>
              <a:t>water, ice, raw </a:t>
            </a:r>
            <a:r>
              <a:rPr lang="en-US" sz="2000" dirty="0">
                <a:latin typeface="Times New Roman" pitchFamily="18" charset="0"/>
                <a:cs typeface="Times New Roman" pitchFamily="18" charset="0"/>
              </a:rPr>
              <a:t>or undercooked shellfish and </a:t>
            </a:r>
            <a:r>
              <a:rPr lang="en-US" sz="2000" dirty="0" smtClean="0">
                <a:latin typeface="Times New Roman" pitchFamily="18" charset="0"/>
                <a:cs typeface="Times New Roman" pitchFamily="18" charset="0"/>
              </a:rPr>
              <a:t>oysters, raw </a:t>
            </a:r>
            <a:r>
              <a:rPr lang="en-US" sz="2000" dirty="0">
                <a:latin typeface="Times New Roman" pitchFamily="18" charset="0"/>
                <a:cs typeface="Times New Roman" pitchFamily="18" charset="0"/>
              </a:rPr>
              <a:t>fruit and vegetables</a:t>
            </a:r>
          </a:p>
          <a:p>
            <a:pPr marL="0" indent="0" algn="just">
              <a:buNone/>
            </a:pPr>
            <a:r>
              <a:rPr lang="en-US" sz="2000" dirty="0">
                <a:latin typeface="Times New Roman" pitchFamily="18" charset="0"/>
                <a:cs typeface="Times New Roman" pitchFamily="18" charset="0"/>
              </a:rPr>
              <a:t>Hepatitis B, C, and D contracted through contaminated blood can be prevented by:</a:t>
            </a:r>
          </a:p>
          <a:p>
            <a:pPr marL="0" indent="0" algn="just">
              <a:buNone/>
            </a:pPr>
            <a:r>
              <a:rPr lang="en-US" sz="2000" dirty="0">
                <a:latin typeface="Times New Roman" pitchFamily="18" charset="0"/>
                <a:cs typeface="Times New Roman" pitchFamily="18" charset="0"/>
              </a:rPr>
              <a:t>not sharing drug </a:t>
            </a:r>
            <a:r>
              <a:rPr lang="en-US" sz="2000" dirty="0" smtClean="0">
                <a:latin typeface="Times New Roman" pitchFamily="18" charset="0"/>
                <a:cs typeface="Times New Roman" pitchFamily="18" charset="0"/>
              </a:rPr>
              <a:t>needles, not </a:t>
            </a:r>
            <a:r>
              <a:rPr lang="en-US" sz="2000" dirty="0">
                <a:latin typeface="Times New Roman" pitchFamily="18" charset="0"/>
                <a:cs typeface="Times New Roman" pitchFamily="18" charset="0"/>
              </a:rPr>
              <a:t>sharing </a:t>
            </a:r>
            <a:r>
              <a:rPr lang="en-US" sz="2000" dirty="0" smtClean="0">
                <a:latin typeface="Times New Roman" pitchFamily="18" charset="0"/>
                <a:cs typeface="Times New Roman" pitchFamily="18" charset="0"/>
              </a:rPr>
              <a:t>razors, not </a:t>
            </a:r>
            <a:r>
              <a:rPr lang="en-US" sz="2000" dirty="0">
                <a:latin typeface="Times New Roman" pitchFamily="18" charset="0"/>
                <a:cs typeface="Times New Roman" pitchFamily="18" charset="0"/>
              </a:rPr>
              <a:t>using someone else’s </a:t>
            </a:r>
            <a:r>
              <a:rPr lang="en-US" sz="2000" dirty="0" smtClean="0">
                <a:latin typeface="Times New Roman" pitchFamily="18" charset="0"/>
                <a:cs typeface="Times New Roman" pitchFamily="18" charset="0"/>
              </a:rPr>
              <a:t>toothbrush, not </a:t>
            </a:r>
            <a:r>
              <a:rPr lang="en-US" sz="2000" dirty="0">
                <a:latin typeface="Times New Roman" pitchFamily="18" charset="0"/>
                <a:cs typeface="Times New Roman" pitchFamily="18" charset="0"/>
              </a:rPr>
              <a:t>touching spilled </a:t>
            </a:r>
            <a:r>
              <a:rPr lang="en-US" sz="2000" dirty="0" smtClean="0">
                <a:latin typeface="Times New Roman" pitchFamily="18" charset="0"/>
                <a:cs typeface="Times New Roman" pitchFamily="18" charset="0"/>
              </a:rPr>
              <a:t>blood.</a:t>
            </a:r>
          </a:p>
          <a:p>
            <a:pPr marL="0" indent="0" algn="just">
              <a:buNone/>
            </a:pPr>
            <a:r>
              <a:rPr lang="en-US" sz="2000" b="1" dirty="0" smtClean="0">
                <a:latin typeface="Times New Roman" pitchFamily="18" charset="0"/>
                <a:cs typeface="Times New Roman" pitchFamily="18" charset="0"/>
              </a:rPr>
              <a:t>Vaccines</a:t>
            </a:r>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use of vaccines is an important key to preventing hepatitis. Vaccinations are available to prevent the development of hepatitis A and B. Experts are currently developing vaccines against hepatitis C. A vaccination for hepatitis E exists in China, but it isn’t available in the United States.</a:t>
            </a:r>
          </a:p>
          <a:p>
            <a:pPr marL="0" indent="0" algn="just">
              <a:buNone/>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698427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77000"/>
          </a:xfrm>
        </p:spPr>
        <p:txBody>
          <a:bodyPr>
            <a:normAutofit/>
          </a:bodyPr>
          <a:lstStyle/>
          <a:p>
            <a:pPr marL="0" indent="0" algn="just">
              <a:buNone/>
            </a:pPr>
            <a:r>
              <a:rPr lang="en-US" sz="2000" b="1" dirty="0" smtClean="0">
                <a:latin typeface="Times New Roman" pitchFamily="18" charset="0"/>
                <a:cs typeface="Times New Roman" pitchFamily="18" charset="0"/>
              </a:rPr>
              <a:t>Dengue fever:- definition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Dengue is a mosquito-borne viral infection causing a severe flu-like illness and, sometimes causing a potentially lethal complication called severe dengue</a:t>
            </a:r>
            <a:r>
              <a:rPr lang="en-US" sz="2000" dirty="0" smtClean="0">
                <a:latin typeface="Times New Roman" pitchFamily="18" charset="0"/>
                <a:cs typeface="Times New Roman" pitchFamily="18" charset="0"/>
              </a:rPr>
              <a:t>.</a:t>
            </a:r>
          </a:p>
          <a:p>
            <a:pPr marL="0" indent="0" algn="just">
              <a:buNone/>
            </a:pPr>
            <a:r>
              <a:rPr lang="en-US" sz="2000" dirty="0">
                <a:latin typeface="Times New Roman" pitchFamily="18" charset="0"/>
                <a:cs typeface="Times New Roman" pitchFamily="18" charset="0"/>
              </a:rPr>
              <a:t>The </a:t>
            </a:r>
            <a:r>
              <a:rPr lang="en-US" sz="2000" i="1" dirty="0" err="1">
                <a:latin typeface="Times New Roman" pitchFamily="18" charset="0"/>
                <a:cs typeface="Times New Roman" pitchFamily="18" charset="0"/>
              </a:rPr>
              <a:t>Aedes</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aegypti</a:t>
            </a:r>
            <a:r>
              <a:rPr lang="en-US" sz="2000" dirty="0">
                <a:latin typeface="Times New Roman" pitchFamily="18" charset="0"/>
                <a:cs typeface="Times New Roman" pitchFamily="18" charset="0"/>
              </a:rPr>
              <a:t> mosquito is the main vector that transmits the viruses that cause dengue. The viruses are passed on to humans through the bites of an infective female </a:t>
            </a:r>
            <a:r>
              <a:rPr lang="en-US" sz="2000" i="1" dirty="0" err="1">
                <a:latin typeface="Times New Roman" pitchFamily="18" charset="0"/>
                <a:cs typeface="Times New Roman" pitchFamily="18" charset="0"/>
              </a:rPr>
              <a:t>Aedes</a:t>
            </a:r>
            <a:r>
              <a:rPr lang="en-US" sz="2000" dirty="0">
                <a:latin typeface="Times New Roman" pitchFamily="18" charset="0"/>
                <a:cs typeface="Times New Roman" pitchFamily="18" charset="0"/>
              </a:rPr>
              <a:t> mosquito, which mainly acquires the virus while feeding on the blood of an infected person</a:t>
            </a:r>
            <a:r>
              <a:rPr lang="en-US" sz="2000" dirty="0" smtClean="0">
                <a:latin typeface="Times New Roman" pitchFamily="18" charset="0"/>
                <a:cs typeface="Times New Roman" pitchFamily="18" charset="0"/>
              </a:rPr>
              <a:t>.</a:t>
            </a:r>
          </a:p>
          <a:p>
            <a:pPr algn="just"/>
            <a:r>
              <a:rPr lang="en-US" sz="2000" b="1" dirty="0" smtClean="0">
                <a:latin typeface="Times New Roman" pitchFamily="18" charset="0"/>
                <a:cs typeface="Times New Roman" pitchFamily="18" charset="0"/>
              </a:rPr>
              <a:t>Symptoms:- </a:t>
            </a:r>
            <a:r>
              <a:rPr lang="en-US" sz="2000" dirty="0">
                <a:latin typeface="Times New Roman" pitchFamily="18" charset="0"/>
                <a:cs typeface="Times New Roman" pitchFamily="18" charset="0"/>
              </a:rPr>
              <a:t>Symptoms, which usually begin four to six days after infection and last for up to 10 days, may </a:t>
            </a:r>
            <a:r>
              <a:rPr lang="en-US" sz="2000" dirty="0" smtClean="0">
                <a:latin typeface="Times New Roman" pitchFamily="18" charset="0"/>
                <a:cs typeface="Times New Roman" pitchFamily="18" charset="0"/>
              </a:rPr>
              <a:t>include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Sudden</a:t>
            </a:r>
            <a:r>
              <a:rPr lang="en-US" sz="2000" dirty="0">
                <a:latin typeface="Times New Roman" pitchFamily="18" charset="0"/>
                <a:cs typeface="Times New Roman" pitchFamily="18" charset="0"/>
              </a:rPr>
              <a:t> high </a:t>
            </a:r>
            <a:r>
              <a:rPr lang="en-US" sz="2000" dirty="0" smtClean="0">
                <a:latin typeface="Times New Roman" pitchFamily="18" charset="0"/>
                <a:cs typeface="Times New Roman" pitchFamily="18" charset="0"/>
              </a:rPr>
              <a:t>fever, Severe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headaches, Pain </a:t>
            </a:r>
            <a:r>
              <a:rPr lang="en-US" sz="2000" dirty="0">
                <a:latin typeface="Times New Roman" pitchFamily="18" charset="0"/>
                <a:cs typeface="Times New Roman" pitchFamily="18" charset="0"/>
              </a:rPr>
              <a:t>behind the </a:t>
            </a:r>
            <a:r>
              <a:rPr lang="en-US" sz="2000" dirty="0" smtClean="0">
                <a:latin typeface="Times New Roman" pitchFamily="18" charset="0"/>
                <a:cs typeface="Times New Roman" pitchFamily="18" charset="0"/>
              </a:rPr>
              <a:t>eyes, Severe </a:t>
            </a:r>
            <a:r>
              <a:rPr lang="en-US" sz="2000" dirty="0">
                <a:latin typeface="Times New Roman" pitchFamily="18" charset="0"/>
                <a:cs typeface="Times New Roman" pitchFamily="18" charset="0"/>
              </a:rPr>
              <a:t>joint and muscle </a:t>
            </a:r>
            <a:r>
              <a:rPr lang="en-US" sz="2000" dirty="0" smtClean="0">
                <a:latin typeface="Times New Roman" pitchFamily="18" charset="0"/>
                <a:cs typeface="Times New Roman" pitchFamily="18" charset="0"/>
              </a:rPr>
              <a:t>pain, Fatigue, Nausea, Vomiting, Skin rash which </a:t>
            </a:r>
            <a:r>
              <a:rPr lang="en-US" sz="2000" dirty="0">
                <a:latin typeface="Times New Roman" pitchFamily="18" charset="0"/>
                <a:cs typeface="Times New Roman" pitchFamily="18" charset="0"/>
              </a:rPr>
              <a:t>appears two to five days after the onset of </a:t>
            </a:r>
            <a:r>
              <a:rPr lang="en-US" sz="2000" dirty="0" smtClean="0">
                <a:latin typeface="Times New Roman" pitchFamily="18" charset="0"/>
                <a:cs typeface="Times New Roman" pitchFamily="18" charset="0"/>
              </a:rPr>
              <a:t>fever, Mild </a:t>
            </a:r>
            <a:r>
              <a:rPr lang="en-US" sz="2000" dirty="0">
                <a:latin typeface="Times New Roman" pitchFamily="18" charset="0"/>
                <a:cs typeface="Times New Roman" pitchFamily="18" charset="0"/>
              </a:rPr>
              <a:t>bleeding (such a nose bleed, bleeding gums, or easy bruising</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Causes:- </a:t>
            </a:r>
            <a:endParaRPr lang="en-US" sz="2000" b="1"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Dengue</a:t>
            </a:r>
            <a:r>
              <a:rPr lang="en-US" sz="2000" dirty="0">
                <a:latin typeface="Times New Roman" pitchFamily="18" charset="0"/>
                <a:cs typeface="Times New Roman" pitchFamily="18" charset="0"/>
              </a:rPr>
              <a:t> fever is </a:t>
            </a:r>
            <a:r>
              <a:rPr lang="en-US" sz="2000" b="1" dirty="0">
                <a:latin typeface="Times New Roman" pitchFamily="18" charset="0"/>
                <a:cs typeface="Times New Roman" pitchFamily="18" charset="0"/>
              </a:rPr>
              <a:t>caused</a:t>
            </a:r>
            <a:r>
              <a:rPr lang="en-US" sz="2000" dirty="0">
                <a:latin typeface="Times New Roman" pitchFamily="18" charset="0"/>
                <a:cs typeface="Times New Roman" pitchFamily="18" charset="0"/>
              </a:rPr>
              <a:t> by any one of four types of </a:t>
            </a:r>
            <a:r>
              <a:rPr lang="en-US" sz="2000" b="1" dirty="0" smtClean="0">
                <a:latin typeface="Times New Roman" pitchFamily="18" charset="0"/>
                <a:cs typeface="Times New Roman" pitchFamily="18" charset="0"/>
              </a:rPr>
              <a:t>dengue </a:t>
            </a:r>
            <a:r>
              <a:rPr lang="en-US" sz="2000" dirty="0" smtClean="0">
                <a:latin typeface="Times New Roman" pitchFamily="18" charset="0"/>
                <a:cs typeface="Times New Roman" pitchFamily="18" charset="0"/>
              </a:rPr>
              <a:t>viruses </a:t>
            </a:r>
            <a:r>
              <a:rPr lang="en-US" sz="2000" dirty="0">
                <a:latin typeface="Times New Roman" pitchFamily="18" charset="0"/>
                <a:cs typeface="Times New Roman" pitchFamily="18" charset="0"/>
              </a:rPr>
              <a:t>spread by mosquitoes that </a:t>
            </a:r>
            <a:r>
              <a:rPr lang="en-US" sz="2000" dirty="0" smtClean="0">
                <a:latin typeface="Times New Roman" pitchFamily="18" charset="0"/>
                <a:cs typeface="Times New Roman" pitchFamily="18" charset="0"/>
              </a:rPr>
              <a:t>thrive (</a:t>
            </a:r>
            <a:r>
              <a:rPr lang="en-US" sz="2000" dirty="0"/>
              <a:t>grow vigorously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 and near human </a:t>
            </a:r>
            <a:r>
              <a:rPr lang="en-US" sz="2000" dirty="0" smtClean="0">
                <a:latin typeface="Times New Roman" pitchFamily="18" charset="0"/>
                <a:cs typeface="Times New Roman" pitchFamily="18" charset="0"/>
              </a:rPr>
              <a:t>lodgings (</a:t>
            </a:r>
            <a:r>
              <a:rPr lang="en-US" sz="2000" dirty="0"/>
              <a:t>accommodation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When a mosquito bites a person infected with </a:t>
            </a:r>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dengue</a:t>
            </a:r>
            <a:r>
              <a:rPr lang="en-US" sz="2000" dirty="0">
                <a:latin typeface="Times New Roman" pitchFamily="18" charset="0"/>
                <a:cs typeface="Times New Roman" pitchFamily="18" charset="0"/>
              </a:rPr>
              <a:t> virus, the virus enters the mosquito. When the infected mosquito then bites another person, the virus enters that person's </a:t>
            </a:r>
            <a:r>
              <a:rPr lang="en-US" sz="2000" dirty="0" smtClean="0">
                <a:latin typeface="Times New Roman" pitchFamily="18" charset="0"/>
                <a:cs typeface="Times New Roman" pitchFamily="18" charset="0"/>
              </a:rPr>
              <a:t>bloodstream.</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40625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304800"/>
            <a:ext cx="8991600" cy="6400800"/>
          </a:xfrm>
        </p:spPr>
        <p:txBody>
          <a:bodyPr>
            <a:normAutofit/>
          </a:bodyPr>
          <a:lstStyle/>
          <a:p>
            <a:pPr marL="0" indent="0" algn="just">
              <a:buNone/>
            </a:pPr>
            <a:r>
              <a:rPr lang="en-US" sz="2000" b="1" dirty="0" smtClean="0">
                <a:latin typeface="Times New Roman" pitchFamily="18" charset="0"/>
                <a:cs typeface="Times New Roman" pitchFamily="18" charset="0"/>
              </a:rPr>
              <a:t>Prevention:- </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Wear </a:t>
            </a:r>
            <a:r>
              <a:rPr lang="en-US" sz="2000" dirty="0">
                <a:latin typeface="Times New Roman" pitchFamily="18" charset="0"/>
                <a:cs typeface="Times New Roman" pitchFamily="18" charset="0"/>
              </a:rPr>
              <a:t>long-sleeve shirts and long pants.</a:t>
            </a:r>
          </a:p>
          <a:p>
            <a:pPr algn="just"/>
            <a:r>
              <a:rPr lang="en-US" sz="2000" dirty="0" smtClean="0">
                <a:latin typeface="Times New Roman" pitchFamily="18" charset="0"/>
                <a:cs typeface="Times New Roman" pitchFamily="18" charset="0"/>
              </a:rPr>
              <a:t>Consider </a:t>
            </a:r>
            <a:r>
              <a:rPr lang="en-US" sz="2000" dirty="0">
                <a:latin typeface="Times New Roman" pitchFamily="18" charset="0"/>
                <a:cs typeface="Times New Roman" pitchFamily="18" charset="0"/>
              </a:rPr>
              <a:t>using mosquito netting if you will be in an areas with many mosquitoes</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Make sure windows and doors screens are closed to avoid allowing mosquitoes into </a:t>
            </a:r>
            <a:r>
              <a:rPr lang="en-US" sz="2000" dirty="0" err="1">
                <a:latin typeface="Times New Roman" pitchFamily="18" charset="0"/>
                <a:cs typeface="Times New Roman" pitchFamily="18" charset="0"/>
              </a:rPr>
              <a:t>inclosed</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spaces.</a:t>
            </a:r>
          </a:p>
          <a:p>
            <a:pPr algn="just"/>
            <a:r>
              <a:rPr lang="en-US" sz="2000" dirty="0">
                <a:latin typeface="Times New Roman" pitchFamily="18" charset="0"/>
                <a:cs typeface="Times New Roman" pitchFamily="18" charset="0"/>
              </a:rPr>
              <a:t>Use a repellent with at least 10 percent concentration of </a:t>
            </a:r>
            <a:r>
              <a:rPr lang="en-US" sz="2000" dirty="0" err="1">
                <a:latin typeface="Times New Roman" pitchFamily="18" charset="0"/>
                <a:cs typeface="Times New Roman" pitchFamily="18" charset="0"/>
              </a:rPr>
              <a:t>diethyltoluamide</a:t>
            </a:r>
            <a:r>
              <a:rPr lang="en-US" sz="2000" dirty="0">
                <a:latin typeface="Times New Roman" pitchFamily="18" charset="0"/>
                <a:cs typeface="Times New Roman" pitchFamily="18" charset="0"/>
              </a:rPr>
              <a:t> (DEET), or a higher concentration for longer lengths of exposure. </a:t>
            </a:r>
          </a:p>
          <a:p>
            <a:pPr algn="just"/>
            <a:r>
              <a:rPr lang="en-US" sz="2000" dirty="0">
                <a:latin typeface="Times New Roman" pitchFamily="18" charset="0"/>
                <a:cs typeface="Times New Roman" pitchFamily="18" charset="0"/>
              </a:rPr>
              <a:t>Door and window </a:t>
            </a:r>
            <a:r>
              <a:rPr lang="en-US" sz="2000" dirty="0" smtClean="0">
                <a:latin typeface="Times New Roman" pitchFamily="18" charset="0"/>
                <a:cs typeface="Times New Roman" pitchFamily="18" charset="0"/>
              </a:rPr>
              <a:t>screens</a:t>
            </a:r>
          </a:p>
          <a:p>
            <a:pPr algn="just"/>
            <a:r>
              <a:rPr lang="en-US" sz="2000" dirty="0">
                <a:latin typeface="Times New Roman" pitchFamily="18" charset="0"/>
                <a:cs typeface="Times New Roman" pitchFamily="18" charset="0"/>
              </a:rPr>
              <a:t>Heavily scented soaps and perfumes may attract mosquitos</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The </a:t>
            </a:r>
            <a:r>
              <a:rPr lang="en-US" sz="2000" i="1" dirty="0" err="1">
                <a:latin typeface="Times New Roman" pitchFamily="18" charset="0"/>
                <a:cs typeface="Times New Roman" pitchFamily="18" charset="0"/>
              </a:rPr>
              <a:t>Aedes</a:t>
            </a:r>
            <a:r>
              <a:rPr lang="en-US" sz="2000" dirty="0">
                <a:latin typeface="Times New Roman" pitchFamily="18" charset="0"/>
                <a:cs typeface="Times New Roman" pitchFamily="18" charset="0"/>
              </a:rPr>
              <a:t> mosquito breeds in clean, stagnant water. Checking for and removing stagnant water can help reduce the risk</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A brief survey of plant and animal kingdom to pinpoint similarities and diversities in nature:-</a:t>
            </a:r>
          </a:p>
          <a:p>
            <a:pPr marL="0" indent="0" algn="just">
              <a:buNone/>
            </a:pPr>
            <a:r>
              <a:rPr lang="en-US" sz="2000" b="1" dirty="0" smtClean="0">
                <a:latin typeface="Times New Roman" pitchFamily="18" charset="0"/>
                <a:cs typeface="Times New Roman" pitchFamily="18" charset="0"/>
              </a:rPr>
              <a:t>Diversity:- </a:t>
            </a:r>
            <a:r>
              <a:rPr lang="en-US" sz="2000" dirty="0" smtClean="0">
                <a:latin typeface="Times New Roman" pitchFamily="18" charset="0"/>
                <a:cs typeface="Times New Roman" pitchFamily="18" charset="0"/>
              </a:rPr>
              <a:t>the basic idea of diversity is a variation of things in nature. Diversity appears in everything from plants and animals to viruses and fungi. </a:t>
            </a:r>
          </a:p>
          <a:p>
            <a:pPr marL="0" indent="0" algn="just">
              <a:buNone/>
            </a:pPr>
            <a:r>
              <a:rPr lang="en-US" sz="2000" b="1" dirty="0" smtClean="0">
                <a:latin typeface="Times New Roman" pitchFamily="18" charset="0"/>
                <a:cs typeface="Times New Roman" pitchFamily="18" charset="0"/>
              </a:rPr>
              <a:t>Kingdom Plantae:- </a:t>
            </a:r>
            <a:r>
              <a:rPr lang="en-US" sz="2000" dirty="0" smtClean="0">
                <a:latin typeface="Times New Roman" pitchFamily="18" charset="0"/>
                <a:cs typeface="Times New Roman" pitchFamily="18" charset="0"/>
              </a:rPr>
              <a:t>there are different types of plant species, which are found on planet earth. They are sorted and classified into a separate kingdom </a:t>
            </a:r>
            <a:r>
              <a:rPr lang="en-US" sz="2000" dirty="0" err="1" smtClean="0">
                <a:latin typeface="Times New Roman" pitchFamily="18" charset="0"/>
                <a:cs typeface="Times New Roman" pitchFamily="18" charset="0"/>
              </a:rPr>
              <a:t>plantae</a:t>
            </a:r>
            <a:r>
              <a:rPr lang="en-US" sz="2000" dirty="0" smtClean="0">
                <a:latin typeface="Times New Roman" pitchFamily="18" charset="0"/>
                <a:cs typeface="Times New Roman" pitchFamily="18" charset="0"/>
              </a:rPr>
              <a:t>. This classification is based on their similarities and difference. </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294280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304800"/>
            <a:ext cx="8686800" cy="6400800"/>
          </a:xfrm>
        </p:spPr>
        <p:txBody>
          <a:bodyPr>
            <a:normAutofit/>
          </a:bodyPr>
          <a:lstStyle/>
          <a:p>
            <a:pPr marL="0" indent="0" algn="just">
              <a:buNone/>
            </a:pPr>
            <a:r>
              <a:rPr lang="en-US" sz="2000" dirty="0" smtClean="0">
                <a:latin typeface="Times New Roman" pitchFamily="18" charset="0"/>
                <a:cs typeface="Times New Roman" pitchFamily="18" charset="0"/>
              </a:rPr>
              <a:t>This kingdom includes all types of eukaryotic, multicellular photosynthetic plants found in this biosphere. Most of the organism in this kingdom is autotrophs, which synthesis their own food by solar energy. </a:t>
            </a:r>
          </a:p>
          <a:p>
            <a:pPr marL="0" indent="0" algn="just">
              <a:buNone/>
            </a:pPr>
            <a:r>
              <a:rPr lang="en-US" sz="2000" b="1" dirty="0" smtClean="0">
                <a:latin typeface="Times New Roman" pitchFamily="18" charset="0"/>
                <a:cs typeface="Times New Roman" pitchFamily="18" charset="0"/>
              </a:rPr>
              <a:t>Characteristics of  kingdom Plantae:-  </a:t>
            </a:r>
          </a:p>
          <a:p>
            <a:pPr algn="just"/>
            <a:r>
              <a:rPr lang="en-US" sz="2000" dirty="0" smtClean="0">
                <a:latin typeface="Times New Roman" pitchFamily="18" charset="0"/>
                <a:cs typeface="Times New Roman" pitchFamily="18" charset="0"/>
              </a:rPr>
              <a:t>plants make their own food through photosynthesis </a:t>
            </a:r>
          </a:p>
          <a:p>
            <a:pPr algn="just"/>
            <a:r>
              <a:rPr lang="en-US" sz="2000" dirty="0" smtClean="0">
                <a:latin typeface="Times New Roman" pitchFamily="18" charset="0"/>
                <a:cs typeface="Times New Roman" pitchFamily="18" charset="0"/>
              </a:rPr>
              <a:t>Most plants are multicellular</a:t>
            </a:r>
          </a:p>
          <a:p>
            <a:pPr algn="just"/>
            <a:r>
              <a:rPr lang="en-US" sz="2000" dirty="0" smtClean="0">
                <a:latin typeface="Times New Roman" pitchFamily="18" charset="0"/>
                <a:cs typeface="Times New Roman" pitchFamily="18" charset="0"/>
              </a:rPr>
              <a:t>Plants are eukaryotes</a:t>
            </a:r>
          </a:p>
          <a:p>
            <a:pPr algn="just"/>
            <a:r>
              <a:rPr lang="en-US" sz="2000" dirty="0" smtClean="0">
                <a:latin typeface="Times New Roman" pitchFamily="18" charset="0"/>
                <a:cs typeface="Times New Roman" pitchFamily="18" charset="0"/>
              </a:rPr>
              <a:t>Plants have cell wall which is an additional structure that makes the cell rigid </a:t>
            </a:r>
          </a:p>
          <a:p>
            <a:pPr algn="just"/>
            <a:r>
              <a:rPr lang="en-US" sz="2000" dirty="0" smtClean="0">
                <a:latin typeface="Times New Roman" pitchFamily="18" charset="0"/>
                <a:cs typeface="Times New Roman" pitchFamily="18" charset="0"/>
              </a:rPr>
              <a:t>Plants are immobile</a:t>
            </a:r>
          </a:p>
          <a:p>
            <a:pPr marL="0" indent="0" algn="just">
              <a:buNone/>
            </a:pPr>
            <a:r>
              <a:rPr lang="en-US" sz="2000" b="1" dirty="0" smtClean="0">
                <a:latin typeface="Times New Roman" pitchFamily="18" charset="0"/>
                <a:cs typeface="Times New Roman" pitchFamily="18" charset="0"/>
              </a:rPr>
              <a:t>Classification of plants:-</a:t>
            </a:r>
            <a:r>
              <a:rPr lang="en-US" sz="2000" dirty="0" smtClean="0">
                <a:latin typeface="Times New Roman" pitchFamily="18" charset="0"/>
                <a:cs typeface="Times New Roman" pitchFamily="18" charset="0"/>
              </a:rPr>
              <a:t> </a:t>
            </a:r>
          </a:p>
          <a:p>
            <a:pPr marL="0" indent="0" algn="just">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886200"/>
            <a:ext cx="7620000" cy="2743200"/>
          </a:xfrm>
          <a:prstGeom prst="rect">
            <a:avLst/>
          </a:prstGeom>
        </p:spPr>
      </p:pic>
    </p:spTree>
    <p:extLst>
      <p:ext uri="{BB962C8B-B14F-4D97-AF65-F5344CB8AC3E}">
        <p14:creationId xmlns:p14="http://schemas.microsoft.com/office/powerpoint/2010/main" val="2086833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7" name="Content Placeholder 6"/>
          <p:cNvSpPr>
            <a:spLocks noGrp="1"/>
          </p:cNvSpPr>
          <p:nvPr>
            <p:ph idx="1"/>
          </p:nvPr>
        </p:nvSpPr>
        <p:spPr>
          <a:xfrm>
            <a:off x="152400" y="381000"/>
            <a:ext cx="8915400" cy="6248400"/>
          </a:xfrm>
        </p:spPr>
        <p:txBody>
          <a:bodyPr>
            <a:normAutofit/>
          </a:bodyPr>
          <a:lstStyle/>
          <a:p>
            <a:pPr marL="0" indent="0" algn="just">
              <a:buNone/>
            </a:pPr>
            <a:r>
              <a:rPr lang="en-US" sz="2000" b="1" dirty="0">
                <a:latin typeface="Times New Roman" pitchFamily="18" charset="0"/>
                <a:cs typeface="Times New Roman" pitchFamily="18" charset="0"/>
              </a:rPr>
              <a:t>Animals kingdom:-  taxonomy list:- </a:t>
            </a:r>
          </a:p>
          <a:p>
            <a:pPr marL="0" indent="0" algn="just">
              <a:buNone/>
            </a:pPr>
            <a:r>
              <a:rPr lang="en-US" sz="2000" dirty="0">
                <a:latin typeface="Times New Roman" pitchFamily="18" charset="0"/>
                <a:cs typeface="Times New Roman" pitchFamily="18" charset="0"/>
              </a:rPr>
              <a:t>Kingdom </a:t>
            </a:r>
          </a:p>
          <a:p>
            <a:pPr marL="0" indent="0" algn="just">
              <a:buNone/>
            </a:pPr>
            <a:r>
              <a:rPr lang="en-US" sz="2000" dirty="0">
                <a:latin typeface="Times New Roman" pitchFamily="18" charset="0"/>
                <a:cs typeface="Times New Roman" pitchFamily="18" charset="0"/>
              </a:rPr>
              <a:t>Phylum</a:t>
            </a:r>
          </a:p>
          <a:p>
            <a:pPr marL="0" indent="0" algn="just">
              <a:buNone/>
            </a:pPr>
            <a:r>
              <a:rPr lang="en-US" sz="2000" dirty="0">
                <a:latin typeface="Times New Roman" pitchFamily="18" charset="0"/>
                <a:cs typeface="Times New Roman" pitchFamily="18" charset="0"/>
              </a:rPr>
              <a:t>Class</a:t>
            </a:r>
          </a:p>
          <a:p>
            <a:pPr marL="0" indent="0" algn="just">
              <a:buNone/>
            </a:pPr>
            <a:r>
              <a:rPr lang="en-US" sz="2000" dirty="0">
                <a:latin typeface="Times New Roman" pitchFamily="18" charset="0"/>
                <a:cs typeface="Times New Roman" pitchFamily="18" charset="0"/>
              </a:rPr>
              <a:t>Order</a:t>
            </a:r>
          </a:p>
          <a:p>
            <a:pPr marL="0" indent="0" algn="just">
              <a:buNone/>
            </a:pPr>
            <a:r>
              <a:rPr lang="en-US" sz="2000" dirty="0">
                <a:latin typeface="Times New Roman" pitchFamily="18" charset="0"/>
                <a:cs typeface="Times New Roman" pitchFamily="18" charset="0"/>
              </a:rPr>
              <a:t>Family </a:t>
            </a:r>
          </a:p>
          <a:p>
            <a:pPr marL="0" indent="0" algn="just">
              <a:buNone/>
            </a:pPr>
            <a:r>
              <a:rPr lang="en-US" sz="2000" dirty="0">
                <a:latin typeface="Times New Roman" pitchFamily="18" charset="0"/>
                <a:cs typeface="Times New Roman" pitchFamily="18" charset="0"/>
              </a:rPr>
              <a:t>Genus</a:t>
            </a:r>
          </a:p>
          <a:p>
            <a:pPr marL="0" indent="0" algn="just">
              <a:buNone/>
            </a:pPr>
            <a:r>
              <a:rPr lang="en-US" sz="2000" dirty="0">
                <a:latin typeface="Times New Roman" pitchFamily="18" charset="0"/>
                <a:cs typeface="Times New Roman" pitchFamily="18" charset="0"/>
              </a:rPr>
              <a:t>Species</a:t>
            </a:r>
          </a:p>
          <a:p>
            <a:pPr algn="just"/>
            <a:endParaRPr lang="en-US" sz="20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454727"/>
            <a:ext cx="7409329" cy="5334000"/>
          </a:xfrm>
          <a:prstGeom prst="rect">
            <a:avLst/>
          </a:prstGeom>
        </p:spPr>
      </p:pic>
    </p:spTree>
    <p:extLst>
      <p:ext uri="{BB962C8B-B14F-4D97-AF65-F5344CB8AC3E}">
        <p14:creationId xmlns:p14="http://schemas.microsoft.com/office/powerpoint/2010/main" val="3189839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381000"/>
            <a:ext cx="8763000" cy="6248400"/>
          </a:xfrm>
        </p:spPr>
        <p:txBody>
          <a:bodyPr>
            <a:normAutofit/>
          </a:bodyPr>
          <a:lstStyle/>
          <a:p>
            <a:pPr marL="0" indent="0" algn="just">
              <a:buNone/>
            </a:pPr>
            <a:r>
              <a:rPr lang="en-US" sz="2000" b="1" dirty="0" smtClean="0">
                <a:latin typeface="Times New Roman" pitchFamily="18" charset="0"/>
                <a:cs typeface="Times New Roman" pitchFamily="18" charset="0"/>
              </a:rPr>
              <a:t>Similarities between animal and plant:-</a:t>
            </a:r>
          </a:p>
          <a:p>
            <a:pPr marL="0" indent="0" algn="just">
              <a:buNone/>
            </a:pPr>
            <a:r>
              <a:rPr lang="en-US" sz="2000" dirty="0" smtClean="0">
                <a:latin typeface="Times New Roman" pitchFamily="18" charset="0"/>
                <a:cs typeface="Times New Roman" pitchFamily="18" charset="0"/>
              </a:rPr>
              <a:t>1. Plant </a:t>
            </a:r>
            <a:r>
              <a:rPr lang="en-US" sz="2000" dirty="0">
                <a:latin typeface="Times New Roman" pitchFamily="18" charset="0"/>
                <a:cs typeface="Times New Roman" pitchFamily="18" charset="0"/>
              </a:rPr>
              <a:t>and animal cells are both constructed from eukaryotic cells</a:t>
            </a:r>
            <a:r>
              <a:rPr lang="en-US" sz="2000" dirty="0" smtClean="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2.Plant </a:t>
            </a:r>
            <a:r>
              <a:rPr lang="en-US" sz="2000" dirty="0">
                <a:latin typeface="Times New Roman" pitchFamily="18" charset="0"/>
                <a:cs typeface="Times New Roman" pitchFamily="18" charset="0"/>
              </a:rPr>
              <a:t>and animal cells both are surrounded by a cell membrane. The cell membrane covers and protects their cell </a:t>
            </a:r>
            <a:r>
              <a:rPr lang="en-US" sz="2000" dirty="0" smtClean="0">
                <a:latin typeface="Times New Roman" pitchFamily="18" charset="0"/>
                <a:cs typeface="Times New Roman" pitchFamily="18" charset="0"/>
              </a:rPr>
              <a:t>contents.</a:t>
            </a:r>
          </a:p>
          <a:p>
            <a:pPr marL="0" indent="0" algn="just">
              <a:buNone/>
            </a:pPr>
            <a:r>
              <a:rPr lang="en-US" sz="2000" dirty="0" smtClean="0">
                <a:latin typeface="Times New Roman" pitchFamily="18" charset="0"/>
                <a:cs typeface="Times New Roman" pitchFamily="18" charset="0"/>
              </a:rPr>
              <a:t>3.Both </a:t>
            </a:r>
            <a:r>
              <a:rPr lang="en-US" sz="2000" dirty="0">
                <a:latin typeface="Times New Roman" pitchFamily="18" charset="0"/>
                <a:cs typeface="Times New Roman" pitchFamily="18" charset="0"/>
              </a:rPr>
              <a:t>plant and animal cells contain a defined nucleus and other membranous organelles such as Golgi bodies and mitochondria. </a:t>
            </a:r>
          </a:p>
          <a:p>
            <a:pPr marL="0" indent="0" algn="just">
              <a:buNone/>
            </a:pPr>
            <a:r>
              <a:rPr lang="en-US" sz="2000" dirty="0" smtClean="0">
                <a:latin typeface="Times New Roman" pitchFamily="18" charset="0"/>
                <a:cs typeface="Times New Roman" pitchFamily="18" charset="0"/>
              </a:rPr>
              <a:t>4.Plant </a:t>
            </a:r>
            <a:r>
              <a:rPr lang="en-US" sz="2000" dirty="0">
                <a:latin typeface="Times New Roman" pitchFamily="18" charset="0"/>
                <a:cs typeface="Times New Roman" pitchFamily="18" charset="0"/>
              </a:rPr>
              <a:t>and animal cells contain similar organelles</a:t>
            </a:r>
            <a:r>
              <a:rPr lang="en-US" sz="2000" dirty="0" smtClean="0">
                <a:latin typeface="Times New Roman" pitchFamily="18" charset="0"/>
                <a:cs typeface="Times New Roman" pitchFamily="18" charset="0"/>
              </a:rPr>
              <a:t>.</a:t>
            </a:r>
          </a:p>
          <a:p>
            <a:pPr marL="0" indent="0" algn="just">
              <a:buNone/>
            </a:pPr>
            <a:r>
              <a:rPr lang="en-US" sz="2000" dirty="0">
                <a:latin typeface="Times New Roman" pitchFamily="18" charset="0"/>
                <a:cs typeface="Times New Roman" pitchFamily="18" charset="0"/>
              </a:rPr>
              <a:t>5.Plant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animal cells both have </a:t>
            </a:r>
            <a:r>
              <a:rPr lang="en-US" sz="2000" dirty="0" smtClean="0">
                <a:latin typeface="Times New Roman" pitchFamily="18" charset="0"/>
                <a:cs typeface="Times New Roman" pitchFamily="18" charset="0"/>
              </a:rPr>
              <a:t>ribosomes.</a:t>
            </a:r>
          </a:p>
          <a:p>
            <a:pPr marL="0" indent="0" algn="just">
              <a:buNone/>
            </a:pPr>
            <a:r>
              <a:rPr lang="en-US" sz="2000" dirty="0" smtClean="0">
                <a:latin typeface="Times New Roman" pitchFamily="18" charset="0"/>
                <a:cs typeface="Times New Roman" pitchFamily="18" charset="0"/>
              </a:rPr>
              <a:t>6. Both </a:t>
            </a:r>
            <a:r>
              <a:rPr lang="en-US" sz="2000" dirty="0">
                <a:latin typeface="Times New Roman" pitchFamily="18" charset="0"/>
                <a:cs typeface="Times New Roman" pitchFamily="18" charset="0"/>
              </a:rPr>
              <a:t>are </a:t>
            </a:r>
            <a:r>
              <a:rPr lang="en-US" sz="2000" dirty="0" smtClean="0">
                <a:latin typeface="Times New Roman" pitchFamily="18" charset="0"/>
                <a:cs typeface="Times New Roman" pitchFamily="18" charset="0"/>
              </a:rPr>
              <a:t>alive.</a:t>
            </a:r>
          </a:p>
          <a:p>
            <a:pPr marL="0" indent="0" algn="just">
              <a:buNone/>
            </a:pPr>
            <a:r>
              <a:rPr lang="en-US" sz="2000" dirty="0" smtClean="0">
                <a:latin typeface="Times New Roman" pitchFamily="18" charset="0"/>
                <a:cs typeface="Times New Roman" pitchFamily="18" charset="0"/>
              </a:rPr>
              <a:t>7. Both </a:t>
            </a:r>
            <a:r>
              <a:rPr lang="en-US" sz="2000" dirty="0">
                <a:latin typeface="Times New Roman" pitchFamily="18" charset="0"/>
                <a:cs typeface="Times New Roman" pitchFamily="18" charset="0"/>
              </a:rPr>
              <a:t>will die at some </a:t>
            </a:r>
            <a:r>
              <a:rPr lang="en-US" sz="2000" dirty="0" smtClean="0">
                <a:latin typeface="Times New Roman" pitchFamily="18" charset="0"/>
                <a:cs typeface="Times New Roman" pitchFamily="18" charset="0"/>
              </a:rPr>
              <a:t>point.</a:t>
            </a:r>
          </a:p>
          <a:p>
            <a:pPr marL="0" indent="0" algn="just">
              <a:buNone/>
            </a:pPr>
            <a:r>
              <a:rPr lang="en-US" sz="2000" dirty="0" smtClean="0">
                <a:latin typeface="Times New Roman" pitchFamily="18" charset="0"/>
                <a:cs typeface="Times New Roman" pitchFamily="18" charset="0"/>
              </a:rPr>
              <a:t>8. Both have DNA and RNA.</a:t>
            </a:r>
          </a:p>
          <a:p>
            <a:pPr marL="0" indent="0" algn="just">
              <a:buNone/>
            </a:pPr>
            <a:r>
              <a:rPr lang="en-US" sz="2000" dirty="0" smtClean="0">
                <a:latin typeface="Times New Roman" pitchFamily="18" charset="0"/>
                <a:cs typeface="Times New Roman" pitchFamily="18" charset="0"/>
              </a:rPr>
              <a:t>9. Both </a:t>
            </a:r>
            <a:r>
              <a:rPr lang="en-US" sz="2000" dirty="0">
                <a:latin typeface="Times New Roman" pitchFamily="18" charset="0"/>
                <a:cs typeface="Times New Roman" pitchFamily="18" charset="0"/>
              </a:rPr>
              <a:t>require and have enzymes in order to live.</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33392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pPr algn="just"/>
            <a:endParaRPr lang="en-US" dirty="0"/>
          </a:p>
        </p:txBody>
      </p:sp>
      <p:sp>
        <p:nvSpPr>
          <p:cNvPr id="3" name="Content Placeholder 2"/>
          <p:cNvSpPr>
            <a:spLocks noGrp="1"/>
          </p:cNvSpPr>
          <p:nvPr>
            <p:ph idx="1"/>
          </p:nvPr>
        </p:nvSpPr>
        <p:spPr>
          <a:xfrm>
            <a:off x="152400" y="304800"/>
            <a:ext cx="8763000" cy="6400800"/>
          </a:xfrm>
        </p:spPr>
        <p:txBody>
          <a:bodyPr>
            <a:normAutofit/>
          </a:bodyPr>
          <a:lstStyle/>
          <a:p>
            <a:pPr marL="0" indent="0" algn="just">
              <a:buNone/>
            </a:pPr>
            <a:r>
              <a:rPr lang="en-US" sz="2400" b="1" dirty="0">
                <a:latin typeface="Times New Roman" pitchFamily="18" charset="0"/>
                <a:cs typeface="Times New Roman" pitchFamily="18" charset="0"/>
              </a:rPr>
              <a:t>F</a:t>
            </a:r>
            <a:r>
              <a:rPr lang="en-US" sz="2400" b="1" dirty="0" smtClean="0">
                <a:latin typeface="Times New Roman" pitchFamily="18" charset="0"/>
                <a:cs typeface="Times New Roman" pitchFamily="18" charset="0"/>
              </a:rPr>
              <a:t>ood science:- </a:t>
            </a:r>
          </a:p>
          <a:p>
            <a:pPr marL="0" indent="0" algn="just">
              <a:buNone/>
            </a:pPr>
            <a:r>
              <a:rPr lang="en-US" sz="2000" b="1" dirty="0" smtClean="0">
                <a:latin typeface="Times New Roman" pitchFamily="18" charset="0"/>
                <a:cs typeface="Times New Roman" pitchFamily="18" charset="0"/>
              </a:rPr>
              <a:t>Oil</a:t>
            </a:r>
          </a:p>
          <a:p>
            <a:pPr marL="0" indent="0" algn="just">
              <a:buNone/>
            </a:pPr>
            <a:r>
              <a:rPr lang="en-US" sz="2000" b="1" dirty="0" smtClean="0">
                <a:latin typeface="Times New Roman" pitchFamily="18" charset="0"/>
                <a:cs typeface="Times New Roman" pitchFamily="18" charset="0"/>
              </a:rPr>
              <a:t>Definition:- </a:t>
            </a:r>
            <a:r>
              <a:rPr lang="en-US" sz="2000" dirty="0">
                <a:latin typeface="Times New Roman" pitchFamily="18" charset="0"/>
                <a:cs typeface="Times New Roman" pitchFamily="18" charset="0"/>
              </a:rPr>
              <a:t>An </a:t>
            </a:r>
            <a:r>
              <a:rPr lang="en-US" sz="2000" b="1" dirty="0">
                <a:latin typeface="Times New Roman" pitchFamily="18" charset="0"/>
                <a:cs typeface="Times New Roman" pitchFamily="18" charset="0"/>
              </a:rPr>
              <a:t>oil</a:t>
            </a:r>
            <a:r>
              <a:rPr lang="en-US" sz="2000" dirty="0">
                <a:latin typeface="Times New Roman" pitchFamily="18" charset="0"/>
                <a:cs typeface="Times New Roman" pitchFamily="18" charset="0"/>
              </a:rPr>
              <a:t> is any nonpolar chemical substance that is a viscous liquid </a:t>
            </a:r>
            <a:r>
              <a:rPr lang="en-US" sz="2000" dirty="0" smtClean="0">
                <a:latin typeface="Times New Roman" pitchFamily="18" charset="0"/>
                <a:cs typeface="Times New Roman" pitchFamily="18" charset="0"/>
              </a:rPr>
              <a:t>and is </a:t>
            </a:r>
            <a:r>
              <a:rPr lang="en-US" sz="2000" dirty="0">
                <a:latin typeface="Times New Roman" pitchFamily="18" charset="0"/>
                <a:cs typeface="Times New Roman" pitchFamily="18" charset="0"/>
              </a:rPr>
              <a:t>both hydrophobic (does not mix with water, literally "water fearing") and lipophilic (mixes with other oils, literally "fat loving"). Oils have a high carbon and hydrogen content and are usually flammable and surface active</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Types of oil:- </a:t>
            </a:r>
          </a:p>
          <a:p>
            <a:pPr marL="0" indent="0" algn="just">
              <a:buNone/>
            </a:pPr>
            <a:r>
              <a:rPr lang="en-US" sz="2000" dirty="0" smtClean="0">
                <a:latin typeface="Times New Roman" pitchFamily="18" charset="0"/>
                <a:cs typeface="Times New Roman" pitchFamily="18" charset="0"/>
              </a:rPr>
              <a:t>Oils </a:t>
            </a:r>
            <a:r>
              <a:rPr lang="en-US" sz="2000" dirty="0">
                <a:latin typeface="Times New Roman" pitchFamily="18" charset="0"/>
                <a:cs typeface="Times New Roman" pitchFamily="18" charset="0"/>
              </a:rPr>
              <a:t>may be animal, vegetable, or petrochemical in origin, and may be volatile or non-volatile</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They are used for food (e.g., olive oil), fuel (e.g., heating oil), medical purposes (e.g., mineral oil), lubrication (e.g. motor oil), and the manufacture of many types of paints, plastics, and other materials</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Uses:-</a:t>
            </a:r>
          </a:p>
          <a:p>
            <a:pPr marL="0" indent="0" algn="just">
              <a:buNone/>
            </a:pPr>
            <a:r>
              <a:rPr lang="en-US" sz="2000" dirty="0" smtClean="0">
                <a:latin typeface="Times New Roman" pitchFamily="18" charset="0"/>
                <a:cs typeface="Times New Roman" pitchFamily="18" charset="0"/>
              </a:rPr>
              <a:t>oils are used </a:t>
            </a:r>
            <a:r>
              <a:rPr lang="en-US" sz="2000" dirty="0">
                <a:latin typeface="Times New Roman" pitchFamily="18" charset="0"/>
                <a:cs typeface="Times New Roman" pitchFamily="18" charset="0"/>
              </a:rPr>
              <a:t>for many other things, for example to make cosmetics, medicines, paints, and detergents, like washing up liquids. Soap(s) are similar to detergents, but they are generally made from animal fat(s) rather than oils</a:t>
            </a:r>
            <a:r>
              <a:rPr lang="en-US" sz="2000" dirty="0" smtClean="0">
                <a:latin typeface="Times New Roman" pitchFamily="18" charset="0"/>
                <a:cs typeface="Times New Roman" pitchFamily="18" charset="0"/>
              </a:rPr>
              <a:t>.</a:t>
            </a:r>
          </a:p>
          <a:p>
            <a:pPr marL="0" indent="0" algn="just">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10311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228600"/>
            <a:ext cx="8915400" cy="6553200"/>
          </a:xfrm>
        </p:spPr>
        <p:txBody>
          <a:bodyPr>
            <a:noAutofit/>
          </a:bodyPr>
          <a:lstStyle/>
          <a:p>
            <a:pPr marL="0" indent="0" algn="just">
              <a:buNone/>
            </a:pPr>
            <a:r>
              <a:rPr lang="en-US" sz="2000" b="1" dirty="0" smtClean="0">
                <a:latin typeface="Times New Roman" pitchFamily="18" charset="0"/>
                <a:cs typeface="Times New Roman" pitchFamily="18" charset="0"/>
              </a:rPr>
              <a:t>Fibers:- definition:-</a:t>
            </a:r>
          </a:p>
          <a:p>
            <a:pPr marL="0" indent="0" algn="just">
              <a:buNone/>
            </a:pPr>
            <a:r>
              <a:rPr lang="en-US" sz="1800" dirty="0" smtClean="0">
                <a:latin typeface="Times New Roman" pitchFamily="18" charset="0"/>
                <a:cs typeface="Times New Roman" pitchFamily="18" charset="0"/>
              </a:rPr>
              <a:t>Fiber </a:t>
            </a:r>
            <a:r>
              <a:rPr lang="en-US" sz="1800" dirty="0">
                <a:latin typeface="Times New Roman" pitchFamily="18" charset="0"/>
                <a:cs typeface="Times New Roman" pitchFamily="18" charset="0"/>
              </a:rPr>
              <a:t>is the fibrous material present in plants and their products like fruits and vegetables.  Fiber is useful because it makes food pass quickly through your body</a:t>
            </a:r>
            <a:r>
              <a:rPr lang="en-US" sz="1800" dirty="0" smtClean="0">
                <a:latin typeface="Times New Roman" pitchFamily="18" charset="0"/>
                <a:cs typeface="Times New Roman" pitchFamily="18" charset="0"/>
              </a:rPr>
              <a:t>. </a:t>
            </a:r>
          </a:p>
          <a:p>
            <a:pPr marL="0" indent="0" algn="just">
              <a:buNone/>
            </a:pPr>
            <a:r>
              <a:rPr lang="en-US" sz="1800" b="1" dirty="0" smtClean="0">
                <a:latin typeface="Times New Roman" pitchFamily="18" charset="0"/>
                <a:cs typeface="Times New Roman" pitchFamily="18" charset="0"/>
              </a:rPr>
              <a:t>Types of fibers:-</a:t>
            </a:r>
            <a:endParaRPr lang="en-US" sz="1800" b="1" dirty="0">
              <a:latin typeface="Times New Roman" pitchFamily="18" charset="0"/>
              <a:cs typeface="Times New Roman" pitchFamily="18" charset="0"/>
            </a:endParaRPr>
          </a:p>
          <a:p>
            <a:pPr algn="just" fontAlgn="base"/>
            <a:r>
              <a:rPr lang="en-US" sz="1800" dirty="0">
                <a:latin typeface="Times New Roman" pitchFamily="18" charset="0"/>
                <a:cs typeface="Times New Roman" pitchFamily="18" charset="0"/>
              </a:rPr>
              <a:t>There are 2 different types of </a:t>
            </a:r>
            <a:r>
              <a:rPr lang="en-US" sz="1800" dirty="0" smtClean="0">
                <a:latin typeface="Times New Roman" pitchFamily="18" charset="0"/>
                <a:cs typeface="Times New Roman" pitchFamily="18" charset="0"/>
              </a:rPr>
              <a:t>fiber </a:t>
            </a:r>
            <a:r>
              <a:rPr lang="en-US" sz="1800" dirty="0">
                <a:latin typeface="Times New Roman" pitchFamily="18" charset="0"/>
                <a:cs typeface="Times New Roman" pitchFamily="18" charset="0"/>
              </a:rPr>
              <a:t>soluble and insoluble. Both are important for health, digestion, and preventing diseases.</a:t>
            </a:r>
          </a:p>
          <a:p>
            <a:pPr algn="just" fontAlgn="base"/>
            <a:r>
              <a:rPr lang="en-US" sz="1800" b="1" dirty="0">
                <a:latin typeface="Times New Roman" pitchFamily="18" charset="0"/>
                <a:cs typeface="Times New Roman" pitchFamily="18" charset="0"/>
              </a:rPr>
              <a:t>Soluble fiber</a:t>
            </a:r>
            <a:r>
              <a:rPr lang="en-US" sz="1800" dirty="0">
                <a:latin typeface="Times New Roman" pitchFamily="18" charset="0"/>
                <a:cs typeface="Times New Roman" pitchFamily="18" charset="0"/>
              </a:rPr>
              <a:t> attracts water and turns to gel during digestion. This slows digestion. Soluble fiber is found in oat bran, barley, nuts, seeds, beans, lentils, peas, and some fruits and vegetables. It is also found in </a:t>
            </a:r>
            <a:r>
              <a:rPr lang="en-US" sz="1800" dirty="0" err="1" smtClean="0">
                <a:latin typeface="Times New Roman" pitchFamily="18" charset="0"/>
                <a:cs typeface="Times New Roman" pitchFamily="18" charset="0"/>
              </a:rPr>
              <a:t>psyllium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isphaghol</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common fiber supplement. Some types of soluble fiber may help lower risk of heart disease.</a:t>
            </a:r>
          </a:p>
          <a:p>
            <a:pPr algn="just" fontAlgn="base"/>
            <a:r>
              <a:rPr lang="en-US" sz="1800" b="1" dirty="0">
                <a:latin typeface="Times New Roman" pitchFamily="18" charset="0"/>
                <a:cs typeface="Times New Roman" pitchFamily="18" charset="0"/>
              </a:rPr>
              <a:t>Insoluble fiber</a:t>
            </a:r>
            <a:r>
              <a:rPr lang="en-US" sz="1800" dirty="0">
                <a:latin typeface="Times New Roman" pitchFamily="18" charset="0"/>
                <a:cs typeface="Times New Roman" pitchFamily="18" charset="0"/>
              </a:rPr>
              <a:t> is found in foods such as wheat bran, vegetables, and whole grains. It adds bulk to the </a:t>
            </a:r>
            <a:r>
              <a:rPr lang="en-US" sz="1800" dirty="0" smtClean="0">
                <a:latin typeface="Times New Roman" pitchFamily="18" charset="0"/>
                <a:cs typeface="Times New Roman" pitchFamily="18" charset="0"/>
              </a:rPr>
              <a:t>stool (make bowel movement soft) </a:t>
            </a:r>
            <a:r>
              <a:rPr lang="en-US" sz="1800" dirty="0">
                <a:latin typeface="Times New Roman" pitchFamily="18" charset="0"/>
                <a:cs typeface="Times New Roman" pitchFamily="18" charset="0"/>
              </a:rPr>
              <a:t>and appears to help food pass more quickly through the stomach and intestines.</a:t>
            </a:r>
          </a:p>
          <a:p>
            <a:pPr marL="0" indent="0" algn="just">
              <a:buNone/>
            </a:pPr>
            <a:r>
              <a:rPr lang="en-US" sz="1800" b="1" dirty="0" smtClean="0">
                <a:latin typeface="Times New Roman" pitchFamily="18" charset="0"/>
                <a:cs typeface="Times New Roman" pitchFamily="18" charset="0"/>
              </a:rPr>
              <a:t>Benefits </a:t>
            </a:r>
            <a:r>
              <a:rPr lang="en-US" sz="1800" b="1" dirty="0">
                <a:latin typeface="Times New Roman" pitchFamily="18" charset="0"/>
                <a:cs typeface="Times New Roman" pitchFamily="18" charset="0"/>
              </a:rPr>
              <a:t>of a high-fiber diet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Normalizes bowel movements. Dietary fiber increases the weight and size of your stool and softens it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Helps maintain bowel health</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Lowers cholesterol levels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Helps control blood sugar levels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Aids in achieving healthy weight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Helps you live longer</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49668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152400"/>
            <a:ext cx="8686800" cy="6553200"/>
          </a:xfrm>
        </p:spPr>
        <p:txBody>
          <a:bodyPr>
            <a:normAutofit/>
          </a:bodyPr>
          <a:lstStyle/>
          <a:p>
            <a:pPr marL="0" indent="0" algn="just">
              <a:buNone/>
            </a:pPr>
            <a:r>
              <a:rPr lang="en-US" sz="2400" b="1" dirty="0" smtClean="0">
                <a:latin typeface="Times New Roman" pitchFamily="18" charset="0"/>
                <a:cs typeface="Times New Roman" pitchFamily="18" charset="0"/>
              </a:rPr>
              <a:t>Bioavailability of nutrients:-</a:t>
            </a:r>
          </a:p>
          <a:p>
            <a:pPr marL="0" indent="0" algn="just">
              <a:buNone/>
            </a:pPr>
            <a:r>
              <a:rPr lang="en-US" sz="2000" dirty="0">
                <a:latin typeface="Times New Roman" pitchFamily="18" charset="0"/>
                <a:cs typeface="Times New Roman" pitchFamily="18" charset="0"/>
              </a:rPr>
              <a:t>The body is able to use only a portion of the nutrients it takes </a:t>
            </a:r>
            <a:r>
              <a:rPr lang="en-US" sz="2000" dirty="0" smtClean="0">
                <a:latin typeface="Times New Roman" pitchFamily="18" charset="0"/>
                <a:cs typeface="Times New Roman" pitchFamily="18" charset="0"/>
              </a:rPr>
              <a:t>in is called</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bioavailability</a:t>
            </a:r>
            <a:r>
              <a:rPr lang="en-US" sz="2000" i="1"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Definition:</a:t>
            </a:r>
          </a:p>
          <a:p>
            <a:pPr marL="0" indent="0" algn="just">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proportion of a nutrient that is absorbed from the diet and used for normal body </a:t>
            </a:r>
            <a:r>
              <a:rPr lang="en-US" sz="2000" dirty="0" smtClean="0">
                <a:latin typeface="Times New Roman" pitchFamily="18" charset="0"/>
                <a:cs typeface="Times New Roman" pitchFamily="18" charset="0"/>
              </a:rPr>
              <a:t>functions</a:t>
            </a: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following components describe the different steps of the metabolic pathway where changes in nutrient bioavailability may </a:t>
            </a:r>
            <a:r>
              <a:rPr lang="en-US" sz="2000" dirty="0" smtClean="0">
                <a:latin typeface="Times New Roman" pitchFamily="18" charset="0"/>
                <a:cs typeface="Times New Roman" pitchFamily="18" charset="0"/>
              </a:rPr>
              <a:t>occur</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release of the nutrient from the physicochemical dietary matrix</a:t>
            </a:r>
          </a:p>
          <a:p>
            <a:r>
              <a:rPr lang="en-US" sz="2000" dirty="0">
                <a:latin typeface="Times New Roman" pitchFamily="18" charset="0"/>
                <a:cs typeface="Times New Roman" pitchFamily="18" charset="0"/>
              </a:rPr>
              <a:t>effects of digestive enzymes in the intestine</a:t>
            </a:r>
          </a:p>
          <a:p>
            <a:r>
              <a:rPr lang="en-US" sz="2000" dirty="0">
                <a:latin typeface="Times New Roman" pitchFamily="18" charset="0"/>
                <a:cs typeface="Times New Roman" pitchFamily="18" charset="0"/>
              </a:rPr>
              <a:t>binding and uptake by the intestinal </a:t>
            </a:r>
            <a:r>
              <a:rPr lang="en-US" sz="2000" dirty="0" smtClean="0">
                <a:latin typeface="Times New Roman" pitchFamily="18" charset="0"/>
                <a:cs typeface="Times New Roman" pitchFamily="18" charset="0"/>
              </a:rPr>
              <a:t>mucosa or inner wall (The </a:t>
            </a:r>
            <a:r>
              <a:rPr lang="en-US" sz="2000" b="1" dirty="0" smtClean="0">
                <a:latin typeface="Times New Roman" pitchFamily="18" charset="0"/>
                <a:cs typeface="Times New Roman" pitchFamily="18" charset="0"/>
              </a:rPr>
              <a:t>small</a:t>
            </a:r>
            <a:r>
              <a:rPr lang="en-US" sz="2000" dirty="0" smtClean="0">
                <a:latin typeface="Times New Roman" pitchFamily="18" charset="0"/>
                <a:cs typeface="Times New Roman" pitchFamily="18" charset="0"/>
              </a:rPr>
              <a:t> intestine is the site where most of the nutrients from ingested food are absorbed)</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transfer across the gut wall (passing through the cells, in-between them or both) to the blood or lymphatic circulation</a:t>
            </a:r>
          </a:p>
          <a:p>
            <a:r>
              <a:rPr lang="en-US" sz="2000" dirty="0">
                <a:latin typeface="Times New Roman" pitchFamily="18" charset="0"/>
                <a:cs typeface="Times New Roman" pitchFamily="18" charset="0"/>
              </a:rPr>
              <a:t>systemic distribution</a:t>
            </a:r>
          </a:p>
          <a:p>
            <a:r>
              <a:rPr lang="en-US" sz="2000" dirty="0">
                <a:latin typeface="Times New Roman" pitchFamily="18" charset="0"/>
                <a:cs typeface="Times New Roman" pitchFamily="18" charset="0"/>
              </a:rPr>
              <a:t>systemic deposition (stores)</a:t>
            </a:r>
          </a:p>
          <a:p>
            <a:r>
              <a:rPr lang="en-US" sz="2000" dirty="0">
                <a:latin typeface="Times New Roman" pitchFamily="18" charset="0"/>
                <a:cs typeface="Times New Roman" pitchFamily="18" charset="0"/>
              </a:rPr>
              <a:t>metabolic and functional use</a:t>
            </a:r>
          </a:p>
          <a:p>
            <a:r>
              <a:rPr lang="en-US" sz="2000" dirty="0">
                <a:latin typeface="Times New Roman" pitchFamily="18" charset="0"/>
                <a:cs typeface="Times New Roman" pitchFamily="18" charset="0"/>
              </a:rPr>
              <a:t>excretion (via urine or </a:t>
            </a:r>
            <a:r>
              <a:rPr lang="en-US" sz="2000" dirty="0" err="1">
                <a:latin typeface="Times New Roman" pitchFamily="18" charset="0"/>
                <a:cs typeface="Times New Roman" pitchFamily="18" charset="0"/>
              </a:rPr>
              <a:t>faeces</a:t>
            </a:r>
            <a:r>
              <a:rPr lang="en-US" sz="2000" dirty="0">
                <a:latin typeface="Times New Roman" pitchFamily="18" charset="0"/>
                <a:cs typeface="Times New Roman" pitchFamily="18" charset="0"/>
              </a:rPr>
              <a:t>)</a:t>
            </a:r>
          </a:p>
          <a:p>
            <a:pPr marL="0" indent="0" algn="just">
              <a:buNone/>
            </a:pPr>
            <a:endParaRPr lang="en-US" sz="2000" dirty="0"/>
          </a:p>
        </p:txBody>
      </p:sp>
    </p:spTree>
    <p:extLst>
      <p:ext uri="{BB962C8B-B14F-4D97-AF65-F5344CB8AC3E}">
        <p14:creationId xmlns:p14="http://schemas.microsoft.com/office/powerpoint/2010/main" val="213680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Autofit/>
          </a:bodyPr>
          <a:lstStyle/>
          <a:p>
            <a:pPr algn="just"/>
            <a:r>
              <a:rPr lang="en-US" sz="2400" b="1" dirty="0" smtClean="0">
                <a:latin typeface="Times New Roman" pitchFamily="18" charset="0"/>
                <a:cs typeface="Times New Roman" pitchFamily="18" charset="0"/>
              </a:rPr>
              <a:t>Chemical bonding:</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457200"/>
            <a:ext cx="8686800" cy="6172200"/>
          </a:xfrm>
        </p:spPr>
        <p:txBody>
          <a:bodyPr>
            <a:normAutofit lnSpcReduction="10000"/>
          </a:bodyPr>
          <a:lstStyle/>
          <a:p>
            <a:pPr marL="0" indent="0" algn="just">
              <a:buNone/>
            </a:pPr>
            <a:r>
              <a:rPr lang="en-US" sz="2000" u="sng" dirty="0" smtClean="0">
                <a:latin typeface="Times New Roman" pitchFamily="18" charset="0"/>
                <a:cs typeface="Times New Roman" pitchFamily="18" charset="0"/>
              </a:rPr>
              <a:t>Definition:</a:t>
            </a:r>
          </a:p>
          <a:p>
            <a:pPr marL="0" indent="0" algn="just">
              <a:buNone/>
            </a:pPr>
            <a:r>
              <a:rPr lang="en-US" sz="2000" b="1" dirty="0">
                <a:latin typeface="Times New Roman" pitchFamily="18" charset="0"/>
                <a:cs typeface="Times New Roman" pitchFamily="18" charset="0"/>
              </a:rPr>
              <a:t>Chemical bonds</a:t>
            </a:r>
            <a:r>
              <a:rPr lang="en-US" sz="2000" dirty="0">
                <a:latin typeface="Times New Roman" pitchFamily="18" charset="0"/>
                <a:cs typeface="Times New Roman" pitchFamily="18" charset="0"/>
              </a:rPr>
              <a:t> are forces that hold atoms together to make compounds or molecules</a:t>
            </a:r>
            <a:r>
              <a:rPr lang="en-US" sz="2000" dirty="0" smtClean="0">
                <a:latin typeface="Times New Roman" pitchFamily="18" charset="0"/>
                <a:cs typeface="Times New Roman" pitchFamily="18" charset="0"/>
              </a:rPr>
              <a:t>.</a:t>
            </a:r>
          </a:p>
          <a:p>
            <a:pPr marL="0" indent="0" algn="just">
              <a:buNone/>
            </a:pPr>
            <a:r>
              <a:rPr lang="en-US" sz="2000" dirty="0">
                <a:latin typeface="Times New Roman" pitchFamily="18" charset="0"/>
                <a:cs typeface="Times New Roman" pitchFamily="18" charset="0"/>
              </a:rPr>
              <a:t>Types of </a:t>
            </a:r>
            <a:r>
              <a:rPr lang="en-US" sz="2000" dirty="0" smtClean="0">
                <a:latin typeface="Times New Roman" pitchFamily="18" charset="0"/>
                <a:cs typeface="Times New Roman" pitchFamily="18" charset="0"/>
              </a:rPr>
              <a:t>Bonding:</a:t>
            </a:r>
          </a:p>
          <a:p>
            <a:pPr marL="0" indent="0" algn="just">
              <a:buNone/>
            </a:pPr>
            <a:r>
              <a:rPr lang="en-US" sz="2000" dirty="0" smtClean="0">
                <a:latin typeface="Times New Roman" pitchFamily="18" charset="0"/>
                <a:cs typeface="Times New Roman" pitchFamily="18" charset="0"/>
              </a:rPr>
              <a:t>1) Ionic bond </a:t>
            </a:r>
          </a:p>
          <a:p>
            <a:pPr marL="0" indent="0" algn="just">
              <a:buNone/>
            </a:pPr>
            <a:r>
              <a:rPr lang="en-US" sz="2000" dirty="0" smtClean="0">
                <a:latin typeface="Times New Roman" pitchFamily="18" charset="0"/>
                <a:cs typeface="Times New Roman" pitchFamily="18" charset="0"/>
              </a:rPr>
              <a:t>2) Covalent bond </a:t>
            </a:r>
          </a:p>
          <a:p>
            <a:pPr marL="0" indent="0" algn="just">
              <a:buNone/>
            </a:pPr>
            <a:r>
              <a:rPr lang="en-US" sz="2000" dirty="0">
                <a:latin typeface="Times New Roman" pitchFamily="18" charset="0"/>
                <a:cs typeface="Times New Roman" pitchFamily="18" charset="0"/>
              </a:rPr>
              <a:t>3</a:t>
            </a:r>
            <a:r>
              <a:rPr lang="en-US" sz="2000" dirty="0" smtClean="0">
                <a:latin typeface="Times New Roman" pitchFamily="18" charset="0"/>
                <a:cs typeface="Times New Roman" pitchFamily="18" charset="0"/>
              </a:rPr>
              <a:t>) Metallic bond</a:t>
            </a:r>
          </a:p>
          <a:p>
            <a:pPr marL="0" indent="0" algn="just">
              <a:buNone/>
            </a:pPr>
            <a:r>
              <a:rPr lang="en-US" sz="2000" b="1" u="sng" dirty="0" smtClean="0">
                <a:latin typeface="Times New Roman" pitchFamily="18" charset="0"/>
                <a:cs typeface="Times New Roman" pitchFamily="18" charset="0"/>
              </a:rPr>
              <a:t>Ionic bond:-</a:t>
            </a:r>
          </a:p>
          <a:p>
            <a:pPr marL="0" indent="0" algn="just">
              <a:buNone/>
            </a:pPr>
            <a:r>
              <a:rPr lang="en-US" sz="2000" u="sng" dirty="0" smtClean="0">
                <a:latin typeface="Times New Roman" pitchFamily="18" charset="0"/>
                <a:cs typeface="Times New Roman" pitchFamily="18" charset="0"/>
              </a:rPr>
              <a:t>Definition:</a:t>
            </a:r>
          </a:p>
          <a:p>
            <a:pPr marL="0" indent="0" algn="just">
              <a:buNone/>
            </a:pPr>
            <a:r>
              <a:rPr lang="en-US" sz="2000" dirty="0" smtClean="0">
                <a:latin typeface="Times New Roman" pitchFamily="18" charset="0"/>
                <a:cs typeface="Times New Roman" pitchFamily="18" charset="0"/>
              </a:rPr>
              <a:t>Transfer of electrons from one atom to another atom is called ionic bonding</a:t>
            </a:r>
          </a:p>
          <a:p>
            <a:pPr marL="0" indent="0" algn="just">
              <a:buNone/>
            </a:pPr>
            <a:r>
              <a:rPr lang="en-US" sz="2000" dirty="0">
                <a:latin typeface="Times New Roman" pitchFamily="18" charset="0"/>
                <a:cs typeface="Times New Roman" pitchFamily="18" charset="0"/>
              </a:rPr>
              <a:t>ionic compounds are called</a:t>
            </a:r>
            <a:r>
              <a:rPr lang="en-US" sz="2000" dirty="0">
                <a:solidFill>
                  <a:srgbClr val="FF943B"/>
                </a:solidFill>
                <a:latin typeface="Times New Roman" pitchFamily="18" charset="0"/>
                <a:cs typeface="Times New Roman" pitchFamily="18" charset="0"/>
              </a:rPr>
              <a:t> </a:t>
            </a:r>
            <a:r>
              <a:rPr lang="en-US" sz="2000" dirty="0">
                <a:latin typeface="Times New Roman" pitchFamily="18" charset="0"/>
                <a:cs typeface="Times New Roman" pitchFamily="18" charset="0"/>
              </a:rPr>
              <a:t>Salts or Crystals</a:t>
            </a:r>
          </a:p>
          <a:p>
            <a:pPr marL="0" indent="0" algn="just">
              <a:buNone/>
            </a:pPr>
            <a:r>
              <a:rPr lang="en-US" sz="2000" b="1" dirty="0">
                <a:latin typeface="Times New Roman" pitchFamily="18" charset="0"/>
                <a:cs typeface="Times New Roman" pitchFamily="18" charset="0"/>
              </a:rPr>
              <a:t>Always </a:t>
            </a:r>
            <a:r>
              <a:rPr lang="en-US" sz="2000" dirty="0">
                <a:latin typeface="Times New Roman" pitchFamily="18" charset="0"/>
                <a:cs typeface="Times New Roman" pitchFamily="18" charset="0"/>
              </a:rPr>
              <a:t>formed between metals and </a:t>
            </a:r>
            <a:r>
              <a:rPr lang="en-US" sz="2000" dirty="0" smtClean="0">
                <a:latin typeface="Times New Roman" pitchFamily="18" charset="0"/>
                <a:cs typeface="Times New Roman" pitchFamily="18" charset="0"/>
              </a:rPr>
              <a:t>non-metals</a:t>
            </a:r>
          </a:p>
          <a:p>
            <a:pPr marL="0" indent="0" algn="just">
              <a:buNone/>
            </a:pPr>
            <a:r>
              <a:rPr lang="en-US" sz="2000" u="sng" dirty="0" smtClean="0">
                <a:latin typeface="Times New Roman" pitchFamily="18" charset="0"/>
                <a:cs typeface="Times New Roman" pitchFamily="18" charset="0"/>
              </a:rPr>
              <a:t>Properties </a:t>
            </a:r>
            <a:r>
              <a:rPr lang="en-US" sz="2000" u="sng" dirty="0">
                <a:latin typeface="Times New Roman" pitchFamily="18" charset="0"/>
                <a:cs typeface="Times New Roman" pitchFamily="18" charset="0"/>
              </a:rPr>
              <a:t>of Ionic Compounds:-</a:t>
            </a:r>
          </a:p>
          <a:p>
            <a:r>
              <a:rPr lang="en-US" sz="2000" dirty="0">
                <a:latin typeface="Times New Roman" pitchFamily="18" charset="0"/>
                <a:cs typeface="Times New Roman" pitchFamily="18" charset="0"/>
              </a:rPr>
              <a:t>hard solid</a:t>
            </a:r>
          </a:p>
          <a:p>
            <a:r>
              <a:rPr lang="en-US" sz="2000" dirty="0">
                <a:latin typeface="Times New Roman" pitchFamily="18" charset="0"/>
                <a:cs typeface="Times New Roman" pitchFamily="18" charset="0"/>
              </a:rPr>
              <a:t>high melting points </a:t>
            </a:r>
          </a:p>
          <a:p>
            <a:r>
              <a:rPr lang="en-US" sz="2000" b="1" dirty="0">
                <a:latin typeface="Times New Roman" pitchFamily="18" charset="0"/>
                <a:cs typeface="Times New Roman" pitchFamily="18" charset="0"/>
              </a:rPr>
              <a:t>non</a:t>
            </a:r>
            <a:r>
              <a:rPr lang="en-US" sz="2000" dirty="0">
                <a:latin typeface="Times New Roman" pitchFamily="18" charset="0"/>
                <a:cs typeface="Times New Roman" pitchFamily="18" charset="0"/>
              </a:rPr>
              <a:t>conductors of electricity in </a:t>
            </a:r>
            <a:r>
              <a:rPr lang="en-US" sz="2000" b="1" dirty="0">
                <a:latin typeface="Times New Roman" pitchFamily="18" charset="0"/>
                <a:cs typeface="Times New Roman" pitchFamily="18" charset="0"/>
              </a:rPr>
              <a:t>solid</a:t>
            </a:r>
            <a:r>
              <a:rPr lang="en-US" sz="2000" dirty="0">
                <a:latin typeface="Times New Roman" pitchFamily="18" charset="0"/>
                <a:cs typeface="Times New Roman" pitchFamily="18" charset="0"/>
              </a:rPr>
              <a:t> phase</a:t>
            </a:r>
          </a:p>
          <a:p>
            <a:r>
              <a:rPr lang="en-US" sz="2000" b="1" dirty="0">
                <a:latin typeface="Times New Roman" pitchFamily="18" charset="0"/>
                <a:cs typeface="Times New Roman" pitchFamily="18" charset="0"/>
              </a:rPr>
              <a:t>good</a:t>
            </a:r>
            <a:r>
              <a:rPr lang="en-US" sz="2000" dirty="0">
                <a:latin typeface="Times New Roman" pitchFamily="18" charset="0"/>
                <a:cs typeface="Times New Roman" pitchFamily="18" charset="0"/>
              </a:rPr>
              <a:t> conductors in liquid phase or dissolved in water </a:t>
            </a: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76379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304800"/>
            <a:ext cx="8839200" cy="6400800"/>
          </a:xfrm>
        </p:spPr>
        <p:txBody>
          <a:bodyPr>
            <a:normAutofit/>
          </a:bodyPr>
          <a:lstStyle/>
          <a:p>
            <a:pPr marL="0" indent="0" algn="just">
              <a:buNone/>
            </a:pPr>
            <a:r>
              <a:rPr lang="en-US" sz="2000" dirty="0">
                <a:latin typeface="Times New Roman" pitchFamily="18" charset="0"/>
                <a:cs typeface="Times New Roman" pitchFamily="18" charset="0"/>
              </a:rPr>
              <a:t>The bioavailability of </a:t>
            </a:r>
            <a:r>
              <a:rPr lang="en-US" sz="2000" b="1" dirty="0">
                <a:latin typeface="Times New Roman" pitchFamily="18" charset="0"/>
                <a:cs typeface="Times New Roman" pitchFamily="18" charset="0"/>
              </a:rPr>
              <a:t>macronutrients</a:t>
            </a:r>
            <a:r>
              <a:rPr lang="en-US" sz="2000" dirty="0">
                <a:latin typeface="Times New Roman" pitchFamily="18" charset="0"/>
                <a:cs typeface="Times New Roman" pitchFamily="18" charset="0"/>
              </a:rPr>
              <a:t> – carbohydrates, proteins, fats – is usually very high at more than 90% of the amount ingested. On the other hand, </a:t>
            </a:r>
            <a:r>
              <a:rPr lang="en-US" sz="2000" b="1" dirty="0">
                <a:latin typeface="Times New Roman" pitchFamily="18" charset="0"/>
                <a:cs typeface="Times New Roman" pitchFamily="18" charset="0"/>
              </a:rPr>
              <a:t>micronutrients, </a:t>
            </a:r>
            <a:r>
              <a:rPr lang="en-US" sz="2000" dirty="0">
                <a:latin typeface="Times New Roman" pitchFamily="18" charset="0"/>
                <a:cs typeface="Times New Roman" pitchFamily="18" charset="0"/>
              </a:rPr>
              <a:t>i.e. vitamins and minerals, and bioactive phytochemicals (e.g. flavonoids, carotenoids) can vary widely in the extent they are absorbed and </a:t>
            </a:r>
            <a:r>
              <a:rPr lang="en-US" sz="2000" dirty="0" err="1">
                <a:latin typeface="Times New Roman" pitchFamily="18" charset="0"/>
                <a:cs typeface="Times New Roman" pitchFamily="18" charset="0"/>
              </a:rPr>
              <a:t>utilised</a:t>
            </a:r>
            <a:r>
              <a:rPr lang="en-US" sz="2000" dirty="0" smtClean="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Micronutrients do not provide any energy to the body, while macronutrients primarily provide the body with energy</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Quality of food:- </a:t>
            </a:r>
            <a:r>
              <a:rPr lang="en-US" sz="2000" dirty="0" smtClean="0">
                <a:latin typeface="Times New Roman" pitchFamily="18" charset="0"/>
                <a:cs typeface="Times New Roman" pitchFamily="18" charset="0"/>
              </a:rPr>
              <a:t>the quality of food is determined by availability of nutrients, appearances, texture and </a:t>
            </a:r>
            <a:r>
              <a:rPr lang="en-US" sz="2000" dirty="0" err="1" smtClean="0">
                <a:latin typeface="Times New Roman" pitchFamily="18" charset="0"/>
                <a:cs typeface="Times New Roman" pitchFamily="18" charset="0"/>
              </a:rPr>
              <a:t>flavour</a:t>
            </a:r>
            <a:r>
              <a:rPr lang="en-US" sz="2000" dirty="0" smtClean="0">
                <a:latin typeface="Times New Roman" pitchFamily="18" charset="0"/>
                <a:cs typeface="Times New Roman" pitchFamily="18" charset="0"/>
              </a:rPr>
              <a:t> depends on what kind of preservatives, additives and antioxidants are present in it. Moreover the quality of food is also indicated by the type of material used for packing as  well as the way  it is frozen.</a:t>
            </a:r>
          </a:p>
          <a:p>
            <a:pPr marL="0" indent="0" algn="just">
              <a:buNone/>
            </a:pPr>
            <a:r>
              <a:rPr lang="en-US" sz="2000" b="1" dirty="0" smtClean="0">
                <a:latin typeface="Times New Roman" pitchFamily="18" charset="0"/>
                <a:cs typeface="Times New Roman" pitchFamily="18" charset="0"/>
              </a:rPr>
              <a:t>Food additives:- Definition:-</a:t>
            </a:r>
          </a:p>
          <a:p>
            <a:pPr marL="0" indent="0" algn="just">
              <a:buNone/>
            </a:pPr>
            <a:r>
              <a:rPr lang="en-US" sz="2000" b="1" dirty="0" smtClean="0">
                <a:latin typeface="Times New Roman" pitchFamily="18" charset="0"/>
                <a:cs typeface="Times New Roman" pitchFamily="18" charset="0"/>
              </a:rPr>
              <a:t>Food </a:t>
            </a:r>
            <a:r>
              <a:rPr lang="en-US" sz="2000" b="1" dirty="0">
                <a:latin typeface="Times New Roman" pitchFamily="18" charset="0"/>
                <a:cs typeface="Times New Roman" pitchFamily="18" charset="0"/>
              </a:rPr>
              <a:t>additives</a:t>
            </a:r>
            <a:r>
              <a:rPr lang="en-US" sz="2000" dirty="0">
                <a:latin typeface="Times New Roman" pitchFamily="18" charset="0"/>
                <a:cs typeface="Times New Roman" pitchFamily="18" charset="0"/>
              </a:rPr>
              <a:t> are substances added to </a:t>
            </a:r>
            <a:r>
              <a:rPr lang="en-US" sz="2000" b="1" dirty="0">
                <a:latin typeface="Times New Roman" pitchFamily="18" charset="0"/>
                <a:cs typeface="Times New Roman" pitchFamily="18" charset="0"/>
              </a:rPr>
              <a:t>food</a:t>
            </a:r>
            <a:r>
              <a:rPr lang="en-US" sz="2000" dirty="0">
                <a:latin typeface="Times New Roman" pitchFamily="18" charset="0"/>
                <a:cs typeface="Times New Roman" pitchFamily="18" charset="0"/>
              </a:rPr>
              <a:t> to preserve flavor or enhance its taste, appearance, or other qualities. Some </a:t>
            </a:r>
            <a:r>
              <a:rPr lang="en-US" sz="2000" b="1" dirty="0">
                <a:latin typeface="Times New Roman" pitchFamily="18" charset="0"/>
                <a:cs typeface="Times New Roman" pitchFamily="18" charset="0"/>
              </a:rPr>
              <a:t>additives</a:t>
            </a:r>
            <a:r>
              <a:rPr lang="en-US" sz="2000" dirty="0">
                <a:latin typeface="Times New Roman" pitchFamily="18" charset="0"/>
                <a:cs typeface="Times New Roman" pitchFamily="18" charset="0"/>
              </a:rPr>
              <a:t> have been used for centuries; for example, preserving </a:t>
            </a:r>
            <a:r>
              <a:rPr lang="en-US" sz="2000" b="1" dirty="0">
                <a:latin typeface="Times New Roman" pitchFamily="18" charset="0"/>
                <a:cs typeface="Times New Roman" pitchFamily="18" charset="0"/>
              </a:rPr>
              <a:t>food</a:t>
            </a:r>
            <a:r>
              <a:rPr lang="en-US" sz="2000" dirty="0">
                <a:latin typeface="Times New Roman" pitchFamily="18" charset="0"/>
                <a:cs typeface="Times New Roman" pitchFamily="18" charset="0"/>
              </a:rPr>
              <a:t> by pickling (with vinegar), </a:t>
            </a:r>
            <a:r>
              <a:rPr lang="en-US" sz="2000" dirty="0" smtClean="0">
                <a:latin typeface="Times New Roman" pitchFamily="18" charset="0"/>
                <a:cs typeface="Times New Roman" pitchFamily="18" charset="0"/>
              </a:rPr>
              <a:t>salting.</a:t>
            </a:r>
          </a:p>
          <a:p>
            <a:pPr marL="0" indent="0" algn="just">
              <a:buNone/>
            </a:pPr>
            <a:r>
              <a:rPr lang="en-US" sz="2000" b="1" dirty="0" smtClean="0">
                <a:latin typeface="Times New Roman" pitchFamily="18" charset="0"/>
                <a:cs typeface="Times New Roman" pitchFamily="18" charset="0"/>
              </a:rPr>
              <a:t>Food additives classification:-</a:t>
            </a:r>
          </a:p>
          <a:p>
            <a:pPr marL="0" indent="0" algn="just">
              <a:buNone/>
            </a:pPr>
            <a:r>
              <a:rPr lang="en-US" sz="2000" b="1" dirty="0" smtClean="0">
                <a:latin typeface="Times New Roman" pitchFamily="18" charset="0"/>
                <a:cs typeface="Times New Roman" pitchFamily="18" charset="0"/>
              </a:rPr>
              <a:t>Direct food additives:- </a:t>
            </a:r>
            <a:r>
              <a:rPr lang="en-US" sz="2000" b="1" dirty="0">
                <a:latin typeface="Times New Roman" pitchFamily="18" charset="0"/>
                <a:cs typeface="Times New Roman" pitchFamily="18" charset="0"/>
              </a:rPr>
              <a:t>Food additives</a:t>
            </a:r>
            <a:r>
              <a:rPr lang="en-US" sz="2000" dirty="0">
                <a:latin typeface="Times New Roman" pitchFamily="18" charset="0"/>
                <a:cs typeface="Times New Roman" pitchFamily="18" charset="0"/>
              </a:rPr>
              <a:t> are substances that become part of a </a:t>
            </a:r>
            <a:r>
              <a:rPr lang="en-US" sz="2000" b="1" dirty="0">
                <a:latin typeface="Times New Roman" pitchFamily="18" charset="0"/>
                <a:cs typeface="Times New Roman" pitchFamily="18" charset="0"/>
              </a:rPr>
              <a:t>food</a:t>
            </a:r>
            <a:r>
              <a:rPr lang="en-US" sz="2000" dirty="0">
                <a:latin typeface="Times New Roman" pitchFamily="18" charset="0"/>
                <a:cs typeface="Times New Roman" pitchFamily="18" charset="0"/>
              </a:rPr>
              <a:t> product when they are added during the processing or making of that </a:t>
            </a:r>
            <a:r>
              <a:rPr lang="en-US" sz="2000" b="1" dirty="0">
                <a:latin typeface="Times New Roman" pitchFamily="18" charset="0"/>
                <a:cs typeface="Times New Roman" pitchFamily="18" charset="0"/>
              </a:rPr>
              <a:t>food</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Direct</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food additives</a:t>
            </a:r>
            <a:r>
              <a:rPr lang="en-US" sz="2000" dirty="0">
                <a:latin typeface="Times New Roman" pitchFamily="18" charset="0"/>
                <a:cs typeface="Times New Roman" pitchFamily="18" charset="0"/>
              </a:rPr>
              <a:t> are often added during processing to: Add nutrients. Help process or prepare the </a:t>
            </a:r>
            <a:r>
              <a:rPr lang="en-US" sz="2000" b="1" dirty="0" smtClean="0">
                <a:latin typeface="Times New Roman" pitchFamily="18" charset="0"/>
                <a:cs typeface="Times New Roman" pitchFamily="18" charset="0"/>
              </a:rPr>
              <a:t>food</a:t>
            </a:r>
            <a:r>
              <a:rPr lang="en-US" sz="2000" dirty="0" smtClean="0">
                <a:latin typeface="Times New Roman" pitchFamily="18" charset="0"/>
                <a:cs typeface="Times New Roman" pitchFamily="18" charset="0"/>
              </a:rPr>
              <a:t>.</a:t>
            </a:r>
          </a:p>
          <a:p>
            <a:pPr marL="0" indent="0" algn="just">
              <a:buNone/>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13810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76200" y="304800"/>
            <a:ext cx="8991600" cy="6477000"/>
          </a:xfrm>
        </p:spPr>
        <p:txBody>
          <a:bodyPr>
            <a:normAutofit/>
          </a:bodyPr>
          <a:lstStyle/>
          <a:p>
            <a:pPr marL="0" indent="0" algn="just">
              <a:buNone/>
            </a:pPr>
            <a:r>
              <a:rPr lang="en-US" sz="2000" dirty="0" smtClean="0">
                <a:latin typeface="Times New Roman" pitchFamily="18" charset="0"/>
                <a:cs typeface="Times New Roman" pitchFamily="18" charset="0"/>
              </a:rPr>
              <a:t>Examples are 1) herbs and spices to increase </a:t>
            </a:r>
            <a:r>
              <a:rPr lang="en-US" sz="2000" dirty="0" err="1" smtClean="0">
                <a:latin typeface="Times New Roman" pitchFamily="18" charset="0"/>
                <a:cs typeface="Times New Roman" pitchFamily="18" charset="0"/>
              </a:rPr>
              <a:t>flavour</a:t>
            </a:r>
            <a:r>
              <a:rPr lang="en-US" sz="2000" dirty="0" smtClean="0">
                <a:latin typeface="Times New Roman" pitchFamily="18" charset="0"/>
                <a:cs typeface="Times New Roman" pitchFamily="18" charset="0"/>
              </a:rPr>
              <a:t> in the food. 2) vinegar for pickling foods. 3) salt to preserve meat.</a:t>
            </a:r>
          </a:p>
          <a:p>
            <a:pPr marL="0" indent="0" algn="just">
              <a:buNone/>
            </a:pPr>
            <a:r>
              <a:rPr lang="en-US" sz="2000" b="1" dirty="0" smtClean="0">
                <a:latin typeface="Times New Roman" pitchFamily="18" charset="0"/>
                <a:cs typeface="Times New Roman" pitchFamily="18" charset="0"/>
              </a:rPr>
              <a:t>Indirect food additives:-</a:t>
            </a:r>
            <a:r>
              <a:rPr lang="en-US" sz="2000" dirty="0" smtClean="0">
                <a:latin typeface="Times New Roman" pitchFamily="18" charset="0"/>
                <a:cs typeface="Times New Roman" pitchFamily="18" charset="0"/>
              </a:rPr>
              <a:t> </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 general, these are </a:t>
            </a:r>
            <a:r>
              <a:rPr lang="en-US" sz="2000" b="1" dirty="0">
                <a:latin typeface="Times New Roman" pitchFamily="18" charset="0"/>
                <a:cs typeface="Times New Roman" pitchFamily="18" charset="0"/>
              </a:rPr>
              <a:t>food additives</a:t>
            </a:r>
            <a:r>
              <a:rPr lang="en-US" sz="2000" dirty="0">
                <a:latin typeface="Times New Roman" pitchFamily="18" charset="0"/>
                <a:cs typeface="Times New Roman" pitchFamily="18" charset="0"/>
              </a:rPr>
              <a:t> that come into contact with </a:t>
            </a:r>
            <a:r>
              <a:rPr lang="en-US" sz="2000" b="1" dirty="0">
                <a:latin typeface="Times New Roman" pitchFamily="18" charset="0"/>
                <a:cs typeface="Times New Roman" pitchFamily="18" charset="0"/>
              </a:rPr>
              <a:t>food</a:t>
            </a:r>
            <a:r>
              <a:rPr lang="en-US" sz="2000" dirty="0">
                <a:latin typeface="Times New Roman" pitchFamily="18" charset="0"/>
                <a:cs typeface="Times New Roman" pitchFamily="18" charset="0"/>
              </a:rPr>
              <a:t> as part of packaging, holding, or </a:t>
            </a:r>
            <a:r>
              <a:rPr lang="en-US" sz="2000" dirty="0" smtClean="0">
                <a:latin typeface="Times New Roman" pitchFamily="18" charset="0"/>
                <a:cs typeface="Times New Roman" pitchFamily="18" charset="0"/>
              </a:rPr>
              <a:t>after processing</a:t>
            </a:r>
            <a:r>
              <a:rPr lang="en-US" sz="2000" dirty="0">
                <a:latin typeface="Times New Roman" pitchFamily="18" charset="0"/>
                <a:cs typeface="Times New Roman" pitchFamily="18" charset="0"/>
              </a:rPr>
              <a:t>, but are not intended to be added directly to, become a component, or have a technical effect in or on the </a:t>
            </a:r>
            <a:r>
              <a:rPr lang="en-US" sz="2000" b="1" dirty="0">
                <a:latin typeface="Times New Roman" pitchFamily="18" charset="0"/>
                <a:cs typeface="Times New Roman" pitchFamily="18" charset="0"/>
              </a:rPr>
              <a:t>food</a:t>
            </a:r>
            <a:r>
              <a:rPr lang="en-US" sz="2000" dirty="0" smtClean="0">
                <a:latin typeface="Times New Roman" pitchFamily="18" charset="0"/>
                <a:cs typeface="Times New Roman" pitchFamily="18" charset="0"/>
              </a:rPr>
              <a:t>. </a:t>
            </a:r>
          </a:p>
          <a:p>
            <a:pPr marL="0" indent="0" algn="just">
              <a:buNone/>
            </a:pPr>
            <a:r>
              <a:rPr lang="en-US" sz="2000" dirty="0" smtClean="0">
                <a:latin typeface="Times New Roman" pitchFamily="18" charset="0"/>
                <a:cs typeface="Times New Roman" pitchFamily="18" charset="0"/>
              </a:rPr>
              <a:t>Functions of food additives:-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Preservation. One of the main functions of additives is to preserve food. ...</a:t>
            </a:r>
          </a:p>
          <a:p>
            <a:r>
              <a:rPr lang="en-US" sz="2000" dirty="0">
                <a:latin typeface="Times New Roman" pitchFamily="18" charset="0"/>
                <a:cs typeface="Times New Roman" pitchFamily="18" charset="0"/>
              </a:rPr>
              <a:t>Enrichment. Enriching foods with nutrients is another function of food additives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Color Improvement. The color of food may be natural or artificial</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Improvement in Flavor</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Altering Texture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Preparation </a:t>
            </a:r>
            <a:r>
              <a:rPr lang="en-US" sz="2000" dirty="0" smtClean="0">
                <a:latin typeface="Times New Roman" pitchFamily="18" charset="0"/>
                <a:cs typeface="Times New Roman" pitchFamily="18" charset="0"/>
              </a:rPr>
              <a:t>Aid.</a:t>
            </a:r>
          </a:p>
          <a:p>
            <a:pPr marL="0" indent="0">
              <a:buNone/>
            </a:pPr>
            <a:r>
              <a:rPr lang="en-US" sz="2000" b="1" dirty="0">
                <a:latin typeface="Times New Roman" pitchFamily="18" charset="0"/>
                <a:cs typeface="Times New Roman" pitchFamily="18" charset="0"/>
              </a:rPr>
              <a:t>Examples of Food Additives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Preservatives: ascorbic acid, calcium </a:t>
            </a:r>
            <a:r>
              <a:rPr lang="en-US" sz="2000" dirty="0" err="1">
                <a:latin typeface="Times New Roman" pitchFamily="18" charset="0"/>
                <a:cs typeface="Times New Roman" pitchFamily="18" charset="0"/>
              </a:rPr>
              <a:t>sorbate</a:t>
            </a:r>
            <a:r>
              <a:rPr lang="en-US" sz="2000" dirty="0">
                <a:latin typeface="Times New Roman" pitchFamily="18" charset="0"/>
                <a:cs typeface="Times New Roman" pitchFamily="18" charset="0"/>
              </a:rPr>
              <a:t>, and sodium nitrite.</a:t>
            </a:r>
          </a:p>
          <a:p>
            <a:r>
              <a:rPr lang="en-US" sz="2000" dirty="0">
                <a:latin typeface="Times New Roman" pitchFamily="18" charset="0"/>
                <a:cs typeface="Times New Roman" pitchFamily="18" charset="0"/>
              </a:rPr>
              <a:t>Color additives: fruit and vegetables juices, yellow 5, and beta-carotene.</a:t>
            </a:r>
          </a:p>
          <a:p>
            <a:r>
              <a:rPr lang="en-US" sz="2000" dirty="0">
                <a:latin typeface="Times New Roman" pitchFamily="18" charset="0"/>
                <a:cs typeface="Times New Roman" pitchFamily="18" charset="0"/>
              </a:rPr>
              <a:t>Flavors and spices: 'real' vanilla or 'artificial' vanilla.</a:t>
            </a:r>
          </a:p>
          <a:p>
            <a:r>
              <a:rPr lang="en-US" sz="2000" dirty="0">
                <a:latin typeface="Times New Roman" pitchFamily="18" charset="0"/>
                <a:cs typeface="Times New Roman" pitchFamily="18" charset="0"/>
              </a:rPr>
              <a:t>Flavor enhancers: </a:t>
            </a:r>
            <a:r>
              <a:rPr lang="en-US" sz="2000" dirty="0" smtClean="0">
                <a:latin typeface="Times New Roman" pitchFamily="18" charset="0"/>
                <a:cs typeface="Times New Roman" pitchFamily="18" charset="0"/>
              </a:rPr>
              <a:t>yeast</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68584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76200" y="152400"/>
            <a:ext cx="9067800" cy="6705600"/>
          </a:xfrm>
        </p:spPr>
        <p:txBody>
          <a:bodyPr>
            <a:normAutofit/>
          </a:bodyPr>
          <a:lstStyle/>
          <a:p>
            <a:pPr marL="0" indent="0" algn="just">
              <a:buNone/>
            </a:pPr>
            <a:r>
              <a:rPr lang="en-US" sz="2000" b="1" dirty="0" err="1">
                <a:latin typeface="Times New Roman" pitchFamily="18" charset="0"/>
                <a:cs typeface="Times New Roman" pitchFamily="18" charset="0"/>
              </a:rPr>
              <a:t>F</a:t>
            </a:r>
            <a:r>
              <a:rPr lang="en-US" sz="2000" b="1" dirty="0" err="1" smtClean="0">
                <a:latin typeface="Times New Roman" pitchFamily="18" charset="0"/>
                <a:cs typeface="Times New Roman" pitchFamily="18" charset="0"/>
              </a:rPr>
              <a:t>lavour</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of </a:t>
            </a:r>
            <a:r>
              <a:rPr lang="en-US" sz="2000" b="1" dirty="0" smtClean="0">
                <a:latin typeface="Times New Roman" pitchFamily="18" charset="0"/>
                <a:cs typeface="Times New Roman" pitchFamily="18" charset="0"/>
              </a:rPr>
              <a:t>foods:-</a:t>
            </a:r>
          </a:p>
          <a:p>
            <a:pPr marL="0" indent="0" algn="just">
              <a:buNone/>
            </a:pPr>
            <a:r>
              <a:rPr lang="en-US" sz="2000" b="1" dirty="0" err="1">
                <a:latin typeface="Times New Roman" pitchFamily="18" charset="0"/>
                <a:cs typeface="Times New Roman" pitchFamily="18" charset="0"/>
              </a:rPr>
              <a:t>F</a:t>
            </a:r>
            <a:r>
              <a:rPr lang="en-US" sz="2000" b="1" dirty="0" err="1" smtClean="0">
                <a:latin typeface="Times New Roman" pitchFamily="18" charset="0"/>
                <a:cs typeface="Times New Roman" pitchFamily="18" charset="0"/>
              </a:rPr>
              <a:t>lavour</a:t>
            </a:r>
            <a:r>
              <a:rPr lang="en-US" sz="2000" dirty="0">
                <a:latin typeface="Times New Roman" pitchFamily="18" charset="0"/>
                <a:cs typeface="Times New Roman" pitchFamily="18" charset="0"/>
              </a:rPr>
              <a:t> is the sensory impression of </a:t>
            </a:r>
            <a:r>
              <a:rPr lang="en-US" sz="2000" b="1" dirty="0">
                <a:latin typeface="Times New Roman" pitchFamily="18" charset="0"/>
                <a:cs typeface="Times New Roman" pitchFamily="18" charset="0"/>
              </a:rPr>
              <a:t>food</a:t>
            </a:r>
            <a:r>
              <a:rPr lang="en-US" sz="2000" dirty="0">
                <a:latin typeface="Times New Roman" pitchFamily="18" charset="0"/>
                <a:cs typeface="Times New Roman" pitchFamily="18" charset="0"/>
              </a:rPr>
              <a:t> or other substances, and is determined primarily by the chemical senses of taste and </a:t>
            </a:r>
            <a:r>
              <a:rPr lang="en-US" sz="2000" dirty="0" smtClean="0">
                <a:latin typeface="Times New Roman" pitchFamily="18" charset="0"/>
                <a:cs typeface="Times New Roman" pitchFamily="18" charset="0"/>
              </a:rPr>
              <a:t>smell. </a:t>
            </a:r>
          </a:p>
          <a:p>
            <a:r>
              <a:rPr lang="en-US" sz="2000" dirty="0">
                <a:latin typeface="Times New Roman" pitchFamily="18" charset="0"/>
                <a:cs typeface="Times New Roman" pitchFamily="18" charset="0"/>
              </a:rPr>
              <a:t>The flavor of the food, as such, can be altered with natural or artificial </a:t>
            </a:r>
            <a:r>
              <a:rPr lang="en-US" sz="2000" dirty="0" err="1">
                <a:latin typeface="Times New Roman" pitchFamily="18" charset="0"/>
                <a:cs typeface="Times New Roman" pitchFamily="18" charset="0"/>
              </a:rPr>
              <a:t>flavorants</a:t>
            </a:r>
            <a:r>
              <a:rPr lang="en-US" sz="2000" dirty="0">
                <a:latin typeface="Times New Roman" pitchFamily="18" charset="0"/>
                <a:cs typeface="Times New Roman" pitchFamily="18" charset="0"/>
              </a:rPr>
              <a:t>, which affect these senses.</a:t>
            </a:r>
          </a:p>
          <a:p>
            <a:r>
              <a:rPr lang="en-US" sz="2000" dirty="0">
                <a:latin typeface="Times New Roman" pitchFamily="18" charset="0"/>
                <a:cs typeface="Times New Roman" pitchFamily="18" charset="0"/>
              </a:rPr>
              <a:t>Of the three chemical senses, smell is the main determinant of a food item's flavor. While the taste of food is </a:t>
            </a:r>
            <a:r>
              <a:rPr lang="en-US" sz="2000" dirty="0" smtClean="0">
                <a:latin typeface="Times New Roman" pitchFamily="18" charset="0"/>
                <a:cs typeface="Times New Roman" pitchFamily="18" charset="0"/>
              </a:rPr>
              <a:t>limited </a:t>
            </a:r>
            <a:r>
              <a:rPr lang="en-US" sz="2000" dirty="0">
                <a:latin typeface="Times New Roman" pitchFamily="18" charset="0"/>
                <a:cs typeface="Times New Roman" pitchFamily="18" charset="0"/>
              </a:rPr>
              <a:t>to sweet, sour, bitter, salty, </a:t>
            </a:r>
            <a:r>
              <a:rPr lang="en-US" sz="2000" dirty="0" smtClean="0">
                <a:latin typeface="Times New Roman" pitchFamily="18" charset="0"/>
                <a:cs typeface="Times New Roman" pitchFamily="18" charset="0"/>
              </a:rPr>
              <a:t>umami (meaty).</a:t>
            </a:r>
          </a:p>
          <a:p>
            <a:pPr marL="0" indent="0">
              <a:buNone/>
            </a:pPr>
            <a:r>
              <a:rPr lang="en-US" sz="2000" b="1" dirty="0">
                <a:latin typeface="Times New Roman" pitchFamily="18" charset="0"/>
                <a:cs typeface="Times New Roman" pitchFamily="18" charset="0"/>
              </a:rPr>
              <a:t>Artificial flavors</a:t>
            </a:r>
            <a:r>
              <a:rPr lang="en-US" sz="2000" dirty="0">
                <a:latin typeface="Times New Roman" pitchFamily="18" charset="0"/>
                <a:cs typeface="Times New Roman" pitchFamily="18" charset="0"/>
              </a:rPr>
              <a:t> are made using </a:t>
            </a:r>
            <a:r>
              <a:rPr lang="en-US" sz="2000" b="1" dirty="0">
                <a:latin typeface="Times New Roman" pitchFamily="18" charset="0"/>
                <a:cs typeface="Times New Roman" pitchFamily="18" charset="0"/>
              </a:rPr>
              <a:t>synthetic</a:t>
            </a:r>
            <a:r>
              <a:rPr lang="en-US" sz="2000" dirty="0">
                <a:latin typeface="Times New Roman" pitchFamily="18" charset="0"/>
                <a:cs typeface="Times New Roman" pitchFamily="18" charset="0"/>
              </a:rPr>
              <a:t> chemicals while </a:t>
            </a:r>
            <a:r>
              <a:rPr lang="en-US" sz="2000" b="1" dirty="0">
                <a:latin typeface="Times New Roman" pitchFamily="18" charset="0"/>
                <a:cs typeface="Times New Roman" pitchFamily="18" charset="0"/>
              </a:rPr>
              <a:t>natural flavors</a:t>
            </a:r>
            <a:r>
              <a:rPr lang="en-US" sz="2000" dirty="0">
                <a:latin typeface="Times New Roman" pitchFamily="18" charset="0"/>
                <a:cs typeface="Times New Roman" pitchFamily="18" charset="0"/>
              </a:rPr>
              <a:t> are made using chemicals that </a:t>
            </a:r>
            <a:r>
              <a:rPr lang="en-US" sz="2000" dirty="0" smtClean="0">
                <a:latin typeface="Times New Roman" pitchFamily="18" charset="0"/>
                <a:cs typeface="Times New Roman" pitchFamily="18" charset="0"/>
              </a:rPr>
              <a:t>have </a:t>
            </a:r>
            <a:r>
              <a:rPr lang="en-US" sz="2000" dirty="0">
                <a:latin typeface="Times New Roman" pitchFamily="18" charset="0"/>
                <a:cs typeface="Times New Roman" pitchFamily="18" charset="0"/>
              </a:rPr>
              <a:t>to be sourced from the environment</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Some typical </a:t>
            </a:r>
            <a:r>
              <a:rPr lang="en-US" sz="2000" dirty="0" err="1" smtClean="0">
                <a:latin typeface="Times New Roman" pitchFamily="18" charset="0"/>
                <a:cs typeface="Times New Roman" pitchFamily="18" charset="0"/>
              </a:rPr>
              <a:t>flavour</a:t>
            </a:r>
            <a:r>
              <a:rPr lang="en-US" sz="2000" dirty="0" smtClean="0">
                <a:latin typeface="Times New Roman" pitchFamily="18" charset="0"/>
                <a:cs typeface="Times New Roman" pitchFamily="18" charset="0"/>
              </a:rPr>
              <a:t> use in foods are</a:t>
            </a:r>
          </a:p>
          <a:p>
            <a:pPr marL="0" indent="0">
              <a:buNone/>
            </a:pPr>
            <a:r>
              <a:rPr lang="en-US" sz="2000" b="1" dirty="0" smtClean="0">
                <a:latin typeface="Times New Roman" pitchFamily="18" charset="0"/>
                <a:cs typeface="Times New Roman" pitchFamily="18" charset="0"/>
              </a:rPr>
              <a:t>Chemical</a:t>
            </a: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odour</a:t>
            </a:r>
            <a:endParaRPr lang="en-US" sz="2000" b="1" dirty="0" smtClean="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Diacetyl</a:t>
            </a:r>
            <a:r>
              <a:rPr lang="en-US" sz="2000" dirty="0" smtClean="0">
                <a:latin typeface="Times New Roman" pitchFamily="18" charset="0"/>
                <a:cs typeface="Times New Roman" pitchFamily="18" charset="0"/>
              </a:rPr>
              <a:t>                                              buttery </a:t>
            </a:r>
          </a:p>
          <a:p>
            <a:pPr marL="0" indent="0">
              <a:buNone/>
            </a:pPr>
            <a:r>
              <a:rPr lang="en-US" sz="2000" dirty="0" err="1" smtClean="0">
                <a:latin typeface="Times New Roman" pitchFamily="18" charset="0"/>
                <a:cs typeface="Times New Roman" pitchFamily="18" charset="0"/>
              </a:rPr>
              <a:t>Isoamyl</a:t>
            </a:r>
            <a:r>
              <a:rPr lang="en-US" sz="2000" dirty="0" smtClean="0">
                <a:latin typeface="Times New Roman" pitchFamily="18" charset="0"/>
                <a:cs typeface="Times New Roman" pitchFamily="18" charset="0"/>
              </a:rPr>
              <a:t> acetate                                banana</a:t>
            </a:r>
          </a:p>
          <a:p>
            <a:pPr marL="0" indent="0">
              <a:buNone/>
            </a:pPr>
            <a:r>
              <a:rPr lang="en-US" sz="2000" dirty="0" err="1" smtClean="0">
                <a:latin typeface="Times New Roman" pitchFamily="18" charset="0"/>
                <a:cs typeface="Times New Roman" pitchFamily="18" charset="0"/>
              </a:rPr>
              <a:t>Cinnamic</a:t>
            </a:r>
            <a:r>
              <a:rPr lang="en-US" sz="2000" dirty="0" smtClean="0">
                <a:latin typeface="Times New Roman" pitchFamily="18" charset="0"/>
                <a:cs typeface="Times New Roman" pitchFamily="18" charset="0"/>
              </a:rPr>
              <a:t> aldehyde                        cinnamon</a:t>
            </a:r>
          </a:p>
          <a:p>
            <a:pPr marL="0" indent="0">
              <a:buNone/>
            </a:pPr>
            <a:r>
              <a:rPr lang="en-US" sz="2000" dirty="0" smtClean="0">
                <a:latin typeface="Times New Roman" pitchFamily="18" charset="0"/>
                <a:cs typeface="Times New Roman" pitchFamily="18" charset="0"/>
              </a:rPr>
              <a:t>Ethyl propionate                            fruity</a:t>
            </a:r>
          </a:p>
          <a:p>
            <a:pPr marL="0" indent="0">
              <a:buNone/>
            </a:pPr>
            <a:r>
              <a:rPr lang="en-US" sz="2000" dirty="0" smtClean="0">
                <a:latin typeface="Times New Roman" pitchFamily="18" charset="0"/>
                <a:cs typeface="Times New Roman" pitchFamily="18" charset="0"/>
              </a:rPr>
              <a:t>Limonene                                       orange</a:t>
            </a:r>
          </a:p>
          <a:p>
            <a:pPr marL="0" indent="0">
              <a:buNone/>
            </a:pPr>
            <a:r>
              <a:rPr lang="en-US" sz="2000" dirty="0" err="1" smtClean="0">
                <a:latin typeface="Times New Roman" pitchFamily="18" charset="0"/>
                <a:cs typeface="Times New Roman" pitchFamily="18" charset="0"/>
              </a:rPr>
              <a:t>Allyl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hexanoate</a:t>
            </a:r>
            <a:r>
              <a:rPr lang="en-US" sz="2000" dirty="0" smtClean="0">
                <a:latin typeface="Times New Roman" pitchFamily="18" charset="0"/>
                <a:cs typeface="Times New Roman" pitchFamily="18" charset="0"/>
              </a:rPr>
              <a:t>                              pineapple</a:t>
            </a:r>
          </a:p>
          <a:p>
            <a:pPr marL="0" indent="0">
              <a:buNone/>
            </a:pPr>
            <a:r>
              <a:rPr lang="en-US" sz="2000" dirty="0" err="1" smtClean="0">
                <a:latin typeface="Times New Roman" pitchFamily="18" charset="0"/>
                <a:cs typeface="Times New Roman" pitchFamily="18" charset="0"/>
              </a:rPr>
              <a:t>Benzaldehyde</a:t>
            </a:r>
            <a:r>
              <a:rPr lang="en-US" sz="2000" dirty="0" smtClean="0">
                <a:latin typeface="Times New Roman" pitchFamily="18" charset="0"/>
                <a:cs typeface="Times New Roman" pitchFamily="18" charset="0"/>
              </a:rPr>
              <a:t>                                 bitter almond      </a:t>
            </a:r>
          </a:p>
        </p:txBody>
      </p:sp>
    </p:spTree>
    <p:extLst>
      <p:ext uri="{BB962C8B-B14F-4D97-AF65-F5344CB8AC3E}">
        <p14:creationId xmlns:p14="http://schemas.microsoft.com/office/powerpoint/2010/main" val="2141145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77000"/>
          </a:xfrm>
        </p:spPr>
        <p:txBody>
          <a:bodyPr>
            <a:normAutofit lnSpcReduction="10000"/>
          </a:bodyPr>
          <a:lstStyle/>
          <a:p>
            <a:pPr marL="0" indent="0" algn="just">
              <a:buNone/>
            </a:pPr>
            <a:r>
              <a:rPr lang="en-US" sz="2000" b="1" dirty="0" smtClean="0">
                <a:latin typeface="Times New Roman" pitchFamily="18" charset="0"/>
                <a:cs typeface="Times New Roman" pitchFamily="18" charset="0"/>
              </a:rPr>
              <a:t>Antioxidants:- </a:t>
            </a:r>
            <a:r>
              <a:rPr lang="en-US" sz="2000" b="1" dirty="0">
                <a:latin typeface="Times New Roman" pitchFamily="18" charset="0"/>
                <a:cs typeface="Times New Roman" pitchFamily="18" charset="0"/>
              </a:rPr>
              <a:t>Antioxidants</a:t>
            </a:r>
            <a:r>
              <a:rPr lang="en-US" sz="2000" dirty="0">
                <a:latin typeface="Times New Roman" pitchFamily="18" charset="0"/>
                <a:cs typeface="Times New Roman" pitchFamily="18" charset="0"/>
              </a:rPr>
              <a:t> are compounds that inhibit </a:t>
            </a:r>
            <a:r>
              <a:rPr lang="en-US" sz="2000" dirty="0" smtClean="0">
                <a:latin typeface="Times New Roman" pitchFamily="18" charset="0"/>
                <a:cs typeface="Times New Roman" pitchFamily="18" charset="0"/>
              </a:rPr>
              <a:t>oxidation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(loss of electrons). Oxidation </a:t>
            </a:r>
            <a:r>
              <a:rPr lang="en-US" sz="2000" dirty="0">
                <a:latin typeface="Times New Roman" pitchFamily="18" charset="0"/>
                <a:cs typeface="Times New Roman" pitchFamily="18" charset="0"/>
              </a:rPr>
              <a:t>is a chemical reaction that can produce free radicals, thereby leading to chain reactions that may damage the cells of organisms. </a:t>
            </a:r>
            <a:r>
              <a:rPr lang="en-US" sz="2000" b="1" dirty="0">
                <a:latin typeface="Times New Roman" pitchFamily="18" charset="0"/>
                <a:cs typeface="Times New Roman" pitchFamily="18" charset="0"/>
              </a:rPr>
              <a:t>Antioxidants</a:t>
            </a:r>
            <a:r>
              <a:rPr lang="en-US" sz="2000" dirty="0">
                <a:latin typeface="Times New Roman" pitchFamily="18" charset="0"/>
                <a:cs typeface="Times New Roman" pitchFamily="18" charset="0"/>
              </a:rPr>
              <a:t> such as </a:t>
            </a:r>
            <a:r>
              <a:rPr lang="en-US" sz="2000" dirty="0" err="1">
                <a:latin typeface="Times New Roman" pitchFamily="18" charset="0"/>
                <a:cs typeface="Times New Roman" pitchFamily="18" charset="0"/>
              </a:rPr>
              <a:t>thiols</a:t>
            </a:r>
            <a:r>
              <a:rPr lang="en-US" sz="2000" dirty="0">
                <a:latin typeface="Times New Roman" pitchFamily="18" charset="0"/>
                <a:cs typeface="Times New Roman" pitchFamily="18" charset="0"/>
              </a:rPr>
              <a:t> or ascorbic acid (vitamin C) terminate these chain reactions</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Foods that contain antioxidants:-</a:t>
            </a:r>
          </a:p>
          <a:p>
            <a:pPr marL="0" indent="0">
              <a:buNone/>
            </a:pPr>
            <a:r>
              <a:rPr lang="en-US" sz="2000" dirty="0" smtClean="0">
                <a:latin typeface="Times New Roman" pitchFamily="18" charset="0"/>
                <a:cs typeface="Times New Roman" pitchFamily="18" charset="0"/>
              </a:rPr>
              <a:t>Some </a:t>
            </a:r>
            <a:r>
              <a:rPr lang="en-US" sz="2000" dirty="0">
                <a:latin typeface="Times New Roman" pitchFamily="18" charset="0"/>
                <a:cs typeface="Times New Roman" pitchFamily="18" charset="0"/>
              </a:rPr>
              <a:t>foods are higher in antioxidants than </a:t>
            </a:r>
            <a:r>
              <a:rPr lang="en-US" sz="2000" dirty="0" smtClean="0">
                <a:latin typeface="Times New Roman" pitchFamily="18" charset="0"/>
                <a:cs typeface="Times New Roman" pitchFamily="18" charset="0"/>
              </a:rPr>
              <a:t>others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three major antioxidant vitamins are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beta-carotene</a:t>
            </a:r>
            <a:r>
              <a:rPr lang="en-US" sz="2000" dirty="0">
                <a:latin typeface="Times New Roman" pitchFamily="18" charset="0"/>
                <a:cs typeface="Times New Roman" pitchFamily="18" charset="0"/>
              </a:rPr>
              <a:t>, vitamin C, and vitamin </a:t>
            </a:r>
            <a:r>
              <a:rPr lang="en-US" sz="2000" dirty="0" smtClean="0">
                <a:latin typeface="Times New Roman" pitchFamily="18" charset="0"/>
                <a:cs typeface="Times New Roman" pitchFamily="18" charset="0"/>
              </a:rPr>
              <a:t>E.</a:t>
            </a:r>
          </a:p>
          <a:p>
            <a:r>
              <a:rPr lang="en-US" sz="2000" dirty="0" smtClean="0">
                <a:latin typeface="Times New Roman" pitchFamily="18" charset="0"/>
                <a:cs typeface="Times New Roman" pitchFamily="18" charset="0"/>
              </a:rPr>
              <a:t>we’ll </a:t>
            </a:r>
            <a:r>
              <a:rPr lang="en-US" sz="2000" dirty="0">
                <a:latin typeface="Times New Roman" pitchFamily="18" charset="0"/>
                <a:cs typeface="Times New Roman" pitchFamily="18" charset="0"/>
              </a:rPr>
              <a:t>find them in colorful fruits and vegetables, especially those with purple, blue, red, </a:t>
            </a:r>
            <a:r>
              <a:rPr lang="en-US" sz="2000" dirty="0" smtClean="0">
                <a:latin typeface="Times New Roman" pitchFamily="18" charset="0"/>
                <a:cs typeface="Times New Roman" pitchFamily="18" charset="0"/>
              </a:rPr>
              <a:t>orange and yellow.</a:t>
            </a:r>
          </a:p>
          <a:p>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Beta-carotene</a:t>
            </a:r>
            <a:r>
              <a:rPr lang="en-US" sz="2000" b="1" dirty="0">
                <a:latin typeface="Times New Roman" pitchFamily="18" charset="0"/>
                <a:cs typeface="Times New Roman" pitchFamily="18" charset="0"/>
              </a:rPr>
              <a:t> and other carotenoids: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apricots, </a:t>
            </a:r>
            <a:r>
              <a:rPr lang="en-US" sz="2000" dirty="0">
                <a:latin typeface="Times New Roman" pitchFamily="18" charset="0"/>
                <a:cs typeface="Times New Roman" pitchFamily="18" charset="0"/>
              </a:rPr>
              <a:t>beets, </a:t>
            </a:r>
            <a:r>
              <a:rPr lang="en-US" sz="2000" dirty="0" smtClean="0">
                <a:latin typeface="Times New Roman" pitchFamily="18" charset="0"/>
                <a:cs typeface="Times New Roman" pitchFamily="18" charset="0"/>
              </a:rPr>
              <a:t>broccoli, carrots</a:t>
            </a:r>
            <a:r>
              <a:rPr lang="en-US" sz="2000" dirty="0">
                <a:latin typeface="Times New Roman" pitchFamily="18" charset="0"/>
                <a:cs typeface="Times New Roman" pitchFamily="18" charset="0"/>
              </a:rPr>
              <a:t>, corn, green peppers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mangoes, turnip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peaches, pink grapefruit, pumpkin, squash, spinach, sweet </a:t>
            </a:r>
            <a:r>
              <a:rPr lang="en-US" sz="2000" dirty="0" smtClean="0">
                <a:latin typeface="Times New Roman" pitchFamily="18" charset="0"/>
                <a:cs typeface="Times New Roman" pitchFamily="18" charset="0"/>
              </a:rPr>
              <a:t>potato, </a:t>
            </a:r>
            <a:r>
              <a:rPr lang="en-US" sz="2000" dirty="0">
                <a:latin typeface="Times New Roman" pitchFamily="18" charset="0"/>
                <a:cs typeface="Times New Roman" pitchFamily="18" charset="0"/>
              </a:rPr>
              <a:t>tomatoes, and watermelon</a:t>
            </a:r>
          </a:p>
          <a:p>
            <a:r>
              <a:rPr lang="en-US" sz="2000" b="1" dirty="0">
                <a:latin typeface="Times New Roman" pitchFamily="18" charset="0"/>
                <a:cs typeface="Times New Roman" pitchFamily="18" charset="0"/>
              </a:rPr>
              <a:t>Vitamin C:</a:t>
            </a:r>
            <a:r>
              <a:rPr lang="en-US" sz="2000" dirty="0">
                <a:latin typeface="Times New Roman" pitchFamily="18" charset="0"/>
                <a:cs typeface="Times New Roman" pitchFamily="18" charset="0"/>
              </a:rPr>
              <a:t> berries, broccoli, </a:t>
            </a:r>
            <a:r>
              <a:rPr lang="en-US" sz="2000" dirty="0" smtClean="0">
                <a:latin typeface="Times New Roman" pitchFamily="18" charset="0"/>
                <a:cs typeface="Times New Roman" pitchFamily="18" charset="0"/>
              </a:rPr>
              <a:t>cauliflower</a:t>
            </a:r>
            <a:r>
              <a:rPr lang="en-US" sz="2000" dirty="0">
                <a:latin typeface="Times New Roman" pitchFamily="18" charset="0"/>
                <a:cs typeface="Times New Roman" pitchFamily="18" charset="0"/>
              </a:rPr>
              <a:t>, grapefruit, </a:t>
            </a:r>
            <a:r>
              <a:rPr lang="en-US" sz="2000" dirty="0" smtClean="0">
                <a:latin typeface="Times New Roman" pitchFamily="18" charset="0"/>
                <a:cs typeface="Times New Roman" pitchFamily="18" charset="0"/>
              </a:rPr>
              <a:t>kiwi</a:t>
            </a:r>
            <a:r>
              <a:rPr lang="en-US" sz="2000" dirty="0">
                <a:latin typeface="Times New Roman" pitchFamily="18" charset="0"/>
                <a:cs typeface="Times New Roman" pitchFamily="18" charset="0"/>
              </a:rPr>
              <a:t>, mango, </a:t>
            </a:r>
            <a:r>
              <a:rPr lang="en-US" sz="2000" dirty="0" smtClean="0">
                <a:latin typeface="Times New Roman" pitchFamily="18" charset="0"/>
                <a:cs typeface="Times New Roman" pitchFamily="18" charset="0"/>
              </a:rPr>
              <a:t>orange</a:t>
            </a:r>
            <a:r>
              <a:rPr lang="en-US" sz="2000" dirty="0">
                <a:latin typeface="Times New Roman" pitchFamily="18" charset="0"/>
                <a:cs typeface="Times New Roman" pitchFamily="18" charset="0"/>
              </a:rPr>
              <a:t>, papaya, snow peas, sweet potato, strawberries, tomatoes, and red, green, or yellow peppers</a:t>
            </a:r>
          </a:p>
          <a:p>
            <a:r>
              <a:rPr lang="en-US" sz="2000" b="1" dirty="0">
                <a:latin typeface="Times New Roman" pitchFamily="18" charset="0"/>
                <a:cs typeface="Times New Roman" pitchFamily="18" charset="0"/>
              </a:rPr>
              <a:t>Vitamin </a:t>
            </a:r>
            <a:r>
              <a:rPr lang="en-US" sz="2000" b="1" dirty="0" smtClean="0">
                <a:latin typeface="Times New Roman" pitchFamily="18" charset="0"/>
                <a:cs typeface="Times New Roman" pitchFamily="18" charset="0"/>
              </a:rPr>
              <a:t>E</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broccoli (boiled), avocado, chard, mustard and turnip greens, mangoes, nuts, papaya, pumpkin, red peppers, spinach (boiled), and sunflower seeds</a:t>
            </a:r>
          </a:p>
          <a:p>
            <a:r>
              <a:rPr lang="en-US" sz="2000" dirty="0">
                <a:latin typeface="Times New Roman" pitchFamily="18" charset="0"/>
                <a:cs typeface="Times New Roman" pitchFamily="18" charset="0"/>
              </a:rPr>
              <a:t>These foods are also rich in antioxidants: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9127" y="1522268"/>
            <a:ext cx="2457450" cy="1866900"/>
          </a:xfrm>
          <a:prstGeom prst="rect">
            <a:avLst/>
          </a:prstGeom>
        </p:spPr>
      </p:pic>
    </p:spTree>
    <p:extLst>
      <p:ext uri="{BB962C8B-B14F-4D97-AF65-F5344CB8AC3E}">
        <p14:creationId xmlns:p14="http://schemas.microsoft.com/office/powerpoint/2010/main" val="2907428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
          </a:xfrm>
        </p:spPr>
        <p:txBody>
          <a:bodyPr>
            <a:normAutofit fontScale="90000"/>
          </a:bodyPr>
          <a:lstStyle/>
          <a:p>
            <a:endParaRPr lang="en-US" dirty="0"/>
          </a:p>
        </p:txBody>
      </p:sp>
      <p:sp>
        <p:nvSpPr>
          <p:cNvPr id="3" name="Content Placeholder 2"/>
          <p:cNvSpPr>
            <a:spLocks noGrp="1"/>
          </p:cNvSpPr>
          <p:nvPr>
            <p:ph idx="1"/>
          </p:nvPr>
        </p:nvSpPr>
        <p:spPr>
          <a:xfrm>
            <a:off x="304800" y="152400"/>
            <a:ext cx="8686800" cy="6629400"/>
          </a:xfrm>
        </p:spPr>
        <p:txBody>
          <a:bodyPr>
            <a:normAutofit/>
          </a:bodyPr>
          <a:lstStyle/>
          <a:p>
            <a:r>
              <a:rPr lang="fr-FR" sz="2000" dirty="0" err="1" smtClean="0">
                <a:latin typeface="Times New Roman" pitchFamily="18" charset="0"/>
                <a:cs typeface="Times New Roman" pitchFamily="18" charset="0"/>
              </a:rPr>
              <a:t>Apples</a:t>
            </a:r>
            <a:r>
              <a:rPr lang="fr-FR" sz="2000" dirty="0" smtClean="0">
                <a:latin typeface="Times New Roman" pitchFamily="18" charset="0"/>
                <a:cs typeface="Times New Roman" pitchFamily="18" charset="0"/>
              </a:rPr>
              <a:t>, Raisins, </a:t>
            </a:r>
            <a:r>
              <a:rPr lang="fr-FR" sz="2000" dirty="0" err="1" smtClean="0">
                <a:latin typeface="Times New Roman" pitchFamily="18" charset="0"/>
                <a:cs typeface="Times New Roman" pitchFamily="18" charset="0"/>
              </a:rPr>
              <a:t>Plums</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Redgrapes</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Onions</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Eggplant</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Beans</a:t>
            </a:r>
            <a:endParaRPr lang="fr-FR"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Other antioxidants that can help keep you healthy include:</a:t>
            </a:r>
          </a:p>
          <a:p>
            <a:r>
              <a:rPr lang="en-US" sz="2000" b="1" dirty="0">
                <a:latin typeface="Times New Roman" pitchFamily="18" charset="0"/>
                <a:cs typeface="Times New Roman" pitchFamily="18" charset="0"/>
              </a:rPr>
              <a:t>Zinc:</a:t>
            </a:r>
            <a:r>
              <a:rPr lang="en-US" sz="2000" dirty="0">
                <a:latin typeface="Times New Roman" pitchFamily="18" charset="0"/>
                <a:cs typeface="Times New Roman" pitchFamily="18" charset="0"/>
              </a:rPr>
              <a:t> oysters, red meat, poultry, beans, nuts, seafood, whole grains, some fortified </a:t>
            </a:r>
            <a:r>
              <a:rPr lang="en-US" sz="2000" dirty="0" smtClean="0">
                <a:latin typeface="Times New Roman" pitchFamily="18" charset="0"/>
                <a:cs typeface="Times New Roman" pitchFamily="18" charset="0"/>
              </a:rPr>
              <a:t>cereals and </a:t>
            </a:r>
            <a:r>
              <a:rPr lang="en-US" sz="2000" dirty="0">
                <a:latin typeface="Times New Roman" pitchFamily="18" charset="0"/>
                <a:cs typeface="Times New Roman" pitchFamily="18" charset="0"/>
              </a:rPr>
              <a:t>dairy products</a:t>
            </a:r>
          </a:p>
          <a:p>
            <a:r>
              <a:rPr lang="en-US" sz="2000" b="1" dirty="0" smtClean="0">
                <a:latin typeface="Times New Roman" pitchFamily="18" charset="0"/>
                <a:cs typeface="Times New Roman" pitchFamily="18" charset="0"/>
              </a:rPr>
              <a:t>Selenium</a:t>
            </a:r>
            <a:r>
              <a:rPr lang="en-US" sz="2000" dirty="0" smtClean="0">
                <a:latin typeface="Times New Roman" pitchFamily="18" charset="0"/>
                <a:cs typeface="Times New Roman" pitchFamily="18" charset="0"/>
              </a:rPr>
              <a:t>: tuna</a:t>
            </a:r>
            <a:r>
              <a:rPr lang="en-US" sz="2000" dirty="0">
                <a:latin typeface="Times New Roman" pitchFamily="18" charset="0"/>
                <a:cs typeface="Times New Roman" pitchFamily="18" charset="0"/>
              </a:rPr>
              <a:t>, beef, poultry, fortified breads, and other grain products</a:t>
            </a:r>
          </a:p>
          <a:p>
            <a:r>
              <a:rPr lang="en-US" sz="2000" dirty="0">
                <a:latin typeface="Times New Roman" pitchFamily="18" charset="0"/>
                <a:cs typeface="Times New Roman" pitchFamily="18" charset="0"/>
              </a:rPr>
              <a:t>Cooking tip: To get the biggest benefits of antioxidants, eat these foods raw or lightly steamed. Don’t overcook or boil them</a:t>
            </a:r>
            <a:r>
              <a:rPr lang="en-US" sz="2000" dirty="0" smtClean="0">
                <a:latin typeface="Times New Roman" pitchFamily="18" charset="0"/>
                <a:cs typeface="Times New Roman" pitchFamily="18" charset="0"/>
              </a:rPr>
              <a:t>.</a:t>
            </a:r>
          </a:p>
          <a:p>
            <a:pPr marL="0" indent="0">
              <a:buNone/>
            </a:pPr>
            <a:r>
              <a:rPr lang="en-US" sz="2000" b="1" dirty="0" smtClean="0">
                <a:latin typeface="Times New Roman" pitchFamily="18" charset="0"/>
                <a:cs typeface="Times New Roman" pitchFamily="18" charset="0"/>
              </a:rPr>
              <a:t>Preservatives:-</a:t>
            </a:r>
          </a:p>
          <a:p>
            <a:pPr marL="0" indent="0">
              <a:buNone/>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preservative</a:t>
            </a:r>
            <a:r>
              <a:rPr lang="en-US" sz="2000" dirty="0">
                <a:latin typeface="Times New Roman" pitchFamily="18" charset="0"/>
                <a:cs typeface="Times New Roman" pitchFamily="18" charset="0"/>
              </a:rPr>
              <a:t> is a substance or a chemical that is added to products such as food, beverages, pharmaceutical drugs, paints, biological samples, cosmetics, wood, and many other products to prevent decomposition by microbial growth or by undesirable chemical </a:t>
            </a:r>
            <a:r>
              <a:rPr lang="en-US" sz="2000" dirty="0" smtClean="0">
                <a:latin typeface="Times New Roman" pitchFamily="18" charset="0"/>
                <a:cs typeface="Times New Roman" pitchFamily="18" charset="0"/>
              </a:rPr>
              <a:t>changes.</a:t>
            </a:r>
          </a:p>
          <a:p>
            <a:pPr marL="0" indent="0">
              <a:buNone/>
            </a:pPr>
            <a:r>
              <a:rPr lang="en-US" sz="2000" b="1" dirty="0" smtClean="0">
                <a:latin typeface="Times New Roman" pitchFamily="18" charset="0"/>
                <a:cs typeface="Times New Roman" pitchFamily="18" charset="0"/>
              </a:rPr>
              <a:t>Methods used to preserve food</a:t>
            </a:r>
            <a:r>
              <a:rPr lang="en-US" sz="2000" dirty="0" smtClean="0">
                <a:latin typeface="Times New Roman" pitchFamily="18" charset="0"/>
                <a:cs typeface="Times New Roman" pitchFamily="18" charset="0"/>
              </a:rPr>
              <a:t>:- </a:t>
            </a:r>
          </a:p>
          <a:p>
            <a:pPr marL="457200" indent="-457200">
              <a:buAutoNum type="arabicParenR"/>
            </a:pPr>
            <a:r>
              <a:rPr lang="en-US" sz="2000" b="1" dirty="0" smtClean="0">
                <a:latin typeface="Times New Roman" pitchFamily="18" charset="0"/>
                <a:cs typeface="Times New Roman" pitchFamily="18" charset="0"/>
              </a:rPr>
              <a:t>Cooling </a:t>
            </a:r>
            <a:r>
              <a:rPr lang="en-US" sz="2000" dirty="0">
                <a:latin typeface="Times New Roman" pitchFamily="18" charset="0"/>
                <a:cs typeface="Times New Roman" pitchFamily="18" charset="0"/>
              </a:rPr>
              <a:t>preserves food by slowing down the growth and reproduction of microorganisms and the action of enzymes that causes the food to rot. </a:t>
            </a:r>
            <a:endParaRPr lang="en-US" sz="2000" dirty="0" smtClean="0">
              <a:latin typeface="Times New Roman" pitchFamily="18" charset="0"/>
              <a:cs typeface="Times New Roman" pitchFamily="18" charset="0"/>
            </a:endParaRPr>
          </a:p>
          <a:p>
            <a:pPr marL="457200" indent="-457200">
              <a:buAutoNum type="arabicParenR"/>
            </a:pPr>
            <a:r>
              <a:rPr lang="en-US" sz="2000" b="1" dirty="0" smtClean="0">
                <a:latin typeface="Times New Roman" pitchFamily="18" charset="0"/>
                <a:cs typeface="Times New Roman" pitchFamily="18" charset="0"/>
              </a:rPr>
              <a:t>Freezing</a:t>
            </a:r>
            <a:r>
              <a:rPr lang="en-US" sz="2000" dirty="0" smtClean="0">
                <a:latin typeface="Times New Roman" pitchFamily="18" charset="0"/>
                <a:cs typeface="Times New Roman" pitchFamily="18" charset="0"/>
              </a:rPr>
              <a:t> is </a:t>
            </a:r>
            <a:r>
              <a:rPr lang="en-US" sz="2000" dirty="0">
                <a:latin typeface="Times New Roman" pitchFamily="18" charset="0"/>
                <a:cs typeface="Times New Roman" pitchFamily="18" charset="0"/>
              </a:rPr>
              <a:t>also one of the most commonly used processes, both commercially and domestically, for preserving a very wide range of </a:t>
            </a:r>
            <a:r>
              <a:rPr lang="en-US" sz="2000" dirty="0" smtClean="0">
                <a:latin typeface="Times New Roman" pitchFamily="18" charset="0"/>
                <a:cs typeface="Times New Roman" pitchFamily="18" charset="0"/>
              </a:rPr>
              <a:t>foods.</a:t>
            </a:r>
          </a:p>
          <a:p>
            <a:pPr marL="457200" indent="-457200">
              <a:buAutoNum type="arabicParenR"/>
            </a:pPr>
            <a:r>
              <a:rPr lang="en-US" sz="2000" b="1" dirty="0" smtClean="0">
                <a:latin typeface="Times New Roman" pitchFamily="18" charset="0"/>
                <a:cs typeface="Times New Roman" pitchFamily="18" charset="0"/>
              </a:rPr>
              <a:t>Boiling </a:t>
            </a:r>
            <a:r>
              <a:rPr lang="en-US" sz="2000" dirty="0" smtClean="0">
                <a:latin typeface="Times New Roman" pitchFamily="18" charset="0"/>
                <a:cs typeface="Times New Roman" pitchFamily="18" charset="0"/>
              </a:rPr>
              <a:t>liquid food items can kill any existing microbes. Milk and water are often boiled to kill any harmful microbes that may be present in them.</a:t>
            </a:r>
          </a:p>
          <a:p>
            <a:pPr marL="457200" indent="-457200">
              <a:buAutoNum type="arabicParen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664515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304800"/>
            <a:ext cx="8763000" cy="6248400"/>
          </a:xfrm>
        </p:spPr>
        <p:txBody>
          <a:bodyPr>
            <a:normAutofit/>
          </a:bodyPr>
          <a:lstStyle/>
          <a:p>
            <a:pPr marL="0" indent="0" algn="just">
              <a:buNone/>
            </a:pPr>
            <a:r>
              <a:rPr lang="en-US" sz="2000" b="1" dirty="0" smtClean="0"/>
              <a:t>4</a:t>
            </a:r>
            <a:r>
              <a:rPr lang="en-US" sz="2000" b="1" dirty="0" smtClean="0">
                <a:latin typeface="Times New Roman" pitchFamily="18" charset="0"/>
                <a:cs typeface="Times New Roman" pitchFamily="18" charset="0"/>
              </a:rPr>
              <a:t>) Sugaring</a:t>
            </a:r>
            <a:r>
              <a:rPr lang="en-US" sz="2000" dirty="0">
                <a:latin typeface="Times New Roman" pitchFamily="18" charset="0"/>
                <a:cs typeface="Times New Roman" pitchFamily="18" charset="0"/>
              </a:rPr>
              <a:t> is a food preservation method similar to pickling. Sugaring is the process of desiccating a food by first dehydrating it, then packing it with pure sugar. This sugar can be crystalline in the form of table or raw sugar, or it can be a high sugar density liquid such as </a:t>
            </a:r>
            <a:r>
              <a:rPr lang="en-US" sz="2000" dirty="0" smtClean="0">
                <a:latin typeface="Times New Roman" pitchFamily="18" charset="0"/>
                <a:cs typeface="Times New Roman" pitchFamily="18" charset="0"/>
              </a:rPr>
              <a:t>honey.</a:t>
            </a:r>
          </a:p>
          <a:p>
            <a:pPr marL="0" indent="0" algn="just">
              <a:buNone/>
            </a:pPr>
            <a:r>
              <a:rPr lang="en-US" sz="2000" b="1" dirty="0" smtClean="0">
                <a:latin typeface="Times New Roman" pitchFamily="18" charset="0"/>
                <a:cs typeface="Times New Roman" pitchFamily="18" charset="0"/>
              </a:rPr>
              <a:t>5) </a:t>
            </a:r>
            <a:r>
              <a:rPr lang="en-US" sz="2000" b="1" dirty="0">
                <a:latin typeface="Times New Roman" pitchFamily="18" charset="0"/>
                <a:cs typeface="Times New Roman" pitchFamily="18" charset="0"/>
              </a:rPr>
              <a:t>Pickling </a:t>
            </a:r>
            <a:r>
              <a:rPr lang="en-US" sz="2000" dirty="0">
                <a:latin typeface="Times New Roman" pitchFamily="18" charset="0"/>
                <a:cs typeface="Times New Roman" pitchFamily="18" charset="0"/>
              </a:rPr>
              <a:t>is a method of preserving food in an edible, antimicrobial liquid. Pickling can be broadly classified into two categories: chemical pickling and fermentation pickling.</a:t>
            </a:r>
          </a:p>
          <a:p>
            <a:pPr algn="just"/>
            <a:r>
              <a:rPr lang="en-US" sz="2000" dirty="0">
                <a:latin typeface="Times New Roman" pitchFamily="18" charset="0"/>
                <a:cs typeface="Times New Roman" pitchFamily="18" charset="0"/>
              </a:rPr>
              <a:t>In chemical pickling, the food is placed in an edible liquid that inhibits or kills bacteria and other microorganisms. Typical pickling agents include </a:t>
            </a:r>
            <a:r>
              <a:rPr lang="en-US" sz="2000" dirty="0" smtClean="0">
                <a:latin typeface="Times New Roman" pitchFamily="18" charset="0"/>
                <a:cs typeface="Times New Roman" pitchFamily="18" charset="0"/>
              </a:rPr>
              <a:t>brine</a:t>
            </a:r>
            <a:r>
              <a:rPr lang="en-US" sz="2000" dirty="0">
                <a:latin typeface="Times New Roman" pitchFamily="18" charset="0"/>
                <a:cs typeface="Times New Roman" pitchFamily="18" charset="0"/>
              </a:rPr>
              <a:t> (high in salt), vinegar, alcohol, and vegetable oil. Many chemical pickling processes also involve heating or boiling so that the food being preserved becomes saturated with the pickling </a:t>
            </a:r>
            <a:r>
              <a:rPr lang="en-US" sz="2000" dirty="0" smtClean="0">
                <a:latin typeface="Times New Roman" pitchFamily="18" charset="0"/>
                <a:cs typeface="Times New Roman" pitchFamily="18" charset="0"/>
              </a:rPr>
              <a:t>agent.</a:t>
            </a:r>
          </a:p>
          <a:p>
            <a:pPr algn="just"/>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fermentation pickling, bacteria in the liquid produce organic acids as preservation agents, typically by a process that produces lactic acid through the presence of </a:t>
            </a:r>
            <a:r>
              <a:rPr lang="en-US" sz="2000" dirty="0" err="1">
                <a:latin typeface="Times New Roman" pitchFamily="18" charset="0"/>
                <a:cs typeface="Times New Roman" pitchFamily="18" charset="0"/>
              </a:rPr>
              <a:t>lactobacillales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6) Jellying </a:t>
            </a:r>
            <a:r>
              <a:rPr lang="en-US" sz="2000" dirty="0">
                <a:latin typeface="Times New Roman" pitchFamily="18" charset="0"/>
                <a:cs typeface="Times New Roman" pitchFamily="18" charset="0"/>
              </a:rPr>
              <a:t>Food may be preserved by cooking in a material that solidifies to form a gel. Such materials include </a:t>
            </a:r>
            <a:r>
              <a:rPr lang="en-US" sz="2000" dirty="0" smtClean="0">
                <a:latin typeface="Times New Roman" pitchFamily="18" charset="0"/>
                <a:cs typeface="Times New Roman" pitchFamily="18" charset="0"/>
              </a:rPr>
              <a:t>gelatin</a:t>
            </a:r>
            <a:r>
              <a:rPr lang="en-US" sz="2000" dirty="0">
                <a:latin typeface="Times New Roman" pitchFamily="18" charset="0"/>
                <a:cs typeface="Times New Roman" pitchFamily="18" charset="0"/>
              </a:rPr>
              <a:t>, agar, maize </a:t>
            </a:r>
            <a:r>
              <a:rPr lang="en-US" sz="2000" dirty="0" smtClean="0">
                <a:latin typeface="Times New Roman" pitchFamily="18" charset="0"/>
                <a:cs typeface="Times New Roman" pitchFamily="18" charset="0"/>
              </a:rPr>
              <a:t>flour.</a:t>
            </a:r>
          </a:p>
          <a:p>
            <a:pPr marL="0" indent="0">
              <a:buNone/>
            </a:pPr>
            <a:r>
              <a:rPr lang="en-US" sz="2000" b="1" dirty="0" smtClean="0">
                <a:latin typeface="Times New Roman" pitchFamily="18" charset="0"/>
                <a:cs typeface="Times New Roman" pitchFamily="18" charset="0"/>
              </a:rPr>
              <a:t>7) </a:t>
            </a:r>
            <a:r>
              <a:rPr lang="en-US" sz="2000" b="1" dirty="0">
                <a:latin typeface="Times New Roman" pitchFamily="18" charset="0"/>
                <a:cs typeface="Times New Roman" pitchFamily="18" charset="0"/>
              </a:rPr>
              <a:t>Canning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Water Bath Canning, Steam Canning and Pressure Canning</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848235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228600"/>
            <a:ext cx="8686800" cy="6400800"/>
          </a:xfrm>
        </p:spPr>
        <p:txBody>
          <a:bodyPr>
            <a:normAutofit/>
          </a:bodyPr>
          <a:lstStyle/>
          <a:p>
            <a:pPr marL="0" indent="0">
              <a:buNone/>
            </a:pPr>
            <a:r>
              <a:rPr lang="en-US" sz="2000" b="1" dirty="0" smtClean="0">
                <a:latin typeface="Times New Roman" pitchFamily="18" charset="0"/>
                <a:cs typeface="Times New Roman" pitchFamily="18" charset="0"/>
              </a:rPr>
              <a:t>Modern </a:t>
            </a:r>
            <a:r>
              <a:rPr lang="en-US" sz="2000" b="1" dirty="0">
                <a:latin typeface="Times New Roman" pitchFamily="18" charset="0"/>
                <a:cs typeface="Times New Roman" pitchFamily="18" charset="0"/>
              </a:rPr>
              <a:t>industrial techniques:-</a:t>
            </a:r>
          </a:p>
          <a:p>
            <a:pPr marL="0" indent="0">
              <a:buNone/>
            </a:pPr>
            <a:r>
              <a:rPr lang="en-US" sz="2000" b="1" dirty="0">
                <a:latin typeface="Times New Roman" pitchFamily="18" charset="0"/>
                <a:cs typeface="Times New Roman" pitchFamily="18" charset="0"/>
              </a:rPr>
              <a:t>1) Pasteurization:- </a:t>
            </a:r>
            <a:r>
              <a:rPr lang="en-US" sz="2000" dirty="0">
                <a:latin typeface="Times New Roman" pitchFamily="18" charset="0"/>
                <a:cs typeface="Times New Roman" pitchFamily="18" charset="0"/>
              </a:rPr>
              <a:t>Pasteurization is a process for preservation of liquid food.</a:t>
            </a:r>
            <a:endParaRPr lang="en-US" sz="2000" b="1" dirty="0">
              <a:latin typeface="Times New Roman" pitchFamily="18" charset="0"/>
              <a:cs typeface="Times New Roman" pitchFamily="18" charset="0"/>
            </a:endParaRPr>
          </a:p>
          <a:p>
            <a:pPr marL="0" indent="0">
              <a:buNone/>
            </a:pPr>
            <a:r>
              <a:rPr lang="en-US" sz="2000" b="1" dirty="0" smtClean="0"/>
              <a:t>2</a:t>
            </a:r>
            <a:r>
              <a:rPr lang="en-US" sz="2000" b="1" dirty="0" smtClean="0">
                <a:latin typeface="Times New Roman" pitchFamily="18" charset="0"/>
                <a:cs typeface="Times New Roman" pitchFamily="18" charset="0"/>
              </a:rPr>
              <a:t>) Vacuum packing:- </a:t>
            </a:r>
            <a:r>
              <a:rPr lang="en-US" sz="2000" dirty="0" smtClean="0">
                <a:latin typeface="Times New Roman" pitchFamily="18" charset="0"/>
                <a:cs typeface="Times New Roman" pitchFamily="18" charset="0"/>
              </a:rPr>
              <a:t>Vacuum-packing </a:t>
            </a:r>
            <a:r>
              <a:rPr lang="en-US" sz="2000" dirty="0">
                <a:latin typeface="Times New Roman" pitchFamily="18" charset="0"/>
                <a:cs typeface="Times New Roman" pitchFamily="18" charset="0"/>
              </a:rPr>
              <a:t>stores food in a vacuum environment, usually in an air-tight bag or bottle</a:t>
            </a:r>
            <a:endParaRPr lang="en-US" sz="2000" b="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3) Artificial </a:t>
            </a:r>
            <a:r>
              <a:rPr lang="en-US" sz="2000" b="1" dirty="0">
                <a:latin typeface="Times New Roman" pitchFamily="18" charset="0"/>
                <a:cs typeface="Times New Roman" pitchFamily="18" charset="0"/>
              </a:rPr>
              <a:t>food </a:t>
            </a:r>
            <a:r>
              <a:rPr lang="en-US" sz="2000" b="1" dirty="0" smtClean="0">
                <a:latin typeface="Times New Roman" pitchFamily="18" charset="0"/>
                <a:cs typeface="Times New Roman" pitchFamily="18" charset="0"/>
              </a:rPr>
              <a:t>additives:- </a:t>
            </a:r>
            <a:r>
              <a:rPr lang="en-US" sz="2000" dirty="0">
                <a:latin typeface="Times New Roman" pitchFamily="18" charset="0"/>
                <a:cs typeface="Times New Roman" pitchFamily="18" charset="0"/>
              </a:rPr>
              <a:t>Preservative food additives can be </a:t>
            </a:r>
            <a:r>
              <a:rPr lang="en-US" sz="2000" i="1" dirty="0">
                <a:latin typeface="Times New Roman" pitchFamily="18" charset="0"/>
                <a:cs typeface="Times New Roman" pitchFamily="18" charset="0"/>
              </a:rPr>
              <a:t>antimicrobial</a:t>
            </a:r>
            <a:r>
              <a:rPr lang="en-US" sz="2000" dirty="0">
                <a:latin typeface="Times New Roman" pitchFamily="18" charset="0"/>
                <a:cs typeface="Times New Roman" pitchFamily="18" charset="0"/>
              </a:rPr>
              <a:t>—which inhibit the growth of bacteria or fungi, including </a:t>
            </a:r>
            <a:r>
              <a:rPr lang="en-US" sz="2000" dirty="0" smtClean="0">
                <a:latin typeface="Times New Roman" pitchFamily="18" charset="0"/>
                <a:cs typeface="Times New Roman" pitchFamily="18" charset="0"/>
              </a:rPr>
              <a:t>mold or</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antioxidant</a:t>
            </a:r>
            <a:r>
              <a:rPr lang="en-US" sz="2000" dirty="0">
                <a:latin typeface="Times New Roman" pitchFamily="18" charset="0"/>
                <a:cs typeface="Times New Roman" pitchFamily="18" charset="0"/>
              </a:rPr>
              <a:t>, such as oxygen absorbers, which inhibit the </a:t>
            </a:r>
            <a:r>
              <a:rPr lang="en-US" sz="2000" dirty="0" smtClean="0">
                <a:latin typeface="Times New Roman" pitchFamily="18" charset="0"/>
                <a:cs typeface="Times New Roman" pitchFamily="18" charset="0"/>
              </a:rPr>
              <a:t>oxidation of </a:t>
            </a:r>
            <a:r>
              <a:rPr lang="en-US" sz="2000" dirty="0">
                <a:latin typeface="Times New Roman" pitchFamily="18" charset="0"/>
                <a:cs typeface="Times New Roman" pitchFamily="18" charset="0"/>
              </a:rPr>
              <a:t>food constituents. Common antimicrobial preservatives include calcium propionate, sodium nitrate, sodium nitrite, sulfites (sulfur dioxide, sodium bisulfite, potassium hydrogen </a:t>
            </a:r>
            <a:r>
              <a:rPr lang="en-US" sz="2000" dirty="0" smtClean="0">
                <a:latin typeface="Times New Roman" pitchFamily="18" charset="0"/>
                <a:cs typeface="Times New Roman" pitchFamily="18" charset="0"/>
              </a:rPr>
              <a:t>sulfite etc</a:t>
            </a:r>
            <a:r>
              <a:rPr lang="en-US" sz="2000" dirty="0">
                <a:latin typeface="Times New Roman" pitchFamily="18" charset="0"/>
                <a:cs typeface="Times New Roman" pitchFamily="18" charset="0"/>
              </a:rPr>
              <a:t>.), and EDTA</a:t>
            </a:r>
            <a:r>
              <a:rPr lang="en-US" sz="2000" dirty="0" smtClean="0">
                <a:latin typeface="Times New Roman" pitchFamily="18" charset="0"/>
                <a:cs typeface="Times New Roman" pitchFamily="18" charset="0"/>
              </a:rPr>
              <a:t>.</a:t>
            </a:r>
          </a:p>
          <a:p>
            <a:pPr marL="0" indent="0">
              <a:buNone/>
            </a:pPr>
            <a:r>
              <a:rPr lang="en-US" sz="2000" b="1" dirty="0">
                <a:latin typeface="Times New Roman" pitchFamily="18" charset="0"/>
                <a:cs typeface="Times New Roman" pitchFamily="18" charset="0"/>
              </a:rPr>
              <a:t>M</a:t>
            </a:r>
            <a:r>
              <a:rPr lang="en-US" sz="2000" b="1" dirty="0" smtClean="0">
                <a:latin typeface="Times New Roman" pitchFamily="18" charset="0"/>
                <a:cs typeface="Times New Roman" pitchFamily="18" charset="0"/>
              </a:rPr>
              <a:t>ain </a:t>
            </a:r>
            <a:r>
              <a:rPr lang="en-US" sz="2000" b="1" dirty="0">
                <a:latin typeface="Times New Roman" pitchFamily="18" charset="0"/>
                <a:cs typeface="Times New Roman" pitchFamily="18" charset="0"/>
              </a:rPr>
              <a:t>purpose </a:t>
            </a:r>
            <a:r>
              <a:rPr lang="en-US" sz="2000" b="1" dirty="0" smtClean="0">
                <a:latin typeface="Times New Roman" pitchFamily="18" charset="0"/>
                <a:cs typeface="Times New Roman" pitchFamily="18" charset="0"/>
              </a:rPr>
              <a:t>of </a:t>
            </a:r>
            <a:r>
              <a:rPr lang="en-US" sz="2000" b="1" dirty="0">
                <a:latin typeface="Times New Roman" pitchFamily="18" charset="0"/>
                <a:cs typeface="Times New Roman" pitchFamily="18" charset="0"/>
              </a:rPr>
              <a:t>preserving </a:t>
            </a:r>
            <a:r>
              <a:rPr lang="en-US" sz="2000" b="1" dirty="0" smtClean="0">
                <a:latin typeface="Times New Roman" pitchFamily="18" charset="0"/>
                <a:cs typeface="Times New Roman" pitchFamily="18" charset="0"/>
              </a:rPr>
              <a:t>food:-</a:t>
            </a:r>
          </a:p>
          <a:p>
            <a:pPr marL="0" indent="0">
              <a:buNone/>
            </a:pPr>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spoiling is caused by microorganisms such as bacteria or mold, or by chemical changes within the </a:t>
            </a:r>
            <a:r>
              <a:rPr lang="en-US" sz="2000" b="1" dirty="0">
                <a:latin typeface="Times New Roman" pitchFamily="18" charset="0"/>
                <a:cs typeface="Times New Roman" pitchFamily="18" charset="0"/>
              </a:rPr>
              <a:t>food</a:t>
            </a:r>
            <a:r>
              <a:rPr lang="en-US" sz="2000" dirty="0">
                <a:latin typeface="Times New Roman" pitchFamily="18" charset="0"/>
                <a:cs typeface="Times New Roman" pitchFamily="18" charset="0"/>
              </a:rPr>
              <a:t> itself due to enzyme action or oxidation. The </a:t>
            </a:r>
            <a:r>
              <a:rPr lang="en-US" sz="2000" b="1" dirty="0">
                <a:latin typeface="Times New Roman" pitchFamily="18" charset="0"/>
                <a:cs typeface="Times New Roman" pitchFamily="18" charset="0"/>
              </a:rPr>
              <a:t>purpose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of </a:t>
            </a:r>
            <a:r>
              <a:rPr lang="en-US" sz="2000" b="1" dirty="0" smtClean="0">
                <a:latin typeface="Times New Roman" pitchFamily="18" charset="0"/>
                <a:cs typeface="Times New Roman" pitchFamily="18" charset="0"/>
              </a:rPr>
              <a:t>food </a:t>
            </a:r>
            <a:r>
              <a:rPr lang="en-US" sz="2000" b="1" dirty="0">
                <a:latin typeface="Times New Roman" pitchFamily="18" charset="0"/>
                <a:cs typeface="Times New Roman" pitchFamily="18" charset="0"/>
              </a:rPr>
              <a:t>preservation</a:t>
            </a:r>
            <a:r>
              <a:rPr lang="en-US" sz="2000" dirty="0">
                <a:latin typeface="Times New Roman" pitchFamily="18" charset="0"/>
                <a:cs typeface="Times New Roman" pitchFamily="18" charset="0"/>
              </a:rPr>
              <a:t> is to stop or slow down the spoilage</a:t>
            </a:r>
            <a:r>
              <a:rPr lang="en-US" sz="2000" dirty="0" smtClean="0">
                <a:latin typeface="Times New Roman" pitchFamily="18" charset="0"/>
                <a:cs typeface="Times New Roman" pitchFamily="18" charset="0"/>
              </a:rPr>
              <a:t>.</a:t>
            </a:r>
          </a:p>
          <a:p>
            <a:pPr marL="0" indent="0">
              <a:buNone/>
            </a:pPr>
            <a:r>
              <a:rPr lang="en-US" sz="2000" b="1" dirty="0" smtClean="0">
                <a:latin typeface="Times New Roman" pitchFamily="18" charset="0"/>
                <a:cs typeface="Times New Roman" pitchFamily="18" charset="0"/>
              </a:rPr>
              <a:t>How are food conserved and what substances are used:-</a:t>
            </a:r>
          </a:p>
          <a:p>
            <a:pPr marL="0" indent="0">
              <a:buNone/>
            </a:pPr>
            <a:r>
              <a:rPr lang="en-US" sz="2000" dirty="0" err="1" smtClean="0">
                <a:latin typeface="Times New Roman" pitchFamily="18" charset="0"/>
                <a:cs typeface="Times New Roman" pitchFamily="18" charset="0"/>
              </a:rPr>
              <a:t>sulphur</a:t>
            </a:r>
            <a:r>
              <a:rPr lang="en-US" sz="2000" dirty="0" smtClean="0">
                <a:latin typeface="Times New Roman" pitchFamily="18" charset="0"/>
                <a:cs typeface="Times New Roman" pitchFamily="18" charset="0"/>
              </a:rPr>
              <a:t> compounds such as </a:t>
            </a:r>
            <a:r>
              <a:rPr lang="en-US" sz="2000" dirty="0" err="1" smtClean="0">
                <a:latin typeface="Times New Roman" pitchFamily="18" charset="0"/>
                <a:cs typeface="Times New Roman" pitchFamily="18" charset="0"/>
              </a:rPr>
              <a:t>sulphites</a:t>
            </a:r>
            <a:r>
              <a:rPr lang="en-US" sz="2000" dirty="0" smtClean="0">
                <a:latin typeface="Times New Roman" pitchFamily="18" charset="0"/>
                <a:cs typeface="Times New Roman" pitchFamily="18" charset="0"/>
              </a:rPr>
              <a:t> are used to inhibit the growth of bacteria </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in wine, dried fruits, vegetables in vinegar or brine etc. </a:t>
            </a:r>
          </a:p>
          <a:p>
            <a:pPr marL="0" indent="0">
              <a:buNone/>
            </a:pPr>
            <a:r>
              <a:rPr lang="en-US" sz="2000" dirty="0" smtClean="0">
                <a:latin typeface="Times New Roman" pitchFamily="18" charset="0"/>
                <a:cs typeface="Times New Roman" pitchFamily="18" charset="0"/>
              </a:rPr>
              <a:t>Many other compounds of nitrate and nitrite are used as additives in meat such as sausages and hams to protect against bacteria.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54635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304800"/>
            <a:ext cx="8686800" cy="6324600"/>
          </a:xfrm>
        </p:spPr>
        <p:txBody>
          <a:bodyPr>
            <a:normAutofit fontScale="92500" lnSpcReduction="10000"/>
          </a:bodyPr>
          <a:lstStyle/>
          <a:p>
            <a:pPr marL="0" indent="0">
              <a:buNone/>
            </a:pPr>
            <a:r>
              <a:rPr lang="en-US" sz="2000" b="1" dirty="0">
                <a:latin typeface="Times New Roman" pitchFamily="18" charset="0"/>
                <a:cs typeface="Times New Roman" pitchFamily="18" charset="0"/>
              </a:rPr>
              <a:t>Advantages and Disadvantages</a:t>
            </a:r>
          </a:p>
          <a:p>
            <a:r>
              <a:rPr lang="en-US" sz="2000" b="1" dirty="0">
                <a:latin typeface="Times New Roman" pitchFamily="18" charset="0"/>
                <a:cs typeface="Times New Roman" pitchFamily="18" charset="0"/>
              </a:rPr>
              <a:t>Advantages of food preservation</a:t>
            </a:r>
            <a:r>
              <a:rPr lang="en-US" sz="2000" dirty="0">
                <a:latin typeface="Times New Roman" pitchFamily="18" charset="0"/>
                <a:cs typeface="Times New Roman" pitchFamily="18" charset="0"/>
              </a:rPr>
              <a:t>: Germs do not grow easily in preserved food and make it safe to eat. Preservation enables us to enjoy seasonal fruits like strawberries and mangoes even during the offseason.</a:t>
            </a:r>
          </a:p>
          <a:p>
            <a:r>
              <a:rPr lang="en-US" sz="2000" b="1" dirty="0">
                <a:latin typeface="Times New Roman" pitchFamily="18" charset="0"/>
                <a:cs typeface="Times New Roman" pitchFamily="18" charset="0"/>
              </a:rPr>
              <a:t>Disadvantages of food preservation:</a:t>
            </a:r>
            <a:r>
              <a:rPr lang="en-US" sz="2000" dirty="0">
                <a:latin typeface="Times New Roman" pitchFamily="18" charset="0"/>
                <a:cs typeface="Times New Roman" pitchFamily="18" charset="0"/>
              </a:rPr>
              <a:t> Excess salt and sugar are used in the preservation of food which is not good for health. Some methods of food preservation may lead to loss of nutrients</a:t>
            </a:r>
            <a:r>
              <a:rPr lang="en-US" sz="2000" dirty="0"/>
              <a:t>.</a:t>
            </a:r>
          </a:p>
          <a:p>
            <a:pPr marL="0" indent="0" algn="just">
              <a:buNone/>
            </a:pPr>
            <a:r>
              <a:rPr lang="en-US" sz="2000" b="1" dirty="0">
                <a:latin typeface="Times New Roman" pitchFamily="18" charset="0"/>
                <a:cs typeface="Times New Roman" pitchFamily="18" charset="0"/>
              </a:rPr>
              <a:t>Examples of widely used preservatives:</a:t>
            </a:r>
          </a:p>
          <a:p>
            <a:pPr marL="0" indent="0" algn="just">
              <a:buNone/>
            </a:pPr>
            <a:r>
              <a:rPr lang="en-US" sz="2000" b="1" dirty="0">
                <a:latin typeface="Times New Roman" pitchFamily="18" charset="0"/>
                <a:cs typeface="Times New Roman" pitchFamily="18" charset="0"/>
              </a:rPr>
              <a:t>E number             substances/class                  some food stuff in which they are </a:t>
            </a:r>
          </a:p>
          <a:p>
            <a:pPr marL="0" indent="0" algn="just">
              <a:buNone/>
            </a:pPr>
            <a:r>
              <a:rPr lang="en-US" sz="2000" b="1" dirty="0">
                <a:latin typeface="Times New Roman" pitchFamily="18" charset="0"/>
                <a:cs typeface="Times New Roman" pitchFamily="18" charset="0"/>
              </a:rPr>
              <a:t>                                                                              used                  </a:t>
            </a:r>
          </a:p>
          <a:p>
            <a:pPr marL="0" indent="0" algn="just">
              <a:buNone/>
            </a:pPr>
            <a:r>
              <a:rPr lang="en-US" sz="2000" dirty="0">
                <a:latin typeface="Times New Roman" pitchFamily="18" charset="0"/>
                <a:cs typeface="Times New Roman" pitchFamily="18" charset="0"/>
              </a:rPr>
              <a:t>E 200-203             </a:t>
            </a:r>
            <a:r>
              <a:rPr lang="en-US" sz="2000" dirty="0" err="1">
                <a:latin typeface="Times New Roman" pitchFamily="18" charset="0"/>
                <a:cs typeface="Times New Roman" pitchFamily="18" charset="0"/>
              </a:rPr>
              <a:t>scorbic</a:t>
            </a:r>
            <a:r>
              <a:rPr lang="en-US" sz="2000" dirty="0">
                <a:latin typeface="Times New Roman" pitchFamily="18" charset="0"/>
                <a:cs typeface="Times New Roman" pitchFamily="18" charset="0"/>
              </a:rPr>
              <a:t> acid and </a:t>
            </a:r>
            <a:r>
              <a:rPr lang="en-US" sz="2000" dirty="0" err="1">
                <a:latin typeface="Times New Roman" pitchFamily="18" charset="0"/>
                <a:cs typeface="Times New Roman" pitchFamily="18" charset="0"/>
              </a:rPr>
              <a:t>sorbate</a:t>
            </a:r>
            <a:r>
              <a:rPr lang="en-US" sz="2000" dirty="0">
                <a:latin typeface="Times New Roman" pitchFamily="18" charset="0"/>
                <a:cs typeface="Times New Roman" pitchFamily="18" charset="0"/>
              </a:rPr>
              <a:t>         cheese, wines, dried fruits</a:t>
            </a:r>
          </a:p>
          <a:p>
            <a:pPr marL="0" indent="0" algn="just">
              <a:buNone/>
            </a:pPr>
            <a:r>
              <a:rPr lang="en-US" sz="2000" dirty="0">
                <a:latin typeface="Times New Roman" pitchFamily="18" charset="0"/>
                <a:cs typeface="Times New Roman" pitchFamily="18" charset="0"/>
              </a:rPr>
              <a:t>                             compound</a:t>
            </a:r>
          </a:p>
          <a:p>
            <a:pPr marL="0" indent="0" algn="just">
              <a:buNone/>
            </a:pPr>
            <a:r>
              <a:rPr lang="en-US" sz="2000" dirty="0">
                <a:latin typeface="Times New Roman" pitchFamily="18" charset="0"/>
                <a:cs typeface="Times New Roman" pitchFamily="18" charset="0"/>
              </a:rPr>
              <a:t>E 210-213              benzoic acid &amp; benzoate       pickled vegetables, low sugar jams </a:t>
            </a:r>
          </a:p>
          <a:p>
            <a:pPr marL="0" indent="0" algn="just">
              <a:buNone/>
            </a:pPr>
            <a:r>
              <a:rPr lang="en-US" sz="2000" dirty="0">
                <a:latin typeface="Times New Roman" pitchFamily="18" charset="0"/>
                <a:cs typeface="Times New Roman" pitchFamily="18" charset="0"/>
              </a:rPr>
              <a:t>                                                                             &amp; jellies </a:t>
            </a:r>
            <a:r>
              <a:rPr lang="en-US" sz="2000" dirty="0" err="1">
                <a:latin typeface="Times New Roman" pitchFamily="18" charset="0"/>
                <a:cs typeface="Times New Roman" pitchFamily="18" charset="0"/>
              </a:rPr>
              <a:t>etc</a:t>
            </a: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E 220-28              </a:t>
            </a:r>
            <a:r>
              <a:rPr lang="en-US" sz="2000" dirty="0" err="1">
                <a:latin typeface="Times New Roman" pitchFamily="18" charset="0"/>
                <a:cs typeface="Times New Roman" pitchFamily="18" charset="0"/>
              </a:rPr>
              <a:t>sulphur</a:t>
            </a:r>
            <a:r>
              <a:rPr lang="en-US" sz="2000" dirty="0">
                <a:latin typeface="Times New Roman" pitchFamily="18" charset="0"/>
                <a:cs typeface="Times New Roman" pitchFamily="18" charset="0"/>
              </a:rPr>
              <a:t> dioxide &amp; </a:t>
            </a:r>
            <a:r>
              <a:rPr lang="en-US" sz="2000" dirty="0" err="1">
                <a:latin typeface="Times New Roman" pitchFamily="18" charset="0"/>
                <a:cs typeface="Times New Roman" pitchFamily="18" charset="0"/>
              </a:rPr>
              <a:t>sulphite</a:t>
            </a:r>
            <a:r>
              <a:rPr lang="en-US" sz="2000" dirty="0">
                <a:latin typeface="Times New Roman" pitchFamily="18" charset="0"/>
                <a:cs typeface="Times New Roman" pitchFamily="18" charset="0"/>
              </a:rPr>
              <a:t>      dried fruits, potato products &amp; wine</a:t>
            </a:r>
          </a:p>
          <a:p>
            <a:pPr marL="0" indent="0" algn="just">
              <a:buNone/>
            </a:pPr>
            <a:r>
              <a:rPr lang="en-US" sz="2000" dirty="0">
                <a:latin typeface="Times New Roman" pitchFamily="18" charset="0"/>
                <a:cs typeface="Times New Roman" pitchFamily="18" charset="0"/>
              </a:rPr>
              <a:t>                              compounds                 </a:t>
            </a:r>
          </a:p>
          <a:p>
            <a:pPr marL="0" indent="0" algn="just">
              <a:buNone/>
            </a:pPr>
            <a:r>
              <a:rPr lang="en-US" sz="2000" dirty="0">
                <a:latin typeface="Times New Roman" pitchFamily="18" charset="0"/>
                <a:cs typeface="Times New Roman" pitchFamily="18" charset="0"/>
              </a:rPr>
              <a:t> E 235                   </a:t>
            </a:r>
            <a:r>
              <a:rPr lang="en-US" sz="2000" dirty="0" err="1">
                <a:latin typeface="Times New Roman" pitchFamily="18" charset="0"/>
                <a:cs typeface="Times New Roman" pitchFamily="18" charset="0"/>
              </a:rPr>
              <a:t>natamycin</a:t>
            </a:r>
            <a:r>
              <a:rPr lang="en-US" sz="2000" dirty="0">
                <a:latin typeface="Times New Roman" pitchFamily="18" charset="0"/>
                <a:cs typeface="Times New Roman" pitchFamily="18" charset="0"/>
              </a:rPr>
              <a:t>                                  surface treatment of cheese &amp;</a:t>
            </a:r>
          </a:p>
          <a:p>
            <a:pPr marL="0" indent="0" algn="just">
              <a:buNone/>
            </a:pPr>
            <a:r>
              <a:rPr lang="en-US" sz="2000" dirty="0">
                <a:latin typeface="Times New Roman" pitchFamily="18" charset="0"/>
                <a:cs typeface="Times New Roman" pitchFamily="18" charset="0"/>
              </a:rPr>
              <a:t>                                                                                  sausage</a:t>
            </a:r>
          </a:p>
          <a:p>
            <a:pPr marL="0" indent="0" algn="just">
              <a:buNone/>
            </a:pPr>
            <a:r>
              <a:rPr lang="en-US" sz="2000" dirty="0">
                <a:latin typeface="Times New Roman" pitchFamily="18" charset="0"/>
                <a:cs typeface="Times New Roman" pitchFamily="18" charset="0"/>
              </a:rPr>
              <a:t>E 249-252             nitrite &amp; nitrate compound       sausage, bacon, ham, cheese, </a:t>
            </a:r>
            <a:r>
              <a:rPr lang="en-US" sz="2000" dirty="0" err="1">
                <a:latin typeface="Times New Roman" pitchFamily="18" charset="0"/>
                <a:cs typeface="Times New Roman" pitchFamily="18" charset="0"/>
              </a:rPr>
              <a:t>etc</a:t>
            </a:r>
            <a:r>
              <a:rPr lang="en-US" sz="2000" dirty="0">
                <a:latin typeface="Times New Roman" pitchFamily="18" charset="0"/>
                <a:cs typeface="Times New Roman" pitchFamily="18" charset="0"/>
              </a:rPr>
              <a:t> </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72889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
          </a:xfrm>
        </p:spPr>
        <p:txBody>
          <a:bodyPr>
            <a:normAutofit fontScale="90000"/>
          </a:bodyPr>
          <a:lstStyle/>
          <a:p>
            <a:endParaRPr lang="en-US" dirty="0"/>
          </a:p>
        </p:txBody>
      </p:sp>
      <p:sp>
        <p:nvSpPr>
          <p:cNvPr id="5" name="Rectangle 1"/>
          <p:cNvSpPr>
            <a:spLocks noChangeArrowheads="1"/>
          </p:cNvSpPr>
          <p:nvPr/>
        </p:nvSpPr>
        <p:spPr bwMode="auto">
          <a:xfrm>
            <a:off x="1685925" y="1930068"/>
            <a:ext cx="184731" cy="4673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Content Placeholder 5"/>
          <p:cNvSpPr>
            <a:spLocks noGrp="1"/>
          </p:cNvSpPr>
          <p:nvPr>
            <p:ph idx="1"/>
          </p:nvPr>
        </p:nvSpPr>
        <p:spPr>
          <a:xfrm>
            <a:off x="228600" y="381000"/>
            <a:ext cx="8763000" cy="6324600"/>
          </a:xfrm>
        </p:spPr>
        <p:txBody>
          <a:bodyPr>
            <a:normAutofit fontScale="92500" lnSpcReduction="10000"/>
          </a:bodyPr>
          <a:lstStyle/>
          <a:p>
            <a:pPr marL="0" indent="0" algn="just">
              <a:buNone/>
            </a:pPr>
            <a:r>
              <a:rPr lang="en-US" sz="2000" b="1" dirty="0" smtClean="0">
                <a:latin typeface="Times New Roman" pitchFamily="18" charset="0"/>
                <a:cs typeface="Times New Roman" pitchFamily="18" charset="0"/>
              </a:rPr>
              <a:t>Frozen food storage:-</a:t>
            </a:r>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Frozen food</a:t>
            </a:r>
            <a:r>
              <a:rPr lang="en-US" sz="2000" dirty="0">
                <a:latin typeface="Times New Roman" pitchFamily="18" charset="0"/>
                <a:cs typeface="Times New Roman" pitchFamily="18" charset="0"/>
              </a:rPr>
              <a:t> must be kept at −18°C or lower to maintain its quality. Keep these factors in mind when storing </a:t>
            </a:r>
            <a:r>
              <a:rPr lang="en-US" sz="2000" b="1" dirty="0">
                <a:latin typeface="Times New Roman" pitchFamily="18" charset="0"/>
                <a:cs typeface="Times New Roman" pitchFamily="18" charset="0"/>
              </a:rPr>
              <a:t>frozen foods</a:t>
            </a:r>
            <a:r>
              <a:rPr lang="en-US" sz="2000" dirty="0">
                <a:latin typeface="Times New Roman" pitchFamily="18" charset="0"/>
                <a:cs typeface="Times New Roman" pitchFamily="18" charset="0"/>
              </a:rPr>
              <a:t>: Fruit and vegetables that are received </a:t>
            </a:r>
            <a:r>
              <a:rPr lang="en-US" sz="2000" b="1" dirty="0">
                <a:latin typeface="Times New Roman" pitchFamily="18" charset="0"/>
                <a:cs typeface="Times New Roman" pitchFamily="18" charset="0"/>
              </a:rPr>
              <a:t>frozen</a:t>
            </a:r>
            <a:r>
              <a:rPr lang="en-US" sz="2000" dirty="0">
                <a:latin typeface="Times New Roman" pitchFamily="18" charset="0"/>
                <a:cs typeface="Times New Roman" pitchFamily="18" charset="0"/>
              </a:rPr>
              <a:t> will keep for months if they are properly wrapped. Fish and meat properly wrapped also have a relatively long </a:t>
            </a:r>
            <a:r>
              <a:rPr lang="en-US" sz="2000" b="1" dirty="0">
                <a:latin typeface="Times New Roman" pitchFamily="18" charset="0"/>
                <a:cs typeface="Times New Roman" pitchFamily="18" charset="0"/>
              </a:rPr>
              <a:t>freezer</a:t>
            </a:r>
            <a:r>
              <a:rPr lang="en-US" sz="2000" dirty="0">
                <a:latin typeface="Times New Roman" pitchFamily="18" charset="0"/>
                <a:cs typeface="Times New Roman" pitchFamily="18" charset="0"/>
              </a:rPr>
              <a:t> shelf life</a:t>
            </a:r>
            <a:r>
              <a:rPr lang="en-US" sz="2000" dirty="0" smtClean="0"/>
              <a: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following factors are important to maintain the quality of food in frozen form.</a:t>
            </a:r>
          </a:p>
          <a:p>
            <a:pPr marL="457200" indent="-457200" algn="just">
              <a:buAutoNum type="arabicParenR"/>
            </a:pPr>
            <a:r>
              <a:rPr lang="en-US" sz="2000" b="1" dirty="0">
                <a:latin typeface="Times New Roman" pitchFamily="18" charset="0"/>
                <a:cs typeface="Times New Roman" pitchFamily="18" charset="0"/>
              </a:rPr>
              <a:t>Temperature:- </a:t>
            </a:r>
            <a:r>
              <a:rPr lang="en-US" sz="2000" dirty="0">
                <a:latin typeface="Times New Roman" pitchFamily="18" charset="0"/>
                <a:cs typeface="Times New Roman" pitchFamily="18" charset="0"/>
              </a:rPr>
              <a:t>it is most important factor for the frozen food. Frozen food need to be kept in freezer at 0 degree or below. Food that has prepared, packaged and frozen will still be of low quality if it is not stored at this temperature.</a:t>
            </a:r>
          </a:p>
          <a:p>
            <a:pPr marL="457200" indent="-457200" algn="just">
              <a:buAutoNum type="arabicParenR"/>
            </a:pPr>
            <a:r>
              <a:rPr lang="en-US" sz="2000" b="1" dirty="0">
                <a:latin typeface="Times New Roman" pitchFamily="18" charset="0"/>
                <a:cs typeface="Times New Roman" pitchFamily="18" charset="0"/>
              </a:rPr>
              <a:t>Length of storage:- </a:t>
            </a:r>
            <a:r>
              <a:rPr lang="en-US" sz="2000" dirty="0">
                <a:latin typeface="Times New Roman" pitchFamily="18" charset="0"/>
                <a:cs typeface="Times New Roman" pitchFamily="18" charset="0"/>
              </a:rPr>
              <a:t>storage time of frozen food is also important. Length of storage for frozen quality food is different for different kinds of foods. </a:t>
            </a:r>
          </a:p>
          <a:p>
            <a:pPr marL="0" indent="0" algn="just">
              <a:buNone/>
            </a:pPr>
            <a:r>
              <a:rPr lang="en-US" sz="2000" dirty="0">
                <a:latin typeface="Times New Roman" pitchFamily="18" charset="0"/>
                <a:cs typeface="Times New Roman" pitchFamily="18" charset="0"/>
              </a:rPr>
              <a:t>Length of storage for quality food</a:t>
            </a:r>
          </a:p>
          <a:p>
            <a:pPr marL="0" indent="0" algn="just">
              <a:buNone/>
            </a:pPr>
            <a:r>
              <a:rPr lang="en-US" sz="2000" dirty="0">
                <a:latin typeface="Times New Roman" pitchFamily="18" charset="0"/>
                <a:cs typeface="Times New Roman" pitchFamily="18" charset="0"/>
              </a:rPr>
              <a:t>Meat                             months</a:t>
            </a:r>
          </a:p>
          <a:p>
            <a:pPr marL="0" indent="0" algn="just">
              <a:buNone/>
            </a:pPr>
            <a:r>
              <a:rPr lang="en-US" sz="2000" dirty="0">
                <a:latin typeface="Times New Roman" pitchFamily="18" charset="0"/>
                <a:cs typeface="Times New Roman" pitchFamily="18" charset="0"/>
              </a:rPr>
              <a:t>Beef                              3-6</a:t>
            </a:r>
          </a:p>
          <a:p>
            <a:pPr marL="0" indent="0" algn="just">
              <a:buNone/>
            </a:pPr>
            <a:r>
              <a:rPr lang="en-US" sz="2000" dirty="0">
                <a:latin typeface="Times New Roman" pitchFamily="18" charset="0"/>
                <a:cs typeface="Times New Roman" pitchFamily="18" charset="0"/>
              </a:rPr>
              <a:t>Vegetables                    6-9</a:t>
            </a:r>
          </a:p>
          <a:p>
            <a:pPr marL="0" indent="0" algn="just">
              <a:buNone/>
            </a:pPr>
            <a:r>
              <a:rPr lang="en-US" sz="2000" dirty="0">
                <a:latin typeface="Times New Roman" pitchFamily="18" charset="0"/>
                <a:cs typeface="Times New Roman" pitchFamily="18" charset="0"/>
              </a:rPr>
              <a:t>Fruits                            6-12</a:t>
            </a:r>
          </a:p>
          <a:p>
            <a:pPr marL="0" indent="0" algn="just">
              <a:buNone/>
            </a:pPr>
            <a:r>
              <a:rPr lang="en-US" sz="2000" dirty="0">
                <a:latin typeface="Times New Roman" pitchFamily="18" charset="0"/>
                <a:cs typeface="Times New Roman" pitchFamily="18" charset="0"/>
              </a:rPr>
              <a:t>Cooked </a:t>
            </a:r>
            <a:r>
              <a:rPr lang="en-US" sz="2000" dirty="0" smtClean="0">
                <a:latin typeface="Times New Roman" pitchFamily="18" charset="0"/>
                <a:cs typeface="Times New Roman" pitchFamily="18" charset="0"/>
              </a:rPr>
              <a:t>vegetables         3</a:t>
            </a: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Meat, sauces, rolls         3   </a:t>
            </a:r>
          </a:p>
          <a:p>
            <a:pPr marL="0" indent="0" algn="just">
              <a:buNone/>
            </a:pPr>
            <a:r>
              <a:rPr lang="en-US" sz="2000" dirty="0">
                <a:latin typeface="Times New Roman" pitchFamily="18" charset="0"/>
                <a:cs typeface="Times New Roman" pitchFamily="18" charset="0"/>
              </a:rPr>
              <a:t>Cakes, cookies               3</a:t>
            </a:r>
          </a:p>
          <a:p>
            <a:pPr marL="0" indent="0" algn="just">
              <a:buNone/>
            </a:pPr>
            <a:r>
              <a:rPr lang="en-US" sz="2000" dirty="0">
                <a:latin typeface="Times New Roman" pitchFamily="18" charset="0"/>
                <a:cs typeface="Times New Roman" pitchFamily="18" charset="0"/>
              </a:rPr>
              <a:t>Uncooked foods</a:t>
            </a:r>
          </a:p>
          <a:p>
            <a:pPr marL="0" indent="0" algn="just">
              <a:buNone/>
            </a:pPr>
            <a:r>
              <a:rPr lang="en-US" sz="2000" dirty="0">
                <a:latin typeface="Times New Roman" pitchFamily="18" charset="0"/>
                <a:cs typeface="Times New Roman" pitchFamily="18" charset="0"/>
              </a:rPr>
              <a:t>Fruits                              6</a:t>
            </a:r>
          </a:p>
          <a:p>
            <a:pPr marL="0" indent="0" algn="just">
              <a:buNone/>
            </a:pPr>
            <a:r>
              <a:rPr lang="en-US" sz="2000" dirty="0">
                <a:latin typeface="Times New Roman" pitchFamily="18" charset="0"/>
                <a:cs typeface="Times New Roman" pitchFamily="18" charset="0"/>
              </a:rPr>
              <a:t>Sandwiches                    3 weeks</a:t>
            </a:r>
          </a:p>
          <a:p>
            <a:pPr marL="0" indent="0" algn="just">
              <a:buNone/>
            </a:pPr>
            <a:endParaRPr lang="en-US" sz="2000" dirty="0" smtClean="0"/>
          </a:p>
        </p:txBody>
      </p:sp>
    </p:spTree>
    <p:extLst>
      <p:ext uri="{BB962C8B-B14F-4D97-AF65-F5344CB8AC3E}">
        <p14:creationId xmlns:p14="http://schemas.microsoft.com/office/powerpoint/2010/main" val="465930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228600"/>
            <a:ext cx="8991600" cy="6477000"/>
          </a:xfrm>
        </p:spPr>
        <p:txBody>
          <a:bodyPr>
            <a:normAutofit/>
          </a:bodyPr>
          <a:lstStyle/>
          <a:p>
            <a:pPr marL="0" indent="0" algn="just">
              <a:buNone/>
            </a:pPr>
            <a:r>
              <a:rPr lang="en-US" sz="2000" b="1" dirty="0" smtClean="0">
                <a:latin typeface="Times New Roman" pitchFamily="18" charset="0"/>
                <a:cs typeface="Times New Roman" pitchFamily="18" charset="0"/>
              </a:rPr>
              <a:t>Safety and quality of frozen food:-</a:t>
            </a:r>
          </a:p>
          <a:p>
            <a:pPr marL="0" indent="0" algn="just">
              <a:buNone/>
            </a:pPr>
            <a:r>
              <a:rPr lang="en-US" sz="2000" dirty="0" smtClean="0">
                <a:latin typeface="Times New Roman" pitchFamily="18" charset="0"/>
                <a:cs typeface="Times New Roman" pitchFamily="18" charset="0"/>
              </a:rPr>
              <a:t>Freezing</a:t>
            </a:r>
            <a:r>
              <a:rPr lang="en-US" sz="2000" dirty="0">
                <a:latin typeface="Times New Roman" pitchFamily="18" charset="0"/>
                <a:cs typeface="Times New Roman" pitchFamily="18" charset="0"/>
              </a:rPr>
              <a:t> usually retains initial quality of products. However, during freezing and frozen storage, some physical, chemical and nutritional changes may occur. To avoid loss of quality and to keep the frozen foods safe, basics of food preservation must be understood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applied during freezing and storage</a:t>
            </a:r>
            <a:r>
              <a:rPr lang="en-US" sz="2000" dirty="0" smtClean="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Food </a:t>
            </a:r>
            <a:r>
              <a:rPr lang="en-US" sz="2000" b="1" dirty="0" smtClean="0">
                <a:latin typeface="Times New Roman" pitchFamily="18" charset="0"/>
                <a:cs typeface="Times New Roman" pitchFamily="18" charset="0"/>
              </a:rPr>
              <a:t>packaging:-</a:t>
            </a:r>
            <a:r>
              <a:rPr lang="en-US" sz="2000" dirty="0">
                <a:latin typeface="Times New Roman" pitchFamily="18" charset="0"/>
                <a:cs typeface="Times New Roman" pitchFamily="18" charset="0"/>
              </a:rPr>
              <a:t> is the enclosing of food to protect it from damage, contamination, spoilage, pest attacks, and </a:t>
            </a:r>
            <a:r>
              <a:rPr lang="en-US" sz="2000" dirty="0" smtClean="0">
                <a:latin typeface="Times New Roman" pitchFamily="18" charset="0"/>
                <a:cs typeface="Times New Roman" pitchFamily="18" charset="0"/>
              </a:rPr>
              <a:t>tampering</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illegal act of </a:t>
            </a:r>
            <a:r>
              <a:rPr lang="en-US" sz="2000" dirty="0" smtClean="0">
                <a:latin typeface="Times New Roman" pitchFamily="18" charset="0"/>
                <a:cs typeface="Times New Roman" pitchFamily="18" charset="0"/>
              </a:rPr>
              <a:t>touching) </a:t>
            </a:r>
            <a:r>
              <a:rPr lang="en-US" sz="2000" dirty="0">
                <a:latin typeface="Times New Roman" pitchFamily="18" charset="0"/>
                <a:cs typeface="Times New Roman" pitchFamily="18" charset="0"/>
              </a:rPr>
              <a:t>during transport, storage, and retail </a:t>
            </a:r>
            <a:r>
              <a:rPr lang="en-US" sz="2000" dirty="0" smtClean="0">
                <a:latin typeface="Times New Roman" pitchFamily="18" charset="0"/>
                <a:cs typeface="Times New Roman" pitchFamily="18" charset="0"/>
              </a:rPr>
              <a:t>sale. </a:t>
            </a:r>
            <a:r>
              <a:rPr lang="en-US" sz="2000" dirty="0">
                <a:latin typeface="Times New Roman" pitchFamily="18" charset="0"/>
                <a:cs typeface="Times New Roman" pitchFamily="18" charset="0"/>
              </a:rPr>
              <a:t>Packaging types include bags, bottles, cans, cartons, and </a:t>
            </a:r>
            <a:r>
              <a:rPr lang="en-US" sz="2000" dirty="0" smtClean="0">
                <a:latin typeface="Times New Roman" pitchFamily="18" charset="0"/>
                <a:cs typeface="Times New Roman" pitchFamily="18" charset="0"/>
              </a:rPr>
              <a:t>trays.</a:t>
            </a:r>
          </a:p>
          <a:p>
            <a:pPr marL="0" indent="0" algn="just">
              <a:buNone/>
            </a:pPr>
            <a:r>
              <a:rPr lang="en-US" sz="2000" b="1" dirty="0" smtClean="0">
                <a:latin typeface="Times New Roman" pitchFamily="18" charset="0"/>
                <a:cs typeface="Times New Roman" pitchFamily="18" charset="0"/>
              </a:rPr>
              <a:t>food </a:t>
            </a:r>
            <a:r>
              <a:rPr lang="en-US" sz="2000" b="1" dirty="0">
                <a:latin typeface="Times New Roman" pitchFamily="18" charset="0"/>
                <a:cs typeface="Times New Roman" pitchFamily="18" charset="0"/>
              </a:rPr>
              <a:t>Packaging </a:t>
            </a:r>
            <a:r>
              <a:rPr lang="en-US" sz="2000" b="1" dirty="0" smtClean="0">
                <a:latin typeface="Times New Roman" pitchFamily="18" charset="0"/>
                <a:cs typeface="Times New Roman" pitchFamily="18" charset="0"/>
              </a:rPr>
              <a:t>Materials</a:t>
            </a:r>
            <a:r>
              <a:rPr lang="en-US" sz="2000" dirty="0" smtClean="0">
                <a:latin typeface="Times New Roman" pitchFamily="18" charset="0"/>
                <a:cs typeface="Times New Roman" pitchFamily="18" charset="0"/>
              </a:rPr>
              <a:t>:- Ceramics, Glass, Metal, Paper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Board, Plastics, Printing Inks, Wax, Wood.</a:t>
            </a:r>
          </a:p>
          <a:p>
            <a:pPr marL="0" indent="0" algn="just">
              <a:buNone/>
            </a:pPr>
            <a:endParaRPr lang="en-US" sz="2000" dirty="0"/>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0208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7" name="Content Placeholder 6"/>
          <p:cNvSpPr>
            <a:spLocks noGrp="1"/>
          </p:cNvSpPr>
          <p:nvPr>
            <p:ph idx="1"/>
          </p:nvPr>
        </p:nvSpPr>
        <p:spPr>
          <a:xfrm>
            <a:off x="228600" y="304800"/>
            <a:ext cx="8610600" cy="6172200"/>
          </a:xfrm>
        </p:spPr>
        <p:txBody>
          <a:bodyPr>
            <a:normAutofit lnSpcReduction="10000"/>
          </a:bodyPr>
          <a:lstStyle/>
          <a:p>
            <a:pPr marL="0" indent="0" algn="just">
              <a:buNone/>
            </a:pPr>
            <a:r>
              <a:rPr lang="en-US" sz="2000" dirty="0" smtClean="0">
                <a:latin typeface="Times New Roman" pitchFamily="18" charset="0"/>
                <a:cs typeface="Times New Roman" pitchFamily="18" charset="0"/>
              </a:rPr>
              <a:t>Example:-</a:t>
            </a:r>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r>
              <a:rPr lang="en-US" sz="2400" b="1" u="sng" dirty="0" smtClean="0">
                <a:latin typeface="Times New Roman" pitchFamily="18" charset="0"/>
                <a:cs typeface="Times New Roman" pitchFamily="18" charset="0"/>
              </a:rPr>
              <a:t>Covalent bond:-</a:t>
            </a:r>
            <a:endParaRPr lang="en-US" sz="2400" b="1" u="sng" dirty="0">
              <a:latin typeface="Times New Roman" pitchFamily="18" charset="0"/>
              <a:cs typeface="Times New Roman" pitchFamily="18" charset="0"/>
            </a:endParaRPr>
          </a:p>
          <a:p>
            <a:pPr marL="0" indent="0" algn="just">
              <a:buNone/>
            </a:pPr>
            <a:r>
              <a:rPr lang="en-US" sz="2000" u="sng" dirty="0" smtClean="0">
                <a:latin typeface="Times New Roman" pitchFamily="18" charset="0"/>
                <a:cs typeface="Times New Roman" pitchFamily="18" charset="0"/>
              </a:rPr>
              <a:t>Definition:-</a:t>
            </a:r>
          </a:p>
          <a:p>
            <a:pPr marL="0" indent="0" algn="just">
              <a:buNone/>
            </a:pPr>
            <a:r>
              <a:rPr lang="en-US" sz="2000" b="1" dirty="0"/>
              <a:t>Pairs</a:t>
            </a:r>
            <a:r>
              <a:rPr lang="en-US" sz="2000" dirty="0"/>
              <a:t> of </a:t>
            </a:r>
            <a:r>
              <a:rPr lang="en-US" sz="2000" dirty="0" smtClean="0"/>
              <a:t>electrons </a:t>
            </a:r>
            <a:r>
              <a:rPr lang="en-US" sz="2000" dirty="0"/>
              <a:t>are </a:t>
            </a:r>
            <a:r>
              <a:rPr lang="en-US" sz="2000" b="1" dirty="0" smtClean="0"/>
              <a:t>shared</a:t>
            </a:r>
            <a:r>
              <a:rPr lang="en-US" sz="2000" dirty="0" smtClean="0"/>
              <a:t> </a:t>
            </a:r>
            <a:r>
              <a:rPr lang="en-US" sz="2000" dirty="0"/>
              <a:t>between </a:t>
            </a:r>
            <a:r>
              <a:rPr lang="en-US" sz="2000" b="1" dirty="0"/>
              <a:t>non-metal</a:t>
            </a:r>
            <a:r>
              <a:rPr lang="en-US" sz="2000" dirty="0"/>
              <a:t> </a:t>
            </a:r>
            <a:r>
              <a:rPr lang="en-US" sz="2000" dirty="0" smtClean="0"/>
              <a:t>atoms. </a:t>
            </a:r>
            <a:r>
              <a:rPr lang="en-US" sz="2000" dirty="0"/>
              <a:t>These electron pairs are known as shared pairs or </a:t>
            </a:r>
            <a:r>
              <a:rPr lang="en-US" sz="2000" b="1" dirty="0"/>
              <a:t>bonding</a:t>
            </a:r>
            <a:r>
              <a:rPr lang="en-US" sz="2000" dirty="0"/>
              <a:t> pairs, and the stable balance of attractive and repulsive forces between atoms, when they share electrons, is known </a:t>
            </a:r>
            <a:r>
              <a:rPr lang="en-US" sz="2000" dirty="0" smtClean="0"/>
              <a:t>as </a:t>
            </a:r>
            <a:r>
              <a:rPr lang="en-US" sz="2000" b="1" dirty="0" smtClean="0"/>
              <a:t>covalent </a:t>
            </a:r>
            <a:r>
              <a:rPr lang="en-US" sz="2000" b="1" dirty="0"/>
              <a:t>bonding</a:t>
            </a:r>
            <a:r>
              <a:rPr lang="en-US" sz="2000" dirty="0" smtClean="0"/>
              <a:t>.</a:t>
            </a:r>
          </a:p>
          <a:p>
            <a:pPr marL="0" indent="0" algn="just">
              <a:buNone/>
            </a:pPr>
            <a:r>
              <a:rPr lang="en-US" sz="2000" b="1" u="sng" dirty="0" smtClean="0">
                <a:latin typeface="Times New Roman" pitchFamily="18" charset="0"/>
                <a:cs typeface="Times New Roman" pitchFamily="18" charset="0"/>
              </a:rPr>
              <a:t>Types of covalent bond:-</a:t>
            </a:r>
          </a:p>
          <a:p>
            <a:pPr marL="0" indent="0" algn="just">
              <a:buNone/>
            </a:pPr>
            <a:r>
              <a:rPr lang="en-US" sz="2000" dirty="0">
                <a:latin typeface="Times New Roman" pitchFamily="18" charset="0"/>
                <a:cs typeface="Times New Roman" pitchFamily="18" charset="0"/>
              </a:rPr>
              <a:t>polar </a:t>
            </a:r>
            <a:r>
              <a:rPr lang="en-US" sz="2000" dirty="0" smtClean="0">
                <a:latin typeface="Times New Roman" pitchFamily="18" charset="0"/>
                <a:cs typeface="Times New Roman" pitchFamily="18" charset="0"/>
              </a:rPr>
              <a:t>covalent</a:t>
            </a:r>
          </a:p>
          <a:p>
            <a:pPr marL="0" indent="0" algn="just">
              <a:buNone/>
            </a:pPr>
            <a:r>
              <a:rPr lang="en-US" sz="2000" dirty="0" smtClean="0">
                <a:latin typeface="Times New Roman" pitchFamily="18" charset="0"/>
                <a:cs typeface="Times New Roman" pitchFamily="18" charset="0"/>
              </a:rPr>
              <a:t>nonpolar covalent</a:t>
            </a:r>
          </a:p>
          <a:p>
            <a:pPr marL="0" indent="0" algn="just">
              <a:buNone/>
            </a:pPr>
            <a:r>
              <a:rPr lang="en-US" sz="2000" dirty="0" smtClean="0">
                <a:latin typeface="Times New Roman" pitchFamily="18" charset="0"/>
                <a:cs typeface="Times New Roman" pitchFamily="18" charset="0"/>
              </a:rPr>
              <a:t>coordinate </a:t>
            </a:r>
            <a:r>
              <a:rPr lang="en-US" sz="2000" dirty="0">
                <a:latin typeface="Times New Roman" pitchFamily="18" charset="0"/>
                <a:cs typeface="Times New Roman" pitchFamily="18" charset="0"/>
              </a:rPr>
              <a:t>covalent</a:t>
            </a:r>
            <a:r>
              <a:rPr lang="en-US" sz="2000" dirty="0"/>
              <a:t>.</a:t>
            </a:r>
          </a:p>
        </p:txBody>
      </p:sp>
      <p:pic>
        <p:nvPicPr>
          <p:cNvPr id="8" name="Picture 2" descr="ionic_bond_ani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81000"/>
            <a:ext cx="37861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902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304800"/>
            <a:ext cx="8763000" cy="6400800"/>
          </a:xfrm>
        </p:spPr>
        <p:txBody>
          <a:bodyPr>
            <a:normAutofit lnSpcReduction="10000"/>
          </a:bodyPr>
          <a:lstStyle/>
          <a:p>
            <a:pPr marL="0" indent="0" algn="just">
              <a:buNone/>
            </a:pPr>
            <a:r>
              <a:rPr lang="en-US" sz="2000" b="1" dirty="0" smtClean="0">
                <a:latin typeface="Times New Roman" pitchFamily="18" charset="0"/>
                <a:cs typeface="Times New Roman" pitchFamily="18" charset="0"/>
              </a:rPr>
              <a:t>Food deterioration and its control:- </a:t>
            </a:r>
          </a:p>
          <a:p>
            <a:pPr marL="0" indent="0" algn="just">
              <a:buNone/>
            </a:pPr>
            <a:r>
              <a:rPr lang="en-US" sz="2000" b="1" dirty="0" smtClean="0">
                <a:latin typeface="Times New Roman" pitchFamily="18" charset="0"/>
                <a:cs typeface="Times New Roman" pitchFamily="18" charset="0"/>
              </a:rPr>
              <a:t>definition:- </a:t>
            </a:r>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a food undergoes some unwanted chemical changes which makes the food unhealthy for human consumption it is termed as spoiled food </a:t>
            </a:r>
            <a:r>
              <a:rPr lang="en-US" sz="2000" dirty="0" smtClean="0">
                <a:latin typeface="Times New Roman" pitchFamily="18" charset="0"/>
                <a:cs typeface="Times New Roman" pitchFamily="18" charset="0"/>
              </a:rPr>
              <a:t>or deteriorated </a:t>
            </a:r>
            <a:r>
              <a:rPr lang="en-US" sz="2000" dirty="0">
                <a:latin typeface="Times New Roman" pitchFamily="18" charset="0"/>
                <a:cs typeface="Times New Roman" pitchFamily="18" charset="0"/>
              </a:rPr>
              <a:t>food and the process is called food </a:t>
            </a:r>
            <a:r>
              <a:rPr lang="en-US" sz="2000" dirty="0" smtClean="0">
                <a:latin typeface="Times New Roman" pitchFamily="18" charset="0"/>
                <a:cs typeface="Times New Roman" pitchFamily="18" charset="0"/>
              </a:rPr>
              <a:t>deterioration.</a:t>
            </a:r>
          </a:p>
          <a:p>
            <a:pPr marL="0" indent="0" algn="just">
              <a:buNone/>
            </a:pPr>
            <a:r>
              <a:rPr lang="en-US" sz="2000" b="1" dirty="0" smtClean="0">
                <a:latin typeface="Times New Roman" pitchFamily="18" charset="0"/>
                <a:cs typeface="Times New Roman" pitchFamily="18" charset="0"/>
              </a:rPr>
              <a:t>Causes </a:t>
            </a:r>
            <a:r>
              <a:rPr lang="en-US" sz="2000" b="1" dirty="0">
                <a:latin typeface="Times New Roman" pitchFamily="18" charset="0"/>
                <a:cs typeface="Times New Roman" pitchFamily="18" charset="0"/>
              </a:rPr>
              <a:t>of food </a:t>
            </a:r>
            <a:r>
              <a:rPr lang="en-US" sz="2000" b="1" dirty="0" smtClean="0">
                <a:latin typeface="Times New Roman" pitchFamily="18" charset="0"/>
                <a:cs typeface="Times New Roman" pitchFamily="18" charset="0"/>
              </a:rPr>
              <a:t>deterioration:-</a:t>
            </a:r>
          </a:p>
          <a:p>
            <a:r>
              <a:rPr lang="en-US" sz="2000" dirty="0">
                <a:latin typeface="Times New Roman" pitchFamily="18" charset="0"/>
                <a:cs typeface="Times New Roman" pitchFamily="18" charset="0"/>
              </a:rPr>
              <a:t>growth and activities of micro-organisms, principally bacteria, yeasts and </a:t>
            </a:r>
            <a:r>
              <a:rPr lang="en-US" sz="2000" dirty="0" smtClean="0">
                <a:latin typeface="Times New Roman" pitchFamily="18" charset="0"/>
                <a:cs typeface="Times New Roman" pitchFamily="18" charset="0"/>
              </a:rPr>
              <a:t>molds(fungus)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activities of natural food enzymes;</a:t>
            </a:r>
          </a:p>
          <a:p>
            <a:r>
              <a:rPr lang="en-US" sz="2000" dirty="0">
                <a:latin typeface="Times New Roman" pitchFamily="18" charset="0"/>
                <a:cs typeface="Times New Roman" pitchFamily="18" charset="0"/>
              </a:rPr>
              <a:t>insects, parasites and rodents;</a:t>
            </a:r>
          </a:p>
          <a:p>
            <a:r>
              <a:rPr lang="en-US" sz="2000" dirty="0">
                <a:latin typeface="Times New Roman" pitchFamily="18" charset="0"/>
                <a:cs typeface="Times New Roman" pitchFamily="18" charset="0"/>
              </a:rPr>
              <a:t>temperature, both heat and cold;</a:t>
            </a:r>
          </a:p>
          <a:p>
            <a:r>
              <a:rPr lang="en-US" sz="2000" dirty="0">
                <a:latin typeface="Times New Roman" pitchFamily="18" charset="0"/>
                <a:cs typeface="Times New Roman" pitchFamily="18" charset="0"/>
              </a:rPr>
              <a:t>moisture and dryness;</a:t>
            </a:r>
          </a:p>
          <a:p>
            <a:r>
              <a:rPr lang="en-US" sz="2000" dirty="0">
                <a:latin typeface="Times New Roman" pitchFamily="18" charset="0"/>
                <a:cs typeface="Times New Roman" pitchFamily="18" charset="0"/>
              </a:rPr>
              <a:t>air and in particular oxygen;</a:t>
            </a:r>
          </a:p>
          <a:p>
            <a:r>
              <a:rPr lang="en-US" sz="2000" dirty="0" smtClean="0">
                <a:latin typeface="Times New Roman" pitchFamily="18" charset="0"/>
                <a:cs typeface="Times New Roman" pitchFamily="18" charset="0"/>
              </a:rPr>
              <a:t>light</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Time</a:t>
            </a:r>
          </a:p>
          <a:p>
            <a:pPr marL="0" indent="0">
              <a:buNone/>
            </a:pPr>
            <a:r>
              <a:rPr lang="en-US" sz="2000" b="1" dirty="0"/>
              <a:t>Microorganisms capable of spoiling food are found everywhere-in the;</a:t>
            </a:r>
            <a:r>
              <a:rPr lang="en-US" sz="2000" dirty="0"/>
              <a:t/>
            </a:r>
            <a:br>
              <a:rPr lang="en-US" sz="2000" dirty="0"/>
            </a:br>
            <a:r>
              <a:rPr lang="en-US" sz="2000" dirty="0"/>
              <a:t>soil, water, and air, on the skins of cattle, the feathers of poultry, In the intestines and other cavities of the animal body.</a:t>
            </a:r>
            <a:br>
              <a:rPr lang="en-US" sz="2000" dirty="0"/>
            </a:br>
            <a:r>
              <a:rPr lang="en-US" sz="2000" b="1" dirty="0"/>
              <a:t>They are found in following areas</a:t>
            </a:r>
            <a:r>
              <a:rPr lang="en-US" sz="2000" dirty="0"/>
              <a:t/>
            </a:r>
            <a:br>
              <a:rPr lang="en-US" sz="2000" dirty="0"/>
            </a:br>
            <a:r>
              <a:rPr lang="en-US" sz="2000" dirty="0"/>
              <a:t> on the skins, peels of fruits and vegetables, on the hands, skin, clothing of food-handling personnel. </a:t>
            </a:r>
          </a:p>
          <a:p>
            <a:pPr marL="0" indent="0">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39905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228600"/>
            <a:ext cx="8839200" cy="6477000"/>
          </a:xfrm>
        </p:spPr>
        <p:txBody>
          <a:bodyPr>
            <a:normAutofit/>
          </a:bodyPr>
          <a:lstStyle/>
          <a:p>
            <a:pPr marL="0" indent="0" algn="just">
              <a:buNone/>
            </a:pPr>
            <a:r>
              <a:rPr lang="en-US" sz="2000" b="1" dirty="0" smtClean="0">
                <a:latin typeface="Times New Roman" pitchFamily="18" charset="0"/>
                <a:cs typeface="Times New Roman" pitchFamily="18" charset="0"/>
              </a:rPr>
              <a:t>Adulteration:-</a:t>
            </a:r>
          </a:p>
          <a:p>
            <a:pPr marL="0" indent="0" algn="just">
              <a:buNone/>
            </a:pPr>
            <a:r>
              <a:rPr lang="en-US" sz="2000" b="1" dirty="0" smtClean="0">
                <a:latin typeface="Times New Roman" pitchFamily="18" charset="0"/>
                <a:cs typeface="Times New Roman" pitchFamily="18" charset="0"/>
              </a:rPr>
              <a:t>Definition:- </a:t>
            </a:r>
            <a:r>
              <a:rPr lang="en-US" sz="2000" dirty="0"/>
              <a:t>the action of making something poorer in quality by the addition of another substance</a:t>
            </a:r>
            <a:r>
              <a:rPr lang="en-US" sz="2000" dirty="0" smtClean="0"/>
              <a:t>. </a:t>
            </a:r>
            <a:r>
              <a:rPr lang="en-US" sz="2000" dirty="0"/>
              <a:t>As a result of </a:t>
            </a:r>
            <a:r>
              <a:rPr lang="en-US" sz="2000" b="1" dirty="0"/>
              <a:t>adulteration</a:t>
            </a:r>
            <a:r>
              <a:rPr lang="en-US" sz="2000" dirty="0"/>
              <a:t>, food or drink becomes impure and unfit for human consumption</a:t>
            </a:r>
            <a:r>
              <a:rPr lang="en-US" sz="2000" dirty="0" smtClean="0"/>
              <a:t>.</a:t>
            </a:r>
          </a:p>
          <a:p>
            <a:pPr marL="0" indent="0" fontAlgn="base">
              <a:buNone/>
            </a:pPr>
            <a:r>
              <a:rPr lang="en-US" sz="2000" b="1" u="sng" dirty="0"/>
              <a:t>METHODS OF FOOD ADULTERATION:</a:t>
            </a:r>
            <a:endParaRPr lang="en-US" sz="2000" dirty="0"/>
          </a:p>
          <a:p>
            <a:pPr fontAlgn="base"/>
            <a:r>
              <a:rPr lang="en-US" sz="2000" b="1" dirty="0">
                <a:latin typeface="Times New Roman" pitchFamily="18" charset="0"/>
                <a:cs typeface="Times New Roman" pitchFamily="18" charset="0"/>
              </a:rPr>
              <a:t>Mixing:</a:t>
            </a:r>
            <a:r>
              <a:rPr lang="en-US" sz="2000" dirty="0">
                <a:latin typeface="Times New Roman" pitchFamily="18" charset="0"/>
                <a:cs typeface="Times New Roman" pitchFamily="18" charset="0"/>
              </a:rPr>
              <a:t> Mixing of clay, stones, pebbles, sand, marble chips, etc.</a:t>
            </a:r>
          </a:p>
          <a:p>
            <a:pPr fontAlgn="base"/>
            <a:r>
              <a:rPr lang="en-US" sz="2000" b="1" dirty="0">
                <a:latin typeface="Times New Roman" pitchFamily="18" charset="0"/>
                <a:cs typeface="Times New Roman" pitchFamily="18" charset="0"/>
              </a:rPr>
              <a:t>Substitution:</a:t>
            </a:r>
            <a:r>
              <a:rPr lang="en-US" sz="2000" dirty="0">
                <a:latin typeface="Times New Roman" pitchFamily="18" charset="0"/>
                <a:cs typeface="Times New Roman" pitchFamily="18" charset="0"/>
              </a:rPr>
              <a:t> Cheaper and inferior substances being replaced wholly or partially with good ones.</a:t>
            </a:r>
          </a:p>
          <a:p>
            <a:pPr fontAlgn="base"/>
            <a:r>
              <a:rPr lang="en-US" sz="2000" b="1" dirty="0">
                <a:latin typeface="Times New Roman" pitchFamily="18" charset="0"/>
                <a:cs typeface="Times New Roman" pitchFamily="18" charset="0"/>
              </a:rPr>
              <a:t>Concealing quality:</a:t>
            </a:r>
            <a:r>
              <a:rPr lang="en-US" sz="2000" dirty="0">
                <a:latin typeface="Times New Roman" pitchFamily="18" charset="0"/>
                <a:cs typeface="Times New Roman" pitchFamily="18" charset="0"/>
              </a:rPr>
              <a:t> Trying to hide the food standard. E.G. adding captions of qualitative food to low quality for selling.</a:t>
            </a:r>
          </a:p>
          <a:p>
            <a:pPr fontAlgn="base"/>
            <a:r>
              <a:rPr lang="en-US" sz="2000" b="1" dirty="0">
                <a:latin typeface="Times New Roman" pitchFamily="18" charset="0"/>
                <a:cs typeface="Times New Roman" pitchFamily="18" charset="0"/>
              </a:rPr>
              <a:t>Decomposed food:</a:t>
            </a:r>
            <a:r>
              <a:rPr lang="en-US" sz="2000" dirty="0">
                <a:latin typeface="Times New Roman" pitchFamily="18" charset="0"/>
                <a:cs typeface="Times New Roman" pitchFamily="18" charset="0"/>
              </a:rPr>
              <a:t> Mainly in fruits and vegetables. The decomposed ones are mixed with good ones</a:t>
            </a:r>
          </a:p>
          <a:p>
            <a:pPr fontAlgn="base"/>
            <a:r>
              <a:rPr lang="en-US" sz="2000" b="1" dirty="0">
                <a:latin typeface="Times New Roman" pitchFamily="18" charset="0"/>
                <a:cs typeface="Times New Roman" pitchFamily="18" charset="0"/>
              </a:rPr>
              <a:t>Misbranding/ False labels:</a:t>
            </a:r>
            <a:r>
              <a:rPr lang="en-US" sz="2000" dirty="0">
                <a:latin typeface="Times New Roman" pitchFamily="18" charset="0"/>
                <a:cs typeface="Times New Roman" pitchFamily="18" charset="0"/>
              </a:rPr>
              <a:t> Includes duplicate food stuffs, changing of manufacture and expiry dates.</a:t>
            </a:r>
          </a:p>
          <a:p>
            <a:pPr fontAlgn="base"/>
            <a:r>
              <a:rPr lang="en-US" sz="2000" b="1" dirty="0">
                <a:latin typeface="Times New Roman" pitchFamily="18" charset="0"/>
                <a:cs typeface="Times New Roman" pitchFamily="18" charset="0"/>
              </a:rPr>
              <a:t>Addition of toxicants:</a:t>
            </a:r>
            <a:r>
              <a:rPr lang="en-US" sz="2000" dirty="0">
                <a:latin typeface="Times New Roman" pitchFamily="18" charset="0"/>
                <a:cs typeface="Times New Roman" pitchFamily="18" charset="0"/>
              </a:rPr>
              <a:t> adding non-edible substances like </a:t>
            </a:r>
            <a:r>
              <a:rPr lang="en-US" sz="2000" dirty="0" err="1">
                <a:latin typeface="Times New Roman" pitchFamily="18" charset="0"/>
                <a:cs typeface="Times New Roman" pitchFamily="18" charset="0"/>
              </a:rPr>
              <a:t>argemone</a:t>
            </a:r>
            <a:r>
              <a:rPr lang="en-US" sz="2000" dirty="0">
                <a:latin typeface="Times New Roman" pitchFamily="18" charset="0"/>
                <a:cs typeface="Times New Roman" pitchFamily="18" charset="0"/>
              </a:rPr>
              <a:t> in mustard oil, low quality preservatives, </a:t>
            </a:r>
            <a:r>
              <a:rPr lang="en-US" sz="2000" dirty="0" err="1">
                <a:latin typeface="Times New Roman" pitchFamily="18" charset="0"/>
                <a:cs typeface="Times New Roman" pitchFamily="18" charset="0"/>
              </a:rPr>
              <a:t>colouring</a:t>
            </a:r>
            <a:r>
              <a:rPr lang="en-US" sz="2000" dirty="0">
                <a:latin typeface="Times New Roman" pitchFamily="18" charset="0"/>
                <a:cs typeface="Times New Roman" pitchFamily="18" charset="0"/>
              </a:rPr>
              <a:t> agents, etc.</a:t>
            </a:r>
          </a:p>
          <a:p>
            <a:pPr marL="0" indent="0" algn="just">
              <a:buNone/>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715509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76200" y="304800"/>
            <a:ext cx="8763000" cy="6400800"/>
          </a:xfrm>
        </p:spPr>
        <p:txBody>
          <a:bodyPr>
            <a:normAutofit/>
          </a:bodyPr>
          <a:lstStyle/>
          <a:p>
            <a:pPr marL="0" indent="0" fontAlgn="base">
              <a:buNone/>
            </a:pPr>
            <a:r>
              <a:rPr lang="en-US" sz="2000" b="1" u="sng" dirty="0">
                <a:latin typeface="Times New Roman" pitchFamily="18" charset="0"/>
                <a:cs typeface="Times New Roman" pitchFamily="18" charset="0"/>
              </a:rPr>
              <a:t>HEALTH HAZARDS OF FOOD ADULTERATION:</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Some health hazards associated with specific food adulteration incudes;</a:t>
            </a:r>
          </a:p>
          <a:p>
            <a:pPr fontAlgn="base"/>
            <a:r>
              <a:rPr lang="en-US" sz="2000" dirty="0">
                <a:latin typeface="Times New Roman" pitchFamily="18" charset="0"/>
                <a:cs typeface="Times New Roman" pitchFamily="18" charset="0"/>
              </a:rPr>
              <a:t>Mineral oil if added to edible oil and fats can cause cancers.</a:t>
            </a:r>
          </a:p>
          <a:p>
            <a:pPr fontAlgn="base"/>
            <a:r>
              <a:rPr lang="en-US" sz="2000" dirty="0">
                <a:latin typeface="Times New Roman" pitchFamily="18" charset="0"/>
                <a:cs typeface="Times New Roman" pitchFamily="18" charset="0"/>
              </a:rPr>
              <a:t>Lead chromate when added to turmeric powder and spices can cause </a:t>
            </a:r>
            <a:r>
              <a:rPr lang="en-US" sz="2000" dirty="0" err="1">
                <a:latin typeface="Times New Roman" pitchFamily="18" charset="0"/>
                <a:cs typeface="Times New Roman" pitchFamily="18" charset="0"/>
              </a:rPr>
              <a:t>anaemia</a:t>
            </a:r>
            <a:r>
              <a:rPr lang="en-US" sz="2000" dirty="0">
                <a:latin typeface="Times New Roman" pitchFamily="18" charset="0"/>
                <a:cs typeface="Times New Roman" pitchFamily="18" charset="0"/>
              </a:rPr>
              <a:t>, paralysis, brain damage and abortions.</a:t>
            </a:r>
          </a:p>
          <a:p>
            <a:pPr fontAlgn="base"/>
            <a:r>
              <a:rPr lang="en-US" sz="2000" dirty="0">
                <a:latin typeface="Times New Roman" pitchFamily="18" charset="0"/>
                <a:cs typeface="Times New Roman" pitchFamily="18" charset="0"/>
              </a:rPr>
              <a:t>Lead added to water, natural and processed food can lead to lead poisoning, foot drop, insomnia, constipation, </a:t>
            </a:r>
            <a:r>
              <a:rPr lang="en-US" sz="2000" dirty="0" err="1">
                <a:latin typeface="Times New Roman" pitchFamily="18" charset="0"/>
                <a:cs typeface="Times New Roman" pitchFamily="18" charset="0"/>
              </a:rPr>
              <a:t>anaemia</a:t>
            </a:r>
            <a:r>
              <a:rPr lang="en-US" sz="2000" dirty="0">
                <a:latin typeface="Times New Roman" pitchFamily="18" charset="0"/>
                <a:cs typeface="Times New Roman" pitchFamily="18" charset="0"/>
              </a:rPr>
              <a:t>, and mental retardation.</a:t>
            </a:r>
          </a:p>
          <a:p>
            <a:pPr fontAlgn="base"/>
            <a:r>
              <a:rPr lang="en-US" sz="2000" dirty="0">
                <a:latin typeface="Times New Roman" pitchFamily="18" charset="0"/>
                <a:cs typeface="Times New Roman" pitchFamily="18" charset="0"/>
              </a:rPr>
              <a:t>Cobalt added to water and liquors and can cause cardiac damage also copper, tin, and zinc can cause colic, vomiting and </a:t>
            </a:r>
            <a:r>
              <a:rPr lang="en-US" sz="2000" dirty="0" err="1">
                <a:latin typeface="Times New Roman" pitchFamily="18" charset="0"/>
                <a:cs typeface="Times New Roman" pitchFamily="18" charset="0"/>
              </a:rPr>
              <a:t>diarrhoea</a:t>
            </a:r>
            <a:r>
              <a:rPr lang="en-US" sz="2000" dirty="0">
                <a:latin typeface="Times New Roman" pitchFamily="18" charset="0"/>
                <a:cs typeface="Times New Roman" pitchFamily="18" charset="0"/>
              </a:rPr>
              <a:t>.</a:t>
            </a:r>
          </a:p>
          <a:p>
            <a:pPr fontAlgn="base"/>
            <a:r>
              <a:rPr lang="en-US" sz="2000" dirty="0">
                <a:latin typeface="Times New Roman" pitchFamily="18" charset="0"/>
                <a:cs typeface="Times New Roman" pitchFamily="18" charset="0"/>
              </a:rPr>
              <a:t>Mercury in mercury fungicide treated grains, or mercury-contaminated fish can cause brain damage, paralysis, and death.</a:t>
            </a:r>
          </a:p>
          <a:p>
            <a:pPr fontAlgn="base"/>
            <a:r>
              <a:rPr lang="en-US" sz="2000" dirty="0">
                <a:latin typeface="Times New Roman" pitchFamily="18" charset="0"/>
                <a:cs typeface="Times New Roman" pitchFamily="18" charset="0"/>
              </a:rPr>
              <a:t>Non-permitted </a:t>
            </a:r>
            <a:r>
              <a:rPr lang="en-US" sz="2000" dirty="0" err="1">
                <a:latin typeface="Times New Roman" pitchFamily="18" charset="0"/>
                <a:cs typeface="Times New Roman" pitchFamily="18" charset="0"/>
              </a:rPr>
              <a:t>colour</a:t>
            </a:r>
            <a:r>
              <a:rPr lang="en-US" sz="2000" dirty="0">
                <a:latin typeface="Times New Roman" pitchFamily="18" charset="0"/>
                <a:cs typeface="Times New Roman" pitchFamily="18" charset="0"/>
              </a:rPr>
              <a:t> or permitted food </a:t>
            </a:r>
            <a:r>
              <a:rPr lang="en-US" sz="2000" dirty="0" err="1">
                <a:latin typeface="Times New Roman" pitchFamily="18" charset="0"/>
                <a:cs typeface="Times New Roman" pitchFamily="18" charset="0"/>
              </a:rPr>
              <a:t>colour</a:t>
            </a:r>
            <a:r>
              <a:rPr lang="en-US" sz="2000" dirty="0">
                <a:latin typeface="Times New Roman" pitchFamily="18" charset="0"/>
                <a:cs typeface="Times New Roman" pitchFamily="18" charset="0"/>
              </a:rPr>
              <a:t> like metal yellow, beyond the safe limit in </a:t>
            </a:r>
            <a:r>
              <a:rPr lang="en-US" sz="2000" dirty="0" err="1">
                <a:latin typeface="Times New Roman" pitchFamily="18" charset="0"/>
                <a:cs typeface="Times New Roman" pitchFamily="18" charset="0"/>
              </a:rPr>
              <a:t>coloured</a:t>
            </a:r>
            <a:r>
              <a:rPr lang="en-US" sz="2000" dirty="0">
                <a:latin typeface="Times New Roman" pitchFamily="18" charset="0"/>
                <a:cs typeface="Times New Roman" pitchFamily="18" charset="0"/>
              </a:rPr>
              <a:t> food can cause allergies, hyperactivity, liver damage, infertility, </a:t>
            </a:r>
            <a:r>
              <a:rPr lang="en-US" sz="2000" dirty="0" err="1">
                <a:latin typeface="Times New Roman" pitchFamily="18" charset="0"/>
                <a:cs typeface="Times New Roman" pitchFamily="18" charset="0"/>
              </a:rPr>
              <a:t>anaemia</a:t>
            </a:r>
            <a:r>
              <a:rPr lang="en-US" sz="2000" dirty="0">
                <a:latin typeface="Times New Roman" pitchFamily="18" charset="0"/>
                <a:cs typeface="Times New Roman" pitchFamily="18" charset="0"/>
              </a:rPr>
              <a:t>, cancer and birth defects.</a:t>
            </a:r>
          </a:p>
          <a:p>
            <a:pPr marL="0" indent="0">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68368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pPr algn="just"/>
            <a:endParaRPr lang="en-US" dirty="0"/>
          </a:p>
        </p:txBody>
      </p:sp>
      <p:sp>
        <p:nvSpPr>
          <p:cNvPr id="3" name="Content Placeholder 2"/>
          <p:cNvSpPr>
            <a:spLocks noGrp="1"/>
          </p:cNvSpPr>
          <p:nvPr>
            <p:ph idx="1"/>
          </p:nvPr>
        </p:nvSpPr>
        <p:spPr>
          <a:xfrm>
            <a:off x="152400" y="381000"/>
            <a:ext cx="8991600" cy="6400800"/>
          </a:xfrm>
        </p:spPr>
        <p:txBody>
          <a:bodyPr>
            <a:normAutofit/>
          </a:bodyPr>
          <a:lstStyle/>
          <a:p>
            <a:pPr marL="0" indent="0" algn="just">
              <a:buNone/>
            </a:pPr>
            <a:r>
              <a:rPr lang="en-US" sz="2000" b="1" dirty="0" smtClean="0">
                <a:latin typeface="Times New Roman" pitchFamily="18" charset="0"/>
                <a:cs typeface="Times New Roman" pitchFamily="18" charset="0"/>
              </a:rPr>
              <a:t>Atmosphere layered, structure and composition:- </a:t>
            </a:r>
          </a:p>
          <a:p>
            <a:pPr marL="0" indent="0" algn="just">
              <a:buNone/>
            </a:pPr>
            <a:r>
              <a:rPr lang="en-US" sz="2000" dirty="0">
                <a:latin typeface="Times New Roman" pitchFamily="18" charset="0"/>
                <a:cs typeface="Times New Roman" pitchFamily="18" charset="0"/>
              </a:rPr>
              <a:t>The air surrounding the earth is called the </a:t>
            </a:r>
            <a:r>
              <a:rPr lang="en-US" sz="2000" dirty="0" smtClean="0">
                <a:latin typeface="Times New Roman" pitchFamily="18" charset="0"/>
                <a:cs typeface="Times New Roman" pitchFamily="18" charset="0"/>
              </a:rPr>
              <a:t>atmosphere.</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atmosphere is a mixture of different gases. It contains life-giving gases like Oxygen for humans and animals and carbon dioxide for plants.</a:t>
            </a:r>
          </a:p>
          <a:p>
            <a:pPr algn="just"/>
            <a:r>
              <a:rPr lang="en-US" sz="2000" dirty="0">
                <a:latin typeface="Times New Roman" pitchFamily="18" charset="0"/>
                <a:cs typeface="Times New Roman" pitchFamily="18" charset="0"/>
              </a:rPr>
              <a:t>It envelops the earth all </a:t>
            </a:r>
            <a:r>
              <a:rPr lang="en-US" sz="2000" dirty="0" smtClean="0">
                <a:latin typeface="Times New Roman" pitchFamily="18" charset="0"/>
                <a:cs typeface="Times New Roman" pitchFamily="18" charset="0"/>
              </a:rPr>
              <a:t>round.</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helps in stopping the ultraviolet rays harmful to the life and maintains the suitable temperature necessary for </a:t>
            </a:r>
            <a:r>
              <a:rPr lang="en-US" sz="2000" dirty="0" smtClean="0">
                <a:latin typeface="Times New Roman" pitchFamily="18" charset="0"/>
                <a:cs typeface="Times New Roman" pitchFamily="18" charset="0"/>
              </a:rPr>
              <a:t>life.</a:t>
            </a:r>
          </a:p>
          <a:p>
            <a:pPr marL="0" indent="0" algn="just">
              <a:buNone/>
            </a:pPr>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Composition of the atmosphere</a:t>
            </a:r>
          </a:p>
          <a:p>
            <a:pPr algn="just"/>
            <a:r>
              <a:rPr lang="en-US" sz="2000" dirty="0">
                <a:latin typeface="Times New Roman" pitchFamily="18" charset="0"/>
                <a:cs typeface="Times New Roman" pitchFamily="18" charset="0"/>
              </a:rPr>
              <a:t>The atmosphere is made up of different gases, water </a:t>
            </a:r>
            <a:r>
              <a:rPr lang="en-US" sz="2000" dirty="0" smtClean="0">
                <a:latin typeface="Times New Roman" pitchFamily="18" charset="0"/>
                <a:cs typeface="Times New Roman" pitchFamily="18" charset="0"/>
              </a:rPr>
              <a:t>vapor </a:t>
            </a:r>
            <a:r>
              <a:rPr lang="en-US" sz="2000" dirty="0">
                <a:latin typeface="Times New Roman" pitchFamily="18" charset="0"/>
                <a:cs typeface="Times New Roman" pitchFamily="18" charset="0"/>
              </a:rPr>
              <a:t>and dust particles.</a:t>
            </a:r>
          </a:p>
          <a:p>
            <a:pPr algn="just"/>
            <a:r>
              <a:rPr lang="en-US" sz="2000" dirty="0">
                <a:latin typeface="Times New Roman" pitchFamily="18" charset="0"/>
                <a:cs typeface="Times New Roman" pitchFamily="18" charset="0"/>
              </a:rPr>
              <a:t>The composition of the atmosphere is not static and it changes according to the time and place</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The atmosphere is a mixture of different types of gases.</a:t>
            </a:r>
          </a:p>
          <a:p>
            <a:pPr algn="just"/>
            <a:r>
              <a:rPr lang="en-US" sz="2000" dirty="0">
                <a:latin typeface="Times New Roman" pitchFamily="18" charset="0"/>
                <a:cs typeface="Times New Roman" pitchFamily="18" charset="0"/>
              </a:rPr>
              <a:t>Nitrogen and oxygen are the two main gases in the atmosphere and 99 percentage of the atmosphere is made up of these two gases.</a:t>
            </a:r>
          </a:p>
          <a:p>
            <a:pPr algn="just"/>
            <a:r>
              <a:rPr lang="en-US" sz="2000" dirty="0">
                <a:latin typeface="Times New Roman" pitchFamily="18" charset="0"/>
                <a:cs typeface="Times New Roman" pitchFamily="18" charset="0"/>
              </a:rPr>
              <a:t>Other gases like argon, carbon dioxide, neon, helium, hydrogen, etc. form the remaining part of the atmosphere.</a:t>
            </a:r>
          </a:p>
          <a:p>
            <a:pPr marL="0" indent="0" algn="just">
              <a:buNone/>
            </a:pPr>
            <a:r>
              <a:rPr lang="en-US" sz="2000" b="1" dirty="0" smtClean="0">
                <a:latin typeface="Times New Roman" pitchFamily="18" charset="0"/>
                <a:cs typeface="Times New Roman" pitchFamily="18" charset="0"/>
              </a:rPr>
              <a:t>Structure </a:t>
            </a:r>
            <a:r>
              <a:rPr lang="en-US" sz="2000" b="1" dirty="0">
                <a:latin typeface="Times New Roman" pitchFamily="18" charset="0"/>
                <a:cs typeface="Times New Roman" pitchFamily="18" charset="0"/>
              </a:rPr>
              <a:t>of the atmosphere</a:t>
            </a:r>
          </a:p>
          <a:p>
            <a:pPr marL="0" indent="0" algn="just">
              <a:buNone/>
            </a:pPr>
            <a:r>
              <a:rPr lang="en-US" sz="2000" dirty="0">
                <a:latin typeface="Times New Roman" pitchFamily="18" charset="0"/>
                <a:cs typeface="Times New Roman" pitchFamily="18" charset="0"/>
              </a:rPr>
              <a:t>The atmosphere can be divided into </a:t>
            </a:r>
            <a:r>
              <a:rPr lang="en-US" sz="2000" dirty="0" smtClean="0">
                <a:latin typeface="Times New Roman" pitchFamily="18" charset="0"/>
                <a:cs typeface="Times New Roman" pitchFamily="18" charset="0"/>
              </a:rPr>
              <a:t>four layers.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48989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
          </a:xfrm>
        </p:spPr>
        <p:txBody>
          <a:bodyPr>
            <a:normAutofit fontScale="90000"/>
          </a:bodyPr>
          <a:lstStyle/>
          <a:p>
            <a:endParaRPr lang="en-US" dirty="0"/>
          </a:p>
        </p:txBody>
      </p:sp>
      <p:sp>
        <p:nvSpPr>
          <p:cNvPr id="3" name="Content Placeholder 2"/>
          <p:cNvSpPr>
            <a:spLocks noGrp="1"/>
          </p:cNvSpPr>
          <p:nvPr>
            <p:ph idx="1"/>
          </p:nvPr>
        </p:nvSpPr>
        <p:spPr>
          <a:xfrm>
            <a:off x="152400" y="228600"/>
            <a:ext cx="8839200" cy="6553200"/>
          </a:xfrm>
        </p:spPr>
        <p:txBody>
          <a:bodyPr>
            <a:normAutofit/>
          </a:bodyPr>
          <a:lstStyle/>
          <a:p>
            <a:pPr algn="just"/>
            <a:r>
              <a:rPr lang="en-US" sz="2000" dirty="0">
                <a:latin typeface="Times New Roman" pitchFamily="18" charset="0"/>
                <a:cs typeface="Times New Roman" pitchFamily="18" charset="0"/>
              </a:rPr>
              <a:t>Troposphere</a:t>
            </a:r>
          </a:p>
          <a:p>
            <a:pPr algn="just"/>
            <a:r>
              <a:rPr lang="en-US" sz="2000" dirty="0">
                <a:latin typeface="Times New Roman" pitchFamily="18" charset="0"/>
                <a:cs typeface="Times New Roman" pitchFamily="18" charset="0"/>
              </a:rPr>
              <a:t>Stratosphere</a:t>
            </a:r>
          </a:p>
          <a:p>
            <a:pPr algn="just"/>
            <a:r>
              <a:rPr lang="en-US" sz="2000" dirty="0">
                <a:latin typeface="Times New Roman" pitchFamily="18" charset="0"/>
                <a:cs typeface="Times New Roman" pitchFamily="18" charset="0"/>
              </a:rPr>
              <a:t>Mesosphere</a:t>
            </a:r>
          </a:p>
          <a:p>
            <a:pPr algn="just"/>
            <a:r>
              <a:rPr lang="en-US" sz="2000" dirty="0">
                <a:latin typeface="Times New Roman" pitchFamily="18" charset="0"/>
                <a:cs typeface="Times New Roman" pitchFamily="18" charset="0"/>
              </a:rPr>
              <a:t>Thermosphere (Ionosphere)</a:t>
            </a:r>
          </a:p>
          <a:p>
            <a:pPr marL="0" indent="0" algn="just">
              <a:buNone/>
            </a:pPr>
            <a:r>
              <a:rPr lang="en-US" sz="2000" b="1" dirty="0">
                <a:latin typeface="Times New Roman" pitchFamily="18" charset="0"/>
                <a:cs typeface="Times New Roman" pitchFamily="18" charset="0"/>
              </a:rPr>
              <a:t>Troposphere</a:t>
            </a:r>
          </a:p>
          <a:p>
            <a:pPr algn="just"/>
            <a:r>
              <a:rPr lang="en-US" sz="2000" dirty="0">
                <a:latin typeface="Times New Roman" pitchFamily="18" charset="0"/>
                <a:cs typeface="Times New Roman" pitchFamily="18" charset="0"/>
              </a:rPr>
              <a:t>It is the lowermost layer of the atmosphere</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The height of this layer is about 18 km on the equator and 8 km on the poles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Troposphere contains dust particles and water </a:t>
            </a:r>
            <a:r>
              <a:rPr lang="en-US" sz="2000" dirty="0" err="1">
                <a:latin typeface="Times New Roman" pitchFamily="18" charset="0"/>
                <a:cs typeface="Times New Roman" pitchFamily="18" charset="0"/>
              </a:rPr>
              <a:t>vapour</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This is the most important layer of the atmosphere because all kinds of weather changes take place only in this layer.</a:t>
            </a:r>
          </a:p>
          <a:p>
            <a:pPr algn="just"/>
            <a:r>
              <a:rPr lang="en-US" sz="2000" dirty="0">
                <a:latin typeface="Times New Roman" pitchFamily="18" charset="0"/>
                <a:cs typeface="Times New Roman" pitchFamily="18" charset="0"/>
              </a:rPr>
              <a:t>The air never remains static in this layer. Therefore this layer is called ‘changing sphere’ or troposphere.</a:t>
            </a:r>
          </a:p>
          <a:p>
            <a:pPr marL="0" indent="0" algn="just">
              <a:buNone/>
            </a:pPr>
            <a:r>
              <a:rPr lang="en-US" sz="2000" b="1" dirty="0">
                <a:latin typeface="Times New Roman" pitchFamily="18" charset="0"/>
                <a:cs typeface="Times New Roman" pitchFamily="18" charset="0"/>
              </a:rPr>
              <a:t>Stratosphere</a:t>
            </a:r>
          </a:p>
          <a:p>
            <a:pPr algn="just"/>
            <a:r>
              <a:rPr lang="en-US" sz="2000" dirty="0">
                <a:latin typeface="Times New Roman" pitchFamily="18" charset="0"/>
                <a:cs typeface="Times New Roman" pitchFamily="18" charset="0"/>
              </a:rPr>
              <a:t>Stratosphere is found just above the troposphere.</a:t>
            </a:r>
          </a:p>
          <a:p>
            <a:pPr algn="just"/>
            <a:r>
              <a:rPr lang="en-US" sz="2000" dirty="0">
                <a:latin typeface="Times New Roman" pitchFamily="18" charset="0"/>
                <a:cs typeface="Times New Roman" pitchFamily="18" charset="0"/>
              </a:rPr>
              <a:t>It extends up to a height of 50 km</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One important feature of stratosphere is that it contains a layer of ozone gas.</a:t>
            </a:r>
          </a:p>
          <a:p>
            <a:pPr algn="just"/>
            <a:r>
              <a:rPr lang="en-US" sz="2000" dirty="0">
                <a:latin typeface="Times New Roman" pitchFamily="18" charset="0"/>
                <a:cs typeface="Times New Roman" pitchFamily="18" charset="0"/>
              </a:rPr>
              <a:t>It is the region of the stratosphere that absorbs most of the sun’s ultra-violet radiations.</a:t>
            </a:r>
          </a:p>
          <a:p>
            <a:endParaRPr lang="en-US" sz="2000" dirty="0"/>
          </a:p>
        </p:txBody>
      </p:sp>
    </p:spTree>
    <p:extLst>
      <p:ext uri="{BB962C8B-B14F-4D97-AF65-F5344CB8AC3E}">
        <p14:creationId xmlns:p14="http://schemas.microsoft.com/office/powerpoint/2010/main" val="3284600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381000"/>
            <a:ext cx="8915400" cy="6324600"/>
          </a:xfrm>
        </p:spPr>
        <p:txBody>
          <a:bodyPr>
            <a:normAutofit/>
          </a:bodyPr>
          <a:lstStyle/>
          <a:p>
            <a:pPr marL="0" indent="0" algn="just">
              <a:buNone/>
            </a:pPr>
            <a:r>
              <a:rPr lang="en-US" sz="2000" b="1" dirty="0">
                <a:latin typeface="Times New Roman" pitchFamily="18" charset="0"/>
                <a:cs typeface="Times New Roman" pitchFamily="18" charset="0"/>
              </a:rPr>
              <a:t>Mesosphere</a:t>
            </a:r>
          </a:p>
          <a:p>
            <a:pPr algn="just"/>
            <a:r>
              <a:rPr lang="en-US" sz="2000" dirty="0">
                <a:latin typeface="Times New Roman" pitchFamily="18" charset="0"/>
                <a:cs typeface="Times New Roman" pitchFamily="18" charset="0"/>
              </a:rPr>
              <a:t>It is the third layer of the atmosphere spreading over the stratosphere.</a:t>
            </a:r>
          </a:p>
          <a:p>
            <a:pPr algn="just"/>
            <a:r>
              <a:rPr lang="en-US" sz="2000" dirty="0">
                <a:latin typeface="Times New Roman" pitchFamily="18" charset="0"/>
                <a:cs typeface="Times New Roman" pitchFamily="18" charset="0"/>
              </a:rPr>
              <a:t>It extends up to a height of 80 km.</a:t>
            </a:r>
          </a:p>
          <a:p>
            <a:pPr algn="just"/>
            <a:r>
              <a:rPr lang="en-US" sz="2000" dirty="0">
                <a:latin typeface="Times New Roman" pitchFamily="18" charset="0"/>
                <a:cs typeface="Times New Roman" pitchFamily="18" charset="0"/>
              </a:rPr>
              <a:t>In this layer, the temperature starts decreasing with increasing altitude and reaches up to – 100 degree Celsius at the height of 80 km.</a:t>
            </a:r>
          </a:p>
          <a:p>
            <a:pPr algn="just"/>
            <a:r>
              <a:rPr lang="en-US" sz="2000" dirty="0">
                <a:latin typeface="Times New Roman" pitchFamily="18" charset="0"/>
                <a:cs typeface="Times New Roman" pitchFamily="18" charset="0"/>
              </a:rPr>
              <a:t>Meteors or falling stars occur in this layer</a:t>
            </a:r>
            <a:r>
              <a:rPr lang="en-US" sz="2000" dirty="0" smtClean="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Thermosphere</a:t>
            </a:r>
          </a:p>
          <a:p>
            <a:pPr algn="just"/>
            <a:r>
              <a:rPr lang="en-US" sz="2000" dirty="0">
                <a:latin typeface="Times New Roman" pitchFamily="18" charset="0"/>
                <a:cs typeface="Times New Roman" pitchFamily="18" charset="0"/>
              </a:rPr>
              <a:t>This layer is located between 80 and 400 </a:t>
            </a:r>
            <a:r>
              <a:rPr lang="en-US" sz="2000" dirty="0" smtClean="0">
                <a:latin typeface="Times New Roman" pitchFamily="18" charset="0"/>
                <a:cs typeface="Times New Roman" pitchFamily="18" charset="0"/>
              </a:rPr>
              <a:t>km.</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contains electrically charged particles known as ions</a:t>
            </a:r>
            <a:r>
              <a:rPr lang="en-US" sz="2000" dirty="0" smtClean="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hence, it is known as the </a:t>
            </a:r>
            <a:r>
              <a:rPr lang="en-US" sz="2000" b="1" dirty="0">
                <a:latin typeface="Times New Roman" pitchFamily="18" charset="0"/>
                <a:cs typeface="Times New Roman" pitchFamily="18" charset="0"/>
              </a:rPr>
              <a:t>ionosphere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temperature here starts increasing with heights</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Hydrosphere:- </a:t>
            </a:r>
          </a:p>
          <a:p>
            <a:pPr marL="0" indent="0" algn="just">
              <a:buNone/>
            </a:pPr>
            <a:r>
              <a:rPr lang="en-US" sz="2000" dirty="0" smtClean="0">
                <a:latin typeface="Times New Roman" pitchFamily="18" charset="0"/>
                <a:cs typeface="Times New Roman" pitchFamily="18" charset="0"/>
              </a:rPr>
              <a:t>A</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hydrosphere</a:t>
            </a:r>
            <a:r>
              <a:rPr lang="en-US" sz="2000" dirty="0">
                <a:latin typeface="Times New Roman" pitchFamily="18" charset="0"/>
                <a:cs typeface="Times New Roman" pitchFamily="18" charset="0"/>
              </a:rPr>
              <a:t> is the total amount of water on a planet</a:t>
            </a:r>
            <a:r>
              <a:rPr lang="en-US" sz="2000" dirty="0" smtClean="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The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hydrosphere</a:t>
            </a:r>
            <a:r>
              <a:rPr lang="en-US" sz="2000" dirty="0">
                <a:latin typeface="Times New Roman" pitchFamily="18" charset="0"/>
                <a:cs typeface="Times New Roman" pitchFamily="18" charset="0"/>
              </a:rPr>
              <a:t> includes water that is on the surface of the planet, underground, and in the air. A planet's </a:t>
            </a:r>
            <a:r>
              <a:rPr lang="en-US" sz="2000" b="1" dirty="0">
                <a:latin typeface="Times New Roman" pitchFamily="18" charset="0"/>
                <a:cs typeface="Times New Roman" pitchFamily="18" charset="0"/>
              </a:rPr>
              <a:t>hydrosphere</a:t>
            </a:r>
            <a:r>
              <a:rPr lang="en-US" sz="2000" dirty="0">
                <a:latin typeface="Times New Roman" pitchFamily="18" charset="0"/>
                <a:cs typeface="Times New Roman" pitchFamily="18" charset="0"/>
              </a:rPr>
              <a:t> can be liquid, vapor, or ice. On Earth, liquid water exists on the surface in the form of oceans, lakes and rivers.</a:t>
            </a:r>
          </a:p>
          <a:p>
            <a:pPr marL="0" indent="0" algn="just">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057400"/>
            <a:ext cx="2590799" cy="3124200"/>
          </a:xfrm>
          <a:prstGeom prst="rect">
            <a:avLst/>
          </a:prstGeom>
        </p:spPr>
      </p:pic>
    </p:spTree>
    <p:extLst>
      <p:ext uri="{BB962C8B-B14F-4D97-AF65-F5344CB8AC3E}">
        <p14:creationId xmlns:p14="http://schemas.microsoft.com/office/powerpoint/2010/main" val="1650003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228600"/>
            <a:ext cx="8763000" cy="6400800"/>
          </a:xfrm>
        </p:spPr>
        <p:txBody>
          <a:bodyPr>
            <a:normAutofit/>
          </a:bodyPr>
          <a:lstStyle/>
          <a:p>
            <a:pPr marL="0" indent="0" algn="just">
              <a:buNone/>
            </a:pPr>
            <a:r>
              <a:rPr lang="en-US" sz="2000" b="1" dirty="0"/>
              <a:t>MAJOR WATER </a:t>
            </a:r>
            <a:r>
              <a:rPr lang="en-US" sz="2000" b="1" dirty="0" smtClean="0"/>
              <a:t>COMPARTMENTS</a:t>
            </a: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ocean is the </a:t>
            </a:r>
            <a:r>
              <a:rPr lang="en-US" sz="2000" b="1" dirty="0">
                <a:latin typeface="Times New Roman" pitchFamily="18" charset="0"/>
                <a:cs typeface="Times New Roman" pitchFamily="18" charset="0"/>
              </a:rPr>
              <a:t>largest</a:t>
            </a:r>
            <a:r>
              <a:rPr lang="en-US" sz="2000" dirty="0">
                <a:latin typeface="Times New Roman" pitchFamily="18" charset="0"/>
                <a:cs typeface="Times New Roman" pitchFamily="18" charset="0"/>
              </a:rPr>
              <a:t> of the </a:t>
            </a:r>
            <a:r>
              <a:rPr lang="en-US" sz="2000" b="1" dirty="0">
                <a:latin typeface="Times New Roman" pitchFamily="18" charset="0"/>
                <a:cs typeface="Times New Roman" pitchFamily="18" charset="0"/>
              </a:rPr>
              <a:t>compartments</a:t>
            </a:r>
            <a:r>
              <a:rPr lang="en-US" sz="2000" dirty="0">
                <a:latin typeface="Times New Roman" pitchFamily="18" charset="0"/>
                <a:cs typeface="Times New Roman" pitchFamily="18" charset="0"/>
              </a:rPr>
              <a:t>, containing 97% of the earth's </a:t>
            </a:r>
            <a:r>
              <a:rPr lang="en-US" sz="2000" b="1" dirty="0">
                <a:latin typeface="Times New Roman" pitchFamily="18" charset="0"/>
                <a:cs typeface="Times New Roman" pitchFamily="18" charset="0"/>
              </a:rPr>
              <a:t>water</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Permanent ice </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mountain glaciers is the largest storage on earth nearly 69% of the total freshwater supply. </a:t>
            </a:r>
          </a:p>
          <a:p>
            <a:pPr algn="just"/>
            <a:r>
              <a:rPr lang="en-US" sz="2000" dirty="0" smtClean="0">
                <a:latin typeface="Times New Roman" pitchFamily="18" charset="0"/>
                <a:cs typeface="Times New Roman" pitchFamily="18" charset="0"/>
              </a:rPr>
              <a:t>Ground water also contain freshwater 30% and only one percent is found in surface water storage such as lakes, swamps and marshes. Minute amount is also stored in soil, atmosphere and in biological organisms.</a:t>
            </a:r>
          </a:p>
          <a:p>
            <a:pPr marL="0" indent="0" algn="just">
              <a:buNone/>
            </a:pPr>
            <a:r>
              <a:rPr lang="en-US" sz="2000" b="1" dirty="0" smtClean="0">
                <a:latin typeface="Times New Roman" pitchFamily="18" charset="0"/>
                <a:cs typeface="Times New Roman" pitchFamily="18" charset="0"/>
              </a:rPr>
              <a:t>Water cycle:-  </a:t>
            </a:r>
          </a:p>
          <a:p>
            <a:pPr marL="0" indent="0" algn="just">
              <a:buNone/>
            </a:pPr>
            <a:r>
              <a:rPr lang="en-US" sz="2000" b="1" dirty="0">
                <a:latin typeface="Times New Roman" pitchFamily="18" charset="0"/>
                <a:cs typeface="Times New Roman" pitchFamily="18" charset="0"/>
              </a:rPr>
              <a:t>Water cycle</a:t>
            </a:r>
            <a:r>
              <a:rPr lang="en-US" sz="2000" dirty="0">
                <a:latin typeface="Times New Roman" pitchFamily="18" charset="0"/>
                <a:cs typeface="Times New Roman" pitchFamily="18" charset="0"/>
              </a:rPr>
              <a:t>, also called </a:t>
            </a:r>
            <a:r>
              <a:rPr lang="en-US" sz="2000" b="1" dirty="0">
                <a:latin typeface="Times New Roman" pitchFamily="18" charset="0"/>
                <a:cs typeface="Times New Roman" pitchFamily="18" charset="0"/>
              </a:rPr>
              <a:t>hydrologic cycle</a:t>
            </a:r>
            <a:r>
              <a:rPr lang="en-US" sz="2000" dirty="0">
                <a:latin typeface="Times New Roman" pitchFamily="18" charset="0"/>
                <a:cs typeface="Times New Roman" pitchFamily="18" charset="0"/>
              </a:rPr>
              <a:t>, cycle that involves the continuous circulation of water in the Earth-atmosphere system. </a:t>
            </a:r>
            <a:r>
              <a:rPr lang="en-US" sz="2000" dirty="0" smtClean="0">
                <a:latin typeface="Times New Roman" pitchFamily="18" charset="0"/>
                <a:cs typeface="Times New Roman" pitchFamily="18" charset="0"/>
              </a:rPr>
              <a:t>The processes </a:t>
            </a:r>
            <a:r>
              <a:rPr lang="en-US" sz="2000" dirty="0">
                <a:latin typeface="Times New Roman" pitchFamily="18" charset="0"/>
                <a:cs typeface="Times New Roman" pitchFamily="18" charset="0"/>
              </a:rPr>
              <a:t>involved in the water </a:t>
            </a:r>
            <a:r>
              <a:rPr lang="en-US" sz="2000" dirty="0" smtClean="0">
                <a:latin typeface="Times New Roman" pitchFamily="18" charset="0"/>
                <a:cs typeface="Times New Roman" pitchFamily="18" charset="0"/>
              </a:rPr>
              <a:t>cycle, are </a:t>
            </a:r>
            <a:r>
              <a:rPr lang="en-US" sz="2000" dirty="0">
                <a:latin typeface="Times New Roman" pitchFamily="18" charset="0"/>
                <a:cs typeface="Times New Roman" pitchFamily="18" charset="0"/>
              </a:rPr>
              <a:t>evaporation, transpiration, condensation, precipitation, and runoff. </a:t>
            </a:r>
            <a:endParaRPr lang="en-US" sz="2000"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Evaporation:- </a:t>
            </a:r>
            <a:r>
              <a:rPr lang="en-US" sz="2000" dirty="0" smtClean="0">
                <a:latin typeface="Times New Roman" pitchFamily="18" charset="0"/>
                <a:cs typeface="Times New Roman" pitchFamily="18" charset="0"/>
              </a:rPr>
              <a:t>one </a:t>
            </a:r>
            <a:r>
              <a:rPr lang="en-US" sz="2000" dirty="0">
                <a:latin typeface="Times New Roman" pitchFamily="18" charset="0"/>
                <a:cs typeface="Times New Roman" pitchFamily="18" charset="0"/>
              </a:rPr>
              <a:t>of the major processes in the cycle, is the transfer of water from the surface of the </a:t>
            </a:r>
            <a:r>
              <a:rPr lang="en-US" sz="2000" dirty="0" smtClean="0">
                <a:latin typeface="Times New Roman" pitchFamily="18" charset="0"/>
                <a:cs typeface="Times New Roman" pitchFamily="18" charset="0"/>
              </a:rPr>
              <a:t>Earth to </a:t>
            </a:r>
            <a:r>
              <a:rPr lang="en-US" sz="2000" dirty="0">
                <a:latin typeface="Times New Roman" pitchFamily="18" charset="0"/>
                <a:cs typeface="Times New Roman" pitchFamily="18" charset="0"/>
              </a:rPr>
              <a:t>the atmosphere. By evaporation, water in the liquid state is transferred to the gaseous, or </a:t>
            </a:r>
            <a:r>
              <a:rPr lang="en-US" sz="2000" dirty="0" err="1">
                <a:latin typeface="Times New Roman" pitchFamily="18" charset="0"/>
                <a:cs typeface="Times New Roman" pitchFamily="18" charset="0"/>
              </a:rPr>
              <a:t>vapour</a:t>
            </a:r>
            <a:r>
              <a:rPr lang="en-US" sz="2000" dirty="0">
                <a:latin typeface="Times New Roman" pitchFamily="18" charset="0"/>
                <a:cs typeface="Times New Roman" pitchFamily="18" charset="0"/>
              </a:rPr>
              <a:t>, state. The main factors affecting evaporation are temperature, humidity, wind </a:t>
            </a:r>
            <a:r>
              <a:rPr lang="en-US" sz="2000" dirty="0" smtClean="0">
                <a:latin typeface="Times New Roman" pitchFamily="18" charset="0"/>
                <a:cs typeface="Times New Roman" pitchFamily="18" charset="0"/>
              </a:rPr>
              <a:t>speed, and</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solar radiation.</a:t>
            </a:r>
            <a:r>
              <a:rPr lang="en-US" sz="2000" dirty="0">
                <a:latin typeface="Times New Roman" pitchFamily="18" charset="0"/>
                <a:cs typeface="Times New Roman" pitchFamily="18" charset="0"/>
              </a:rPr>
              <a:t> Transpiration is the evaporation of water through minute pores, or stomata, in the leaves of </a:t>
            </a:r>
            <a:r>
              <a:rPr lang="en-US" sz="2000" dirty="0" smtClean="0">
                <a:latin typeface="Times New Roman" pitchFamily="18" charset="0"/>
                <a:cs typeface="Times New Roman" pitchFamily="18" charset="0"/>
              </a:rPr>
              <a:t>plants.</a:t>
            </a:r>
          </a:p>
        </p:txBody>
      </p:sp>
    </p:spTree>
    <p:extLst>
      <p:ext uri="{BB962C8B-B14F-4D97-AF65-F5344CB8AC3E}">
        <p14:creationId xmlns:p14="http://schemas.microsoft.com/office/powerpoint/2010/main" val="279366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228600"/>
            <a:ext cx="8839200" cy="6553200"/>
          </a:xfrm>
        </p:spPr>
        <p:txBody>
          <a:bodyPr>
            <a:normAutofit/>
          </a:bodyPr>
          <a:lstStyle/>
          <a:p>
            <a:pPr marL="0" indent="0" algn="just">
              <a:buNone/>
            </a:pPr>
            <a:r>
              <a:rPr lang="en-US" sz="2000" b="1" dirty="0" smtClean="0">
                <a:latin typeface="Times New Roman" pitchFamily="18" charset="0"/>
                <a:cs typeface="Times New Roman" pitchFamily="18" charset="0"/>
              </a:rPr>
              <a:t>Condensation:- </a:t>
            </a:r>
            <a:r>
              <a:rPr lang="en-US" sz="2000" dirty="0" smtClean="0">
                <a:latin typeface="Times New Roman" pitchFamily="18" charset="0"/>
                <a:cs typeface="Times New Roman" pitchFamily="18" charset="0"/>
              </a:rPr>
              <a:t>it is opposite to evaporation. It occurs when a gas is changed into liquid. Condensation occurs when the temperature of the </a:t>
            </a:r>
            <a:r>
              <a:rPr lang="en-US" sz="2000" dirty="0" err="1" smtClean="0">
                <a:latin typeface="Times New Roman" pitchFamily="18" charset="0"/>
                <a:cs typeface="Times New Roman" pitchFamily="18" charset="0"/>
              </a:rPr>
              <a:t>vapour</a:t>
            </a:r>
            <a:r>
              <a:rPr lang="en-US" sz="2000" dirty="0" smtClean="0">
                <a:latin typeface="Times New Roman" pitchFamily="18" charset="0"/>
                <a:cs typeface="Times New Roman" pitchFamily="18" charset="0"/>
              </a:rPr>
              <a:t> decreases. When the water droplet formed from condensation are very small they remain suspended in atmosphere. These millions of droplets of suspended water from clouds in the sky or fog at ground level. </a:t>
            </a:r>
          </a:p>
          <a:p>
            <a:pPr marL="0" indent="0" algn="just">
              <a:buNone/>
            </a:pPr>
            <a:r>
              <a:rPr lang="en-US" sz="2000" b="1" dirty="0" smtClean="0">
                <a:latin typeface="Times New Roman" pitchFamily="18" charset="0"/>
                <a:cs typeface="Times New Roman" pitchFamily="18" charset="0"/>
              </a:rPr>
              <a:t>Precipitation:- </a:t>
            </a:r>
            <a:r>
              <a:rPr lang="en-US" sz="2000" dirty="0" smtClean="0">
                <a:latin typeface="Times New Roman" pitchFamily="18" charset="0"/>
                <a:cs typeface="Times New Roman" pitchFamily="18" charset="0"/>
              </a:rPr>
              <a:t>it is the process that occurs when any and all forms including rain, snow, hail </a:t>
            </a:r>
            <a:r>
              <a:rPr lang="en-US" sz="2000" dirty="0" err="1" smtClean="0">
                <a:latin typeface="Times New Roman" pitchFamily="18" charset="0"/>
                <a:cs typeface="Times New Roman" pitchFamily="18" charset="0"/>
              </a:rPr>
              <a:t>etc</a:t>
            </a:r>
            <a:r>
              <a:rPr lang="en-US" sz="2000" dirty="0" smtClean="0">
                <a:latin typeface="Times New Roman" pitchFamily="18" charset="0"/>
                <a:cs typeface="Times New Roman" pitchFamily="18" charset="0"/>
              </a:rPr>
              <a:t> of water particles fall from the atmosphere and reach the ground.</a:t>
            </a:r>
          </a:p>
          <a:p>
            <a:pPr marL="0" indent="0" algn="just">
              <a:buNone/>
            </a:pPr>
            <a:r>
              <a:rPr lang="en-US" sz="2000" b="1" dirty="0" smtClean="0">
                <a:latin typeface="Times New Roman" pitchFamily="18" charset="0"/>
                <a:cs typeface="Times New Roman" pitchFamily="18" charset="0"/>
              </a:rPr>
              <a:t>Surface runoff :- </a:t>
            </a:r>
            <a:r>
              <a:rPr lang="en-US" sz="2000" dirty="0" smtClean="0">
                <a:latin typeface="Times New Roman" pitchFamily="18" charset="0"/>
                <a:cs typeface="Times New Roman" pitchFamily="18" charset="0"/>
              </a:rPr>
              <a:t>most of the water that returns to earth as precipitation runoff the surface of the land and flows downhill into stream, rivers, ponds and lakes. Small streams flow into larger streams then into rivers and finally in oceans. From oceans water is again evaporated. </a:t>
            </a:r>
          </a:p>
          <a:p>
            <a:pPr marL="0" indent="0" algn="just">
              <a:buNone/>
            </a:pPr>
            <a:r>
              <a:rPr lang="en-US" sz="2000" b="1" dirty="0" smtClean="0">
                <a:latin typeface="Times New Roman" pitchFamily="18" charset="0"/>
                <a:cs typeface="Times New Roman" pitchFamily="18" charset="0"/>
              </a:rPr>
              <a:t>Importance of water cycle:-</a:t>
            </a:r>
          </a:p>
          <a:p>
            <a:pPr marL="0" indent="0" algn="just">
              <a:buNone/>
            </a:pPr>
            <a:r>
              <a:rPr lang="en-US" sz="2000" dirty="0">
                <a:latin typeface="Times New Roman" pitchFamily="18" charset="0"/>
                <a:cs typeface="Times New Roman" pitchFamily="18" charset="0"/>
              </a:rPr>
              <a:t>The water cycle is extremely </a:t>
            </a:r>
            <a:r>
              <a:rPr lang="en-US" sz="2000" dirty="0" smtClean="0">
                <a:latin typeface="Times New Roman" pitchFamily="18" charset="0"/>
                <a:cs typeface="Times New Roman" pitchFamily="18" charset="0"/>
              </a:rPr>
              <a:t>important</a:t>
            </a:r>
          </a:p>
          <a:p>
            <a:pPr marL="0" indent="0" algn="just">
              <a:buNone/>
            </a:pPr>
            <a:r>
              <a:rPr lang="en-US" sz="2000" dirty="0">
                <a:latin typeface="Times New Roman" pitchFamily="18" charset="0"/>
                <a:cs typeface="Times New Roman" pitchFamily="18" charset="0"/>
              </a:rPr>
              <a:t> process because it ensures the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availability </a:t>
            </a:r>
            <a:r>
              <a:rPr lang="en-US" sz="2000" dirty="0">
                <a:latin typeface="Times New Roman" pitchFamily="18" charset="0"/>
                <a:cs typeface="Times New Roman" pitchFamily="18" charset="0"/>
              </a:rPr>
              <a:t>of water for </a:t>
            </a:r>
            <a:r>
              <a:rPr lang="en-US" sz="2000" dirty="0" smtClean="0">
                <a:latin typeface="Times New Roman" pitchFamily="18" charset="0"/>
                <a:cs typeface="Times New Roman" pitchFamily="18" charset="0"/>
              </a:rPr>
              <a:t>all</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living organisms and </a:t>
            </a:r>
            <a:r>
              <a:rPr lang="en-US" sz="2000" dirty="0" smtClean="0">
                <a:latin typeface="Times New Roman" pitchFamily="18" charset="0"/>
                <a:cs typeface="Times New Roman" pitchFamily="18" charset="0"/>
              </a:rPr>
              <a:t>regulates</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weather patterns on our planet. If </a:t>
            </a:r>
            <a:r>
              <a:rPr lang="en-US" sz="2000" dirty="0" smtClean="0">
                <a:latin typeface="Times New Roman" pitchFamily="18" charset="0"/>
                <a:cs typeface="Times New Roman" pitchFamily="18" charset="0"/>
              </a:rPr>
              <a:t>water</a:t>
            </a:r>
          </a:p>
          <a:p>
            <a:pPr marL="0" indent="0" algn="just">
              <a:buNone/>
            </a:pPr>
            <a:r>
              <a:rPr lang="en-US" sz="2000" dirty="0">
                <a:latin typeface="Times New Roman" pitchFamily="18" charset="0"/>
                <a:cs typeface="Times New Roman" pitchFamily="18" charset="0"/>
              </a:rPr>
              <a:t> didn't naturally recycle itself, we would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run </a:t>
            </a:r>
            <a:r>
              <a:rPr lang="en-US" sz="2000" dirty="0">
                <a:latin typeface="Times New Roman" pitchFamily="18" charset="0"/>
                <a:cs typeface="Times New Roman" pitchFamily="18" charset="0"/>
              </a:rPr>
              <a:t>out of clean water, which is essential to life</a:t>
            </a:r>
            <a:r>
              <a:rPr lang="en-US" sz="2000" dirty="0"/>
              <a:t>.</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200" y="3657600"/>
            <a:ext cx="3925830" cy="2971800"/>
          </a:xfrm>
          <a:prstGeom prst="rect">
            <a:avLst/>
          </a:prstGeom>
        </p:spPr>
      </p:pic>
    </p:spTree>
    <p:extLst>
      <p:ext uri="{BB962C8B-B14F-4D97-AF65-F5344CB8AC3E}">
        <p14:creationId xmlns:p14="http://schemas.microsoft.com/office/powerpoint/2010/main" val="4092639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304800"/>
            <a:ext cx="8915400" cy="6400800"/>
          </a:xfrm>
        </p:spPr>
        <p:txBody>
          <a:bodyPr>
            <a:normAutofit fontScale="92500" lnSpcReduction="10000"/>
          </a:bodyPr>
          <a:lstStyle/>
          <a:p>
            <a:pPr marL="0" indent="0" algn="just">
              <a:buNone/>
            </a:pPr>
            <a:r>
              <a:rPr lang="en-US" sz="2000" b="1" dirty="0" smtClean="0">
                <a:latin typeface="Times New Roman" pitchFamily="18" charset="0"/>
                <a:cs typeface="Times New Roman" pitchFamily="18" charset="0"/>
              </a:rPr>
              <a:t>Biosphere:- </a:t>
            </a:r>
            <a:r>
              <a:rPr lang="en-US" sz="2000" dirty="0" smtClean="0">
                <a:latin typeface="Times New Roman" pitchFamily="18" charset="0"/>
                <a:cs typeface="Times New Roman" pitchFamily="18" charset="0"/>
              </a:rPr>
              <a:t>the biosphere</a:t>
            </a:r>
            <a:r>
              <a:rPr lang="en-US" sz="2000" dirty="0">
                <a:latin typeface="Times New Roman" pitchFamily="18" charset="0"/>
                <a:cs typeface="Times New Roman" pitchFamily="18" charset="0"/>
              </a:rPr>
              <a:t> is the global ecological system integrating all living beings and their relationships, including their interaction with the elements of the lithosphere, geosphere, hydrosphere, and atmosphere</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World major biomes:-Definition of biome:-</a:t>
            </a:r>
          </a:p>
          <a:p>
            <a:pPr marL="0" indent="0" algn="just">
              <a:buNone/>
            </a:pPr>
            <a:r>
              <a:rPr lang="en-US" sz="2000" b="1" dirty="0" smtClean="0">
                <a:latin typeface="Times New Roman" pitchFamily="18" charset="0"/>
                <a:cs typeface="Times New Roman" pitchFamily="18" charset="0"/>
              </a:rPr>
              <a:t>Biomes</a:t>
            </a:r>
            <a:r>
              <a:rPr lang="en-US" sz="2000" dirty="0">
                <a:latin typeface="Times New Roman" pitchFamily="18" charset="0"/>
                <a:cs typeface="Times New Roman" pitchFamily="18" charset="0"/>
              </a:rPr>
              <a:t> are very large ecological areas on the earth's surface, with fauna and flora (animals and plants) adapting to their environment</a:t>
            </a:r>
            <a:r>
              <a:rPr lang="en-US" sz="2000" dirty="0" smtClean="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Biomes are divided into 5 types. </a:t>
            </a:r>
            <a:r>
              <a:rPr lang="en-US" sz="2000" dirty="0">
                <a:latin typeface="Times New Roman" pitchFamily="18" charset="0"/>
                <a:cs typeface="Times New Roman" pitchFamily="18" charset="0"/>
              </a:rPr>
              <a:t>A</a:t>
            </a:r>
            <a:r>
              <a:rPr lang="en-US" sz="2000" dirty="0" smtClean="0">
                <a:latin typeface="Times New Roman" pitchFamily="18" charset="0"/>
                <a:cs typeface="Times New Roman" pitchFamily="18" charset="0"/>
              </a:rPr>
              <a:t>quatic</a:t>
            </a:r>
            <a:r>
              <a:rPr lang="en-US" sz="2000" dirty="0">
                <a:latin typeface="Times New Roman" pitchFamily="18" charset="0"/>
                <a:cs typeface="Times New Roman" pitchFamily="18" charset="0"/>
              </a:rPr>
              <a:t>, forest, desert, tundra, and grassland. These five types of biomes can be further divided by differences in seasons or animal and </a:t>
            </a:r>
            <a:r>
              <a:rPr lang="en-US" sz="2000" dirty="0" smtClean="0">
                <a:latin typeface="Times New Roman" pitchFamily="18" charset="0"/>
                <a:cs typeface="Times New Roman" pitchFamily="18" charset="0"/>
              </a:rPr>
              <a:t>plant species.</a:t>
            </a:r>
          </a:p>
          <a:p>
            <a:pPr marL="0" indent="0" algn="just">
              <a:buNone/>
            </a:pPr>
            <a:r>
              <a:rPr lang="en-US" sz="2000" b="1" dirty="0" smtClean="0">
                <a:latin typeface="Times New Roman" pitchFamily="18" charset="0"/>
                <a:cs typeface="Times New Roman" pitchFamily="18" charset="0"/>
              </a:rPr>
              <a:t>Aquatic biome:-</a:t>
            </a:r>
          </a:p>
          <a:p>
            <a:pPr marL="0" indent="0" algn="just">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aquatic biome consists of any part of Earth that is covered with water. This includes freshwater and salt water. The aquatic biome can be further divided into </a:t>
            </a:r>
            <a:r>
              <a:rPr lang="en-US" sz="2000" b="1" dirty="0">
                <a:latin typeface="Times New Roman" pitchFamily="18" charset="0"/>
                <a:cs typeface="Times New Roman" pitchFamily="18" charset="0"/>
              </a:rPr>
              <a:t>freshwater biomes, marine biomes, wetland </a:t>
            </a:r>
            <a:r>
              <a:rPr lang="en-US" sz="2000" b="1" dirty="0" smtClean="0">
                <a:latin typeface="Times New Roman" pitchFamily="18" charset="0"/>
                <a:cs typeface="Times New Roman" pitchFamily="18" charset="0"/>
              </a:rPr>
              <a:t>biomes and </a:t>
            </a:r>
            <a:r>
              <a:rPr lang="en-US" sz="2000" b="1" dirty="0">
                <a:latin typeface="Times New Roman" pitchFamily="18" charset="0"/>
                <a:cs typeface="Times New Roman" pitchFamily="18" charset="0"/>
              </a:rPr>
              <a:t>coral reef </a:t>
            </a:r>
            <a:r>
              <a:rPr lang="en-US" sz="2000" b="1" dirty="0" smtClean="0">
                <a:latin typeface="Times New Roman" pitchFamily="18" charset="0"/>
                <a:cs typeface="Times New Roman" pitchFamily="18" charset="0"/>
              </a:rPr>
              <a:t>biomes.</a:t>
            </a:r>
          </a:p>
          <a:p>
            <a:pPr marL="0" indent="0" algn="just">
              <a:buNone/>
            </a:pPr>
            <a:r>
              <a:rPr lang="en-US" sz="2000" dirty="0" smtClean="0">
                <a:latin typeface="Times New Roman" pitchFamily="18" charset="0"/>
                <a:cs typeface="Times New Roman" pitchFamily="18" charset="0"/>
              </a:rPr>
              <a:t>Example of marine biomes include star fishes, sharks, tuna and sea birds. Examples of animals in freshwater biomes include salmon, tilapia worms, water surface insects and crabs.</a:t>
            </a:r>
          </a:p>
          <a:p>
            <a:pPr marL="0" indent="0" algn="just">
              <a:buNone/>
            </a:pPr>
            <a:r>
              <a:rPr lang="en-US" sz="2000" b="1" dirty="0">
                <a:latin typeface="Times New Roman" pitchFamily="18" charset="0"/>
                <a:cs typeface="Times New Roman" pitchFamily="18" charset="0"/>
              </a:rPr>
              <a:t>Forest biome:-</a:t>
            </a:r>
          </a:p>
          <a:p>
            <a:pPr marL="0" indent="0" algn="just">
              <a:buNone/>
            </a:pPr>
            <a:r>
              <a:rPr lang="en-US" sz="2000" dirty="0">
                <a:latin typeface="Times New Roman" pitchFamily="18" charset="0"/>
                <a:cs typeface="Times New Roman" pitchFamily="18" charset="0"/>
              </a:rPr>
              <a:t>The forest biome is the largest and has a wide variety of </a:t>
            </a:r>
            <a:r>
              <a:rPr lang="en-US" sz="2000" b="1" dirty="0">
                <a:latin typeface="Times New Roman" pitchFamily="18" charset="0"/>
                <a:cs typeface="Times New Roman" pitchFamily="18" charset="0"/>
              </a:rPr>
              <a:t>plants, trees, animals, insects, and microscopic organisms. </a:t>
            </a:r>
            <a:r>
              <a:rPr lang="en-US" sz="2000" dirty="0">
                <a:latin typeface="Times New Roman" pitchFamily="18" charset="0"/>
                <a:cs typeface="Times New Roman" pitchFamily="18" charset="0"/>
              </a:rPr>
              <a:t>The major characteristic of the forest biome is its trees. About 30% of the Earth is considered a part of the forest biome</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The forest biome is subdivided by its climate and types of trees present. These subdivisions are: the rainforest biome, temperate biome, alpine biome, and taiga biome. </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85005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
          </a:xfrm>
        </p:spPr>
        <p:txBody>
          <a:bodyPr>
            <a:normAutofit fontScale="90000"/>
          </a:bodyPr>
          <a:lstStyle/>
          <a:p>
            <a:endParaRPr lang="en-US" dirty="0"/>
          </a:p>
        </p:txBody>
      </p:sp>
      <p:sp>
        <p:nvSpPr>
          <p:cNvPr id="3" name="Content Placeholder 2"/>
          <p:cNvSpPr>
            <a:spLocks noGrp="1"/>
          </p:cNvSpPr>
          <p:nvPr>
            <p:ph idx="1"/>
          </p:nvPr>
        </p:nvSpPr>
        <p:spPr>
          <a:xfrm>
            <a:off x="152400" y="228600"/>
            <a:ext cx="8839200" cy="6477000"/>
          </a:xfrm>
        </p:spPr>
        <p:txBody>
          <a:bodyPr>
            <a:normAutofit lnSpcReduction="10000"/>
          </a:bodyPr>
          <a:lstStyle/>
          <a:p>
            <a:pPr marL="0" indent="0" algn="just">
              <a:buNone/>
            </a:pPr>
            <a:r>
              <a:rPr lang="en-US" sz="2000" b="1" dirty="0" smtClean="0">
                <a:latin typeface="Times New Roman" pitchFamily="18" charset="0"/>
                <a:cs typeface="Times New Roman" pitchFamily="18" charset="0"/>
              </a:rPr>
              <a:t>Desert biome:-</a:t>
            </a:r>
            <a:endParaRPr lang="en-US" sz="2000" b="1" dirty="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The desert biome has one major, distinguishing characteristic, the fact that it has very </a:t>
            </a:r>
            <a:r>
              <a:rPr lang="en-US" sz="2000" b="1" dirty="0" smtClean="0">
                <a:latin typeface="Times New Roman" pitchFamily="18" charset="0"/>
                <a:cs typeface="Times New Roman" pitchFamily="18" charset="0"/>
              </a:rPr>
              <a:t>little vegetation</a:t>
            </a:r>
            <a:r>
              <a:rPr lang="en-US" sz="2000" dirty="0" smtClean="0">
                <a:latin typeface="Times New Roman" pitchFamily="18" charset="0"/>
                <a:cs typeface="Times New Roman" pitchFamily="18" charset="0"/>
              </a:rPr>
              <a:t>. The climate is rather extreme depending on its location. The deserts of Africa are extremely hot during the winters and warm throughout the rest of the year. There are also </a:t>
            </a:r>
            <a:r>
              <a:rPr lang="en-US" sz="2000" b="1" dirty="0" smtClean="0">
                <a:latin typeface="Times New Roman" pitchFamily="18" charset="0"/>
                <a:cs typeface="Times New Roman" pitchFamily="18" charset="0"/>
              </a:rPr>
              <a:t>cold deserts such as those in Antarctica</a:t>
            </a:r>
            <a:r>
              <a:rPr lang="en-US" sz="2000" dirty="0" smtClean="0">
                <a:latin typeface="Times New Roman" pitchFamily="18" charset="0"/>
                <a:cs typeface="Times New Roman" pitchFamily="18" charset="0"/>
              </a:rPr>
              <a:t>. These deserts are extremely cold during the winter and cold during the other seasons. Animals here tend to burrow or stay in hideaways till dusk (dark) to avoid the heat. They are mainly small carnivores, birds, insects, snakes and lizards and adapted to survive with very little water. </a:t>
            </a:r>
          </a:p>
          <a:p>
            <a:pPr marL="0" indent="0" algn="just">
              <a:buNone/>
            </a:pPr>
            <a:r>
              <a:rPr lang="en-US" sz="2000" b="1" dirty="0" smtClean="0">
                <a:latin typeface="Times New Roman" pitchFamily="18" charset="0"/>
                <a:cs typeface="Times New Roman" pitchFamily="18" charset="0"/>
              </a:rPr>
              <a:t>Tundra biome:-</a:t>
            </a:r>
          </a:p>
          <a:p>
            <a:pPr marL="0" indent="0" algn="just">
              <a:buNone/>
            </a:pPr>
            <a:r>
              <a:rPr lang="en-US" sz="2000" b="1" dirty="0">
                <a:latin typeface="Times New Roman" pitchFamily="18" charset="0"/>
                <a:cs typeface="Times New Roman" pitchFamily="18" charset="0"/>
              </a:rPr>
              <a:t>Tundra biomes are the coldest places on Earth. </a:t>
            </a:r>
            <a:r>
              <a:rPr lang="en-US" sz="2000" dirty="0">
                <a:latin typeface="Times New Roman" pitchFamily="18" charset="0"/>
                <a:cs typeface="Times New Roman" pitchFamily="18" charset="0"/>
              </a:rPr>
              <a:t>They are similar to a cold desert except they receive less rainfall and contain different animals and plants. Even though the conditions are harsh, the tundra biome does have plant and animal habitats. </a:t>
            </a:r>
            <a:r>
              <a:rPr lang="en-US" sz="2000" dirty="0" smtClean="0">
                <a:latin typeface="Times New Roman" pitchFamily="18" charset="0"/>
                <a:cs typeface="Times New Roman" pitchFamily="18" charset="0"/>
              </a:rPr>
              <a:t>Animals present in arctic tundra are hares and squirrels and polar bears and arctic foxes. It included fishes like cod and salmon and lots of birds and insects.</a:t>
            </a:r>
          </a:p>
          <a:p>
            <a:pPr marL="0" indent="0" algn="just">
              <a:buNone/>
            </a:pPr>
            <a:r>
              <a:rPr lang="en-US" sz="2000" b="1" dirty="0">
                <a:latin typeface="Times New Roman" pitchFamily="18" charset="0"/>
                <a:cs typeface="Times New Roman" pitchFamily="18" charset="0"/>
              </a:rPr>
              <a:t>Grassland biome:-</a:t>
            </a:r>
          </a:p>
          <a:p>
            <a:pPr marL="0" indent="0" algn="just">
              <a:buNone/>
            </a:pPr>
            <a:r>
              <a:rPr lang="en-US" sz="2000" dirty="0">
                <a:latin typeface="Times New Roman" pitchFamily="18" charset="0"/>
                <a:cs typeface="Times New Roman" pitchFamily="18" charset="0"/>
              </a:rPr>
              <a:t>The grassland biome is made of rolling hills of various grasses. They receive just enough rain to sustain grass but not enough to grow many trees. There are a few trees that will grow in grasslands. There are </a:t>
            </a:r>
            <a:r>
              <a:rPr lang="en-US" sz="2000" b="1" dirty="0">
                <a:latin typeface="Times New Roman" pitchFamily="18" charset="0"/>
                <a:cs typeface="Times New Roman" pitchFamily="18" charset="0"/>
              </a:rPr>
              <a:t>two types of grassland, the savannas and temperate grasslands</a:t>
            </a:r>
            <a:r>
              <a:rPr lang="en-US" sz="2000" dirty="0">
                <a:latin typeface="Times New Roman" pitchFamily="18" charset="0"/>
                <a:cs typeface="Times New Roman" pitchFamily="18" charset="0"/>
              </a:rPr>
              <a:t>. Animals in savannas include large mammals such as lions, hyena, snakes, giraffes, buffaloes with a lot of insects. Animals include in temperate grassland are hawks, owls, deer, mice, fox, rabbits and spiders</a:t>
            </a:r>
          </a:p>
        </p:txBody>
      </p:sp>
    </p:spTree>
    <p:extLst>
      <p:ext uri="{BB962C8B-B14F-4D97-AF65-F5344CB8AC3E}">
        <p14:creationId xmlns:p14="http://schemas.microsoft.com/office/powerpoint/2010/main" val="2793744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457200"/>
            <a:ext cx="8686800" cy="6172200"/>
          </a:xfrm>
        </p:spPr>
        <p:txBody>
          <a:bodyPr>
            <a:normAutofit/>
          </a:bodyPr>
          <a:lstStyle/>
          <a:p>
            <a:pPr algn="just"/>
            <a:r>
              <a:rPr lang="en-US" sz="2000" b="1" dirty="0">
                <a:latin typeface="Times New Roman" pitchFamily="18" charset="0"/>
                <a:cs typeface="Times New Roman" pitchFamily="18" charset="0"/>
              </a:rPr>
              <a:t>polar </a:t>
            </a:r>
            <a:r>
              <a:rPr lang="en-US" sz="2000" b="1" dirty="0" smtClean="0">
                <a:latin typeface="Times New Roman" pitchFamily="18" charset="0"/>
                <a:cs typeface="Times New Roman" pitchFamily="18" charset="0"/>
              </a:rPr>
              <a:t>covalent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formed between two nonmetals that have a difference in electronegativity.  They share their electron density unevenly.  Most of the electron </a:t>
            </a:r>
            <a:r>
              <a:rPr lang="en-US" sz="2000" dirty="0" smtClean="0">
                <a:latin typeface="Times New Roman" pitchFamily="18" charset="0"/>
                <a:cs typeface="Times New Roman" pitchFamily="18" charset="0"/>
              </a:rPr>
              <a:t>density </a:t>
            </a:r>
            <a:r>
              <a:rPr lang="en-US" sz="2000" dirty="0">
                <a:latin typeface="Times New Roman" pitchFamily="18" charset="0"/>
                <a:cs typeface="Times New Roman" pitchFamily="18" charset="0"/>
              </a:rPr>
              <a:t>will be spread towards the electronegative </a:t>
            </a:r>
            <a:r>
              <a:rPr lang="en-US" sz="2000" dirty="0" smtClean="0">
                <a:latin typeface="Times New Roman" pitchFamily="18" charset="0"/>
                <a:cs typeface="Times New Roman" pitchFamily="18" charset="0"/>
              </a:rPr>
              <a:t>element.</a:t>
            </a:r>
          </a:p>
          <a:p>
            <a:pPr algn="just"/>
            <a:r>
              <a:rPr lang="en-US" sz="2000" dirty="0" smtClean="0">
                <a:latin typeface="Times New Roman" pitchFamily="18" charset="0"/>
                <a:cs typeface="Times New Roman" pitchFamily="18" charset="0"/>
              </a:rPr>
              <a:t>The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nonpolar covalent</a:t>
            </a:r>
            <a:r>
              <a:rPr lang="en-US" sz="2000" dirty="0">
                <a:latin typeface="Times New Roman" pitchFamily="18" charset="0"/>
                <a:cs typeface="Times New Roman" pitchFamily="18" charset="0"/>
              </a:rPr>
              <a:t> bond is formed between atoms with very similar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electro negativities </a:t>
            </a:r>
            <a:r>
              <a:rPr lang="en-US" sz="2000" dirty="0">
                <a:latin typeface="Times New Roman" pitchFamily="18" charset="0"/>
                <a:cs typeface="Times New Roman" pitchFamily="18" charset="0"/>
              </a:rPr>
              <a:t>so density is shared throughout.</a:t>
            </a:r>
          </a:p>
          <a:p>
            <a:r>
              <a:rPr lang="en-US" sz="2000" b="1" dirty="0" smtClean="0">
                <a:latin typeface="Times New Roman" pitchFamily="18" charset="0"/>
                <a:cs typeface="Times New Roman" pitchFamily="18" charset="0"/>
              </a:rPr>
              <a:t>Coordinate covalent bond </a:t>
            </a:r>
            <a:r>
              <a:rPr lang="en-US" sz="2000" dirty="0">
                <a:solidFill>
                  <a:srgbClr val="333333"/>
                </a:solidFill>
                <a:latin typeface="Times New Roman" pitchFamily="18" charset="0"/>
                <a:cs typeface="Times New Roman" pitchFamily="18" charset="0"/>
              </a:rPr>
              <a:t>A coordinate bond (also called a dative covalent bond) is a covalent bond (a shared pair of electrons) in which </a:t>
            </a:r>
            <a:r>
              <a:rPr lang="en-US" sz="2000" b="1" dirty="0">
                <a:solidFill>
                  <a:srgbClr val="333333"/>
                </a:solidFill>
                <a:latin typeface="Times New Roman" pitchFamily="18" charset="0"/>
                <a:cs typeface="Times New Roman" pitchFamily="18" charset="0"/>
              </a:rPr>
              <a:t>both </a:t>
            </a:r>
            <a:r>
              <a:rPr lang="en-US" sz="2000" dirty="0">
                <a:solidFill>
                  <a:srgbClr val="333333"/>
                </a:solidFill>
                <a:latin typeface="Times New Roman" pitchFamily="18" charset="0"/>
                <a:cs typeface="Times New Roman" pitchFamily="18" charset="0"/>
              </a:rPr>
              <a:t>electrons come from the same atom.</a:t>
            </a:r>
          </a:p>
          <a:p>
            <a:r>
              <a:rPr lang="en-US" sz="2000" dirty="0">
                <a:solidFill>
                  <a:srgbClr val="333333"/>
                </a:solidFill>
                <a:latin typeface="Times New Roman" pitchFamily="18" charset="0"/>
                <a:cs typeface="Times New Roman" pitchFamily="18" charset="0"/>
              </a:rPr>
              <a:t>A coordinate covalent bond is usually shown with an arrow.</a:t>
            </a:r>
          </a:p>
          <a:p>
            <a:pPr marL="0" indent="0" algn="just">
              <a:buNone/>
            </a:pPr>
            <a:endParaRPr lang="en-US" sz="2000" b="1" dirty="0">
              <a:latin typeface="Times New Roman" pitchFamily="18" charset="0"/>
              <a:cs typeface="Times New Roman" pitchFamily="18" charset="0"/>
            </a:endParaRPr>
          </a:p>
        </p:txBody>
      </p:sp>
      <p:pic>
        <p:nvPicPr>
          <p:cNvPr id="4" name="Picture 3" descr="http://schools.ednet.ns.ca/avrsb/712/routlejo/Chemistry/chemclassnotes/images/bonding/edot-C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174" y="3581400"/>
            <a:ext cx="6851070" cy="162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684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304800"/>
            <a:ext cx="8839200" cy="6400800"/>
          </a:xfrm>
        </p:spPr>
        <p:txBody>
          <a:bodyPr>
            <a:normAutofit fontScale="62500" lnSpcReduction="20000"/>
          </a:bodyPr>
          <a:lstStyle/>
          <a:p>
            <a:pPr marL="0" indent="0" algn="just">
              <a:buNone/>
            </a:pPr>
            <a:r>
              <a:rPr lang="en-US" sz="2900" b="1" dirty="0" smtClean="0">
                <a:latin typeface="Times New Roman" pitchFamily="18" charset="0"/>
                <a:cs typeface="Times New Roman" pitchFamily="18" charset="0"/>
              </a:rPr>
              <a:t>Lithosphere:- </a:t>
            </a:r>
          </a:p>
          <a:p>
            <a:pPr marL="0" indent="0">
              <a:buNone/>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rigid outer part of the earth, consisting of the crust and upper mantle</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the lithosphere comprises a number of </a:t>
            </a:r>
            <a:r>
              <a:rPr lang="en-US" sz="2600" dirty="0" smtClean="0">
                <a:latin typeface="Times New Roman" pitchFamily="18" charset="0"/>
                <a:cs typeface="Times New Roman" pitchFamily="18" charset="0"/>
              </a:rPr>
              <a:t>plates“</a:t>
            </a:r>
          </a:p>
          <a:p>
            <a:pPr marL="0" indent="0">
              <a:buNone/>
            </a:pPr>
            <a:r>
              <a:rPr lang="en-US" sz="2600" dirty="0">
                <a:latin typeface="Times New Roman" pitchFamily="18" charset="0"/>
                <a:cs typeface="Times New Roman" pitchFamily="18" charset="0"/>
              </a:rPr>
              <a:t>Earth's lithosphere includes the </a:t>
            </a:r>
            <a:r>
              <a:rPr lang="en-US" sz="2600" b="1" dirty="0">
                <a:latin typeface="Times New Roman" pitchFamily="18" charset="0"/>
                <a:cs typeface="Times New Roman" pitchFamily="18" charset="0"/>
              </a:rPr>
              <a:t>crust</a:t>
            </a:r>
            <a:r>
              <a:rPr lang="en-US" sz="2600" dirty="0">
                <a:latin typeface="Times New Roman" pitchFamily="18" charset="0"/>
                <a:cs typeface="Times New Roman" pitchFamily="18" charset="0"/>
              </a:rPr>
              <a:t> and the uppermost </a:t>
            </a:r>
            <a:r>
              <a:rPr lang="en-US" sz="2600" b="1" dirty="0">
                <a:latin typeface="Times New Roman" pitchFamily="18" charset="0"/>
                <a:cs typeface="Times New Roman" pitchFamily="18" charset="0"/>
              </a:rPr>
              <a:t>mantle</a:t>
            </a:r>
            <a:r>
              <a:rPr lang="en-US" sz="2600" dirty="0">
                <a:latin typeface="Times New Roman" pitchFamily="18" charset="0"/>
                <a:cs typeface="Times New Roman" pitchFamily="18" charset="0"/>
              </a:rPr>
              <a:t>, which constitute the hard and rigid outer layer of the </a:t>
            </a:r>
            <a:r>
              <a:rPr lang="en-US" sz="2600" b="1" dirty="0">
                <a:latin typeface="Times New Roman" pitchFamily="18" charset="0"/>
                <a:cs typeface="Times New Roman" pitchFamily="18" charset="0"/>
              </a:rPr>
              <a:t>Earth</a:t>
            </a:r>
            <a:r>
              <a:rPr lang="en-US" sz="2600" dirty="0">
                <a:latin typeface="Times New Roman" pitchFamily="18" charset="0"/>
                <a:cs typeface="Times New Roman" pitchFamily="18" charset="0"/>
              </a:rPr>
              <a:t>. The lithosphere is subdivided into tectonic </a:t>
            </a:r>
            <a:r>
              <a:rPr lang="en-US" sz="2600" dirty="0" smtClean="0">
                <a:latin typeface="Times New Roman" pitchFamily="18" charset="0"/>
                <a:cs typeface="Times New Roman" pitchFamily="18" charset="0"/>
              </a:rPr>
              <a:t>plates.</a:t>
            </a:r>
          </a:p>
          <a:p>
            <a:pPr marL="0" indent="0">
              <a:buNone/>
            </a:pPr>
            <a:r>
              <a:rPr lang="en-US" sz="2600" b="1" dirty="0" smtClean="0">
                <a:latin typeface="Times New Roman" pitchFamily="18" charset="0"/>
                <a:cs typeface="Times New Roman" pitchFamily="18" charset="0"/>
              </a:rPr>
              <a:t>THE </a:t>
            </a:r>
            <a:r>
              <a:rPr lang="en-US" sz="2600" b="1" dirty="0">
                <a:latin typeface="Times New Roman" pitchFamily="18" charset="0"/>
                <a:cs typeface="Times New Roman" pitchFamily="18" charset="0"/>
              </a:rPr>
              <a:t>PARTS OF THE </a:t>
            </a:r>
            <a:r>
              <a:rPr lang="en-US" sz="2600" b="1" dirty="0" smtClean="0">
                <a:latin typeface="Times New Roman" pitchFamily="18" charset="0"/>
                <a:cs typeface="Times New Roman" pitchFamily="18" charset="0"/>
              </a:rPr>
              <a:t>EARTH:- </a:t>
            </a:r>
            <a:r>
              <a:rPr lang="en-US" sz="2600" dirty="0">
                <a:latin typeface="Times New Roman" pitchFamily="18" charset="0"/>
                <a:cs typeface="Times New Roman" pitchFamily="18" charset="0"/>
              </a:rPr>
              <a:t>There is a thin, rocky crust, a solid middle called the mantle and a </a:t>
            </a:r>
            <a:r>
              <a:rPr lang="en-US" sz="2600" dirty="0" smtClean="0">
                <a:latin typeface="Times New Roman" pitchFamily="18" charset="0"/>
                <a:cs typeface="Times New Roman" pitchFamily="18" charset="0"/>
              </a:rPr>
              <a:t>center </a:t>
            </a:r>
            <a:r>
              <a:rPr lang="en-US" sz="2600" dirty="0">
                <a:latin typeface="Times New Roman" pitchFamily="18" charset="0"/>
                <a:cs typeface="Times New Roman" pitchFamily="18" charset="0"/>
              </a:rPr>
              <a:t>called the core. The outer part of the core is liquid but the inner core is made of solid metal</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marL="514350" indent="-514350">
              <a:buAutoNum type="arabicParenR"/>
            </a:pPr>
            <a:r>
              <a:rPr lang="en-US" sz="2600" b="1" dirty="0" smtClean="0">
                <a:latin typeface="Times New Roman" pitchFamily="18" charset="0"/>
                <a:cs typeface="Times New Roman" pitchFamily="18" charset="0"/>
              </a:rPr>
              <a:t>CRUST </a:t>
            </a:r>
            <a:r>
              <a:rPr lang="en-US" sz="2600" dirty="0">
                <a:latin typeface="Times New Roman" pitchFamily="18" charset="0"/>
                <a:cs typeface="Times New Roman" pitchFamily="18" charset="0"/>
              </a:rPr>
              <a:t>a crust is the outermost layer of a planet. </a:t>
            </a:r>
            <a:endParaRPr lang="en-US" sz="2600" dirty="0" smtClean="0">
              <a:latin typeface="Times New Roman" pitchFamily="18" charset="0"/>
              <a:cs typeface="Times New Roman" pitchFamily="18" charset="0"/>
            </a:endParaRPr>
          </a:p>
          <a:p>
            <a:pPr marL="0" indent="0">
              <a:buNone/>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crust of the Earth is composed of a great variety of </a:t>
            </a:r>
            <a:endParaRPr lang="en-US" sz="2600" dirty="0" smtClean="0">
              <a:latin typeface="Times New Roman" pitchFamily="18" charset="0"/>
              <a:cs typeface="Times New Roman" pitchFamily="18" charset="0"/>
            </a:endParaRPr>
          </a:p>
          <a:p>
            <a:pPr marL="0" indent="0">
              <a:buNone/>
            </a:pPr>
            <a:r>
              <a:rPr lang="en-US" sz="2600" b="1" dirty="0" smtClean="0">
                <a:latin typeface="Times New Roman" pitchFamily="18" charset="0"/>
                <a:cs typeface="Times New Roman" pitchFamily="18" charset="0"/>
              </a:rPr>
              <a:t>igneous</a:t>
            </a:r>
            <a:r>
              <a:rPr lang="en-US" sz="2600" b="1" dirty="0">
                <a:latin typeface="Times New Roman" pitchFamily="18" charset="0"/>
                <a:cs typeface="Times New Roman" pitchFamily="18" charset="0"/>
              </a:rPr>
              <a:t>, metamorphic, and sedimentary </a:t>
            </a:r>
            <a:r>
              <a:rPr lang="en-US" sz="2600" b="1" dirty="0" smtClean="0">
                <a:latin typeface="Times New Roman" pitchFamily="18" charset="0"/>
                <a:cs typeface="Times New Roman" pitchFamily="18" charset="0"/>
              </a:rPr>
              <a:t>rocks</a:t>
            </a:r>
            <a:r>
              <a:rPr lang="en-US" sz="2600" b="1" dirty="0">
                <a:latin typeface="Times New Roman" pitchFamily="18" charset="0"/>
                <a:cs typeface="Times New Roman" pitchFamily="18" charset="0"/>
              </a:rPr>
              <a:t>.</a:t>
            </a:r>
          </a:p>
          <a:p>
            <a:pPr marL="0" indent="0">
              <a:buNone/>
            </a:pPr>
            <a:endParaRPr lang="en-US" sz="2600" dirty="0" smtClean="0">
              <a:latin typeface="Times New Roman" pitchFamily="18" charset="0"/>
              <a:cs typeface="Times New Roman" pitchFamily="18" charset="0"/>
            </a:endParaRPr>
          </a:p>
          <a:p>
            <a:pPr marL="0" indent="0">
              <a:buNone/>
            </a:pPr>
            <a:r>
              <a:rPr lang="en-US" sz="2600" dirty="0" smtClean="0">
                <a:latin typeface="Times New Roman" pitchFamily="18" charset="0"/>
                <a:cs typeface="Times New Roman" pitchFamily="18" charset="0"/>
              </a:rPr>
              <a:t>2) </a:t>
            </a:r>
            <a:r>
              <a:rPr lang="en-US" sz="2600" b="1" dirty="0" smtClean="0">
                <a:latin typeface="Times New Roman" pitchFamily="18" charset="0"/>
                <a:cs typeface="Times New Roman" pitchFamily="18" charset="0"/>
              </a:rPr>
              <a:t>MANTLE </a:t>
            </a:r>
            <a:r>
              <a:rPr lang="en-US" sz="2600" dirty="0">
                <a:latin typeface="Times New Roman" pitchFamily="18" charset="0"/>
                <a:cs typeface="Times New Roman" pitchFamily="18" charset="0"/>
              </a:rPr>
              <a:t>The Mantle is the second layer of the </a:t>
            </a:r>
            <a:r>
              <a:rPr lang="en-US" sz="2600" dirty="0" smtClean="0">
                <a:latin typeface="Times New Roman" pitchFamily="18" charset="0"/>
                <a:cs typeface="Times New Roman" pitchFamily="18" charset="0"/>
              </a:rPr>
              <a:t>Earth.</a:t>
            </a:r>
          </a:p>
          <a:p>
            <a:pPr marL="0" indent="0">
              <a:buNone/>
            </a:pPr>
            <a:r>
              <a:rPr lang="en-US" sz="2600" dirty="0" smtClean="0">
                <a:latin typeface="Times New Roman" pitchFamily="18" charset="0"/>
                <a:cs typeface="Times New Roman" pitchFamily="18" charset="0"/>
              </a:rPr>
              <a:t>It </a:t>
            </a:r>
            <a:r>
              <a:rPr lang="en-US" sz="2600" dirty="0">
                <a:latin typeface="Times New Roman" pitchFamily="18" charset="0"/>
                <a:cs typeface="Times New Roman" pitchFamily="18" charset="0"/>
              </a:rPr>
              <a:t>is the biggest and takes up</a:t>
            </a:r>
            <a:r>
              <a:rPr lang="en-US" sz="2600" b="1" dirty="0">
                <a:latin typeface="Times New Roman" pitchFamily="18" charset="0"/>
                <a:cs typeface="Times New Roman" pitchFamily="18" charset="0"/>
              </a:rPr>
              <a:t> 84 percent of the </a:t>
            </a:r>
            <a:r>
              <a:rPr lang="en-US" sz="2600" b="1" dirty="0" smtClean="0">
                <a:latin typeface="Times New Roman" pitchFamily="18" charset="0"/>
                <a:cs typeface="Times New Roman" pitchFamily="18" charset="0"/>
              </a:rPr>
              <a:t>Earth</a:t>
            </a:r>
            <a:r>
              <a:rPr lang="en-US" sz="2600" dirty="0" smtClean="0">
                <a:latin typeface="Times New Roman" pitchFamily="18" charset="0"/>
                <a:cs typeface="Times New Roman" pitchFamily="18" charset="0"/>
              </a:rPr>
              <a:t>. The </a:t>
            </a:r>
            <a:r>
              <a:rPr lang="en-US" sz="2600" dirty="0">
                <a:latin typeface="Times New Roman" pitchFamily="18" charset="0"/>
                <a:cs typeface="Times New Roman" pitchFamily="18" charset="0"/>
              </a:rPr>
              <a:t>mantle </a:t>
            </a:r>
            <a:r>
              <a:rPr lang="en-US" sz="2600" dirty="0" smtClean="0">
                <a:latin typeface="Times New Roman" pitchFamily="18" charset="0"/>
                <a:cs typeface="Times New Roman" pitchFamily="18" charset="0"/>
              </a:rPr>
              <a:t>is</a:t>
            </a:r>
          </a:p>
          <a:p>
            <a:pPr marL="0" indent="0">
              <a:buNone/>
            </a:pPr>
            <a:r>
              <a:rPr lang="en-US" sz="2600" dirty="0" smtClean="0">
                <a:latin typeface="Times New Roman" pitchFamily="18" charset="0"/>
                <a:cs typeface="Times New Roman" pitchFamily="18" charset="0"/>
              </a:rPr>
              <a:t>composed </a:t>
            </a:r>
            <a:r>
              <a:rPr lang="en-US" sz="2600" b="1" dirty="0">
                <a:latin typeface="Times New Roman" pitchFamily="18" charset="0"/>
                <a:cs typeface="Times New Roman" pitchFamily="18" charset="0"/>
              </a:rPr>
              <a:t>of silicates of iron and magnesium, </a:t>
            </a:r>
            <a:r>
              <a:rPr lang="en-US" sz="2600" b="1" dirty="0" err="1">
                <a:latin typeface="Times New Roman" pitchFamily="18" charset="0"/>
                <a:cs typeface="Times New Roman" pitchFamily="18" charset="0"/>
              </a:rPr>
              <a:t>sulphides</a:t>
            </a:r>
            <a:r>
              <a:rPr lang="en-US" sz="2600" b="1" dirty="0">
                <a:latin typeface="Times New Roman" pitchFamily="18" charset="0"/>
                <a:cs typeface="Times New Roman" pitchFamily="18" charset="0"/>
              </a:rPr>
              <a:t> and </a:t>
            </a:r>
            <a:r>
              <a:rPr lang="en-US" sz="2600" b="1" dirty="0" smtClean="0">
                <a:latin typeface="Times New Roman" pitchFamily="18" charset="0"/>
                <a:cs typeface="Times New Roman" pitchFamily="18" charset="0"/>
              </a:rPr>
              <a:t>oxides</a:t>
            </a:r>
          </a:p>
          <a:p>
            <a:pPr marL="0" indent="0">
              <a:buNone/>
            </a:pPr>
            <a:r>
              <a:rPr lang="en-US" sz="2600" b="1" dirty="0" smtClean="0">
                <a:latin typeface="Times New Roman" pitchFamily="18" charset="0"/>
                <a:cs typeface="Times New Roman" pitchFamily="18" charset="0"/>
              </a:rPr>
              <a:t>of </a:t>
            </a:r>
            <a:r>
              <a:rPr lang="en-US" sz="2600" b="1" dirty="0">
                <a:latin typeface="Times New Roman" pitchFamily="18" charset="0"/>
                <a:cs typeface="Times New Roman" pitchFamily="18" charset="0"/>
              </a:rPr>
              <a:t>silicon and magnesium. </a:t>
            </a:r>
          </a:p>
          <a:p>
            <a:pPr marL="0" indent="0">
              <a:buNone/>
            </a:pPr>
            <a:endParaRPr lang="en-US" sz="2600" b="1" dirty="0" smtClean="0">
              <a:latin typeface="Times New Roman" pitchFamily="18" charset="0"/>
              <a:cs typeface="Times New Roman" pitchFamily="18" charset="0"/>
            </a:endParaRPr>
          </a:p>
          <a:p>
            <a:pPr marL="0" indent="0">
              <a:buNone/>
            </a:pPr>
            <a:r>
              <a:rPr lang="en-US" sz="2600" dirty="0" smtClean="0">
                <a:latin typeface="Times New Roman" pitchFamily="18" charset="0"/>
                <a:cs typeface="Times New Roman" pitchFamily="18" charset="0"/>
              </a:rPr>
              <a:t> 3) </a:t>
            </a:r>
            <a:r>
              <a:rPr lang="en-US" sz="2600" b="1" dirty="0" smtClean="0">
                <a:latin typeface="Times New Roman" pitchFamily="18" charset="0"/>
                <a:cs typeface="Times New Roman" pitchFamily="18" charset="0"/>
              </a:rPr>
              <a:t>CORE </a:t>
            </a:r>
            <a:r>
              <a:rPr lang="en-US" sz="2600" dirty="0">
                <a:latin typeface="Times New Roman" pitchFamily="18" charset="0"/>
                <a:cs typeface="Times New Roman" pitchFamily="18" charset="0"/>
              </a:rPr>
              <a:t>There are divided in two parts: </a:t>
            </a:r>
            <a:r>
              <a:rPr lang="en-US" sz="2600" b="1" dirty="0">
                <a:latin typeface="Times New Roman" pitchFamily="18" charset="0"/>
                <a:cs typeface="Times New Roman" pitchFamily="18" charset="0"/>
              </a:rPr>
              <a:t>OUTER CORE </a:t>
            </a:r>
            <a:r>
              <a:rPr lang="en-US" sz="2600" dirty="0">
                <a:latin typeface="Times New Roman" pitchFamily="18" charset="0"/>
                <a:cs typeface="Times New Roman" pitchFamily="18" charset="0"/>
              </a:rPr>
              <a:t>The </a:t>
            </a:r>
            <a:r>
              <a:rPr lang="en-US" sz="2600" dirty="0" smtClean="0">
                <a:latin typeface="Times New Roman" pitchFamily="18" charset="0"/>
                <a:cs typeface="Times New Roman" pitchFamily="18" charset="0"/>
              </a:rPr>
              <a:t>outer</a:t>
            </a:r>
          </a:p>
          <a:p>
            <a:pPr marL="0" indent="0">
              <a:buNone/>
            </a:pPr>
            <a:r>
              <a:rPr lang="en-US" sz="2600" dirty="0" smtClean="0">
                <a:latin typeface="Times New Roman" pitchFamily="18" charset="0"/>
                <a:cs typeface="Times New Roman" pitchFamily="18" charset="0"/>
              </a:rPr>
              <a:t>core </a:t>
            </a:r>
            <a:r>
              <a:rPr lang="en-US" sz="2600" dirty="0">
                <a:latin typeface="Times New Roman" pitchFamily="18" charset="0"/>
                <a:cs typeface="Times New Roman" pitchFamily="18" charset="0"/>
              </a:rPr>
              <a:t>of the Earth is a liquid layer ,thick composed of </a:t>
            </a:r>
            <a:r>
              <a:rPr lang="en-US" sz="2600" b="1" dirty="0">
                <a:latin typeface="Times New Roman" pitchFamily="18" charset="0"/>
                <a:cs typeface="Times New Roman" pitchFamily="18" charset="0"/>
              </a:rPr>
              <a:t>iron and </a:t>
            </a:r>
            <a:endParaRPr lang="en-US" sz="2600" b="1" dirty="0" smtClean="0">
              <a:latin typeface="Times New Roman" pitchFamily="18" charset="0"/>
              <a:cs typeface="Times New Roman" pitchFamily="18" charset="0"/>
            </a:endParaRPr>
          </a:p>
          <a:p>
            <a:pPr marL="0" indent="0">
              <a:buNone/>
            </a:pPr>
            <a:r>
              <a:rPr lang="en-US" sz="2600" b="1" dirty="0" smtClean="0">
                <a:latin typeface="Times New Roman" pitchFamily="18" charset="0"/>
                <a:cs typeface="Times New Roman" pitchFamily="18" charset="0"/>
              </a:rPr>
              <a:t>nickel</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which lies above the Earth's solid inner core and below its mantle</a:t>
            </a:r>
            <a:r>
              <a:rPr lang="en-US" sz="2600" dirty="0" smtClean="0">
                <a:latin typeface="Times New Roman" pitchFamily="18" charset="0"/>
                <a:cs typeface="Times New Roman" pitchFamily="18" charset="0"/>
              </a:rPr>
              <a:t>.</a:t>
            </a:r>
          </a:p>
          <a:p>
            <a:pPr marL="0" indent="0">
              <a:buNone/>
            </a:pPr>
            <a:r>
              <a:rPr lang="en-US" sz="2600" b="1" dirty="0" smtClean="0">
                <a:latin typeface="Times New Roman" pitchFamily="18" charset="0"/>
                <a:cs typeface="Times New Roman" pitchFamily="18" charset="0"/>
              </a:rPr>
              <a:t>INNER </a:t>
            </a:r>
            <a:r>
              <a:rPr lang="en-US" sz="2600" b="1" dirty="0">
                <a:latin typeface="Times New Roman" pitchFamily="18" charset="0"/>
                <a:cs typeface="Times New Roman" pitchFamily="18" charset="0"/>
              </a:rPr>
              <a:t>CORE </a:t>
            </a:r>
            <a:r>
              <a:rPr lang="en-US" sz="2600" dirty="0">
                <a:latin typeface="Times New Roman" pitchFamily="18" charset="0"/>
                <a:cs typeface="Times New Roman" pitchFamily="18" charset="0"/>
              </a:rPr>
              <a:t>The inner core of the Earth, its innermost part, is a </a:t>
            </a:r>
            <a:endParaRPr lang="en-US" sz="2600" dirty="0" smtClean="0">
              <a:latin typeface="Times New Roman" pitchFamily="18" charset="0"/>
              <a:cs typeface="Times New Roman" pitchFamily="18" charset="0"/>
            </a:endParaRPr>
          </a:p>
          <a:p>
            <a:pPr marL="0" indent="0">
              <a:buNone/>
            </a:pPr>
            <a:r>
              <a:rPr lang="en-US" sz="2600" dirty="0" smtClean="0">
                <a:latin typeface="Times New Roman" pitchFamily="18" charset="0"/>
                <a:cs typeface="Times New Roman" pitchFamily="18" charset="0"/>
              </a:rPr>
              <a:t>Primarily solid </a:t>
            </a:r>
            <a:r>
              <a:rPr lang="en-US" sz="2600" dirty="0">
                <a:latin typeface="Times New Roman" pitchFamily="18" charset="0"/>
                <a:cs typeface="Times New Roman" pitchFamily="18" charset="0"/>
              </a:rPr>
              <a:t>ball It is believed to consist primarily of </a:t>
            </a:r>
            <a:r>
              <a:rPr lang="en-US" sz="2600" b="1" dirty="0">
                <a:latin typeface="Times New Roman" pitchFamily="18" charset="0"/>
                <a:cs typeface="Times New Roman" pitchFamily="18" charset="0"/>
              </a:rPr>
              <a:t>an </a:t>
            </a:r>
            <a:r>
              <a:rPr lang="en-US" sz="2600" b="1" dirty="0" smtClean="0">
                <a:latin typeface="Times New Roman" pitchFamily="18" charset="0"/>
                <a:cs typeface="Times New Roman" pitchFamily="18" charset="0"/>
              </a:rPr>
              <a:t>iron–nickel</a:t>
            </a:r>
          </a:p>
          <a:p>
            <a:pPr marL="0" indent="0">
              <a:buNone/>
            </a:pPr>
            <a:r>
              <a:rPr lang="en-US" sz="2600" b="1" dirty="0" smtClean="0">
                <a:latin typeface="Times New Roman" pitchFamily="18" charset="0"/>
                <a:cs typeface="Times New Roman" pitchFamily="18" charset="0"/>
              </a:rPr>
              <a:t>alloy.</a:t>
            </a:r>
          </a:p>
          <a:p>
            <a:pPr marL="0" indent="0">
              <a:buNone/>
            </a:pPr>
            <a:endParaRPr lang="en-US" sz="2600" b="1" dirty="0" smtClean="0">
              <a:latin typeface="Times New Roman" pitchFamily="18" charset="0"/>
              <a:cs typeface="Times New Roman" pitchFamily="18" charset="0"/>
            </a:endParaRPr>
          </a:p>
          <a:p>
            <a:pPr marL="0" indent="0">
              <a:buNone/>
            </a:pPr>
            <a:r>
              <a:rPr lang="en-US" sz="2600" b="1" dirty="0" smtClean="0">
                <a:latin typeface="Times New Roman" pitchFamily="18" charset="0"/>
                <a:cs typeface="Times New Roman" pitchFamily="18" charset="0"/>
              </a:rPr>
              <a:t>Tectonic plates:- </a:t>
            </a:r>
            <a:r>
              <a:rPr lang="en-US" sz="2600" b="1" dirty="0">
                <a:latin typeface="Times New Roman" pitchFamily="18" charset="0"/>
                <a:cs typeface="Times New Roman" pitchFamily="18" charset="0"/>
              </a:rPr>
              <a:t>Tectonic plates</a:t>
            </a:r>
            <a:r>
              <a:rPr lang="en-US" sz="2600" dirty="0">
                <a:latin typeface="Times New Roman" pitchFamily="18" charset="0"/>
                <a:cs typeface="Times New Roman" pitchFamily="18" charset="0"/>
              </a:rPr>
              <a:t> are pieces of </a:t>
            </a:r>
            <a:r>
              <a:rPr lang="en-US" sz="2600" dirty="0" smtClean="0">
                <a:latin typeface="Times New Roman" pitchFamily="18" charset="0"/>
                <a:cs typeface="Times New Roman" pitchFamily="18" charset="0"/>
              </a:rPr>
              <a:t>Earth's</a:t>
            </a:r>
          </a:p>
          <a:p>
            <a:pPr marL="0" indent="0">
              <a:buNone/>
            </a:pPr>
            <a:r>
              <a:rPr lang="en-US" sz="2600" dirty="0" smtClean="0">
                <a:latin typeface="Times New Roman" pitchFamily="18" charset="0"/>
                <a:cs typeface="Times New Roman" pitchFamily="18" charset="0"/>
              </a:rPr>
              <a:t>crust </a:t>
            </a:r>
            <a:r>
              <a:rPr lang="en-US" sz="2600" dirty="0">
                <a:latin typeface="Times New Roman" pitchFamily="18" charset="0"/>
                <a:cs typeface="Times New Roman" pitchFamily="18" charset="0"/>
              </a:rPr>
              <a:t>and uppermost mantle, together referred to as the lithosphere</a:t>
            </a:r>
            <a:r>
              <a:rPr lang="en-US" sz="2600" dirty="0" smtClean="0">
                <a:latin typeface="Times New Roman" pitchFamily="18" charset="0"/>
                <a:cs typeface="Times New Roman" pitchFamily="18" charset="0"/>
              </a:rPr>
              <a:t>.</a:t>
            </a:r>
          </a:p>
          <a:p>
            <a:pPr marL="0" indent="0">
              <a:buNone/>
            </a:pPr>
            <a:r>
              <a:rPr lang="en-US" sz="2600" dirty="0" smtClean="0">
                <a:latin typeface="Times New Roman" pitchFamily="18" charset="0"/>
                <a:cs typeface="Times New Roman" pitchFamily="18" charset="0"/>
              </a:rPr>
              <a:t>The</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plates</a:t>
            </a:r>
            <a:r>
              <a:rPr lang="en-US" sz="2600" dirty="0">
                <a:latin typeface="Times New Roman" pitchFamily="18" charset="0"/>
                <a:cs typeface="Times New Roman" pitchFamily="18" charset="0"/>
              </a:rPr>
              <a:t> are around 100 km (62 mi) </a:t>
            </a:r>
            <a:r>
              <a:rPr lang="en-US" sz="2600" dirty="0" smtClean="0">
                <a:latin typeface="Times New Roman" pitchFamily="18" charset="0"/>
                <a:cs typeface="Times New Roman" pitchFamily="18" charset="0"/>
              </a:rPr>
              <a:t>thick.</a:t>
            </a:r>
          </a:p>
          <a:p>
            <a:pPr marL="0" indent="0">
              <a:buNone/>
            </a:pPr>
            <a:endParaRPr lang="en-US" sz="2000"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124200"/>
            <a:ext cx="2819400" cy="3429000"/>
          </a:xfrm>
          <a:prstGeom prst="rect">
            <a:avLst/>
          </a:prstGeom>
        </p:spPr>
      </p:pic>
    </p:spTree>
    <p:extLst>
      <p:ext uri="{BB962C8B-B14F-4D97-AF65-F5344CB8AC3E}">
        <p14:creationId xmlns:p14="http://schemas.microsoft.com/office/powerpoint/2010/main" val="1231633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228600"/>
          </a:xfrm>
        </p:spPr>
        <p:txBody>
          <a:bodyPr>
            <a:normAutofit fontScale="90000"/>
          </a:bodyPr>
          <a:lstStyle/>
          <a:p>
            <a:endParaRPr lang="en-US" dirty="0"/>
          </a:p>
        </p:txBody>
      </p:sp>
      <p:sp>
        <p:nvSpPr>
          <p:cNvPr id="5" name="Content Placeholder 4"/>
          <p:cNvSpPr>
            <a:spLocks noGrp="1"/>
          </p:cNvSpPr>
          <p:nvPr>
            <p:ph idx="1"/>
          </p:nvPr>
        </p:nvSpPr>
        <p:spPr>
          <a:xfrm>
            <a:off x="152400" y="381000"/>
            <a:ext cx="8839200" cy="6629400"/>
          </a:xfrm>
        </p:spPr>
        <p:txBody>
          <a:bodyPr>
            <a:normAutofit fontScale="92500" lnSpcReduction="10000"/>
          </a:bodyPr>
          <a:lstStyle/>
          <a:p>
            <a:pPr marL="0" indent="0">
              <a:buNone/>
            </a:pPr>
            <a:r>
              <a:rPr lang="en-US" sz="2000" b="1" dirty="0" smtClean="0">
                <a:latin typeface="Times New Roman" pitchFamily="18" charset="0"/>
                <a:cs typeface="Times New Roman" pitchFamily="18" charset="0"/>
              </a:rPr>
              <a:t>Plate </a:t>
            </a:r>
            <a:r>
              <a:rPr lang="en-US" sz="2000" b="1" dirty="0">
                <a:latin typeface="Times New Roman" pitchFamily="18" charset="0"/>
                <a:cs typeface="Times New Roman" pitchFamily="18" charset="0"/>
              </a:rPr>
              <a:t>boundaries: 1) Divergent boundaries:-</a:t>
            </a:r>
          </a:p>
          <a:p>
            <a:pPr marL="0" indent="0">
              <a:buNone/>
            </a:pPr>
            <a:r>
              <a:rPr lang="en-US" sz="2000" dirty="0">
                <a:latin typeface="Times New Roman" pitchFamily="18" charset="0"/>
                <a:cs typeface="Times New Roman" pitchFamily="18" charset="0"/>
              </a:rPr>
              <a:t>Divergent boundaries</a:t>
            </a:r>
          </a:p>
          <a:p>
            <a:pPr marL="0" indent="0">
              <a:buNone/>
            </a:pPr>
            <a:r>
              <a:rPr lang="en-US" sz="2000" dirty="0">
                <a:latin typeface="Times New Roman" pitchFamily="18" charset="0"/>
                <a:cs typeface="Times New Roman" pitchFamily="18" charset="0"/>
              </a:rPr>
              <a:t>occur along spreading centers where plates are</a:t>
            </a:r>
          </a:p>
          <a:p>
            <a:pPr marL="0" indent="0">
              <a:buNone/>
            </a:pPr>
            <a:r>
              <a:rPr lang="en-US" sz="2000" dirty="0">
                <a:latin typeface="Times New Roman" pitchFamily="18" charset="0"/>
                <a:cs typeface="Times New Roman" pitchFamily="18" charset="0"/>
              </a:rPr>
              <a:t>moving apart and new crust is created by magma </a:t>
            </a:r>
          </a:p>
          <a:p>
            <a:pPr marL="0" indent="0">
              <a:buNone/>
            </a:pPr>
            <a:r>
              <a:rPr lang="en-US" sz="2000" dirty="0">
                <a:latin typeface="Times New Roman" pitchFamily="18" charset="0"/>
                <a:cs typeface="Times New Roman" pitchFamily="18" charset="0"/>
              </a:rPr>
              <a:t>pushing up from the mantle</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Convergent plate boundary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tectonic </a:t>
            </a:r>
            <a:r>
              <a:rPr lang="en-US" sz="2000" b="1" dirty="0">
                <a:latin typeface="Times New Roman" pitchFamily="18" charset="0"/>
                <a:cs typeface="Times New Roman" pitchFamily="18" charset="0"/>
              </a:rPr>
              <a:t>boundary</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where</a:t>
            </a:r>
          </a:p>
          <a:p>
            <a:pPr marL="0" indent="0">
              <a:buNone/>
            </a:pPr>
            <a:r>
              <a:rPr lang="en-US" sz="2000" dirty="0" smtClean="0">
                <a:latin typeface="Times New Roman" pitchFamily="18" charset="0"/>
                <a:cs typeface="Times New Roman" pitchFamily="18" charset="0"/>
              </a:rPr>
              <a:t>two</a:t>
            </a: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plates </a:t>
            </a:r>
            <a:r>
              <a:rPr lang="en-US" sz="2000" dirty="0" smtClean="0">
                <a:latin typeface="Times New Roman" pitchFamily="18" charset="0"/>
                <a:cs typeface="Times New Roman" pitchFamily="18" charset="0"/>
              </a:rPr>
              <a:t>are </a:t>
            </a:r>
            <a:r>
              <a:rPr lang="en-US" sz="2000" dirty="0">
                <a:latin typeface="Times New Roman" pitchFamily="18" charset="0"/>
                <a:cs typeface="Times New Roman" pitchFamily="18" charset="0"/>
              </a:rPr>
              <a:t>moving toward each other. If the two </a:t>
            </a:r>
            <a:r>
              <a:rPr lang="en-US" sz="2000" b="1" dirty="0" smtClean="0">
                <a:latin typeface="Times New Roman" pitchFamily="18" charset="0"/>
                <a:cs typeface="Times New Roman" pitchFamily="18" charset="0"/>
              </a:rPr>
              <a:t>plates</a:t>
            </a:r>
          </a:p>
          <a:p>
            <a:pPr marL="0" indent="0">
              <a:buNone/>
            </a:pPr>
            <a:r>
              <a:rPr lang="en-US" sz="2000" dirty="0" smtClean="0">
                <a:latin typeface="Times New Roman" pitchFamily="18" charset="0"/>
                <a:cs typeface="Times New Roman" pitchFamily="18" charset="0"/>
              </a:rPr>
              <a:t>are </a:t>
            </a:r>
            <a:r>
              <a:rPr lang="en-US" sz="2000" dirty="0">
                <a:latin typeface="Times New Roman" pitchFamily="18" charset="0"/>
                <a:cs typeface="Times New Roman" pitchFamily="18" charset="0"/>
              </a:rPr>
              <a:t>of equal density, they usually push up </a:t>
            </a:r>
            <a:r>
              <a:rPr lang="en-US" sz="2000" dirty="0" smtClean="0">
                <a:latin typeface="Times New Roman" pitchFamily="18" charset="0"/>
                <a:cs typeface="Times New Roman" pitchFamily="18" charset="0"/>
              </a:rPr>
              <a:t>against</a:t>
            </a:r>
          </a:p>
          <a:p>
            <a:pPr marL="0" indent="0">
              <a:buNone/>
            </a:pPr>
            <a:r>
              <a:rPr lang="en-US" sz="2000" dirty="0" smtClean="0">
                <a:latin typeface="Times New Roman" pitchFamily="18" charset="0"/>
                <a:cs typeface="Times New Roman" pitchFamily="18" charset="0"/>
              </a:rPr>
              <a:t>each </a:t>
            </a:r>
            <a:r>
              <a:rPr lang="en-US" sz="2000" dirty="0">
                <a:latin typeface="Times New Roman" pitchFamily="18" charset="0"/>
                <a:cs typeface="Times New Roman" pitchFamily="18" charset="0"/>
              </a:rPr>
              <a:t>other, forming a mountain chain</a:t>
            </a:r>
            <a:r>
              <a:rPr lang="en-US" sz="2000" dirty="0" smtClean="0">
                <a:latin typeface="Times New Roman" pitchFamily="18" charset="0"/>
                <a:cs typeface="Times New Roman" pitchFamily="18" charset="0"/>
              </a:rPr>
              <a:t>. There are three</a:t>
            </a:r>
          </a:p>
          <a:p>
            <a:pPr marL="0" indent="0">
              <a:buNone/>
            </a:pPr>
            <a:r>
              <a:rPr lang="en-US" sz="2000" dirty="0" smtClean="0">
                <a:latin typeface="Times New Roman" pitchFamily="18" charset="0"/>
                <a:cs typeface="Times New Roman" pitchFamily="18" charset="0"/>
              </a:rPr>
              <a:t>types of convergent boundaries.</a:t>
            </a:r>
          </a:p>
          <a:p>
            <a:pPr marL="0" indent="0">
              <a:buNone/>
            </a:pPr>
            <a:r>
              <a:rPr lang="en-US" sz="2000" b="1" i="1" u="sng" dirty="0" smtClean="0">
                <a:latin typeface="Times New Roman" pitchFamily="18" charset="0"/>
                <a:cs typeface="Times New Roman" pitchFamily="18" charset="0"/>
              </a:rPr>
              <a:t>Oceanic-continental convergence</a:t>
            </a:r>
            <a:r>
              <a:rPr lang="en-US" sz="2000" b="1" i="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plates can </a:t>
            </a:r>
            <a:r>
              <a:rPr lang="en-US" sz="2000" dirty="0" smtClean="0">
                <a:latin typeface="Times New Roman" pitchFamily="18" charset="0"/>
                <a:cs typeface="Times New Roman" pitchFamily="18" charset="0"/>
              </a:rPr>
              <a:t>meet</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where both have </a:t>
            </a:r>
            <a:r>
              <a:rPr lang="en-US" sz="2000" b="1" dirty="0">
                <a:latin typeface="Times New Roman" pitchFamily="18" charset="0"/>
                <a:cs typeface="Times New Roman" pitchFamily="18" charset="0"/>
              </a:rPr>
              <a:t>oceanic</a:t>
            </a:r>
            <a:r>
              <a:rPr lang="en-US" sz="2000" dirty="0">
                <a:latin typeface="Times New Roman" pitchFamily="18" charset="0"/>
                <a:cs typeface="Times New Roman" pitchFamily="18" charset="0"/>
              </a:rPr>
              <a:t> crust or both </a:t>
            </a:r>
            <a:r>
              <a:rPr lang="en-US" sz="2000" dirty="0" smtClean="0">
                <a:latin typeface="Times New Roman" pitchFamily="18" charset="0"/>
                <a:cs typeface="Times New Roman" pitchFamily="18" charset="0"/>
              </a:rPr>
              <a:t>have</a:t>
            </a:r>
          </a:p>
          <a:p>
            <a:pPr marL="0" indent="0">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continental</a:t>
            </a:r>
            <a:r>
              <a:rPr lang="en-US" sz="2000" dirty="0">
                <a:latin typeface="Times New Roman" pitchFamily="18" charset="0"/>
                <a:cs typeface="Times New Roman" pitchFamily="18" charset="0"/>
              </a:rPr>
              <a:t> crust, </a:t>
            </a:r>
            <a:r>
              <a:rPr lang="en-US" sz="2000" dirty="0" smtClean="0">
                <a:latin typeface="Times New Roman" pitchFamily="18" charset="0"/>
                <a:cs typeface="Times New Roman" pitchFamily="18" charset="0"/>
              </a:rPr>
              <a:t>or </a:t>
            </a:r>
            <a:r>
              <a:rPr lang="en-US" sz="2000" dirty="0">
                <a:latin typeface="Times New Roman" pitchFamily="18" charset="0"/>
                <a:cs typeface="Times New Roman" pitchFamily="18" charset="0"/>
              </a:rPr>
              <a:t>they can meet where one </a:t>
            </a:r>
            <a:r>
              <a:rPr lang="en-US" sz="2000" dirty="0" smtClean="0">
                <a:latin typeface="Times New Roman" pitchFamily="18" charset="0"/>
                <a:cs typeface="Times New Roman" pitchFamily="18" charset="0"/>
              </a:rPr>
              <a:t>has</a:t>
            </a:r>
          </a:p>
          <a:p>
            <a:pPr marL="0" indent="0">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oceanic</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and</a:t>
            </a:r>
          </a:p>
          <a:p>
            <a:pPr marL="0" indent="0">
              <a:buNone/>
            </a:pPr>
            <a:r>
              <a:rPr lang="en-US" sz="2000" dirty="0" smtClean="0">
                <a:latin typeface="Times New Roman" pitchFamily="18" charset="0"/>
                <a:cs typeface="Times New Roman" pitchFamily="18" charset="0"/>
              </a:rPr>
              <a:t>one </a:t>
            </a:r>
            <a:r>
              <a:rPr lang="en-US" sz="2000" dirty="0">
                <a:latin typeface="Times New Roman" pitchFamily="18" charset="0"/>
                <a:cs typeface="Times New Roman" pitchFamily="18" charset="0"/>
              </a:rPr>
              <a:t>has </a:t>
            </a:r>
            <a:r>
              <a:rPr lang="en-US" sz="2000" b="1" dirty="0">
                <a:latin typeface="Times New Roman" pitchFamily="18" charset="0"/>
                <a:cs typeface="Times New Roman" pitchFamily="18" charset="0"/>
              </a:rPr>
              <a:t>continental</a:t>
            </a:r>
            <a:r>
              <a:rPr lang="en-US" sz="2000" b="1"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this case density </a:t>
            </a:r>
          </a:p>
          <a:p>
            <a:pPr marL="0" indent="0">
              <a:buNone/>
            </a:pPr>
            <a:r>
              <a:rPr lang="en-US" sz="2000" dirty="0" smtClean="0">
                <a:latin typeface="Times New Roman" pitchFamily="18" charset="0"/>
                <a:cs typeface="Times New Roman" pitchFamily="18" charset="0"/>
              </a:rPr>
              <a:t>Of Continental plate is less than oceanic plate.</a:t>
            </a:r>
          </a:p>
          <a:p>
            <a:pPr marL="0" indent="0">
              <a:buNone/>
            </a:pPr>
            <a:r>
              <a:rPr lang="en-US" sz="2000" b="1" i="1" u="sng" dirty="0" smtClean="0">
                <a:latin typeface="Times New Roman" pitchFamily="18" charset="0"/>
                <a:cs typeface="Times New Roman" pitchFamily="18" charset="0"/>
              </a:rPr>
              <a:t>Oceanic-oceanic convergence:-</a:t>
            </a:r>
          </a:p>
          <a:p>
            <a:pPr marL="0" indent="0">
              <a:buNone/>
            </a:pPr>
            <a:r>
              <a:rPr lang="en-US" sz="2000" b="1" dirty="0" smtClean="0">
                <a:latin typeface="Times New Roman" pitchFamily="18" charset="0"/>
                <a:cs typeface="Times New Roman" pitchFamily="18" charset="0"/>
              </a:rPr>
              <a:t>Oceanic</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oceanic </a:t>
            </a:r>
            <a:r>
              <a:rPr lang="en-US" sz="2000" b="1" dirty="0">
                <a:latin typeface="Times New Roman" pitchFamily="18" charset="0"/>
                <a:cs typeface="Times New Roman" pitchFamily="18" charset="0"/>
              </a:rPr>
              <a:t>convergence</a:t>
            </a:r>
            <a:r>
              <a:rPr lang="en-US" sz="2000" dirty="0">
                <a:latin typeface="Times New Roman" pitchFamily="18" charset="0"/>
                <a:cs typeface="Times New Roman" pitchFamily="18" charset="0"/>
              </a:rPr>
              <a:t> occurs when an </a:t>
            </a:r>
            <a:r>
              <a:rPr lang="en-US" sz="2000" b="1" dirty="0">
                <a:latin typeface="Times New Roman" pitchFamily="18" charset="0"/>
                <a:cs typeface="Times New Roman" pitchFamily="18" charset="0"/>
              </a:rPr>
              <a:t>oceanic</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plate </a:t>
            </a:r>
            <a:r>
              <a:rPr lang="en-US" sz="2000" dirty="0" err="1">
                <a:latin typeface="Times New Roman" pitchFamily="18" charset="0"/>
                <a:cs typeface="Times New Roman" pitchFamily="18" charset="0"/>
              </a:rPr>
              <a:t>subducts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another </a:t>
            </a:r>
            <a:r>
              <a:rPr lang="en-US" sz="2000" b="1" dirty="0" smtClean="0">
                <a:latin typeface="Times New Roman" pitchFamily="18" charset="0"/>
                <a:cs typeface="Times New Roman" pitchFamily="18" charset="0"/>
              </a:rPr>
              <a:t>oceanic</a:t>
            </a:r>
            <a:r>
              <a:rPr lang="en-US" sz="2000" dirty="0">
                <a:latin typeface="Times New Roman" pitchFamily="18" charset="0"/>
                <a:cs typeface="Times New Roman" pitchFamily="18" charset="0"/>
              </a:rPr>
              <a:t> plate </a:t>
            </a:r>
            <a:r>
              <a:rPr lang="en-US" sz="2000" dirty="0" smtClean="0">
                <a:latin typeface="Times New Roman" pitchFamily="18" charset="0"/>
                <a:cs typeface="Times New Roman" pitchFamily="18" charset="0"/>
              </a:rPr>
              <a:t>resulting</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to the </a:t>
            </a:r>
            <a:r>
              <a:rPr lang="en-US" sz="2000" dirty="0" smtClean="0">
                <a:latin typeface="Times New Roman" pitchFamily="18" charset="0"/>
                <a:cs typeface="Times New Roman" pitchFamily="18" charset="0"/>
              </a:rPr>
              <a:t>formation of </a:t>
            </a:r>
            <a:r>
              <a:rPr lang="en-US" sz="2000" dirty="0">
                <a:latin typeface="Times New Roman" pitchFamily="18" charset="0"/>
                <a:cs typeface="Times New Roman" pitchFamily="18" charset="0"/>
              </a:rPr>
              <a:t>volcanic </a:t>
            </a:r>
            <a:r>
              <a:rPr lang="en-US" sz="2000" dirty="0" smtClean="0">
                <a:latin typeface="Times New Roman" pitchFamily="18" charset="0"/>
                <a:cs typeface="Times New Roman" pitchFamily="18" charset="0"/>
              </a:rPr>
              <a:t>islands.</a:t>
            </a:r>
          </a:p>
          <a:p>
            <a:pPr marL="0" indent="0">
              <a:buNone/>
            </a:pPr>
            <a:endParaRPr lang="en-US" sz="2000"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2623625"/>
            <a:ext cx="2895600" cy="19812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4800600"/>
            <a:ext cx="2590800" cy="19812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457200"/>
            <a:ext cx="2667000" cy="1905000"/>
          </a:xfrm>
          <a:prstGeom prst="rect">
            <a:avLst/>
          </a:prstGeom>
        </p:spPr>
      </p:pic>
    </p:spTree>
    <p:extLst>
      <p:ext uri="{BB962C8B-B14F-4D97-AF65-F5344CB8AC3E}">
        <p14:creationId xmlns:p14="http://schemas.microsoft.com/office/powerpoint/2010/main" val="3489079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00800"/>
          </a:xfrm>
        </p:spPr>
        <p:txBody>
          <a:bodyPr>
            <a:normAutofit/>
          </a:bodyPr>
          <a:lstStyle/>
          <a:p>
            <a:pPr marL="0" indent="0">
              <a:buNone/>
            </a:pPr>
            <a:r>
              <a:rPr lang="en-US" sz="2000" b="1" dirty="0" err="1">
                <a:latin typeface="Times New Roman" pitchFamily="18" charset="0"/>
                <a:cs typeface="Times New Roman" pitchFamily="18" charset="0"/>
              </a:rPr>
              <a:t>Subduction</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 geological process in which one edge of a crustal plate </a:t>
            </a:r>
          </a:p>
          <a:p>
            <a:pPr marL="0" indent="0">
              <a:buNone/>
            </a:pPr>
            <a:r>
              <a:rPr lang="en-US" sz="2000" dirty="0">
                <a:latin typeface="Times New Roman" pitchFamily="18" charset="0"/>
                <a:cs typeface="Times New Roman" pitchFamily="18" charset="0"/>
              </a:rPr>
              <a:t>is forced sideways and downward into the mantle below </a:t>
            </a:r>
          </a:p>
          <a:p>
            <a:pPr marL="0" indent="0">
              <a:buNone/>
            </a:pPr>
            <a:r>
              <a:rPr lang="en-US" sz="2000" dirty="0">
                <a:latin typeface="Times New Roman" pitchFamily="18" charset="0"/>
                <a:cs typeface="Times New Roman" pitchFamily="18" charset="0"/>
              </a:rPr>
              <a:t>another plate).</a:t>
            </a:r>
          </a:p>
          <a:p>
            <a:pPr marL="0" indent="0">
              <a:buNone/>
            </a:pPr>
            <a:r>
              <a:rPr lang="en-US" sz="2000" b="1" i="1" u="sng" dirty="0" smtClean="0">
                <a:latin typeface="Times New Roman" pitchFamily="18" charset="0"/>
                <a:cs typeface="Times New Roman" pitchFamily="18" charset="0"/>
              </a:rPr>
              <a:t>Continental-continental </a:t>
            </a:r>
            <a:r>
              <a:rPr lang="en-US" sz="2000" b="1" i="1" u="sng" dirty="0">
                <a:latin typeface="Times New Roman" pitchFamily="18" charset="0"/>
                <a:cs typeface="Times New Roman" pitchFamily="18" charset="0"/>
              </a:rPr>
              <a:t>convergence:- </a:t>
            </a:r>
            <a:r>
              <a:rPr lang="en-US" sz="2000" dirty="0">
                <a:latin typeface="Times New Roman" pitchFamily="18" charset="0"/>
                <a:cs typeface="Times New Roman" pitchFamily="18" charset="0"/>
              </a:rPr>
              <a:t>where there is a</a:t>
            </a:r>
          </a:p>
          <a:p>
            <a:pPr marL="0" indent="0">
              <a:buNone/>
            </a:pPr>
            <a:r>
              <a:rPr lang="en-US" sz="2000" dirty="0">
                <a:latin typeface="Times New Roman" pitchFamily="18" charset="0"/>
                <a:cs typeface="Times New Roman" pitchFamily="18" charset="0"/>
              </a:rPr>
              <a:t>convergent boundary between two continental plates takes place because continental crust is too buoyant(light) to </a:t>
            </a:r>
            <a:r>
              <a:rPr lang="en-US" sz="2000" dirty="0" err="1">
                <a:latin typeface="Times New Roman" pitchFamily="18" charset="0"/>
                <a:cs typeface="Times New Roman" pitchFamily="18" charset="0"/>
              </a:rPr>
              <a:t>subduct</a:t>
            </a:r>
            <a:r>
              <a:rPr lang="en-US" sz="2000" dirty="0">
                <a:latin typeface="Times New Roman" pitchFamily="18" charset="0"/>
                <a:cs typeface="Times New Roman" pitchFamily="18" charset="0"/>
              </a:rPr>
              <a:t>. </a:t>
            </a:r>
          </a:p>
          <a:p>
            <a:pPr marL="0" indent="0" algn="just">
              <a:buNone/>
            </a:pPr>
            <a:r>
              <a:rPr lang="en-US" sz="2000" dirty="0" smtClean="0">
                <a:latin typeface="Times New Roman" pitchFamily="18" charset="0"/>
                <a:cs typeface="Times New Roman" pitchFamily="18" charset="0"/>
              </a:rPr>
              <a:t>Instead </a:t>
            </a:r>
            <a:r>
              <a:rPr lang="en-US" sz="2000" dirty="0">
                <a:latin typeface="Times New Roman" pitchFamily="18" charset="0"/>
                <a:cs typeface="Times New Roman" pitchFamily="18" charset="0"/>
              </a:rPr>
              <a:t>huge mountain ranges are built up. </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formation </a:t>
            </a:r>
            <a:r>
              <a:rPr lang="en-US" sz="2000" dirty="0" smtClean="0">
                <a:latin typeface="Times New Roman" pitchFamily="18" charset="0"/>
                <a:cs typeface="Times New Roman" pitchFamily="18" charset="0"/>
              </a:rPr>
              <a:t>of</a:t>
            </a:r>
          </a:p>
          <a:p>
            <a:pPr marL="0" indent="0" algn="just">
              <a:buNone/>
            </a:pPr>
            <a:r>
              <a:rPr lang="en-US" sz="2000" dirty="0" err="1" smtClean="0">
                <a:latin typeface="Times New Roman" pitchFamily="18" charset="0"/>
                <a:cs typeface="Times New Roman" pitchFamily="18" charset="0"/>
              </a:rPr>
              <a:t>himalayas</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Transform boundaries:-</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zone between two </a:t>
            </a:r>
            <a:r>
              <a:rPr lang="en-US" sz="2000" dirty="0" smtClean="0">
                <a:latin typeface="Times New Roman" pitchFamily="18" charset="0"/>
                <a:cs typeface="Times New Roman" pitchFamily="18" charset="0"/>
              </a:rPr>
              <a:t>plates</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sliding horizontally past one another is called a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transform-fault </a:t>
            </a:r>
            <a:r>
              <a:rPr lang="en-US" sz="2000" dirty="0">
                <a:latin typeface="Times New Roman" pitchFamily="18" charset="0"/>
                <a:cs typeface="Times New Roman" pitchFamily="18" charset="0"/>
              </a:rPr>
              <a:t>boundary, or simply a transform boundary</a:t>
            </a:r>
            <a:r>
              <a:rPr lang="en-US" sz="2000" dirty="0" smtClean="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no land formation or </a:t>
            </a:r>
            <a:r>
              <a:rPr lang="en-US" sz="2000" dirty="0" err="1" smtClean="0">
                <a:latin typeface="Times New Roman" pitchFamily="18" charset="0"/>
                <a:cs typeface="Times New Roman" pitchFamily="18" charset="0"/>
              </a:rPr>
              <a:t>constrution</a:t>
            </a:r>
            <a:r>
              <a:rPr lang="en-US" sz="2000" dirty="0" smtClean="0">
                <a:latin typeface="Times New Roman" pitchFamily="18" charset="0"/>
                <a:cs typeface="Times New Roman" pitchFamily="18" charset="0"/>
              </a:rPr>
              <a:t> takes place no in this case.</a:t>
            </a:r>
          </a:p>
          <a:p>
            <a:pPr marL="0" indent="0" algn="just">
              <a:buNone/>
            </a:pPr>
            <a:r>
              <a:rPr lang="en-US" sz="2000" b="1" dirty="0" smtClean="0">
                <a:latin typeface="Times New Roman" pitchFamily="18" charset="0"/>
                <a:cs typeface="Times New Roman" pitchFamily="18" charset="0"/>
              </a:rPr>
              <a:t>Rocks:-</a:t>
            </a: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definition:-</a:t>
            </a:r>
          </a:p>
          <a:p>
            <a:pPr marL="0" indent="0" algn="just">
              <a:buNone/>
            </a:pPr>
            <a:r>
              <a:rPr lang="en-US" sz="2000" dirty="0" smtClean="0">
                <a:latin typeface="Times New Roman" pitchFamily="18" charset="0"/>
                <a:cs typeface="Times New Roman" pitchFamily="18" charset="0"/>
              </a:rPr>
              <a:t>A</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rock</a:t>
            </a:r>
            <a:r>
              <a:rPr lang="en-US" sz="2000" dirty="0">
                <a:latin typeface="Times New Roman" pitchFamily="18" charset="0"/>
                <a:cs typeface="Times New Roman" pitchFamily="18" charset="0"/>
              </a:rPr>
              <a:t> is any naturally occurring solid mass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aggregate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minerals</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three main </a:t>
            </a:r>
            <a:r>
              <a:rPr lang="en-US" sz="2000" b="1" dirty="0">
                <a:latin typeface="Times New Roman" pitchFamily="18" charset="0"/>
                <a:cs typeface="Times New Roman" pitchFamily="18" charset="0"/>
              </a:rPr>
              <a:t>types</a:t>
            </a:r>
            <a:r>
              <a:rPr lang="en-US" sz="2000" dirty="0">
                <a:latin typeface="Times New Roman" pitchFamily="18" charset="0"/>
                <a:cs typeface="Times New Roman" pitchFamily="18" charset="0"/>
              </a:rPr>
              <a:t>, or classes, of </a:t>
            </a:r>
            <a:r>
              <a:rPr lang="en-US" sz="2000" b="1" dirty="0">
                <a:latin typeface="Times New Roman" pitchFamily="18" charset="0"/>
                <a:cs typeface="Times New Roman" pitchFamily="18" charset="0"/>
              </a:rPr>
              <a:t>rock</a:t>
            </a:r>
            <a:r>
              <a:rPr lang="en-US" sz="2000" dirty="0">
                <a:latin typeface="Times New Roman" pitchFamily="18" charset="0"/>
                <a:cs typeface="Times New Roman" pitchFamily="18" charset="0"/>
              </a:rPr>
              <a:t> are sedimentary, metamorphic, and </a:t>
            </a:r>
            <a:r>
              <a:rPr lang="en-US" sz="2000" dirty="0" smtClean="0">
                <a:latin typeface="Times New Roman" pitchFamily="18" charset="0"/>
                <a:cs typeface="Times New Roman" pitchFamily="18" charset="0"/>
              </a:rPr>
              <a:t>igneous.</a:t>
            </a:r>
            <a:endParaRPr lang="en-US" sz="2000" b="1" dirty="0" smtClean="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304800"/>
            <a:ext cx="2286000" cy="24955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3048000"/>
            <a:ext cx="2514600" cy="2667000"/>
          </a:xfrm>
          <a:prstGeom prst="rect">
            <a:avLst/>
          </a:prstGeom>
        </p:spPr>
      </p:pic>
    </p:spTree>
    <p:extLst>
      <p:ext uri="{BB962C8B-B14F-4D97-AF65-F5344CB8AC3E}">
        <p14:creationId xmlns:p14="http://schemas.microsoft.com/office/powerpoint/2010/main" val="1811758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228600"/>
            <a:ext cx="8763000" cy="6477000"/>
          </a:xfrm>
        </p:spPr>
        <p:txBody>
          <a:bodyPr>
            <a:normAutofit/>
          </a:bodyPr>
          <a:lstStyle/>
          <a:p>
            <a:pPr marL="0" indent="0" algn="just">
              <a:buNone/>
            </a:pPr>
            <a:r>
              <a:rPr lang="en-US" sz="2000" b="1" dirty="0">
                <a:latin typeface="Times New Roman" pitchFamily="18" charset="0"/>
                <a:cs typeface="Times New Roman" pitchFamily="18" charset="0"/>
              </a:rPr>
              <a:t>Sedimentary </a:t>
            </a:r>
            <a:r>
              <a:rPr lang="en-US" sz="2000" b="1" dirty="0" smtClean="0">
                <a:latin typeface="Times New Roman" pitchFamily="18" charset="0"/>
                <a:cs typeface="Times New Roman" pitchFamily="18" charset="0"/>
              </a:rPr>
              <a:t>rocks:-</a:t>
            </a:r>
          </a:p>
          <a:p>
            <a:pPr marL="0" indent="0" algn="just">
              <a:buNone/>
            </a:pPr>
            <a:r>
              <a:rPr lang="en-US" sz="2000" dirty="0" smtClean="0">
                <a:latin typeface="Times New Roman" pitchFamily="18" charset="0"/>
                <a:cs typeface="Times New Roman" pitchFamily="18" charset="0"/>
              </a:rPr>
              <a:t>Sedimentary </a:t>
            </a:r>
            <a:r>
              <a:rPr lang="en-US" sz="2000" dirty="0">
                <a:latin typeface="Times New Roman" pitchFamily="18" charset="0"/>
                <a:cs typeface="Times New Roman" pitchFamily="18" charset="0"/>
              </a:rPr>
              <a:t>rocks are types of rock that are formed </a:t>
            </a:r>
            <a:r>
              <a:rPr lang="en-US" sz="2000" dirty="0" smtClean="0">
                <a:latin typeface="Times New Roman" pitchFamily="18" charset="0"/>
                <a:cs typeface="Times New Roman" pitchFamily="18" charset="0"/>
              </a:rPr>
              <a:t>by</a:t>
            </a:r>
          </a:p>
          <a:p>
            <a:pPr marL="0" indent="0" algn="just">
              <a:buNone/>
            </a:pPr>
            <a:r>
              <a:rPr lang="en-US" sz="2000" dirty="0" smtClean="0">
                <a:latin typeface="Times New Roman" pitchFamily="18" charset="0"/>
                <a:cs typeface="Times New Roman" pitchFamily="18" charset="0"/>
              </a:rPr>
              <a:t>the </a:t>
            </a:r>
            <a:r>
              <a:rPr lang="en-US" sz="2000" b="1" dirty="0">
                <a:latin typeface="Times New Roman" pitchFamily="18" charset="0"/>
                <a:cs typeface="Times New Roman" pitchFamily="18" charset="0"/>
              </a:rPr>
              <a:t>accumulation or deposition of small </a:t>
            </a:r>
            <a:r>
              <a:rPr lang="en-US" sz="2000" b="1" dirty="0" smtClean="0">
                <a:latin typeface="Times New Roman" pitchFamily="18" charset="0"/>
                <a:cs typeface="Times New Roman" pitchFamily="18" charset="0"/>
              </a:rPr>
              <a:t>particles</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Sediment</a:t>
            </a:r>
          </a:p>
          <a:p>
            <a:pPr marL="0" indent="0" algn="just">
              <a:buNone/>
            </a:pP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often formed when weathering and erosion break </a:t>
            </a:r>
            <a:r>
              <a:rPr lang="en-US" sz="2000" dirty="0" smtClean="0">
                <a:latin typeface="Times New Roman" pitchFamily="18" charset="0"/>
                <a:cs typeface="Times New Roman" pitchFamily="18" charset="0"/>
              </a:rPr>
              <a:t>down</a:t>
            </a:r>
          </a:p>
          <a:p>
            <a:pPr marL="0" indent="0" algn="just">
              <a:buNone/>
            </a:pPr>
            <a:r>
              <a:rPr lang="en-US" sz="2000" dirty="0" smtClean="0">
                <a:latin typeface="Times New Roman" pitchFamily="18" charset="0"/>
                <a:cs typeface="Times New Roman" pitchFamily="18" charset="0"/>
              </a:rPr>
              <a:t>a</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rock</a:t>
            </a:r>
            <a:r>
              <a:rPr lang="en-US" sz="2000" dirty="0">
                <a:latin typeface="Times New Roman" pitchFamily="18" charset="0"/>
                <a:cs typeface="Times New Roman" pitchFamily="18" charset="0"/>
              </a:rPr>
              <a:t> into loose material in a source area</a:t>
            </a:r>
            <a:r>
              <a:rPr lang="en-US" sz="2000"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 Sedimentary </a:t>
            </a:r>
            <a:r>
              <a:rPr lang="en-US" sz="2000" b="1" dirty="0" smtClean="0">
                <a:latin typeface="Times New Roman" pitchFamily="18" charset="0"/>
                <a:cs typeface="Times New Roman" pitchFamily="18" charset="0"/>
              </a:rPr>
              <a:t>rocks</a:t>
            </a:r>
          </a:p>
          <a:p>
            <a:pPr marL="0" indent="0" algn="just">
              <a:buNone/>
            </a:pPr>
            <a:r>
              <a:rPr lang="en-US" sz="2000" dirty="0" smtClean="0">
                <a:latin typeface="Times New Roman" pitchFamily="18" charset="0"/>
                <a:cs typeface="Times New Roman" pitchFamily="18" charset="0"/>
              </a:rPr>
              <a:t>are </a:t>
            </a:r>
            <a:r>
              <a:rPr lang="en-US" sz="2000" dirty="0">
                <a:latin typeface="Times New Roman" pitchFamily="18" charset="0"/>
                <a:cs typeface="Times New Roman" pitchFamily="18" charset="0"/>
              </a:rPr>
              <a:t>often deposited in layers, and frequently contain fossils</a:t>
            </a:r>
            <a:r>
              <a:rPr lang="en-US" sz="2000" dirty="0" smtClean="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metamorphic </a:t>
            </a:r>
            <a:r>
              <a:rPr lang="en-US" sz="2000" b="1" dirty="0" smtClean="0">
                <a:latin typeface="Times New Roman" pitchFamily="18" charset="0"/>
                <a:cs typeface="Times New Roman" pitchFamily="18" charset="0"/>
              </a:rPr>
              <a:t>rock:-</a:t>
            </a:r>
            <a:endParaRPr lang="en-US" sz="2000"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metamorphic </a:t>
            </a:r>
            <a:r>
              <a:rPr lang="en-US" sz="2000" b="1" dirty="0">
                <a:latin typeface="Times New Roman" pitchFamily="18" charset="0"/>
                <a:cs typeface="Times New Roman" pitchFamily="18" charset="0"/>
              </a:rPr>
              <a:t>rock</a:t>
            </a:r>
            <a:r>
              <a:rPr lang="en-US" sz="2000" dirty="0">
                <a:latin typeface="Times New Roman" pitchFamily="18" charset="0"/>
                <a:cs typeface="Times New Roman" pitchFamily="18" charset="0"/>
              </a:rPr>
              <a:t> is a type of </a:t>
            </a:r>
            <a:r>
              <a:rPr lang="en-US" sz="2000" b="1" dirty="0">
                <a:latin typeface="Times New Roman" pitchFamily="18" charset="0"/>
                <a:cs typeface="Times New Roman" pitchFamily="18" charset="0"/>
              </a:rPr>
              <a:t>rock</a:t>
            </a:r>
            <a:r>
              <a:rPr lang="en-US" sz="2000" dirty="0">
                <a:latin typeface="Times New Roman" pitchFamily="18" charset="0"/>
                <a:cs typeface="Times New Roman" pitchFamily="18" charset="0"/>
              </a:rPr>
              <a:t> which has been </a:t>
            </a:r>
            <a:endParaRPr lang="en-US" sz="2000"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changed </a:t>
            </a:r>
            <a:r>
              <a:rPr lang="en-US" sz="2000" b="1" dirty="0">
                <a:latin typeface="Times New Roman" pitchFamily="18" charset="0"/>
                <a:cs typeface="Times New Roman" pitchFamily="18" charset="0"/>
              </a:rPr>
              <a:t>by extreme heat and pressure</a:t>
            </a:r>
            <a:r>
              <a:rPr lang="en-US" sz="2000" dirty="0">
                <a:latin typeface="Times New Roman" pitchFamily="18" charset="0"/>
                <a:cs typeface="Times New Roman" pitchFamily="18" charset="0"/>
              </a:rPr>
              <a:t>. Its name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from 'morph' (</a:t>
            </a:r>
            <a:r>
              <a:rPr lang="en-US" sz="2000" b="1" dirty="0">
                <a:latin typeface="Times New Roman" pitchFamily="18" charset="0"/>
                <a:cs typeface="Times New Roman" pitchFamily="18" charset="0"/>
              </a:rPr>
              <a:t>meaning</a:t>
            </a:r>
            <a:r>
              <a:rPr lang="en-US" sz="2000" dirty="0">
                <a:latin typeface="Times New Roman" pitchFamily="18" charset="0"/>
                <a:cs typeface="Times New Roman" pitchFamily="18" charset="0"/>
              </a:rPr>
              <a:t> form), and </a:t>
            </a:r>
            <a:r>
              <a:rPr lang="en-US" sz="2000" dirty="0" smtClean="0">
                <a:latin typeface="Times New Roman" pitchFamily="18" charset="0"/>
                <a:cs typeface="Times New Roman" pitchFamily="18" charset="0"/>
              </a:rPr>
              <a:t>'meta‘</a:t>
            </a:r>
          </a:p>
          <a:p>
            <a:pPr marL="0" indent="0" algn="just">
              <a:buNone/>
            </a:pPr>
            <a:r>
              <a:rPr lang="en-US" sz="2000"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meaning</a:t>
            </a:r>
            <a:r>
              <a:rPr lang="en-US" sz="2000" dirty="0">
                <a:latin typeface="Times New Roman" pitchFamily="18" charset="0"/>
                <a:cs typeface="Times New Roman" pitchFamily="18" charset="0"/>
              </a:rPr>
              <a:t> change). The original </a:t>
            </a:r>
            <a:r>
              <a:rPr lang="en-US" sz="2000" b="1" dirty="0">
                <a:latin typeface="Times New Roman" pitchFamily="18" charset="0"/>
                <a:cs typeface="Times New Roman" pitchFamily="18" charset="0"/>
              </a:rPr>
              <a:t>rock</a:t>
            </a:r>
            <a:r>
              <a:rPr lang="en-US" sz="2000" dirty="0">
                <a:latin typeface="Times New Roman" pitchFamily="18" charset="0"/>
                <a:cs typeface="Times New Roman" pitchFamily="18" charset="0"/>
              </a:rPr>
              <a:t> gets </a:t>
            </a:r>
            <a:r>
              <a:rPr lang="en-US" sz="2000" dirty="0" smtClean="0">
                <a:latin typeface="Times New Roman" pitchFamily="18" charset="0"/>
                <a:cs typeface="Times New Roman" pitchFamily="18" charset="0"/>
              </a:rPr>
              <a:t>heated</a:t>
            </a:r>
          </a:p>
          <a:p>
            <a:pPr marL="0" indent="0" algn="just">
              <a:buNone/>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temperatures greater than 150 to 200 °C) and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pressured </a:t>
            </a:r>
            <a:r>
              <a:rPr lang="en-US" sz="2000" dirty="0">
                <a:latin typeface="Times New Roman" pitchFamily="18" charset="0"/>
                <a:cs typeface="Times New Roman" pitchFamily="18" charset="0"/>
              </a:rPr>
              <a:t>(1500 bars). This causes profound </a:t>
            </a:r>
            <a:r>
              <a:rPr lang="en-US" sz="2000" dirty="0" smtClean="0">
                <a:latin typeface="Times New Roman" pitchFamily="18" charset="0"/>
                <a:cs typeface="Times New Roman" pitchFamily="18" charset="0"/>
              </a:rPr>
              <a:t>physical</a:t>
            </a:r>
          </a:p>
          <a:p>
            <a:pPr marL="0" indent="0" algn="just">
              <a:buNone/>
            </a:pPr>
            <a:r>
              <a:rPr lang="en-US" sz="2000" dirty="0" smtClean="0">
                <a:latin typeface="Times New Roman" pitchFamily="18" charset="0"/>
                <a:cs typeface="Times New Roman" pitchFamily="18" charset="0"/>
              </a:rPr>
              <a:t>or </a:t>
            </a:r>
            <a:r>
              <a:rPr lang="en-US" sz="2000" dirty="0">
                <a:latin typeface="Times New Roman" pitchFamily="18" charset="0"/>
                <a:cs typeface="Times New Roman" pitchFamily="18" charset="0"/>
              </a:rPr>
              <a:t>chemical change</a:t>
            </a:r>
            <a:r>
              <a:rPr lang="en-US" sz="2000" dirty="0" smtClean="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Igneous </a:t>
            </a:r>
            <a:r>
              <a:rPr lang="en-US" sz="2000" b="1" dirty="0" smtClean="0">
                <a:latin typeface="Times New Roman" pitchFamily="18" charset="0"/>
                <a:cs typeface="Times New Roman" pitchFamily="18" charset="0"/>
              </a:rPr>
              <a:t>rock</a:t>
            </a:r>
            <a:r>
              <a:rPr lang="en-US" sz="2000" dirty="0" smtClean="0">
                <a:latin typeface="Times New Roman" pitchFamily="18" charset="0"/>
                <a:cs typeface="Times New Roman" pitchFamily="18" charset="0"/>
              </a:rPr>
              <a:t>:-</a:t>
            </a:r>
          </a:p>
          <a:p>
            <a:pPr marL="0" indent="0" algn="just">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Igneous rock</a:t>
            </a:r>
            <a:r>
              <a:rPr lang="en-US" sz="2000" dirty="0">
                <a:latin typeface="Times New Roman" pitchFamily="18" charset="0"/>
                <a:cs typeface="Times New Roman" pitchFamily="18" charset="0"/>
              </a:rPr>
              <a:t> is formed through the </a:t>
            </a:r>
            <a:r>
              <a:rPr lang="en-US" sz="2000" b="1" dirty="0">
                <a:latin typeface="Times New Roman" pitchFamily="18" charset="0"/>
                <a:cs typeface="Times New Roman" pitchFamily="18" charset="0"/>
              </a:rPr>
              <a:t>cooling </a:t>
            </a:r>
            <a:r>
              <a:rPr lang="en-US" sz="2000" b="1" dirty="0" smtClean="0">
                <a:latin typeface="Times New Roman" pitchFamily="18" charset="0"/>
                <a:cs typeface="Times New Roman" pitchFamily="18" charset="0"/>
              </a:rPr>
              <a:t>and</a:t>
            </a:r>
          </a:p>
          <a:p>
            <a:pPr marL="0" indent="0" algn="just">
              <a:buNone/>
            </a:pPr>
            <a:r>
              <a:rPr lang="en-US" sz="2000" b="1" dirty="0" smtClean="0">
                <a:latin typeface="Times New Roman" pitchFamily="18" charset="0"/>
                <a:cs typeface="Times New Roman" pitchFamily="18" charset="0"/>
              </a:rPr>
              <a:t> solidification of </a:t>
            </a:r>
            <a:r>
              <a:rPr lang="en-US" sz="2000" b="1" dirty="0">
                <a:latin typeface="Times New Roman" pitchFamily="18" charset="0"/>
                <a:cs typeface="Times New Roman" pitchFamily="18" charset="0"/>
              </a:rPr>
              <a:t>magma or lava</a:t>
            </a:r>
            <a:r>
              <a:rPr lang="en-US" sz="2000" b="1"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228600"/>
            <a:ext cx="2133600" cy="226466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200" y="2667000"/>
            <a:ext cx="2438400" cy="19812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5029200"/>
            <a:ext cx="2895600" cy="1752600"/>
          </a:xfrm>
          <a:prstGeom prst="rect">
            <a:avLst/>
          </a:prstGeom>
        </p:spPr>
      </p:pic>
    </p:spTree>
    <p:extLst>
      <p:ext uri="{BB962C8B-B14F-4D97-AF65-F5344CB8AC3E}">
        <p14:creationId xmlns:p14="http://schemas.microsoft.com/office/powerpoint/2010/main" val="3726897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77000"/>
          </a:xfrm>
        </p:spPr>
        <p:txBody>
          <a:bodyPr>
            <a:normAutofit/>
          </a:bodyPr>
          <a:lstStyle/>
          <a:p>
            <a:pPr marL="0" indent="0" algn="just">
              <a:buNone/>
            </a:pPr>
            <a:r>
              <a:rPr lang="en-US" sz="2000" b="1" dirty="0" smtClean="0">
                <a:latin typeface="Times New Roman" pitchFamily="18" charset="0"/>
                <a:cs typeface="Times New Roman" pitchFamily="18" charset="0"/>
              </a:rPr>
              <a:t>Rock cycle:- </a:t>
            </a:r>
            <a:r>
              <a:rPr lang="en-US" sz="2000" dirty="0" smtClean="0">
                <a:latin typeface="Times New Roman" pitchFamily="18" charset="0"/>
                <a:cs typeface="Times New Roman" pitchFamily="18" charset="0"/>
              </a:rPr>
              <a:t>the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Rock Cycle</a:t>
            </a:r>
            <a:r>
              <a:rPr lang="en-US" sz="2000" dirty="0">
                <a:latin typeface="Times New Roman" pitchFamily="18" charset="0"/>
                <a:cs typeface="Times New Roman" pitchFamily="18" charset="0"/>
              </a:rPr>
              <a:t> is a group of changes. Igneous </a:t>
            </a:r>
            <a:r>
              <a:rPr lang="en-US" sz="2000" b="1" dirty="0">
                <a:latin typeface="Times New Roman" pitchFamily="18" charset="0"/>
                <a:cs typeface="Times New Roman" pitchFamily="18" charset="0"/>
              </a:rPr>
              <a:t>rock</a:t>
            </a:r>
            <a:r>
              <a:rPr lang="en-US" sz="2000" dirty="0">
                <a:latin typeface="Times New Roman" pitchFamily="18" charset="0"/>
                <a:cs typeface="Times New Roman" pitchFamily="18" charset="0"/>
              </a:rPr>
              <a:t> can change into </a:t>
            </a:r>
            <a:r>
              <a:rPr lang="en-US" sz="2000" dirty="0" smtClean="0">
                <a:latin typeface="Times New Roman" pitchFamily="18" charset="0"/>
                <a:cs typeface="Times New Roman" pitchFamily="18" charset="0"/>
              </a:rPr>
              <a:t>sedimentary </a:t>
            </a:r>
            <a:r>
              <a:rPr lang="en-US" sz="2000" b="1" dirty="0" smtClean="0">
                <a:latin typeface="Times New Roman" pitchFamily="18" charset="0"/>
                <a:cs typeface="Times New Roman" pitchFamily="18" charset="0"/>
              </a:rPr>
              <a:t>rock</a:t>
            </a:r>
            <a:r>
              <a:rPr lang="en-US" sz="2000" dirty="0">
                <a:latin typeface="Times New Roman" pitchFamily="18" charset="0"/>
                <a:cs typeface="Times New Roman" pitchFamily="18" charset="0"/>
              </a:rPr>
              <a:t> or into metamorphic </a:t>
            </a:r>
            <a:r>
              <a:rPr lang="en-US" sz="2000" b="1" dirty="0">
                <a:latin typeface="Times New Roman" pitchFamily="18" charset="0"/>
                <a:cs typeface="Times New Roman" pitchFamily="18" charset="0"/>
              </a:rPr>
              <a:t>rock</a:t>
            </a:r>
            <a:r>
              <a:rPr lang="en-US" sz="2000" dirty="0">
                <a:latin typeface="Times New Roman" pitchFamily="18" charset="0"/>
                <a:cs typeface="Times New Roman" pitchFamily="18" charset="0"/>
              </a:rPr>
              <a:t>. Sedimentary </a:t>
            </a:r>
            <a:r>
              <a:rPr lang="en-US" sz="2000" b="1" dirty="0">
                <a:latin typeface="Times New Roman" pitchFamily="18" charset="0"/>
                <a:cs typeface="Times New Roman" pitchFamily="18" charset="0"/>
              </a:rPr>
              <a:t>rock</a:t>
            </a:r>
            <a:r>
              <a:rPr lang="en-US" sz="2000" dirty="0">
                <a:latin typeface="Times New Roman" pitchFamily="18" charset="0"/>
                <a:cs typeface="Times New Roman" pitchFamily="18" charset="0"/>
              </a:rPr>
              <a:t> can change into </a:t>
            </a:r>
            <a:r>
              <a:rPr lang="en-US" sz="2000" dirty="0" smtClean="0">
                <a:latin typeface="Times New Roman" pitchFamily="18" charset="0"/>
                <a:cs typeface="Times New Roman" pitchFamily="18" charset="0"/>
              </a:rPr>
              <a:t>metamorphic </a:t>
            </a:r>
            <a:r>
              <a:rPr lang="en-US" sz="2000" b="1" dirty="0" smtClean="0">
                <a:latin typeface="Times New Roman" pitchFamily="18" charset="0"/>
                <a:cs typeface="Times New Roman" pitchFamily="18" charset="0"/>
              </a:rPr>
              <a:t>rock</a:t>
            </a:r>
            <a:r>
              <a:rPr lang="en-US" sz="2000" dirty="0">
                <a:latin typeface="Times New Roman" pitchFamily="18" charset="0"/>
                <a:cs typeface="Times New Roman" pitchFamily="18" charset="0"/>
              </a:rPr>
              <a:t> or into igneous </a:t>
            </a:r>
            <a:r>
              <a:rPr lang="en-US" sz="2000" b="1" dirty="0" smtClean="0">
                <a:latin typeface="Times New Roman" pitchFamily="18" charset="0"/>
                <a:cs typeface="Times New Roman" pitchFamily="18" charset="0"/>
              </a:rPr>
              <a:t>rock</a:t>
            </a:r>
            <a:r>
              <a:rPr lang="en-US" sz="2000" dirty="0" smtClean="0">
                <a:latin typeface="Times New Roman" pitchFamily="18" charset="0"/>
                <a:cs typeface="Times New Roman" pitchFamily="18" charset="0"/>
              </a:rPr>
              <a:t>. Or</a:t>
            </a:r>
            <a:r>
              <a:rPr lang="en-US" sz="2000" dirty="0">
                <a:latin typeface="Times New Roman" pitchFamily="18" charset="0"/>
                <a:cs typeface="Times New Roman" pitchFamily="18" charset="0"/>
              </a:rPr>
              <a:t>, igneous </a:t>
            </a:r>
            <a:r>
              <a:rPr lang="en-US" sz="2000" b="1" dirty="0">
                <a:latin typeface="Times New Roman" pitchFamily="18" charset="0"/>
                <a:cs typeface="Times New Roman" pitchFamily="18" charset="0"/>
              </a:rPr>
              <a:t>rock</a:t>
            </a:r>
            <a:r>
              <a:rPr lang="en-US" sz="2000" dirty="0">
                <a:latin typeface="Times New Roman" pitchFamily="18" charset="0"/>
                <a:cs typeface="Times New Roman" pitchFamily="18" charset="0"/>
              </a:rPr>
              <a:t> can form above ground, where the magma cools quickly</a:t>
            </a:r>
            <a:r>
              <a:rPr lang="en-US" sz="2000" dirty="0" smtClean="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rocks</a:t>
            </a:r>
            <a:r>
              <a:rPr lang="en-US" sz="2000" dirty="0">
                <a:latin typeface="Times New Roman" pitchFamily="18" charset="0"/>
                <a:cs typeface="Times New Roman" pitchFamily="18" charset="0"/>
              </a:rPr>
              <a:t> are created and destroyed in </a:t>
            </a:r>
            <a:r>
              <a:rPr lang="en-US" sz="2000" b="1" dirty="0">
                <a:latin typeface="Times New Roman" pitchFamily="18" charset="0"/>
                <a:cs typeface="Times New Roman" pitchFamily="18" charset="0"/>
              </a:rPr>
              <a:t>cycles</a:t>
            </a:r>
            <a:r>
              <a:rPr lang="en-US" sz="2000" dirty="0">
                <a:latin typeface="Times New Roman" pitchFamily="18" charset="0"/>
                <a:cs typeface="Times New Roman" pitchFamily="18" charset="0"/>
              </a:rPr>
              <a:t>. The </a:t>
            </a:r>
            <a:r>
              <a:rPr lang="en-US" sz="2000" b="1" dirty="0">
                <a:latin typeface="Times New Roman" pitchFamily="18" charset="0"/>
                <a:cs typeface="Times New Roman" pitchFamily="18" charset="0"/>
              </a:rPr>
              <a:t>rock cycle</a:t>
            </a:r>
            <a:r>
              <a:rPr lang="en-US" sz="2000" dirty="0">
                <a:latin typeface="Times New Roman" pitchFamily="18" charset="0"/>
                <a:cs typeface="Times New Roman" pitchFamily="18" charset="0"/>
              </a:rPr>
              <a:t> is a model that describes the formation, breakdown, and reformation of a </a:t>
            </a:r>
            <a:r>
              <a:rPr lang="en-US" sz="2000" b="1" dirty="0" smtClean="0">
                <a:latin typeface="Times New Roman" pitchFamily="18" charset="0"/>
                <a:cs typeface="Times New Roman" pitchFamily="18" charset="0"/>
              </a:rPr>
              <a:t>rock </a:t>
            </a:r>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a result of sedimentary, igneous, and metamorphic </a:t>
            </a:r>
            <a:r>
              <a:rPr lang="en-US" sz="2000" dirty="0" smtClean="0">
                <a:latin typeface="Times New Roman" pitchFamily="18" charset="0"/>
                <a:cs typeface="Times New Roman" pitchFamily="18" charset="0"/>
              </a:rPr>
              <a:t>processes.</a:t>
            </a:r>
          </a:p>
          <a:p>
            <a:pPr marL="0" indent="0" algn="just">
              <a:buNone/>
            </a:pPr>
            <a:r>
              <a:rPr lang="en-US" sz="2000" b="1" dirty="0" smtClean="0">
                <a:latin typeface="Times New Roman" pitchFamily="18" charset="0"/>
                <a:cs typeface="Times New Roman" pitchFamily="18" charset="0"/>
              </a:rPr>
              <a:t>Minerals:- </a:t>
            </a:r>
            <a:r>
              <a:rPr lang="en-US" sz="2000" dirty="0" smtClean="0">
                <a:latin typeface="Times New Roman" pitchFamily="18" charset="0"/>
                <a:cs typeface="Times New Roman" pitchFamily="18" charset="0"/>
              </a:rPr>
              <a:t>are </a:t>
            </a:r>
            <a:r>
              <a:rPr lang="en-US" sz="2000" dirty="0">
                <a:latin typeface="Times New Roman" pitchFamily="18" charset="0"/>
                <a:cs typeface="Times New Roman" pitchFamily="18" charset="0"/>
              </a:rPr>
              <a:t>solid substances that are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present </a:t>
            </a:r>
            <a:r>
              <a:rPr lang="en-US" sz="2000" dirty="0">
                <a:latin typeface="Times New Roman" pitchFamily="18" charset="0"/>
                <a:cs typeface="Times New Roman" pitchFamily="18" charset="0"/>
              </a:rPr>
              <a:t>in nature and can be </a:t>
            </a:r>
            <a:r>
              <a:rPr lang="en-US" sz="2000" dirty="0" smtClean="0">
                <a:latin typeface="Times New Roman" pitchFamily="18" charset="0"/>
                <a:cs typeface="Times New Roman" pitchFamily="18" charset="0"/>
              </a:rPr>
              <a:t>made</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of one element or more </a:t>
            </a:r>
            <a:r>
              <a:rPr lang="en-US" sz="2000" dirty="0" smtClean="0">
                <a:latin typeface="Times New Roman" pitchFamily="18" charset="0"/>
                <a:cs typeface="Times New Roman" pitchFamily="18" charset="0"/>
              </a:rPr>
              <a:t>elements</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combined together (chemical compounds</a:t>
            </a:r>
            <a:r>
              <a:rPr lang="en-US" sz="2000" dirty="0" smtClean="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Gold</a:t>
            </a:r>
            <a:r>
              <a:rPr lang="en-US" sz="2000" dirty="0">
                <a:latin typeface="Times New Roman" pitchFamily="18" charset="0"/>
                <a:cs typeface="Times New Roman" pitchFamily="18" charset="0"/>
              </a:rPr>
              <a:t>, Silver and carbon are elements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that </a:t>
            </a:r>
            <a:r>
              <a:rPr lang="en-US" sz="2000" dirty="0">
                <a:latin typeface="Times New Roman" pitchFamily="18" charset="0"/>
                <a:cs typeface="Times New Roman" pitchFamily="18" charset="0"/>
              </a:rPr>
              <a:t>form </a:t>
            </a:r>
            <a:r>
              <a:rPr lang="en-US" sz="2000" b="1" dirty="0" smtClean="0">
                <a:latin typeface="Times New Roman" pitchFamily="18" charset="0"/>
                <a:cs typeface="Times New Roman" pitchFamily="18" charset="0"/>
              </a:rPr>
              <a:t>minerals</a:t>
            </a:r>
            <a:r>
              <a:rPr lang="en-US" sz="2000" dirty="0">
                <a:latin typeface="Times New Roman" pitchFamily="18" charset="0"/>
                <a:cs typeface="Times New Roman" pitchFamily="18" charset="0"/>
              </a:rPr>
              <a:t> on their own</a:t>
            </a:r>
            <a:r>
              <a:rPr lang="en-US" sz="2000" dirty="0" smtClean="0">
                <a:latin typeface="Times New Roman" pitchFamily="18" charset="0"/>
                <a:cs typeface="Times New Roman" pitchFamily="18" charset="0"/>
              </a:rPr>
              <a:t>. </a:t>
            </a:r>
          </a:p>
          <a:p>
            <a:pPr marL="0" indent="0">
              <a:buNone/>
            </a:pPr>
            <a:r>
              <a:rPr lang="en-US" sz="2000" b="1" dirty="0">
                <a:latin typeface="Times New Roman" pitchFamily="18" charset="0"/>
                <a:cs typeface="Times New Roman" pitchFamily="18" charset="0"/>
              </a:rPr>
              <a:t>Properties of Minerals</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The following physical properties of minerals can be easily used to identify a mineral:</a:t>
            </a:r>
          </a:p>
          <a:p>
            <a:pPr marL="0" indent="0">
              <a:buNone/>
            </a:pPr>
            <a:r>
              <a:rPr lang="en-US" sz="2000" dirty="0" smtClean="0">
                <a:latin typeface="Times New Roman" pitchFamily="18" charset="0"/>
                <a:cs typeface="Times New Roman" pitchFamily="18" charset="0"/>
              </a:rPr>
              <a:t>Color, Streak, Hardness, Cleavage, Crystalline </a:t>
            </a:r>
            <a:r>
              <a:rPr lang="en-US" sz="2000" dirty="0">
                <a:latin typeface="Times New Roman" pitchFamily="18" charset="0"/>
                <a:cs typeface="Times New Roman" pitchFamily="18" charset="0"/>
              </a:rPr>
              <a:t>Structure</a:t>
            </a:r>
          </a:p>
          <a:p>
            <a:pPr marL="0" indent="0">
              <a:buNone/>
            </a:pPr>
            <a:r>
              <a:rPr lang="en-US" sz="2000" dirty="0" smtClean="0">
                <a:latin typeface="Times New Roman" pitchFamily="18" charset="0"/>
                <a:cs typeface="Times New Roman" pitchFamily="18" charset="0"/>
              </a:rPr>
              <a:t>Diaphaneity </a:t>
            </a:r>
            <a:r>
              <a:rPr lang="en-US" sz="2000" dirty="0">
                <a:latin typeface="Times New Roman" pitchFamily="18" charset="0"/>
                <a:cs typeface="Times New Roman" pitchFamily="18" charset="0"/>
              </a:rPr>
              <a:t>or Amount of </a:t>
            </a:r>
            <a:r>
              <a:rPr lang="en-US" sz="2000" dirty="0" smtClean="0">
                <a:latin typeface="Times New Roman" pitchFamily="18" charset="0"/>
                <a:cs typeface="Times New Roman" pitchFamily="18" charset="0"/>
              </a:rPr>
              <a:t>Transparency, </a:t>
            </a:r>
            <a:r>
              <a:rPr lang="en-US" sz="2000" dirty="0">
                <a:latin typeface="Times New Roman" pitchFamily="18" charset="0"/>
                <a:cs typeface="Times New Roman" pitchFamily="18" charset="0"/>
              </a:rPr>
              <a:t>Magnetism, Luster, Odor, taste</a:t>
            </a:r>
            <a:r>
              <a:rPr lang="en-US" sz="2000" dirty="0"/>
              <a:t>. </a:t>
            </a:r>
          </a:p>
          <a:p>
            <a:pPr marL="0" indent="0" algn="just">
              <a:buNone/>
            </a:pPr>
            <a:endParaRPr lang="en-US" sz="2000" b="1"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209800"/>
            <a:ext cx="3886200" cy="3429000"/>
          </a:xfrm>
          <a:prstGeom prst="rect">
            <a:avLst/>
          </a:prstGeom>
        </p:spPr>
      </p:pic>
    </p:spTree>
    <p:extLst>
      <p:ext uri="{BB962C8B-B14F-4D97-AF65-F5344CB8AC3E}">
        <p14:creationId xmlns:p14="http://schemas.microsoft.com/office/powerpoint/2010/main" val="39890282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152400"/>
            <a:ext cx="8763000" cy="6553200"/>
          </a:xfrm>
        </p:spPr>
        <p:txBody>
          <a:bodyPr>
            <a:normAutofit lnSpcReduction="10000"/>
          </a:bodyPr>
          <a:lstStyle/>
          <a:p>
            <a:pPr marL="0" indent="0">
              <a:buNone/>
            </a:pPr>
            <a:r>
              <a:rPr lang="en-US" sz="2000" b="1" dirty="0" smtClean="0">
                <a:latin typeface="Times New Roman" pitchFamily="18" charset="0"/>
                <a:cs typeface="Times New Roman" pitchFamily="18" charset="0"/>
              </a:rPr>
              <a:t>Color:- </a:t>
            </a:r>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minerals have a distinctive color that can be used for identification</a:t>
            </a:r>
            <a:r>
              <a:rPr lang="en-US" sz="2000" dirty="0" smtClean="0">
                <a:latin typeface="Times New Roman" pitchFamily="18" charset="0"/>
                <a:cs typeface="Times New Roman" pitchFamily="18" charset="0"/>
              </a:rPr>
              <a:t>.</a:t>
            </a:r>
          </a:p>
          <a:p>
            <a:pPr marL="0" indent="0">
              <a:buNone/>
            </a:pPr>
            <a:r>
              <a:rPr lang="en-US" sz="2000" b="1" dirty="0" smtClean="0">
                <a:latin typeface="Times New Roman" pitchFamily="18" charset="0"/>
                <a:cs typeface="Times New Roman" pitchFamily="18" charset="0"/>
              </a:rPr>
              <a:t>Streak:- </a:t>
            </a:r>
            <a:r>
              <a:rPr lang="en-US" sz="2000" dirty="0" smtClean="0">
                <a:latin typeface="Times New Roman" pitchFamily="18" charset="0"/>
                <a:cs typeface="Times New Roman" pitchFamily="18" charset="0"/>
              </a:rPr>
              <a:t>Streak </a:t>
            </a:r>
            <a:r>
              <a:rPr lang="en-US" sz="2000" dirty="0">
                <a:latin typeface="Times New Roman" pitchFamily="18" charset="0"/>
                <a:cs typeface="Times New Roman" pitchFamily="18" charset="0"/>
              </a:rPr>
              <a:t>is the color of the mineral in powdered form. Streak shows the true color of the mineral</a:t>
            </a:r>
            <a:r>
              <a:rPr lang="en-US" sz="2000" dirty="0" smtClean="0">
                <a:latin typeface="Times New Roman" pitchFamily="18" charset="0"/>
                <a:cs typeface="Times New Roman" pitchFamily="18" charset="0"/>
              </a:rPr>
              <a:t>.</a:t>
            </a:r>
          </a:p>
          <a:p>
            <a:pPr marL="0" indent="0">
              <a:buNone/>
            </a:pPr>
            <a:r>
              <a:rPr lang="en-US" sz="2000" b="1" dirty="0" smtClean="0">
                <a:latin typeface="Times New Roman" pitchFamily="18" charset="0"/>
                <a:cs typeface="Times New Roman" pitchFamily="18" charset="0"/>
              </a:rPr>
              <a:t>Hardness:-</a:t>
            </a:r>
            <a:r>
              <a:rPr lang="en-US" sz="2000" dirty="0" smtClean="0">
                <a:latin typeface="Times New Roman" pitchFamily="18" charset="0"/>
                <a:cs typeface="Times New Roman" pitchFamily="18" charset="0"/>
              </a:rPr>
              <a:t>Hardness </a:t>
            </a:r>
            <a:r>
              <a:rPr lang="en-US" sz="2000" dirty="0">
                <a:latin typeface="Times New Roman" pitchFamily="18" charset="0"/>
                <a:cs typeface="Times New Roman" pitchFamily="18" charset="0"/>
              </a:rPr>
              <a:t>is one of the better properties of minerals to use for identifying a </a:t>
            </a:r>
            <a:r>
              <a:rPr lang="en-US" sz="2000" dirty="0" smtClean="0">
                <a:latin typeface="Times New Roman" pitchFamily="18" charset="0"/>
                <a:cs typeface="Times New Roman" pitchFamily="18" charset="0"/>
              </a:rPr>
              <a:t>mineral.</a:t>
            </a:r>
          </a:p>
          <a:p>
            <a:pPr marL="0" indent="0">
              <a:buNone/>
            </a:pPr>
            <a:r>
              <a:rPr lang="en-US" sz="2000" b="1" dirty="0" smtClean="0">
                <a:latin typeface="Times New Roman" pitchFamily="18" charset="0"/>
                <a:cs typeface="Times New Roman" pitchFamily="18" charset="0"/>
              </a:rPr>
              <a:t>Cleavage:-</a:t>
            </a:r>
            <a:r>
              <a:rPr lang="en-US" sz="2000" dirty="0" smtClean="0">
                <a:latin typeface="Times New Roman" pitchFamily="18" charset="0"/>
                <a:cs typeface="Times New Roman" pitchFamily="18" charset="0"/>
              </a:rPr>
              <a:t>Minerals </a:t>
            </a:r>
            <a:r>
              <a:rPr lang="en-US" sz="2000" dirty="0">
                <a:latin typeface="Times New Roman" pitchFamily="18" charset="0"/>
                <a:cs typeface="Times New Roman" pitchFamily="18" charset="0"/>
              </a:rPr>
              <a:t>tend to break along lines or smooth surfaces when hit sharply. Different minerals break in different ways showing different types of cleavage. </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Crystalline Structure:-</a:t>
            </a:r>
            <a:r>
              <a:rPr lang="en-US" sz="2000" dirty="0" smtClean="0">
                <a:latin typeface="Times New Roman" pitchFamily="18" charset="0"/>
                <a:cs typeface="Times New Roman" pitchFamily="18" charset="0"/>
              </a:rPr>
              <a:t>Mineral </a:t>
            </a:r>
            <a:r>
              <a:rPr lang="en-US" sz="2000" dirty="0">
                <a:latin typeface="Times New Roman" pitchFamily="18" charset="0"/>
                <a:cs typeface="Times New Roman" pitchFamily="18" charset="0"/>
              </a:rPr>
              <a:t>crystals occur in various shapes and sizes. The particular shape is determined by the arrangement of the atoms, molecules or ions that make up the crystal and how they are joined. This is called the crystal </a:t>
            </a:r>
            <a:r>
              <a:rPr lang="en-US" sz="2000" dirty="0" smtClean="0">
                <a:latin typeface="Times New Roman" pitchFamily="18" charset="0"/>
                <a:cs typeface="Times New Roman" pitchFamily="18" charset="0"/>
              </a:rPr>
              <a:t>lattice.</a:t>
            </a:r>
          </a:p>
          <a:p>
            <a:pPr marL="0" indent="0">
              <a:buNone/>
            </a:pPr>
            <a:r>
              <a:rPr lang="en-US" sz="2000" b="1" dirty="0" smtClean="0">
                <a:latin typeface="Times New Roman" pitchFamily="18" charset="0"/>
                <a:cs typeface="Times New Roman" pitchFamily="18" charset="0"/>
              </a:rPr>
              <a:t>Transparency </a:t>
            </a:r>
            <a:r>
              <a:rPr lang="en-US" sz="2000" b="1" dirty="0">
                <a:latin typeface="Times New Roman" pitchFamily="18" charset="0"/>
                <a:cs typeface="Times New Roman" pitchFamily="18" charset="0"/>
              </a:rPr>
              <a:t>or </a:t>
            </a:r>
            <a:r>
              <a:rPr lang="en-US" sz="2000" b="1" dirty="0" smtClean="0">
                <a:latin typeface="Times New Roman" pitchFamily="18" charset="0"/>
                <a:cs typeface="Times New Roman" pitchFamily="18" charset="0"/>
              </a:rPr>
              <a:t>Diaphaneity</a:t>
            </a:r>
            <a:r>
              <a:rPr lang="en-US" sz="2000" dirty="0" smtClean="0">
                <a:latin typeface="Times New Roman" pitchFamily="18" charset="0"/>
                <a:cs typeface="Times New Roman" pitchFamily="18" charset="0"/>
              </a:rPr>
              <a:t>:-Diaphaneity </a:t>
            </a:r>
            <a:r>
              <a:rPr lang="en-US" sz="2000" dirty="0">
                <a:latin typeface="Times New Roman" pitchFamily="18" charset="0"/>
                <a:cs typeface="Times New Roman" pitchFamily="18" charset="0"/>
              </a:rPr>
              <a:t>is a mineral’s degree of transparency or ability to allow light to pass through </a:t>
            </a:r>
            <a:r>
              <a:rPr lang="en-US" sz="2000" dirty="0" smtClean="0">
                <a:latin typeface="Times New Roman" pitchFamily="18" charset="0"/>
                <a:cs typeface="Times New Roman" pitchFamily="18" charset="0"/>
              </a:rPr>
              <a:t>it.</a:t>
            </a:r>
          </a:p>
          <a:p>
            <a:pPr marL="0" indent="0">
              <a:buNone/>
            </a:pPr>
            <a:r>
              <a:rPr lang="en-US" sz="2000" b="1" dirty="0" smtClean="0">
                <a:latin typeface="Times New Roman" pitchFamily="18" charset="0"/>
                <a:cs typeface="Times New Roman" pitchFamily="18" charset="0"/>
              </a:rPr>
              <a:t>Magnetism</a:t>
            </a:r>
            <a:r>
              <a:rPr lang="en-US" sz="2000" dirty="0" smtClean="0">
                <a:latin typeface="Times New Roman" pitchFamily="18" charset="0"/>
                <a:cs typeface="Times New Roman" pitchFamily="18" charset="0"/>
              </a:rPr>
              <a:t>:- Magnetism </a:t>
            </a:r>
            <a:r>
              <a:rPr lang="en-US" sz="2000" dirty="0">
                <a:latin typeface="Times New Roman" pitchFamily="18" charset="0"/>
                <a:cs typeface="Times New Roman" pitchFamily="18" charset="0"/>
              </a:rPr>
              <a:t>is the characteristic that allows a mineral to attract or repel other magnetic </a:t>
            </a:r>
            <a:r>
              <a:rPr lang="en-US" sz="2000" dirty="0" smtClean="0">
                <a:latin typeface="Times New Roman" pitchFamily="18" charset="0"/>
                <a:cs typeface="Times New Roman" pitchFamily="18" charset="0"/>
              </a:rPr>
              <a:t>materials.</a:t>
            </a:r>
          </a:p>
          <a:p>
            <a:pPr marL="0" indent="0">
              <a:buNone/>
            </a:pPr>
            <a:r>
              <a:rPr lang="en-US" sz="2000" b="1" dirty="0" smtClean="0">
                <a:latin typeface="Times New Roman" pitchFamily="18" charset="0"/>
                <a:cs typeface="Times New Roman" pitchFamily="18" charset="0"/>
              </a:rPr>
              <a:t>Luster</a:t>
            </a:r>
            <a:r>
              <a:rPr lang="en-US" sz="2000" dirty="0" smtClean="0">
                <a:latin typeface="Times New Roman" pitchFamily="18" charset="0"/>
                <a:cs typeface="Times New Roman" pitchFamily="18" charset="0"/>
              </a:rPr>
              <a:t>:- Luster </a:t>
            </a:r>
            <a:r>
              <a:rPr lang="en-US" sz="2000" dirty="0">
                <a:latin typeface="Times New Roman" pitchFamily="18" charset="0"/>
                <a:cs typeface="Times New Roman" pitchFamily="18" charset="0"/>
              </a:rPr>
              <a:t>is the property of minerals that indicates how much the surface of a mineral reflects light. </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Odor</a:t>
            </a:r>
            <a:r>
              <a:rPr lang="en-US" sz="2000" dirty="0" smtClean="0">
                <a:latin typeface="Times New Roman" pitchFamily="18" charset="0"/>
                <a:cs typeface="Times New Roman" pitchFamily="18" charset="0"/>
              </a:rPr>
              <a:t>:- Most </a:t>
            </a:r>
            <a:r>
              <a:rPr lang="en-US" sz="2000" dirty="0">
                <a:latin typeface="Times New Roman" pitchFamily="18" charset="0"/>
                <a:cs typeface="Times New Roman" pitchFamily="18" charset="0"/>
              </a:rPr>
              <a:t>minerals have no odor unless they are acted upon in one of the following ways: moistened, heated, breathed upon, or </a:t>
            </a:r>
            <a:r>
              <a:rPr lang="en-US" sz="2000" dirty="0" smtClean="0">
                <a:latin typeface="Times New Roman" pitchFamily="18" charset="0"/>
                <a:cs typeface="Times New Roman" pitchFamily="18" charset="0"/>
              </a:rPr>
              <a:t>rubbed.</a:t>
            </a:r>
          </a:p>
          <a:p>
            <a:pPr marL="0" indent="0">
              <a:buNone/>
            </a:pPr>
            <a:r>
              <a:rPr lang="en-US" sz="2000" b="1" dirty="0">
                <a:latin typeface="Times New Roman" pitchFamily="18" charset="0"/>
                <a:cs typeface="Times New Roman" pitchFamily="18" charset="0"/>
              </a:rPr>
              <a:t>Taste:- </a:t>
            </a:r>
            <a:r>
              <a:rPr lang="en-US" sz="2000" dirty="0">
                <a:latin typeface="Times New Roman" pitchFamily="18" charset="0"/>
                <a:cs typeface="Times New Roman" pitchFamily="18" charset="0"/>
              </a:rPr>
              <a:t>The most commonly "tasted" mineral is halite or rock salt, but there are several other minerals that have a distinctive taste.</a:t>
            </a:r>
          </a:p>
          <a:p>
            <a:pPr marL="0" indent="0">
              <a:buNone/>
            </a:pPr>
            <a:endParaRPr lang="en-US" sz="2000" dirty="0"/>
          </a:p>
          <a:p>
            <a:pPr marL="0" indent="0">
              <a:buNone/>
            </a:pPr>
            <a:endParaRPr lang="en-US" sz="2000" dirty="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5211360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228600"/>
            <a:ext cx="8686800" cy="6400800"/>
          </a:xfrm>
        </p:spPr>
        <p:txBody>
          <a:bodyPr>
            <a:normAutofit lnSpcReduction="10000"/>
          </a:bodyPr>
          <a:lstStyle/>
          <a:p>
            <a:pPr marL="0" indent="0" algn="just">
              <a:buNone/>
            </a:pPr>
            <a:r>
              <a:rPr lang="en-US" sz="2000" b="1" dirty="0" smtClean="0">
                <a:latin typeface="Times New Roman" pitchFamily="18" charset="0"/>
                <a:cs typeface="Times New Roman" pitchFamily="18" charset="0"/>
              </a:rPr>
              <a:t>Balanced diet:- </a:t>
            </a:r>
            <a:r>
              <a:rPr lang="en-US" sz="2000" dirty="0" smtClean="0">
                <a:latin typeface="Times New Roman" pitchFamily="18" charset="0"/>
                <a:cs typeface="Times New Roman" pitchFamily="18" charset="0"/>
              </a:rPr>
              <a:t>definition:- a </a:t>
            </a:r>
            <a:r>
              <a:rPr lang="en-US" sz="2000" dirty="0">
                <a:latin typeface="Times New Roman" pitchFamily="18" charset="0"/>
                <a:cs typeface="Times New Roman" pitchFamily="18" charset="0"/>
              </a:rPr>
              <a:t>diet consisting of </a:t>
            </a:r>
            <a:r>
              <a:rPr lang="en-US" sz="2000" dirty="0" smtClean="0">
                <a:latin typeface="Times New Roman" pitchFamily="18" charset="0"/>
                <a:cs typeface="Times New Roman" pitchFamily="18" charset="0"/>
              </a:rPr>
              <a:t>a</a:t>
            </a:r>
          </a:p>
          <a:p>
            <a:pPr marL="0" indent="0" algn="just">
              <a:buNone/>
            </a:pPr>
            <a:r>
              <a:rPr lang="en-US" sz="2000" dirty="0" smtClean="0">
                <a:latin typeface="Times New Roman" pitchFamily="18" charset="0"/>
                <a:cs typeface="Times New Roman" pitchFamily="18" charset="0"/>
              </a:rPr>
              <a:t>variety </a:t>
            </a:r>
          </a:p>
          <a:p>
            <a:pPr marL="0" indent="0" algn="just">
              <a:buNone/>
            </a:pPr>
            <a:r>
              <a:rPr lang="en-US" sz="2000" dirty="0" smtClean="0">
                <a:latin typeface="Times New Roman" pitchFamily="18" charset="0"/>
                <a:cs typeface="Times New Roman" pitchFamily="18" charset="0"/>
              </a:rPr>
              <a:t>of </a:t>
            </a:r>
            <a:r>
              <a:rPr lang="en-US" sz="2000" dirty="0">
                <a:latin typeface="Times New Roman" pitchFamily="18" charset="0"/>
                <a:cs typeface="Times New Roman" pitchFamily="18" charset="0"/>
              </a:rPr>
              <a:t>different types of food and </a:t>
            </a:r>
            <a:r>
              <a:rPr lang="en-US" sz="2000" dirty="0" smtClean="0">
                <a:latin typeface="Times New Roman" pitchFamily="18" charset="0"/>
                <a:cs typeface="Times New Roman" pitchFamily="18" charset="0"/>
              </a:rPr>
              <a:t>providing</a:t>
            </a:r>
          </a:p>
          <a:p>
            <a:pPr marL="0" indent="0" algn="just">
              <a:buNone/>
            </a:pPr>
            <a:r>
              <a:rPr lang="en-US" sz="2000" dirty="0" smtClean="0">
                <a:latin typeface="Times New Roman" pitchFamily="18" charset="0"/>
                <a:cs typeface="Times New Roman" pitchFamily="18" charset="0"/>
              </a:rPr>
              <a:t>adequate </a:t>
            </a:r>
            <a:r>
              <a:rPr lang="en-US" sz="2000" dirty="0">
                <a:latin typeface="Times New Roman" pitchFamily="18" charset="0"/>
                <a:cs typeface="Times New Roman" pitchFamily="18" charset="0"/>
              </a:rPr>
              <a:t>amounts of the </a:t>
            </a:r>
            <a:r>
              <a:rPr lang="en-US" sz="2000" dirty="0" smtClean="0">
                <a:latin typeface="Times New Roman" pitchFamily="18" charset="0"/>
                <a:cs typeface="Times New Roman" pitchFamily="18" charset="0"/>
              </a:rPr>
              <a:t>nutrients</a:t>
            </a:r>
          </a:p>
          <a:p>
            <a:pPr marL="0" indent="0" algn="just">
              <a:buNone/>
            </a:pPr>
            <a:r>
              <a:rPr lang="en-US" sz="2000" dirty="0" smtClean="0">
                <a:latin typeface="Times New Roman" pitchFamily="18" charset="0"/>
                <a:cs typeface="Times New Roman" pitchFamily="18" charset="0"/>
              </a:rPr>
              <a:t>necessary </a:t>
            </a:r>
            <a:r>
              <a:rPr lang="en-US" sz="2000" dirty="0">
                <a:latin typeface="Times New Roman" pitchFamily="18" charset="0"/>
                <a:cs typeface="Times New Roman" pitchFamily="18" charset="0"/>
              </a:rPr>
              <a:t>for good health.</a:t>
            </a:r>
          </a:p>
          <a:p>
            <a:pPr marL="0" indent="0" algn="just">
              <a:buNone/>
            </a:pPr>
            <a:r>
              <a:rPr lang="en-US" sz="2000" b="1" dirty="0" smtClean="0">
                <a:latin typeface="Times New Roman" pitchFamily="18" charset="0"/>
                <a:cs typeface="Times New Roman" pitchFamily="18" charset="0"/>
              </a:rPr>
              <a:t>Biomolecules:- </a:t>
            </a:r>
            <a:r>
              <a:rPr lang="en-US" sz="2000" dirty="0" smtClean="0">
                <a:latin typeface="Times New Roman" pitchFamily="18" charset="0"/>
                <a:cs typeface="Times New Roman" pitchFamily="18" charset="0"/>
              </a:rPr>
              <a:t>definition:- </a:t>
            </a:r>
            <a:r>
              <a:rPr lang="en-US" sz="2000" dirty="0">
                <a:latin typeface="Times New Roman" pitchFamily="18" charset="0"/>
                <a:cs typeface="Times New Roman" pitchFamily="18" charset="0"/>
              </a:rPr>
              <a:t>a molecule that </a:t>
            </a:r>
            <a:r>
              <a:rPr lang="en-US" sz="2000" dirty="0" smtClean="0">
                <a:latin typeface="Times New Roman" pitchFamily="18" charset="0"/>
                <a:cs typeface="Times New Roman" pitchFamily="18" charset="0"/>
              </a:rPr>
              <a:t>is</a:t>
            </a:r>
          </a:p>
          <a:p>
            <a:pPr marL="0" indent="0" algn="just">
              <a:buNone/>
            </a:pPr>
            <a:r>
              <a:rPr lang="en-US" sz="2000" dirty="0" smtClean="0">
                <a:latin typeface="Times New Roman" pitchFamily="18" charset="0"/>
                <a:cs typeface="Times New Roman" pitchFamily="18" charset="0"/>
              </a:rPr>
              <a:t>produced </a:t>
            </a:r>
            <a:r>
              <a:rPr lang="en-US" sz="2000" dirty="0">
                <a:latin typeface="Times New Roman" pitchFamily="18" charset="0"/>
                <a:cs typeface="Times New Roman" pitchFamily="18" charset="0"/>
              </a:rPr>
              <a:t>by a living </a:t>
            </a:r>
            <a:r>
              <a:rPr lang="en-US" sz="2000" dirty="0" smtClean="0">
                <a:latin typeface="Times New Roman" pitchFamily="18" charset="0"/>
                <a:cs typeface="Times New Roman" pitchFamily="18" charset="0"/>
              </a:rPr>
              <a:t>organism</a:t>
            </a:r>
          </a:p>
          <a:p>
            <a:pPr marL="0" indent="0" algn="just">
              <a:buNone/>
            </a:pPr>
            <a:r>
              <a:rPr lang="en-US" sz="2000" b="1" dirty="0" smtClean="0">
                <a:latin typeface="Times New Roman" pitchFamily="18" charset="0"/>
                <a:cs typeface="Times New Roman" pitchFamily="18" charset="0"/>
              </a:rPr>
              <a:t>There </a:t>
            </a:r>
            <a:r>
              <a:rPr lang="en-US" sz="2000" b="1" dirty="0">
                <a:latin typeface="Times New Roman" pitchFamily="18" charset="0"/>
                <a:cs typeface="Times New Roman" pitchFamily="18" charset="0"/>
              </a:rPr>
              <a:t>are four major classes of biomolecules:</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Carbohydrates, Lipids, Proteins, Nucleic </a:t>
            </a:r>
            <a:r>
              <a:rPr lang="en-US" sz="2000" dirty="0">
                <a:latin typeface="Times New Roman" pitchFamily="18" charset="0"/>
                <a:cs typeface="Times New Roman" pitchFamily="18" charset="0"/>
              </a:rPr>
              <a:t>acids.</a:t>
            </a:r>
          </a:p>
          <a:p>
            <a:pPr algn="just"/>
            <a:r>
              <a:rPr lang="en-US" sz="2000" b="1" dirty="0">
                <a:latin typeface="Times New Roman" pitchFamily="18" charset="0"/>
                <a:cs typeface="Times New Roman" pitchFamily="18" charset="0"/>
              </a:rPr>
              <a:t>Carbohydrates</a:t>
            </a: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class of naturally occurring compounds and derivatives formed from </a:t>
            </a:r>
            <a:r>
              <a:rPr lang="en-US" sz="2000" dirty="0" smtClean="0">
                <a:latin typeface="Times New Roman" pitchFamily="18" charset="0"/>
                <a:cs typeface="Times New Roman" pitchFamily="18" charset="0"/>
              </a:rPr>
              <a:t>them. </a:t>
            </a:r>
            <a:r>
              <a:rPr lang="en-US" sz="2000" dirty="0">
                <a:latin typeface="Times New Roman" pitchFamily="18" charset="0"/>
                <a:cs typeface="Times New Roman" pitchFamily="18" charset="0"/>
              </a:rPr>
              <a:t>The general formula </a:t>
            </a:r>
            <a:r>
              <a:rPr lang="en-US" sz="2000" dirty="0" err="1">
                <a:latin typeface="Times New Roman" pitchFamily="18" charset="0"/>
                <a:cs typeface="Times New Roman" pitchFamily="18" charset="0"/>
              </a:rPr>
              <a:t>C</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(H</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O)</a:t>
            </a:r>
            <a:r>
              <a:rPr lang="en-US" sz="2000" baseline="-25000" dirty="0">
                <a:latin typeface="Times New Roman" pitchFamily="18" charset="0"/>
                <a:cs typeface="Times New Roman" pitchFamily="18" charset="0"/>
              </a:rPr>
              <a:t>n</a:t>
            </a:r>
            <a:r>
              <a:rPr lang="en-US" sz="2000" dirty="0">
                <a:latin typeface="Times New Roman" pitchFamily="18" charset="0"/>
                <a:cs typeface="Times New Roman" pitchFamily="18" charset="0"/>
              </a:rPr>
              <a:t> is commonly used to represent many carbohydrates, which means “watered carbon.”</a:t>
            </a:r>
          </a:p>
          <a:p>
            <a:pPr algn="just"/>
            <a:r>
              <a:rPr lang="en-US" sz="2000" dirty="0">
                <a:latin typeface="Times New Roman" pitchFamily="18" charset="0"/>
                <a:cs typeface="Times New Roman" pitchFamily="18" charset="0"/>
              </a:rPr>
              <a:t>Carbohydrates are probably the most abundant and widespread organic substances in nature, and they are essential constituents of all living things.</a:t>
            </a:r>
          </a:p>
          <a:p>
            <a:pPr algn="just"/>
            <a:r>
              <a:rPr lang="en-US" sz="2000" dirty="0">
                <a:latin typeface="Times New Roman" pitchFamily="18" charset="0"/>
                <a:cs typeface="Times New Roman" pitchFamily="18" charset="0"/>
              </a:rPr>
              <a:t>Carbohydrates are formed by green plants from carbon dioxide and water during the process of photosynthesis.</a:t>
            </a:r>
          </a:p>
          <a:p>
            <a:pPr algn="just"/>
            <a:r>
              <a:rPr lang="en-US" sz="2000" dirty="0">
                <a:latin typeface="Times New Roman" pitchFamily="18" charset="0"/>
                <a:cs typeface="Times New Roman" pitchFamily="18" charset="0"/>
              </a:rPr>
              <a:t>Carbohydrates serve as energy sources and as essential structural components in organisms; in addition, part of the structure of nucleic acids, which contain genetic information, consists of carbohydrate.</a:t>
            </a:r>
          </a:p>
          <a:p>
            <a:pPr marL="0" indent="0" algn="just">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381000"/>
            <a:ext cx="3276600" cy="2743200"/>
          </a:xfrm>
          <a:prstGeom prst="rect">
            <a:avLst/>
          </a:prstGeom>
        </p:spPr>
      </p:pic>
    </p:spTree>
    <p:extLst>
      <p:ext uri="{BB962C8B-B14F-4D97-AF65-F5344CB8AC3E}">
        <p14:creationId xmlns:p14="http://schemas.microsoft.com/office/powerpoint/2010/main" val="2512173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
          </a:xfrm>
        </p:spPr>
        <p:txBody>
          <a:bodyPr>
            <a:normAutofit fontScale="90000"/>
          </a:bodyPr>
          <a:lstStyle/>
          <a:p>
            <a:endParaRPr lang="en-US" dirty="0"/>
          </a:p>
        </p:txBody>
      </p:sp>
      <p:sp>
        <p:nvSpPr>
          <p:cNvPr id="3" name="Content Placeholder 2"/>
          <p:cNvSpPr>
            <a:spLocks noGrp="1"/>
          </p:cNvSpPr>
          <p:nvPr>
            <p:ph idx="1"/>
          </p:nvPr>
        </p:nvSpPr>
        <p:spPr>
          <a:xfrm>
            <a:off x="152400" y="304800"/>
            <a:ext cx="8991600" cy="6477000"/>
          </a:xfrm>
        </p:spPr>
        <p:txBody>
          <a:bodyPr>
            <a:normAutofit fontScale="92500" lnSpcReduction="10000"/>
          </a:bodyPr>
          <a:lstStyle/>
          <a:p>
            <a:pPr marL="0" indent="0" algn="just" fontAlgn="base">
              <a:buNone/>
            </a:pPr>
            <a:r>
              <a:rPr lang="en-US" sz="2000" b="1" dirty="0">
                <a:latin typeface="Times New Roman" pitchFamily="18" charset="0"/>
                <a:cs typeface="Times New Roman" pitchFamily="18" charset="0"/>
              </a:rPr>
              <a:t>Biochemical functions of carbohydrates:-</a:t>
            </a:r>
          </a:p>
          <a:p>
            <a:pPr marL="0" indent="0" algn="just" fontAlgn="base">
              <a:buNone/>
            </a:pPr>
            <a:r>
              <a:rPr lang="en-US" sz="2000" b="1" dirty="0">
                <a:latin typeface="Times New Roman" pitchFamily="18" charset="0"/>
                <a:cs typeface="Times New Roman" pitchFamily="18" charset="0"/>
              </a:rPr>
              <a:t>biochemical</a:t>
            </a:r>
            <a:r>
              <a:rPr lang="en-US" sz="2000" dirty="0">
                <a:latin typeface="Times New Roman" pitchFamily="18" charset="0"/>
                <a:cs typeface="Times New Roman" pitchFamily="18" charset="0"/>
              </a:rPr>
              <a:t> relates to chemical processes that occur </a:t>
            </a:r>
            <a:endParaRPr lang="en-US" sz="2000" dirty="0" smtClean="0">
              <a:latin typeface="Times New Roman" pitchFamily="18" charset="0"/>
              <a:cs typeface="Times New Roman" pitchFamily="18" charset="0"/>
            </a:endParaRPr>
          </a:p>
          <a:p>
            <a:pPr marL="0" indent="0" algn="just" fontAlgn="base">
              <a:buNone/>
            </a:pPr>
            <a:r>
              <a:rPr lang="en-US" sz="2000" dirty="0" smtClean="0">
                <a:latin typeface="Times New Roman" pitchFamily="18" charset="0"/>
                <a:cs typeface="Times New Roman" pitchFamily="18" charset="0"/>
              </a:rPr>
              <a:t>in living beings,</a:t>
            </a:r>
          </a:p>
          <a:p>
            <a:pPr marL="0" indent="0" algn="just" fontAlgn="base">
              <a:buNone/>
            </a:pPr>
            <a:r>
              <a:rPr lang="en-US" sz="2000" dirty="0" smtClean="0">
                <a:latin typeface="Times New Roman" pitchFamily="18" charset="0"/>
                <a:cs typeface="Times New Roman" pitchFamily="18" charset="0"/>
              </a:rPr>
              <a:t>like </a:t>
            </a:r>
            <a:r>
              <a:rPr lang="en-US" sz="2000" dirty="0">
                <a:latin typeface="Times New Roman" pitchFamily="18" charset="0"/>
                <a:cs typeface="Times New Roman" pitchFamily="18" charset="0"/>
              </a:rPr>
              <a:t>the chemical reactions in your body</a:t>
            </a:r>
            <a:r>
              <a:rPr lang="en-US" sz="2000" dirty="0"/>
              <a:t>. </a:t>
            </a:r>
          </a:p>
          <a:p>
            <a:pPr marL="0" indent="0">
              <a:buNone/>
            </a:pPr>
            <a:r>
              <a:rPr lang="en-US" sz="2000" dirty="0">
                <a:latin typeface="Times New Roman" pitchFamily="18" charset="0"/>
                <a:cs typeface="Times New Roman" pitchFamily="18" charset="0"/>
              </a:rPr>
              <a:t>There are five primary functions of carbohydrates in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 human body. energy production, energy storage,</a:t>
            </a:r>
          </a:p>
          <a:p>
            <a:pPr marL="0" indent="0">
              <a:buNone/>
            </a:pPr>
            <a:r>
              <a:rPr lang="en-US" sz="2000" dirty="0" smtClean="0">
                <a:latin typeface="Times New Roman" pitchFamily="18" charset="0"/>
                <a:cs typeface="Times New Roman" pitchFamily="18" charset="0"/>
              </a:rPr>
              <a:t>building macromolecules, sparing protein,</a:t>
            </a:r>
          </a:p>
          <a:p>
            <a:pPr marL="0" indent="0">
              <a:buNone/>
            </a:pPr>
            <a:r>
              <a:rPr lang="en-US" sz="2000" dirty="0" smtClean="0">
                <a:latin typeface="Times New Roman" pitchFamily="18" charset="0"/>
                <a:cs typeface="Times New Roman" pitchFamily="18" charset="0"/>
              </a:rPr>
              <a:t>assisting </a:t>
            </a:r>
            <a:r>
              <a:rPr lang="en-US" sz="2000" dirty="0">
                <a:latin typeface="Times New Roman" pitchFamily="18" charset="0"/>
                <a:cs typeface="Times New Roman" pitchFamily="18" charset="0"/>
              </a:rPr>
              <a:t>in lipid metabolism</a:t>
            </a:r>
          </a:p>
          <a:p>
            <a:pPr marL="0" indent="0" algn="just" fontAlgn="base">
              <a:buNone/>
            </a:pPr>
            <a:r>
              <a:rPr lang="en-US" sz="2000" b="1" dirty="0" smtClean="0">
                <a:latin typeface="Times New Roman" pitchFamily="18" charset="0"/>
                <a:cs typeface="Times New Roman" pitchFamily="18" charset="0"/>
              </a:rPr>
              <a:t>Classification of carbohydrates:- </a:t>
            </a:r>
            <a:r>
              <a:rPr lang="en-US" sz="2400" b="1" dirty="0" smtClean="0">
                <a:latin typeface="Times New Roman" pitchFamily="18" charset="0"/>
                <a:cs typeface="Times New Roman" pitchFamily="18" charset="0"/>
              </a:rPr>
              <a:t>Monosaccharide's</a:t>
            </a:r>
            <a:r>
              <a:rPr lang="en-US" sz="2000" b="1" dirty="0">
                <a:latin typeface="Times New Roman" pitchFamily="18" charset="0"/>
                <a:cs typeface="Times New Roman" pitchFamily="18" charset="0"/>
              </a:rPr>
              <a:t>:-</a:t>
            </a:r>
          </a:p>
          <a:p>
            <a:pPr marL="0" indent="0" algn="just" fontAlgn="base">
              <a:buNone/>
            </a:pPr>
            <a:r>
              <a:rPr lang="en-US" sz="2000" dirty="0">
                <a:latin typeface="Times New Roman" pitchFamily="18" charset="0"/>
                <a:cs typeface="Times New Roman" pitchFamily="18" charset="0"/>
              </a:rPr>
              <a:t>i. These are simplest of carbohydrates and are known as sugars.</a:t>
            </a:r>
          </a:p>
          <a:p>
            <a:pPr marL="0" indent="0" algn="just" fontAlgn="base">
              <a:buNone/>
            </a:pPr>
            <a:r>
              <a:rPr lang="en-US" sz="2000" dirty="0">
                <a:latin typeface="Times New Roman" pitchFamily="18" charset="0"/>
                <a:cs typeface="Times New Roman" pitchFamily="18" charset="0"/>
              </a:rPr>
              <a:t>ii. These are the building units of complex carbohydrates.</a:t>
            </a:r>
          </a:p>
          <a:p>
            <a:pPr marL="0" indent="0" algn="just" fontAlgn="base">
              <a:buNone/>
            </a:pPr>
            <a:r>
              <a:rPr lang="en-US" sz="2000" dirty="0">
                <a:latin typeface="Times New Roman" pitchFamily="18" charset="0"/>
                <a:cs typeface="Times New Roman" pitchFamily="18" charset="0"/>
              </a:rPr>
              <a:t>iii. These cannot be </a:t>
            </a:r>
            <a:r>
              <a:rPr lang="en-US" sz="2000" dirty="0" err="1">
                <a:latin typeface="Times New Roman" pitchFamily="18" charset="0"/>
                <a:cs typeface="Times New Roman" pitchFamily="18" charset="0"/>
              </a:rPr>
              <a:t>hydrolysed</a:t>
            </a:r>
            <a:r>
              <a:rPr lang="en-US" sz="2000" dirty="0">
                <a:latin typeface="Times New Roman" pitchFamily="18" charset="0"/>
                <a:cs typeface="Times New Roman" pitchFamily="18" charset="0"/>
              </a:rPr>
              <a:t>.</a:t>
            </a:r>
          </a:p>
          <a:p>
            <a:pPr marL="0" indent="0" algn="just" fontAlgn="base">
              <a:buNone/>
            </a:pPr>
            <a:r>
              <a:rPr lang="en-US" sz="2000" dirty="0">
                <a:latin typeface="Times New Roman" pitchFamily="18" charset="0"/>
                <a:cs typeface="Times New Roman" pitchFamily="18" charset="0"/>
              </a:rPr>
              <a:t>iv. These are sweet-tasting, crystalline and soluble in </a:t>
            </a:r>
            <a:r>
              <a:rPr lang="en-US" sz="2000" dirty="0" smtClean="0">
                <a:latin typeface="Times New Roman" pitchFamily="18" charset="0"/>
                <a:cs typeface="Times New Roman" pitchFamily="18" charset="0"/>
              </a:rPr>
              <a:t>water</a:t>
            </a:r>
          </a:p>
          <a:p>
            <a:pPr marL="0" indent="0" algn="just" fontAlgn="base">
              <a:buNone/>
            </a:pPr>
            <a:r>
              <a:rPr lang="en-US" sz="2000" b="1" dirty="0" smtClean="0">
                <a:latin typeface="Times New Roman" pitchFamily="18" charset="0"/>
                <a:cs typeface="Times New Roman" pitchFamily="18" charset="0"/>
              </a:rPr>
              <a:t>Examples are </a:t>
            </a:r>
            <a:r>
              <a:rPr lang="en-US" sz="2000" b="1" dirty="0">
                <a:latin typeface="Times New Roman" pitchFamily="18" charset="0"/>
                <a:cs typeface="Times New Roman" pitchFamily="18" charset="0"/>
              </a:rPr>
              <a:t>Pentose Sugars, </a:t>
            </a:r>
            <a:r>
              <a:rPr lang="en-US" sz="2000"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5</a:t>
            </a:r>
            <a:r>
              <a:rPr lang="en-US" sz="2000" dirty="0">
                <a:latin typeface="Times New Roman" pitchFamily="18" charset="0"/>
                <a:cs typeface="Times New Roman" pitchFamily="18" charset="0"/>
              </a:rPr>
              <a:t>H</a:t>
            </a:r>
            <a:r>
              <a:rPr lang="en-US" sz="2000" baseline="-25000" dirty="0">
                <a:latin typeface="Times New Roman" pitchFamily="18" charset="0"/>
                <a:cs typeface="Times New Roman" pitchFamily="18" charset="0"/>
              </a:rPr>
              <a:t>10</a:t>
            </a:r>
            <a:r>
              <a:rPr lang="en-US" sz="2000" dirty="0">
                <a:latin typeface="Times New Roman" pitchFamily="18" charset="0"/>
                <a:cs typeface="Times New Roman" pitchFamily="18" charset="0"/>
              </a:rPr>
              <a:t>O</a:t>
            </a:r>
            <a:r>
              <a:rPr lang="en-US" sz="2000" baseline="-25000" dirty="0">
                <a:latin typeface="Times New Roman" pitchFamily="18" charset="0"/>
                <a:cs typeface="Times New Roman" pitchFamily="18" charset="0"/>
              </a:rPr>
              <a:t>5</a:t>
            </a:r>
            <a:r>
              <a:rPr lang="en-US" sz="2000" dirty="0">
                <a:latin typeface="Times New Roman" pitchFamily="18" charset="0"/>
                <a:cs typeface="Times New Roman" pitchFamily="18" charset="0"/>
              </a:rPr>
              <a:t> (e.g., ribose, </a:t>
            </a:r>
            <a:r>
              <a:rPr lang="en-US" sz="2000" dirty="0" err="1">
                <a:latin typeface="Times New Roman" pitchFamily="18" charset="0"/>
                <a:cs typeface="Times New Roman" pitchFamily="18" charset="0"/>
              </a:rPr>
              <a:t>ribulose</a:t>
            </a:r>
            <a:r>
              <a:rPr lang="en-US" sz="2000" dirty="0">
                <a:latin typeface="Times New Roman" pitchFamily="18" charset="0"/>
                <a:cs typeface="Times New Roman" pitchFamily="18" charset="0"/>
              </a:rPr>
              <a:t>, xylose, </a:t>
            </a:r>
            <a:r>
              <a:rPr lang="en-US" sz="2000" dirty="0" err="1">
                <a:latin typeface="Times New Roman" pitchFamily="18" charset="0"/>
                <a:cs typeface="Times New Roman" pitchFamily="18" charset="0"/>
              </a:rPr>
              <a:t>xylulose</a:t>
            </a:r>
            <a:r>
              <a:rPr lang="en-US" sz="2000" dirty="0">
                <a:latin typeface="Times New Roman" pitchFamily="18" charset="0"/>
                <a:cs typeface="Times New Roman" pitchFamily="18" charset="0"/>
              </a:rPr>
              <a:t>, arabinose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Hexose </a:t>
            </a:r>
            <a:r>
              <a:rPr lang="en-US" sz="2000" b="1" dirty="0">
                <a:latin typeface="Times New Roman" pitchFamily="18" charset="0"/>
                <a:cs typeface="Times New Roman" pitchFamily="18" charset="0"/>
              </a:rPr>
              <a:t>Sugars, </a:t>
            </a:r>
            <a:r>
              <a:rPr lang="en-US" sz="2000"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6</a:t>
            </a:r>
            <a:r>
              <a:rPr lang="en-US" sz="2000" dirty="0">
                <a:latin typeface="Times New Roman" pitchFamily="18" charset="0"/>
                <a:cs typeface="Times New Roman" pitchFamily="18" charset="0"/>
              </a:rPr>
              <a:t>H</a:t>
            </a:r>
            <a:r>
              <a:rPr lang="en-US" sz="2000" baseline="-25000" dirty="0">
                <a:latin typeface="Times New Roman" pitchFamily="18" charset="0"/>
                <a:cs typeface="Times New Roman" pitchFamily="18" charset="0"/>
              </a:rPr>
              <a:t>12</a:t>
            </a:r>
            <a:r>
              <a:rPr lang="en-US" sz="2000" dirty="0">
                <a:latin typeface="Times New Roman" pitchFamily="18" charset="0"/>
                <a:cs typeface="Times New Roman" pitchFamily="18" charset="0"/>
              </a:rPr>
              <a:t>O</a:t>
            </a:r>
            <a:r>
              <a:rPr lang="en-US" sz="2000" baseline="-25000" dirty="0">
                <a:latin typeface="Times New Roman" pitchFamily="18" charset="0"/>
                <a:cs typeface="Times New Roman" pitchFamily="18" charset="0"/>
              </a:rPr>
              <a:t>6</a:t>
            </a:r>
            <a:r>
              <a:rPr lang="en-US" sz="2000" dirty="0">
                <a:latin typeface="Times New Roman" pitchFamily="18" charset="0"/>
                <a:cs typeface="Times New Roman" pitchFamily="18" charset="0"/>
              </a:rPr>
              <a:t> (e.g., glucose, fructose, </a:t>
            </a:r>
            <a:r>
              <a:rPr lang="en-US" sz="2000" dirty="0" err="1">
                <a:latin typeface="Times New Roman" pitchFamily="18" charset="0"/>
                <a:cs typeface="Times New Roman" pitchFamily="18" charset="0"/>
              </a:rPr>
              <a:t>galactose</a:t>
            </a:r>
            <a:r>
              <a:rPr lang="en-US" sz="2000" dirty="0">
                <a:latin typeface="Times New Roman" pitchFamily="18" charset="0"/>
                <a:cs typeface="Times New Roman" pitchFamily="18" charset="0"/>
              </a:rPr>
              <a:t> mannose).</a:t>
            </a:r>
          </a:p>
          <a:p>
            <a:pPr marL="0" indent="0" algn="just" fontAlgn="base">
              <a:buNone/>
            </a:pPr>
            <a:r>
              <a:rPr lang="en-US" sz="2000" b="1" dirty="0">
                <a:latin typeface="Times New Roman" pitchFamily="18" charset="0"/>
                <a:cs typeface="Times New Roman" pitchFamily="18" charset="0"/>
              </a:rPr>
              <a:t>2. Oligosaccharides:</a:t>
            </a:r>
          </a:p>
          <a:p>
            <a:pPr marL="0" indent="0" algn="just" fontAlgn="base">
              <a:buNone/>
            </a:pPr>
            <a:r>
              <a:rPr lang="en-US" sz="2000" dirty="0">
                <a:latin typeface="Times New Roman" pitchFamily="18" charset="0"/>
                <a:cs typeface="Times New Roman" pitchFamily="18" charset="0"/>
              </a:rPr>
              <a:t>i. These consist of more than one but fewer number of monosaccharide molecules joined together by </a:t>
            </a:r>
            <a:r>
              <a:rPr lang="en-US" sz="2000" dirty="0" err="1">
                <a:latin typeface="Times New Roman" pitchFamily="18" charset="0"/>
                <a:cs typeface="Times New Roman" pitchFamily="18" charset="0"/>
              </a:rPr>
              <a:t>glycosidic</a:t>
            </a:r>
            <a:r>
              <a:rPr lang="en-US" sz="2000" dirty="0">
                <a:latin typeface="Times New Roman" pitchFamily="18" charset="0"/>
                <a:cs typeface="Times New Roman" pitchFamily="18" charset="0"/>
              </a:rPr>
              <a:t> bonds.</a:t>
            </a:r>
          </a:p>
          <a:p>
            <a:pPr marL="0" indent="0" algn="just" fontAlgn="base">
              <a:buNone/>
            </a:pPr>
            <a:r>
              <a:rPr lang="en-US" sz="2000" dirty="0">
                <a:latin typeface="Times New Roman" pitchFamily="18" charset="0"/>
                <a:cs typeface="Times New Roman" pitchFamily="18" charset="0"/>
              </a:rPr>
              <a:t>ii. On hydrolysis, they yield the monosaccharide units which may be similar or dissimilar.</a:t>
            </a:r>
          </a:p>
          <a:p>
            <a:pPr marL="0" indent="0" algn="just" fontAlgn="base">
              <a:buNone/>
            </a:pPr>
            <a:r>
              <a:rPr lang="en-US" sz="2000" dirty="0">
                <a:latin typeface="Times New Roman" pitchFamily="18" charset="0"/>
                <a:cs typeface="Times New Roman" pitchFamily="18" charset="0"/>
              </a:rPr>
              <a:t>iii. These are also sweet tasting, crystalline, soluble </a:t>
            </a:r>
            <a:r>
              <a:rPr lang="en-US" sz="2000" dirty="0" smtClean="0">
                <a:latin typeface="Times New Roman" pitchFamily="18" charset="0"/>
                <a:cs typeface="Times New Roman" pitchFamily="18" charset="0"/>
              </a:rPr>
              <a:t>sugars</a:t>
            </a:r>
          </a:p>
          <a:p>
            <a:pPr marL="0" indent="0" algn="just" fontAlgn="base">
              <a:buNone/>
            </a:pPr>
            <a:endParaRPr lang="en-US" sz="20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381000"/>
            <a:ext cx="3048000" cy="3086100"/>
          </a:xfrm>
          <a:prstGeom prst="rect">
            <a:avLst/>
          </a:prstGeom>
        </p:spPr>
      </p:pic>
    </p:spTree>
    <p:extLst>
      <p:ext uri="{BB962C8B-B14F-4D97-AF65-F5344CB8AC3E}">
        <p14:creationId xmlns:p14="http://schemas.microsoft.com/office/powerpoint/2010/main" val="38200997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
          </a:xfrm>
        </p:spPr>
        <p:txBody>
          <a:bodyPr>
            <a:normAutofit fontScale="90000"/>
          </a:bodyPr>
          <a:lstStyle/>
          <a:p>
            <a:endParaRPr lang="en-US" dirty="0"/>
          </a:p>
        </p:txBody>
      </p:sp>
      <p:sp>
        <p:nvSpPr>
          <p:cNvPr id="3" name="Content Placeholder 2"/>
          <p:cNvSpPr>
            <a:spLocks noGrp="1"/>
          </p:cNvSpPr>
          <p:nvPr>
            <p:ph idx="1"/>
          </p:nvPr>
        </p:nvSpPr>
        <p:spPr>
          <a:xfrm>
            <a:off x="228600" y="152400"/>
            <a:ext cx="8763000" cy="6553200"/>
          </a:xfrm>
        </p:spPr>
        <p:txBody>
          <a:bodyPr>
            <a:normAutofit/>
          </a:bodyPr>
          <a:lstStyle/>
          <a:p>
            <a:pPr marL="0" indent="0" algn="just" fontAlgn="base">
              <a:buNone/>
            </a:pPr>
            <a:r>
              <a:rPr lang="en-US" sz="2000" dirty="0" smtClean="0">
                <a:latin typeface="Times New Roman" pitchFamily="18" charset="0"/>
                <a:cs typeface="Times New Roman" pitchFamily="18" charset="0"/>
              </a:rPr>
              <a:t>Examples are </a:t>
            </a:r>
            <a:r>
              <a:rPr lang="en-US" sz="2000" b="1" dirty="0" smtClean="0">
                <a:latin typeface="Times New Roman" pitchFamily="18" charset="0"/>
                <a:cs typeface="Times New Roman" pitchFamily="18" charset="0"/>
              </a:rPr>
              <a:t>Disaccharides</a:t>
            </a:r>
            <a:r>
              <a:rPr lang="en-US" sz="2000" dirty="0">
                <a:latin typeface="Times New Roman" pitchFamily="18" charset="0"/>
                <a:cs typeface="Times New Roman" pitchFamily="18" charset="0"/>
              </a:rPr>
              <a:t>. C</a:t>
            </a:r>
            <a:r>
              <a:rPr lang="en-US" sz="2000" baseline="-25000" dirty="0">
                <a:latin typeface="Times New Roman" pitchFamily="18" charset="0"/>
                <a:cs typeface="Times New Roman" pitchFamily="18" charset="0"/>
              </a:rPr>
              <a:t>12</a:t>
            </a:r>
            <a:r>
              <a:rPr lang="en-US" sz="2000" dirty="0">
                <a:latin typeface="Times New Roman" pitchFamily="18" charset="0"/>
                <a:cs typeface="Times New Roman" pitchFamily="18" charset="0"/>
              </a:rPr>
              <a:t>H</a:t>
            </a:r>
            <a:r>
              <a:rPr lang="en-US" sz="2000" baseline="-25000" dirty="0">
                <a:latin typeface="Times New Roman" pitchFamily="18" charset="0"/>
                <a:cs typeface="Times New Roman" pitchFamily="18" charset="0"/>
              </a:rPr>
              <a:t>22</a:t>
            </a:r>
            <a:r>
              <a:rPr lang="en-US" sz="2000" dirty="0">
                <a:latin typeface="Times New Roman" pitchFamily="18" charset="0"/>
                <a:cs typeface="Times New Roman" pitchFamily="18" charset="0"/>
              </a:rPr>
              <a:t>O</a:t>
            </a:r>
            <a:r>
              <a:rPr lang="en-US" sz="2000" baseline="-25000" dirty="0">
                <a:latin typeface="Times New Roman" pitchFamily="18" charset="0"/>
                <a:cs typeface="Times New Roman" pitchFamily="18" charset="0"/>
              </a:rPr>
              <a:t>11</a:t>
            </a:r>
            <a:r>
              <a:rPr lang="en-US" sz="2000" dirty="0">
                <a:latin typeface="Times New Roman" pitchFamily="18" charset="0"/>
                <a:cs typeface="Times New Roman" pitchFamily="18" charset="0"/>
              </a:rPr>
              <a:t> (e.g., sucrose, maltose, lactose etc</a:t>
            </a:r>
            <a:r>
              <a:rPr lang="en-US" sz="2000" dirty="0" smtClean="0">
                <a:latin typeface="Times New Roman" pitchFamily="18" charset="0"/>
                <a:cs typeface="Times New Roman" pitchFamily="18" charset="0"/>
              </a:rPr>
              <a:t>.) </a:t>
            </a:r>
            <a:r>
              <a:rPr lang="en-US" sz="2000" b="1" dirty="0" err="1">
                <a:latin typeface="Times New Roman" pitchFamily="18" charset="0"/>
                <a:cs typeface="Times New Roman" pitchFamily="18" charset="0"/>
              </a:rPr>
              <a:t>Trisaccharides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18</a:t>
            </a:r>
            <a:r>
              <a:rPr lang="en-US" sz="2000" dirty="0">
                <a:latin typeface="Times New Roman" pitchFamily="18" charset="0"/>
                <a:cs typeface="Times New Roman" pitchFamily="18" charset="0"/>
              </a:rPr>
              <a:t>H</a:t>
            </a:r>
            <a:r>
              <a:rPr lang="en-US" sz="2000" baseline="-25000" dirty="0">
                <a:latin typeface="Times New Roman" pitchFamily="18" charset="0"/>
                <a:cs typeface="Times New Roman" pitchFamily="18" charset="0"/>
              </a:rPr>
              <a:t>32</a:t>
            </a:r>
            <a:r>
              <a:rPr lang="en-US" sz="2000" dirty="0">
                <a:latin typeface="Times New Roman" pitchFamily="18" charset="0"/>
                <a:cs typeface="Times New Roman" pitchFamily="18" charset="0"/>
              </a:rPr>
              <a:t>O</a:t>
            </a:r>
            <a:r>
              <a:rPr lang="en-US" sz="2000" baseline="-25000" dirty="0">
                <a:latin typeface="Times New Roman" pitchFamily="18" charset="0"/>
                <a:cs typeface="Times New Roman" pitchFamily="18" charset="0"/>
              </a:rPr>
              <a:t>16</a:t>
            </a:r>
            <a:r>
              <a:rPr lang="en-US" sz="2000" dirty="0">
                <a:latin typeface="Times New Roman" pitchFamily="18" charset="0"/>
                <a:cs typeface="Times New Roman" pitchFamily="18" charset="0"/>
              </a:rPr>
              <a:t> (e.g., </a:t>
            </a:r>
            <a:r>
              <a:rPr lang="en-US" sz="2000" dirty="0" err="1">
                <a:latin typeface="Times New Roman" pitchFamily="18" charset="0"/>
                <a:cs typeface="Times New Roman" pitchFamily="18" charset="0"/>
              </a:rPr>
              <a:t>raffinose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gentianose</a:t>
            </a:r>
            <a:r>
              <a:rPr lang="en-US" sz="2000" dirty="0">
                <a:latin typeface="Times New Roman" pitchFamily="18" charset="0"/>
                <a:cs typeface="Times New Roman" pitchFamily="18" charset="0"/>
              </a:rPr>
              <a:t> etc</a:t>
            </a:r>
            <a:r>
              <a:rPr lang="en-US" sz="2000" dirty="0" smtClean="0">
                <a:latin typeface="Times New Roman" pitchFamily="18" charset="0"/>
                <a:cs typeface="Times New Roman" pitchFamily="18" charset="0"/>
              </a:rPr>
              <a:t>.).</a:t>
            </a:r>
          </a:p>
          <a:p>
            <a:pPr marL="0" indent="0" algn="just" fontAlgn="base">
              <a:buNone/>
            </a:pPr>
            <a:r>
              <a:rPr lang="en-US" sz="2000" b="1" dirty="0" smtClean="0">
                <a:latin typeface="Times New Roman" pitchFamily="18" charset="0"/>
                <a:cs typeface="Times New Roman" pitchFamily="18" charset="0"/>
              </a:rPr>
              <a:t>Polysaccharides</a:t>
            </a:r>
            <a:r>
              <a:rPr lang="en-US" sz="2000" b="1" dirty="0">
                <a:latin typeface="Times New Roman" pitchFamily="18" charset="0"/>
                <a:cs typeface="Times New Roman" pitchFamily="18" charset="0"/>
              </a:rPr>
              <a:t>:</a:t>
            </a:r>
          </a:p>
          <a:p>
            <a:pPr marL="0" indent="0" algn="just" fontAlgn="base">
              <a:buNone/>
            </a:pPr>
            <a:r>
              <a:rPr lang="en-US" sz="2000" dirty="0">
                <a:latin typeface="Times New Roman" pitchFamily="18" charset="0"/>
                <a:cs typeface="Times New Roman" pitchFamily="18" charset="0"/>
              </a:rPr>
              <a:t>i. These consist of a large number of (often thousands) monosaccharide units to form branched or un-branched chains.</a:t>
            </a:r>
          </a:p>
          <a:p>
            <a:pPr marL="0" indent="0" algn="just" fontAlgn="base">
              <a:buNone/>
            </a:pPr>
            <a:r>
              <a:rPr lang="en-US" sz="2000" dirty="0">
                <a:latin typeface="Times New Roman" pitchFamily="18" charset="0"/>
                <a:cs typeface="Times New Roman" pitchFamily="18" charset="0"/>
              </a:rPr>
              <a:t>ii. These can be </a:t>
            </a:r>
            <a:r>
              <a:rPr lang="en-US" sz="2000" dirty="0" err="1">
                <a:latin typeface="Times New Roman" pitchFamily="18" charset="0"/>
                <a:cs typeface="Times New Roman" pitchFamily="18" charset="0"/>
              </a:rPr>
              <a:t>hydrolysed</a:t>
            </a:r>
            <a:r>
              <a:rPr lang="en-US" sz="2000" dirty="0">
                <a:latin typeface="Times New Roman" pitchFamily="18" charset="0"/>
                <a:cs typeface="Times New Roman" pitchFamily="18" charset="0"/>
              </a:rPr>
              <a:t> to yield monosaccharide units which are usually similar.</a:t>
            </a:r>
          </a:p>
          <a:p>
            <a:pPr marL="0" indent="0" algn="just" fontAlgn="base">
              <a:buNone/>
            </a:pPr>
            <a:r>
              <a:rPr lang="en-US" sz="2000" dirty="0">
                <a:latin typeface="Times New Roman" pitchFamily="18" charset="0"/>
                <a:cs typeface="Times New Roman" pitchFamily="18" charset="0"/>
              </a:rPr>
              <a:t>iii. These are usually amorphous, tasteless, non-sugars and insoluble in </a:t>
            </a:r>
            <a:r>
              <a:rPr lang="en-US" sz="2000" dirty="0" smtClean="0">
                <a:latin typeface="Times New Roman" pitchFamily="18" charset="0"/>
                <a:cs typeface="Times New Roman" pitchFamily="18" charset="0"/>
              </a:rPr>
              <a:t>water.</a:t>
            </a:r>
          </a:p>
          <a:p>
            <a:pPr marL="0" indent="0" algn="just" fontAlgn="base">
              <a:buNone/>
            </a:pPr>
            <a:r>
              <a:rPr lang="en-US" sz="2000" dirty="0" smtClean="0">
                <a:latin typeface="Times New Roman" pitchFamily="18" charset="0"/>
                <a:cs typeface="Times New Roman" pitchFamily="18" charset="0"/>
              </a:rPr>
              <a:t>Examples are </a:t>
            </a:r>
            <a:r>
              <a:rPr lang="en-US" sz="2000" b="1" dirty="0" smtClean="0">
                <a:latin typeface="Times New Roman" pitchFamily="18" charset="0"/>
                <a:cs typeface="Times New Roman" pitchFamily="18" charset="0"/>
              </a:rPr>
              <a:t>Cellulose</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Dextran</a:t>
            </a: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fructans</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pectins</a:t>
            </a:r>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etc</a:t>
            </a:r>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Proteins</a:t>
            </a:r>
            <a:r>
              <a:rPr lang="en-US" sz="2000" b="1" dirty="0" smtClean="0">
                <a:latin typeface="Times New Roman" pitchFamily="18" charset="0"/>
                <a:cs typeface="Times New Roman" pitchFamily="18" charset="0"/>
              </a:rPr>
              <a:t>:- definition:-</a:t>
            </a:r>
            <a:r>
              <a:rPr lang="en-US" sz="2000" dirty="0">
                <a:latin typeface="Times New Roman" pitchFamily="18" charset="0"/>
                <a:cs typeface="Times New Roman" pitchFamily="18" charset="0"/>
              </a:rPr>
              <a:t>Any of a class of nitrogenous organic compounds which have large molecules composed of one or more long chains of amino acids and are an essential part of all living organisms, especially as structural components of body tissues such as muscle, hair, etc., and as enzymes and antibodies.</a:t>
            </a:r>
          </a:p>
          <a:p>
            <a:pPr marL="0" indent="0" algn="just">
              <a:buNone/>
            </a:pPr>
            <a:r>
              <a:rPr lang="en-US" sz="2000" b="1" dirty="0" smtClean="0">
                <a:latin typeface="Times New Roman" pitchFamily="18" charset="0"/>
                <a:cs typeface="Times New Roman" pitchFamily="18" charset="0"/>
              </a:rPr>
              <a:t>Bio </a:t>
            </a:r>
            <a:r>
              <a:rPr lang="en-US" sz="2000" b="1" dirty="0">
                <a:latin typeface="Times New Roman" pitchFamily="18" charset="0"/>
                <a:cs typeface="Times New Roman" pitchFamily="18" charset="0"/>
              </a:rPr>
              <a:t>medical importance</a:t>
            </a:r>
          </a:p>
          <a:p>
            <a:pPr marL="0" indent="0" algn="just">
              <a:buNone/>
            </a:pPr>
            <a:r>
              <a:rPr lang="en-GB" sz="2000" dirty="0">
                <a:latin typeface="Times New Roman" pitchFamily="18" charset="0"/>
                <a:cs typeface="Times New Roman" pitchFamily="18" charset="0"/>
              </a:rPr>
              <a:t>Cell </a:t>
            </a:r>
            <a:r>
              <a:rPr lang="en-GB" sz="2000" dirty="0" smtClean="0">
                <a:latin typeface="Times New Roman" pitchFamily="18" charset="0"/>
                <a:cs typeface="Times New Roman" pitchFamily="18" charset="0"/>
              </a:rPr>
              <a:t>membrane, Connective </a:t>
            </a:r>
            <a:r>
              <a:rPr lang="en-GB" sz="2000" dirty="0">
                <a:latin typeface="Times New Roman" pitchFamily="18" charset="0"/>
                <a:cs typeface="Times New Roman" pitchFamily="18" charset="0"/>
              </a:rPr>
              <a:t>tissue (collagen &amp; </a:t>
            </a:r>
            <a:r>
              <a:rPr lang="en-GB" sz="2000" dirty="0" smtClean="0">
                <a:latin typeface="Times New Roman" pitchFamily="18" charset="0"/>
                <a:cs typeface="Times New Roman" pitchFamily="18" charset="0"/>
              </a:rPr>
              <a:t>elastin), Inert </a:t>
            </a:r>
            <a:r>
              <a:rPr lang="en-GB" sz="2000" dirty="0">
                <a:latin typeface="Times New Roman" pitchFamily="18" charset="0"/>
                <a:cs typeface="Times New Roman" pitchFamily="18" charset="0"/>
              </a:rPr>
              <a:t>protein (hair &amp; </a:t>
            </a:r>
            <a:r>
              <a:rPr lang="en-GB" sz="2000" dirty="0" smtClean="0">
                <a:latin typeface="Times New Roman" pitchFamily="18" charset="0"/>
                <a:cs typeface="Times New Roman" pitchFamily="18" charset="0"/>
              </a:rPr>
              <a:t>nails), Enzymes, </a:t>
            </a:r>
            <a:r>
              <a:rPr lang="en-US" sz="2000" dirty="0">
                <a:latin typeface="Times New Roman" pitchFamily="18" charset="0"/>
                <a:cs typeface="Times New Roman" pitchFamily="18" charset="0"/>
              </a:rPr>
              <a:t>Hormones (</a:t>
            </a:r>
            <a:r>
              <a:rPr lang="en-US" sz="2000" dirty="0" smtClean="0">
                <a:latin typeface="Times New Roman" pitchFamily="18" charset="0"/>
                <a:cs typeface="Times New Roman" pitchFamily="18" charset="0"/>
              </a:rPr>
              <a:t>insulin), Fluid balance, Blood </a:t>
            </a:r>
            <a:r>
              <a:rPr lang="en-US" sz="2000" dirty="0" err="1">
                <a:latin typeface="Times New Roman" pitchFamily="18" charset="0"/>
                <a:cs typeface="Times New Roman" pitchFamily="18" charset="0"/>
              </a:rPr>
              <a:t>protain</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albumin,hemoglobin</a:t>
            </a:r>
            <a:r>
              <a:rPr lang="en-US" sz="2000" dirty="0" smtClean="0">
                <a:latin typeface="Times New Roman" pitchFamily="18" charset="0"/>
                <a:cs typeface="Times New Roman" pitchFamily="18" charset="0"/>
              </a:rPr>
              <a:t>), Skeletal </a:t>
            </a:r>
            <a:r>
              <a:rPr lang="en-US" sz="2000" dirty="0">
                <a:latin typeface="Times New Roman" pitchFamily="18" charset="0"/>
                <a:cs typeface="Times New Roman" pitchFamily="18" charset="0"/>
              </a:rPr>
              <a:t>and smooth </a:t>
            </a:r>
            <a:r>
              <a:rPr lang="en-US" sz="2000" dirty="0" smtClean="0">
                <a:latin typeface="Times New Roman" pitchFamily="18" charset="0"/>
                <a:cs typeface="Times New Roman" pitchFamily="18" charset="0"/>
              </a:rPr>
              <a:t>muscles, Antibody </a:t>
            </a:r>
            <a:r>
              <a:rPr lang="en-US" sz="2000" dirty="0">
                <a:latin typeface="Times New Roman" pitchFamily="18" charset="0"/>
                <a:cs typeface="Times New Roman" pitchFamily="18" charset="0"/>
              </a:rPr>
              <a:t>(</a:t>
            </a:r>
            <a:r>
              <a:rPr lang="en-US" sz="2000" dirty="0" err="1" smtClean="0">
                <a:latin typeface="Times New Roman" pitchFamily="18" charset="0"/>
                <a:cs typeface="Times New Roman" pitchFamily="18" charset="0"/>
              </a:rPr>
              <a:t>immunuglobulins</a:t>
            </a:r>
            <a:r>
              <a:rPr lang="en-US" sz="2000" dirty="0" smtClean="0">
                <a:latin typeface="Times New Roman" pitchFamily="18" charset="0"/>
                <a:cs typeface="Times New Roman" pitchFamily="18" charset="0"/>
              </a:rPr>
              <a:t>), transporters</a:t>
            </a:r>
          </a:p>
          <a:p>
            <a:pPr marL="0" indent="0" algn="just">
              <a:lnSpc>
                <a:spcPct val="120000"/>
              </a:lnSpc>
              <a:buNone/>
            </a:pPr>
            <a:r>
              <a:rPr lang="en-US" sz="2000" b="1" u="sng" dirty="0" smtClean="0">
                <a:latin typeface="Times New Roman" pitchFamily="18" charset="0"/>
                <a:cs typeface="Times New Roman" pitchFamily="18" charset="0"/>
              </a:rPr>
              <a:t>Classification </a:t>
            </a:r>
            <a:r>
              <a:rPr lang="en-US" sz="2000" b="1" u="sng" dirty="0">
                <a:latin typeface="Times New Roman" pitchFamily="18" charset="0"/>
                <a:cs typeface="Times New Roman" pitchFamily="18" charset="0"/>
              </a:rPr>
              <a:t>of Proteins by physiochemical properties:-</a:t>
            </a:r>
            <a:endParaRPr lang="en-US" sz="2000" u="sng" dirty="0">
              <a:latin typeface="Times New Roman" pitchFamily="18" charset="0"/>
              <a:cs typeface="Times New Roman" pitchFamily="18" charset="0"/>
            </a:endParaRPr>
          </a:p>
          <a:p>
            <a:pPr marL="0" indent="0" algn="just">
              <a:lnSpc>
                <a:spcPct val="120000"/>
              </a:lnSpc>
              <a:buNone/>
            </a:pPr>
            <a:r>
              <a:rPr lang="en-US" sz="2000" dirty="0">
                <a:latin typeface="Times New Roman" pitchFamily="18" charset="0"/>
                <a:cs typeface="Times New Roman" pitchFamily="18" charset="0"/>
              </a:rPr>
              <a:t>Based on physiochemical properties, proteins are classified into following types</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35380043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228600"/>
            <a:ext cx="8839200" cy="6477000"/>
          </a:xfrm>
        </p:spPr>
        <p:txBody>
          <a:bodyPr>
            <a:noAutofit/>
          </a:bodyPr>
          <a:lstStyle/>
          <a:p>
            <a:pPr marL="0" indent="0" algn="just">
              <a:lnSpc>
                <a:spcPct val="120000"/>
              </a:lnSpc>
              <a:buNone/>
            </a:pPr>
            <a:r>
              <a:rPr lang="en-US" sz="1800" b="1" dirty="0">
                <a:latin typeface="Times New Roman" pitchFamily="18" charset="0"/>
                <a:cs typeface="Times New Roman" pitchFamily="18" charset="0"/>
              </a:rPr>
              <a:t>Simple </a:t>
            </a:r>
            <a:r>
              <a:rPr lang="en-US" sz="1800" b="1" dirty="0" smtClean="0">
                <a:latin typeface="Times New Roman" pitchFamily="18" charset="0"/>
                <a:cs typeface="Times New Roman" pitchFamily="18" charset="0"/>
              </a:rPr>
              <a:t>Proteins:-</a:t>
            </a:r>
            <a:r>
              <a:rPr lang="en-US" sz="1800" dirty="0" smtClean="0">
                <a:latin typeface="Times New Roman" pitchFamily="18" charset="0"/>
                <a:cs typeface="Times New Roman" pitchFamily="18" charset="0"/>
              </a:rPr>
              <a:t> These </a:t>
            </a:r>
            <a:r>
              <a:rPr lang="en-US" sz="1800" dirty="0">
                <a:latin typeface="Times New Roman" pitchFamily="18" charset="0"/>
                <a:cs typeface="Times New Roman" pitchFamily="18" charset="0"/>
              </a:rPr>
              <a:t>proteins on </a:t>
            </a:r>
            <a:r>
              <a:rPr lang="en-US" sz="1800" b="1" dirty="0">
                <a:latin typeface="Times New Roman" pitchFamily="18" charset="0"/>
                <a:cs typeface="Times New Roman" pitchFamily="18" charset="0"/>
              </a:rPr>
              <a:t>hydrolysis </a:t>
            </a:r>
            <a:r>
              <a:rPr lang="en-US" sz="1800" dirty="0">
                <a:latin typeface="Times New Roman" pitchFamily="18" charset="0"/>
                <a:cs typeface="Times New Roman" pitchFamily="18" charset="0"/>
              </a:rPr>
              <a:t>yield only </a:t>
            </a:r>
            <a:r>
              <a:rPr lang="en-US" sz="1800" b="1" dirty="0">
                <a:latin typeface="Times New Roman" pitchFamily="18" charset="0"/>
                <a:cs typeface="Times New Roman" pitchFamily="18" charset="0"/>
              </a:rPr>
              <a:t>amino acids </a:t>
            </a:r>
            <a:r>
              <a:rPr lang="en-US" sz="1800" dirty="0">
                <a:latin typeface="Times New Roman" pitchFamily="18" charset="0"/>
                <a:cs typeface="Times New Roman" pitchFamily="18" charset="0"/>
              </a:rPr>
              <a:t>or occasional </a:t>
            </a:r>
            <a:r>
              <a:rPr lang="en-US" sz="1800" b="1" dirty="0">
                <a:latin typeface="Times New Roman" pitchFamily="18" charset="0"/>
                <a:cs typeface="Times New Roman" pitchFamily="18" charset="0"/>
              </a:rPr>
              <a:t>carbohydrates </a:t>
            </a:r>
            <a:r>
              <a:rPr lang="en-US" sz="1800" dirty="0">
                <a:latin typeface="Times New Roman" pitchFamily="18" charset="0"/>
                <a:cs typeface="Times New Roman" pitchFamily="18" charset="0"/>
              </a:rPr>
              <a:t>and their derivatives. For example, </a:t>
            </a:r>
            <a:r>
              <a:rPr lang="en-US" sz="1800" b="1" dirty="0">
                <a:latin typeface="Times New Roman" pitchFamily="18" charset="0"/>
                <a:cs typeface="Times New Roman" pitchFamily="18" charset="0"/>
              </a:rPr>
              <a:t>albumins, globulins (</a:t>
            </a:r>
            <a:r>
              <a:rPr lang="en-US" sz="1800" dirty="0">
                <a:latin typeface="Times New Roman" pitchFamily="18" charset="0"/>
                <a:cs typeface="Times New Roman" pitchFamily="18" charset="0"/>
              </a:rPr>
              <a:t>major blood </a:t>
            </a:r>
            <a:r>
              <a:rPr lang="en-US" sz="1800" b="1" dirty="0">
                <a:latin typeface="Times New Roman" pitchFamily="18" charset="0"/>
                <a:cs typeface="Times New Roman" pitchFamily="18" charset="0"/>
              </a:rPr>
              <a:t>proteins), </a:t>
            </a:r>
            <a:r>
              <a:rPr lang="en-US" sz="1800" b="1" dirty="0" err="1">
                <a:latin typeface="Times New Roman" pitchFamily="18" charset="0"/>
                <a:cs typeface="Times New Roman" pitchFamily="18" charset="0"/>
              </a:rPr>
              <a:t>legumin</a:t>
            </a:r>
            <a:r>
              <a:rPr lang="en-US" sz="1800" b="1" dirty="0">
                <a:latin typeface="Times New Roman" pitchFamily="18" charset="0"/>
                <a:cs typeface="Times New Roman" pitchFamily="18" charset="0"/>
              </a:rPr>
              <a:t>, collagen (</a:t>
            </a:r>
            <a:r>
              <a:rPr lang="en-US" sz="1800" dirty="0">
                <a:latin typeface="Times New Roman" pitchFamily="18" charset="0"/>
                <a:cs typeface="Times New Roman" pitchFamily="18" charset="0"/>
              </a:rPr>
              <a:t>body's connective tissue, skin, hair, nails, as well </a:t>
            </a:r>
            <a:r>
              <a:rPr lang="en-US" sz="18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etc.</a:t>
            </a:r>
          </a:p>
          <a:p>
            <a:pPr marL="0" indent="0" algn="just">
              <a:buNone/>
            </a:pPr>
            <a:r>
              <a:rPr lang="en-US" sz="1800" b="1" dirty="0">
                <a:latin typeface="Times New Roman" pitchFamily="18" charset="0"/>
                <a:cs typeface="Times New Roman" pitchFamily="18" charset="0"/>
              </a:rPr>
              <a:t>Compound or Conjugated </a:t>
            </a:r>
            <a:r>
              <a:rPr lang="en-US" sz="1800" b="1" dirty="0" smtClean="0">
                <a:latin typeface="Times New Roman" pitchFamily="18" charset="0"/>
                <a:cs typeface="Times New Roman" pitchFamily="18" charset="0"/>
              </a:rPr>
              <a:t>Proteins:</a:t>
            </a:r>
            <a:r>
              <a:rPr lang="en-US" sz="1800" dirty="0" smtClean="0">
                <a:latin typeface="Times New Roman" pitchFamily="18" charset="0"/>
                <a:cs typeface="Times New Roman" pitchFamily="18" charset="0"/>
              </a:rPr>
              <a:t>- In </a:t>
            </a:r>
            <a:r>
              <a:rPr lang="en-US" sz="1800" dirty="0">
                <a:latin typeface="Times New Roman" pitchFamily="18" charset="0"/>
                <a:cs typeface="Times New Roman" pitchFamily="18" charset="0"/>
              </a:rPr>
              <a:t>these molecules the protein is attached or conjugated to </a:t>
            </a:r>
            <a:r>
              <a:rPr lang="en-US" sz="1800" b="1" dirty="0">
                <a:latin typeface="Times New Roman" pitchFamily="18" charset="0"/>
                <a:cs typeface="Times New Roman" pitchFamily="18" charset="0"/>
              </a:rPr>
              <a:t>some non-protein </a:t>
            </a:r>
            <a:r>
              <a:rPr lang="en-US" sz="1800" dirty="0">
                <a:latin typeface="Times New Roman" pitchFamily="18" charset="0"/>
                <a:cs typeface="Times New Roman" pitchFamily="18" charset="0"/>
              </a:rPr>
              <a:t>groups which are called </a:t>
            </a:r>
            <a:r>
              <a:rPr lang="en-US" sz="1800" b="1" dirty="0">
                <a:latin typeface="Times New Roman" pitchFamily="18" charset="0"/>
                <a:cs typeface="Times New Roman" pitchFamily="18" charset="0"/>
              </a:rPr>
              <a:t>prosthetic groups. </a:t>
            </a:r>
            <a:r>
              <a:rPr lang="en-US" sz="1800" dirty="0">
                <a:latin typeface="Times New Roman" pitchFamily="18" charset="0"/>
                <a:cs typeface="Times New Roman" pitchFamily="18" charset="0"/>
              </a:rPr>
              <a:t>For example, </a:t>
            </a:r>
            <a:r>
              <a:rPr lang="en-US" sz="1800" b="1" dirty="0" err="1">
                <a:latin typeface="Times New Roman" pitchFamily="18" charset="0"/>
                <a:cs typeface="Times New Roman" pitchFamily="18" charset="0"/>
              </a:rPr>
              <a:t>phospho</a:t>
            </a:r>
            <a:r>
              <a:rPr lang="en-US" sz="1800" b="1" dirty="0">
                <a:latin typeface="Times New Roman" pitchFamily="18" charset="0"/>
                <a:cs typeface="Times New Roman" pitchFamily="18" charset="0"/>
              </a:rPr>
              <a:t>-proteins </a:t>
            </a:r>
            <a:r>
              <a:rPr lang="en-US" sz="1800" dirty="0">
                <a:latin typeface="Times New Roman" pitchFamily="18" charset="0"/>
                <a:cs typeface="Times New Roman" pitchFamily="18" charset="0"/>
              </a:rPr>
              <a:t>are conjugated with </a:t>
            </a:r>
            <a:r>
              <a:rPr lang="en-US" sz="1800" b="1" dirty="0">
                <a:latin typeface="Times New Roman" pitchFamily="18" charset="0"/>
                <a:cs typeface="Times New Roman" pitchFamily="18" charset="0"/>
              </a:rPr>
              <a:t>phosphoric acid</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lipoproteins </a:t>
            </a:r>
            <a:r>
              <a:rPr lang="en-US" sz="1800" dirty="0">
                <a:latin typeface="Times New Roman" pitchFamily="18" charset="0"/>
                <a:cs typeface="Times New Roman" pitchFamily="18" charset="0"/>
              </a:rPr>
              <a:t>are conjugated with </a:t>
            </a:r>
            <a:r>
              <a:rPr lang="en-US" sz="1800" b="1" dirty="0">
                <a:latin typeface="Times New Roman" pitchFamily="18" charset="0"/>
                <a:cs typeface="Times New Roman" pitchFamily="18" charset="0"/>
              </a:rPr>
              <a:t>lipid substances </a:t>
            </a:r>
            <a:r>
              <a:rPr lang="en-US" sz="1800" dirty="0">
                <a:latin typeface="Times New Roman" pitchFamily="18" charset="0"/>
                <a:cs typeface="Times New Roman" pitchFamily="18" charset="0"/>
              </a:rPr>
              <a:t>like lecithin, cholesterol and fatty </a:t>
            </a:r>
            <a:r>
              <a:rPr lang="en-US" sz="1800" dirty="0" smtClean="0">
                <a:latin typeface="Times New Roman" pitchFamily="18" charset="0"/>
                <a:cs typeface="Times New Roman" pitchFamily="18" charset="0"/>
              </a:rPr>
              <a:t>acids</a:t>
            </a:r>
          </a:p>
          <a:p>
            <a:pPr marL="0" indent="0" algn="just">
              <a:buNone/>
            </a:pPr>
            <a:r>
              <a:rPr lang="en-US" sz="1800" b="1" dirty="0">
                <a:latin typeface="Times New Roman" pitchFamily="18" charset="0"/>
                <a:cs typeface="Times New Roman" pitchFamily="18" charset="0"/>
              </a:rPr>
              <a:t>Derived </a:t>
            </a:r>
            <a:r>
              <a:rPr lang="en-US" sz="1800" b="1" dirty="0" smtClean="0">
                <a:latin typeface="Times New Roman" pitchFamily="18" charset="0"/>
                <a:cs typeface="Times New Roman" pitchFamily="18" charset="0"/>
              </a:rPr>
              <a:t>Proteins:</a:t>
            </a:r>
            <a:r>
              <a:rPr lang="en-US" sz="1800" dirty="0" smtClean="0">
                <a:latin typeface="Times New Roman" pitchFamily="18" charset="0"/>
                <a:cs typeface="Times New Roman" pitchFamily="18" charset="0"/>
              </a:rPr>
              <a:t>- As </a:t>
            </a:r>
            <a:r>
              <a:rPr lang="en-US" sz="1800" dirty="0">
                <a:latin typeface="Times New Roman" pitchFamily="18" charset="0"/>
                <a:cs typeface="Times New Roman" pitchFamily="18" charset="0"/>
              </a:rPr>
              <a:t>the word “derived” is showing that this class of protein includes substances which are derived from </a:t>
            </a:r>
            <a:r>
              <a:rPr lang="en-US" sz="1800" b="1" dirty="0">
                <a:latin typeface="Times New Roman" pitchFamily="18" charset="0"/>
                <a:cs typeface="Times New Roman" pitchFamily="18" charset="0"/>
              </a:rPr>
              <a:t>simple</a:t>
            </a:r>
            <a:r>
              <a:rPr lang="en-US" sz="1800" dirty="0">
                <a:latin typeface="Times New Roman" pitchFamily="18" charset="0"/>
                <a:cs typeface="Times New Roman" pitchFamily="18" charset="0"/>
              </a:rPr>
              <a:t> and </a:t>
            </a:r>
            <a:r>
              <a:rPr lang="en-US" sz="1800" b="1" dirty="0">
                <a:latin typeface="Times New Roman" pitchFamily="18" charset="0"/>
                <a:cs typeface="Times New Roman" pitchFamily="18" charset="0"/>
              </a:rPr>
              <a:t>conjugated</a:t>
            </a:r>
            <a:r>
              <a:rPr lang="en-US" sz="1800" dirty="0">
                <a:latin typeface="Times New Roman" pitchFamily="18" charset="0"/>
                <a:cs typeface="Times New Roman" pitchFamily="18" charset="0"/>
              </a:rPr>
              <a:t> proteins. For example, </a:t>
            </a:r>
            <a:r>
              <a:rPr lang="en-US" sz="1800" b="1" dirty="0" err="1">
                <a:latin typeface="Times New Roman" pitchFamily="18" charset="0"/>
                <a:cs typeface="Times New Roman" pitchFamily="18" charset="0"/>
              </a:rPr>
              <a:t>proteoses</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enzymes, </a:t>
            </a:r>
            <a:r>
              <a:rPr lang="en-US" sz="1800" b="1" dirty="0">
                <a:latin typeface="Times New Roman" pitchFamily="18" charset="0"/>
                <a:cs typeface="Times New Roman" pitchFamily="18" charset="0"/>
              </a:rPr>
              <a:t>peptones, </a:t>
            </a:r>
            <a:r>
              <a:rPr lang="en-US" sz="1800" b="1" dirty="0" err="1">
                <a:latin typeface="Times New Roman" pitchFamily="18" charset="0"/>
                <a:cs typeface="Times New Roman" pitchFamily="18" charset="0"/>
              </a:rPr>
              <a:t>oligopeptides</a:t>
            </a:r>
            <a:r>
              <a:rPr lang="en-US" sz="1800" b="1" dirty="0">
                <a:latin typeface="Times New Roman" pitchFamily="18" charset="0"/>
                <a:cs typeface="Times New Roman" pitchFamily="18" charset="0"/>
              </a:rPr>
              <a:t>, polypeptides, </a:t>
            </a:r>
            <a:r>
              <a:rPr lang="en-US" sz="1800" dirty="0">
                <a:latin typeface="Times New Roman" pitchFamily="18" charset="0"/>
                <a:cs typeface="Times New Roman" pitchFamily="18" charset="0"/>
              </a:rPr>
              <a:t>etc</a:t>
            </a:r>
            <a:r>
              <a:rPr lang="en-US" sz="1800" dirty="0" smtClean="0">
                <a:latin typeface="Times New Roman" pitchFamily="18" charset="0"/>
                <a:cs typeface="Times New Roman" pitchFamily="18" charset="0"/>
              </a:rPr>
              <a:t>.</a:t>
            </a:r>
          </a:p>
          <a:p>
            <a:pPr marL="0" indent="0" algn="just">
              <a:buNone/>
            </a:pPr>
            <a:r>
              <a:rPr lang="en-US" sz="1800" b="1" u="sng" dirty="0" smtClean="0">
                <a:latin typeface="Times New Roman" pitchFamily="18" charset="0"/>
                <a:cs typeface="Times New Roman" pitchFamily="18" charset="0"/>
              </a:rPr>
              <a:t>Classification </a:t>
            </a:r>
            <a:r>
              <a:rPr lang="en-US" sz="1800" b="1" u="sng" dirty="0">
                <a:latin typeface="Times New Roman" pitchFamily="18" charset="0"/>
                <a:cs typeface="Times New Roman" pitchFamily="18" charset="0"/>
              </a:rPr>
              <a:t>of Proteins by Biological </a:t>
            </a:r>
            <a:r>
              <a:rPr lang="en-US" sz="1800" b="1" u="sng" dirty="0" smtClean="0">
                <a:latin typeface="Times New Roman" pitchFamily="18" charset="0"/>
                <a:cs typeface="Times New Roman" pitchFamily="18" charset="0"/>
              </a:rPr>
              <a:t>Function</a:t>
            </a:r>
          </a:p>
          <a:p>
            <a:pPr marL="0" indent="0" algn="just">
              <a:buNone/>
            </a:pPr>
            <a:r>
              <a:rPr lang="en-US" sz="1800" b="1" u="sng" dirty="0" err="1" smtClean="0">
                <a:latin typeface="Times New Roman" pitchFamily="18" charset="0"/>
                <a:cs typeface="Times New Roman" pitchFamily="18" charset="0"/>
              </a:rPr>
              <a:t>i.</a:t>
            </a:r>
            <a:r>
              <a:rPr lang="en-US" sz="1800" b="1" dirty="0" err="1" smtClean="0">
                <a:latin typeface="Times New Roman" pitchFamily="18" charset="0"/>
                <a:cs typeface="Times New Roman" pitchFamily="18" charset="0"/>
              </a:rPr>
              <a:t>Enzymic</a:t>
            </a:r>
            <a:r>
              <a:rPr lang="en-US" sz="1800" b="1" dirty="0">
                <a:latin typeface="Times New Roman" pitchFamily="18" charset="0"/>
                <a:cs typeface="Times New Roman" pitchFamily="18" charset="0"/>
              </a:rPr>
              <a:t> Proteins</a:t>
            </a:r>
            <a:r>
              <a:rPr lang="en-US" sz="1800" dirty="0">
                <a:latin typeface="Times New Roman" pitchFamily="18" charset="0"/>
                <a:cs typeface="Times New Roman" pitchFamily="18" charset="0"/>
              </a:rPr>
              <a:t>: They build and break down </a:t>
            </a:r>
            <a:r>
              <a:rPr lang="en-US" sz="1800" dirty="0" err="1" smtClean="0">
                <a:latin typeface="Times New Roman" pitchFamily="18" charset="0"/>
                <a:cs typeface="Times New Roman" pitchFamily="18" charset="0"/>
              </a:rPr>
              <a:t>molecules.They</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are thus biological catalysts.</a:t>
            </a:r>
          </a:p>
          <a:p>
            <a:pPr marL="0" indent="0" algn="just">
              <a:buNone/>
            </a:pPr>
            <a:r>
              <a:rPr lang="en-US" sz="1800" b="1" dirty="0" smtClean="0">
                <a:latin typeface="Times New Roman" pitchFamily="18" charset="0"/>
                <a:cs typeface="Times New Roman" pitchFamily="18" charset="0"/>
              </a:rPr>
              <a:t>ii</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Carrier (or Transport) Proteins</a:t>
            </a:r>
            <a:r>
              <a:rPr lang="en-US" sz="1800" dirty="0">
                <a:latin typeface="Times New Roman" pitchFamily="18" charset="0"/>
                <a:cs typeface="Times New Roman" pitchFamily="18" charset="0"/>
              </a:rPr>
              <a:t>: As the name suggests, the main function of these proteins is to move molecules and nutrients in and out of the cells. One of the best examples of transport proteins is hemoglobin., transferrin, which carries iron in the blood</a:t>
            </a:r>
          </a:p>
          <a:p>
            <a:pPr marL="0" indent="0" algn="just">
              <a:buNone/>
            </a:pPr>
            <a:r>
              <a:rPr lang="en-US" sz="1800" b="1" dirty="0" smtClean="0">
                <a:latin typeface="Times New Roman" pitchFamily="18" charset="0"/>
                <a:cs typeface="Times New Roman" pitchFamily="18" charset="0"/>
              </a:rPr>
              <a:t>iii</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Structural Proteins:</a:t>
            </a:r>
            <a:r>
              <a:rPr lang="en-US" sz="1800" dirty="0">
                <a:latin typeface="Times New Roman" pitchFamily="18" charset="0"/>
                <a:cs typeface="Times New Roman" pitchFamily="18" charset="0"/>
              </a:rPr>
              <a:t> These proteins strengthen tissues and organs in the body. </a:t>
            </a:r>
            <a:endParaRPr lang="en-US" sz="1800" dirty="0" smtClean="0">
              <a:latin typeface="Times New Roman" pitchFamily="18" charset="0"/>
              <a:cs typeface="Times New Roman" pitchFamily="18" charset="0"/>
            </a:endParaRPr>
          </a:p>
          <a:p>
            <a:pPr marL="0" indent="0" algn="just">
              <a:buNone/>
            </a:pPr>
            <a:r>
              <a:rPr lang="en-US" sz="1800" b="1" dirty="0" smtClean="0">
                <a:latin typeface="Times New Roman" pitchFamily="18" charset="0"/>
                <a:cs typeface="Times New Roman" pitchFamily="18" charset="0"/>
              </a:rPr>
              <a:t>iv. Defense </a:t>
            </a:r>
            <a:r>
              <a:rPr lang="en-US" sz="1800" b="1" dirty="0">
                <a:latin typeface="Times New Roman" pitchFamily="18" charset="0"/>
                <a:cs typeface="Times New Roman" pitchFamily="18" charset="0"/>
              </a:rPr>
              <a:t>Proteins:</a:t>
            </a:r>
            <a:r>
              <a:rPr lang="en-US" sz="1800" dirty="0">
                <a:latin typeface="Times New Roman" pitchFamily="18" charset="0"/>
                <a:cs typeface="Times New Roman" pitchFamily="18" charset="0"/>
              </a:rPr>
              <a:t> Their main job is to protect the body by fighting infection, heal tissue that is damaged and defend against other invaders. Antibodies are defense proteins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b="1" dirty="0" smtClean="0">
                <a:latin typeface="Times New Roman" pitchFamily="18" charset="0"/>
                <a:cs typeface="Times New Roman" pitchFamily="18" charset="0"/>
              </a:rPr>
              <a:t>v.</a:t>
            </a:r>
            <a:r>
              <a:rPr lang="en-US" sz="1800" b="1" dirty="0">
                <a:latin typeface="Times New Roman" pitchFamily="18" charset="0"/>
                <a:cs typeface="Times New Roman" pitchFamily="18" charset="0"/>
              </a:rPr>
              <a:t> Contractile Proteins:</a:t>
            </a:r>
            <a:r>
              <a:rPr lang="en-US" sz="1800" dirty="0">
                <a:latin typeface="Times New Roman" pitchFamily="18" charset="0"/>
                <a:cs typeface="Times New Roman" pitchFamily="18" charset="0"/>
              </a:rPr>
              <a:t> They are present in our muscles, and help us move. The most common examples of contractile proteins are myosin and </a:t>
            </a:r>
            <a:r>
              <a:rPr lang="en-US" sz="1800" dirty="0" smtClean="0">
                <a:latin typeface="Times New Roman" pitchFamily="18" charset="0"/>
                <a:cs typeface="Times New Roman" pitchFamily="18" charset="0"/>
              </a:rPr>
              <a:t>actin.</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5359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304800" y="381000"/>
            <a:ext cx="8610600" cy="6172200"/>
          </a:xfrm>
        </p:spPr>
        <p:txBody>
          <a:bodyPr>
            <a:normAutofit/>
          </a:bodyPr>
          <a:lstStyle/>
          <a:p>
            <a:pPr fontAlgn="base"/>
            <a:r>
              <a:rPr lang="en-US" sz="2000" b="1" dirty="0">
                <a:latin typeface="Times New Roman" pitchFamily="18" charset="0"/>
                <a:cs typeface="Times New Roman" pitchFamily="18" charset="0"/>
              </a:rPr>
              <a:t>Single covalent bond</a:t>
            </a:r>
            <a:r>
              <a:rPr lang="en-US" sz="2000" dirty="0">
                <a:latin typeface="Times New Roman" pitchFamily="18" charset="0"/>
                <a:cs typeface="Times New Roman" pitchFamily="18" charset="0"/>
              </a:rPr>
              <a:t> is the bond which arises between two nonmetals atoms , where each atom shares the other atom with one electron to complete its outermost shell , and becomes more stable , Single covalent bond is represented by one line ( – ) joining the two atoms .</a:t>
            </a:r>
          </a:p>
          <a:p>
            <a:pPr fontAlgn="base"/>
            <a:r>
              <a:rPr lang="en-US" sz="2000" b="1" dirty="0">
                <a:latin typeface="Times New Roman" pitchFamily="18" charset="0"/>
                <a:cs typeface="Times New Roman" pitchFamily="18" charset="0"/>
              </a:rPr>
              <a:t>Double covalent bond</a:t>
            </a:r>
            <a:r>
              <a:rPr lang="en-US" sz="2000" dirty="0">
                <a:latin typeface="Times New Roman" pitchFamily="18" charset="0"/>
                <a:cs typeface="Times New Roman" pitchFamily="18" charset="0"/>
              </a:rPr>
              <a:t> is the bond which arises between two nonmetal atoms , where each atom shares the other atom with two electrons to complete its outermost shell with 8 electrons and becomes more stable , Double covalent bond is represented by two lines ( = ) joining the two atoms .</a:t>
            </a:r>
          </a:p>
          <a:p>
            <a:pPr fontAlgn="base"/>
            <a:r>
              <a:rPr lang="en-US" sz="2000" b="1" dirty="0">
                <a:latin typeface="Times New Roman" pitchFamily="18" charset="0"/>
                <a:cs typeface="Times New Roman" pitchFamily="18" charset="0"/>
              </a:rPr>
              <a:t>Triple covalent bond</a:t>
            </a:r>
            <a:r>
              <a:rPr lang="en-US" sz="2000" dirty="0">
                <a:latin typeface="Times New Roman" pitchFamily="18" charset="0"/>
                <a:cs typeface="Times New Roman" pitchFamily="18" charset="0"/>
              </a:rPr>
              <a:t> is the bond which arises between two nonmetal atoms , where each atom shares the other atom with three electrons to complete its outermost shell with 8 electrons and becomes more stable</a:t>
            </a:r>
          </a:p>
          <a:p>
            <a:pPr marL="0" indent="0" algn="just">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4191000"/>
            <a:ext cx="3962400" cy="2438400"/>
          </a:xfrm>
          <a:prstGeom prst="rect">
            <a:avLst/>
          </a:prstGeom>
        </p:spPr>
      </p:pic>
    </p:spTree>
    <p:extLst>
      <p:ext uri="{BB962C8B-B14F-4D97-AF65-F5344CB8AC3E}">
        <p14:creationId xmlns:p14="http://schemas.microsoft.com/office/powerpoint/2010/main" val="3400155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228600"/>
            <a:ext cx="8991600" cy="6629400"/>
          </a:xfrm>
        </p:spPr>
        <p:txBody>
          <a:bodyPr>
            <a:normAutofit fontScale="55000" lnSpcReduction="20000"/>
          </a:bodyPr>
          <a:lstStyle/>
          <a:p>
            <a:pPr marL="0" indent="0" algn="just">
              <a:buNone/>
            </a:pPr>
            <a:r>
              <a:rPr lang="en-US" sz="2900" b="1" u="sng" dirty="0">
                <a:latin typeface="Times New Roman" pitchFamily="18" charset="0"/>
                <a:cs typeface="Times New Roman" pitchFamily="18" charset="0"/>
              </a:rPr>
              <a:t>Classification of Proteins by Nutritional Value</a:t>
            </a:r>
            <a:r>
              <a:rPr lang="en-US" sz="2900" b="1" dirty="0">
                <a:latin typeface="Times New Roman" pitchFamily="18" charset="0"/>
                <a:cs typeface="Times New Roman" pitchFamily="18" charset="0"/>
              </a:rPr>
              <a:t> </a:t>
            </a:r>
            <a:endParaRPr lang="en-US" sz="2900" dirty="0" smtClean="0">
              <a:latin typeface="Times New Roman" pitchFamily="18" charset="0"/>
              <a:cs typeface="Times New Roman" pitchFamily="18" charset="0"/>
            </a:endParaRPr>
          </a:p>
          <a:p>
            <a:pPr marL="0" indent="0" algn="just">
              <a:buNone/>
            </a:pPr>
            <a:r>
              <a:rPr lang="en-US" sz="2900" b="1" dirty="0" smtClean="0">
                <a:latin typeface="Times New Roman" pitchFamily="18" charset="0"/>
                <a:cs typeface="Times New Roman" pitchFamily="18" charset="0"/>
              </a:rPr>
              <a:t>i. Complete </a:t>
            </a:r>
            <a:r>
              <a:rPr lang="en-US" sz="2900" b="1" dirty="0">
                <a:latin typeface="Times New Roman" pitchFamily="18" charset="0"/>
                <a:cs typeface="Times New Roman" pitchFamily="18" charset="0"/>
              </a:rPr>
              <a:t>Proteins</a:t>
            </a:r>
            <a:r>
              <a:rPr lang="en-US" sz="2900" dirty="0">
                <a:latin typeface="Times New Roman" pitchFamily="18" charset="0"/>
                <a:cs typeface="Times New Roman" pitchFamily="18" charset="0"/>
              </a:rPr>
              <a:t>: A protein that contains all the </a:t>
            </a:r>
            <a:r>
              <a:rPr lang="en-US" sz="2900" b="1" dirty="0">
                <a:latin typeface="Times New Roman" pitchFamily="18" charset="0"/>
                <a:cs typeface="Times New Roman" pitchFamily="18" charset="0"/>
              </a:rPr>
              <a:t>essential amino acids </a:t>
            </a:r>
            <a:r>
              <a:rPr lang="en-US" sz="2900" dirty="0">
                <a:latin typeface="Times New Roman" pitchFamily="18" charset="0"/>
                <a:cs typeface="Times New Roman" pitchFamily="18" charset="0"/>
              </a:rPr>
              <a:t>is called complete proteins. The best source of complete proteins is animal meat. Chicken is a very good source of complete proteins.</a:t>
            </a:r>
          </a:p>
          <a:p>
            <a:pPr marL="0" indent="0" algn="just">
              <a:buNone/>
            </a:pPr>
            <a:r>
              <a:rPr lang="en-US" sz="2900" b="1" dirty="0" smtClean="0">
                <a:latin typeface="Times New Roman" pitchFamily="18" charset="0"/>
                <a:cs typeface="Times New Roman" pitchFamily="18" charset="0"/>
              </a:rPr>
              <a:t>ii</a:t>
            </a:r>
            <a:r>
              <a:rPr lang="en-US" sz="2900" b="1" dirty="0">
                <a:latin typeface="Times New Roman" pitchFamily="18" charset="0"/>
                <a:cs typeface="Times New Roman" pitchFamily="18" charset="0"/>
              </a:rPr>
              <a:t>. Lower / Incomplete Proteins</a:t>
            </a:r>
            <a:r>
              <a:rPr lang="en-US" sz="2900" dirty="0">
                <a:latin typeface="Times New Roman" pitchFamily="18" charset="0"/>
                <a:cs typeface="Times New Roman" pitchFamily="18" charset="0"/>
              </a:rPr>
              <a:t>: These proteins have </a:t>
            </a:r>
            <a:r>
              <a:rPr lang="en-US" sz="2900" b="1" dirty="0">
                <a:latin typeface="Times New Roman" pitchFamily="18" charset="0"/>
                <a:cs typeface="Times New Roman" pitchFamily="18" charset="0"/>
              </a:rPr>
              <a:t>inadequate amount of essential amino acids</a:t>
            </a:r>
            <a:r>
              <a:rPr lang="en-US" sz="2900" dirty="0">
                <a:latin typeface="Times New Roman" pitchFamily="18" charset="0"/>
                <a:cs typeface="Times New Roman" pitchFamily="18" charset="0"/>
              </a:rPr>
              <a:t>. They generally come from plants. it is just that their structure is different.</a:t>
            </a:r>
          </a:p>
          <a:p>
            <a:pPr marL="0" indent="0" algn="just">
              <a:buNone/>
            </a:pPr>
            <a:r>
              <a:rPr lang="en-US" sz="2900" b="1" u="sng" dirty="0">
                <a:latin typeface="Times New Roman" pitchFamily="18" charset="0"/>
                <a:cs typeface="Times New Roman" pitchFamily="18" charset="0"/>
              </a:rPr>
              <a:t>Classification of Proteins based on Shape of Protein </a:t>
            </a:r>
            <a:r>
              <a:rPr lang="en-US" sz="2900" b="1" u="sng" dirty="0" smtClean="0">
                <a:latin typeface="Times New Roman" pitchFamily="18" charset="0"/>
                <a:cs typeface="Times New Roman" pitchFamily="18" charset="0"/>
              </a:rPr>
              <a:t>Molecule </a:t>
            </a:r>
          </a:p>
          <a:p>
            <a:pPr marL="514350" indent="-514350" algn="just">
              <a:buAutoNum type="romanLcPeriod"/>
            </a:pPr>
            <a:r>
              <a:rPr lang="en-US" sz="2900" b="1" dirty="0" smtClean="0">
                <a:latin typeface="Times New Roman" pitchFamily="18" charset="0"/>
                <a:cs typeface="Times New Roman" pitchFamily="18" charset="0"/>
              </a:rPr>
              <a:t>globular and ii. fibrous protein</a:t>
            </a:r>
          </a:p>
          <a:p>
            <a:pPr marL="0" indent="0" algn="just" fontAlgn="base">
              <a:buNone/>
            </a:pPr>
            <a:r>
              <a:rPr lang="en-US" sz="2900" b="1" dirty="0" smtClean="0">
                <a:latin typeface="Times New Roman" pitchFamily="18" charset="0"/>
                <a:cs typeface="Times New Roman" pitchFamily="18" charset="0"/>
              </a:rPr>
              <a:t>Amino </a:t>
            </a:r>
            <a:r>
              <a:rPr lang="en-US" sz="2900" b="1" dirty="0">
                <a:latin typeface="Times New Roman" pitchFamily="18" charset="0"/>
                <a:cs typeface="Times New Roman" pitchFamily="18" charset="0"/>
              </a:rPr>
              <a:t>acid:- </a:t>
            </a:r>
          </a:p>
          <a:p>
            <a:pPr algn="just" fontAlgn="base"/>
            <a:r>
              <a:rPr lang="en-US" sz="2900" dirty="0">
                <a:latin typeface="Times New Roman" pitchFamily="18" charset="0"/>
                <a:cs typeface="Times New Roman" pitchFamily="18" charset="0"/>
              </a:rPr>
              <a:t>A group of organic molecules that consist of a </a:t>
            </a:r>
            <a:r>
              <a:rPr lang="en-US" sz="2900" b="1" dirty="0">
                <a:latin typeface="Times New Roman" pitchFamily="18" charset="0"/>
                <a:cs typeface="Times New Roman" pitchFamily="18" charset="0"/>
              </a:rPr>
              <a:t>basic amino group (―NH</a:t>
            </a:r>
            <a:r>
              <a:rPr lang="en-US" sz="2900" b="1" baseline="-25000" dirty="0">
                <a:latin typeface="Times New Roman" pitchFamily="18" charset="0"/>
                <a:cs typeface="Times New Roman" pitchFamily="18" charset="0"/>
              </a:rPr>
              <a:t>2</a:t>
            </a:r>
            <a:r>
              <a:rPr lang="en-US" sz="2900" b="1" dirty="0">
                <a:latin typeface="Times New Roman" pitchFamily="18" charset="0"/>
                <a:cs typeface="Times New Roman" pitchFamily="18" charset="0"/>
              </a:rPr>
              <a:t>), </a:t>
            </a:r>
            <a:r>
              <a:rPr lang="en-US" sz="2900" dirty="0">
                <a:latin typeface="Times New Roman" pitchFamily="18" charset="0"/>
                <a:cs typeface="Times New Roman" pitchFamily="18" charset="0"/>
              </a:rPr>
              <a:t>an acidic </a:t>
            </a:r>
            <a:r>
              <a:rPr lang="en-US" sz="2900" b="1" dirty="0">
                <a:latin typeface="Times New Roman" pitchFamily="18" charset="0"/>
                <a:cs typeface="Times New Roman" pitchFamily="18" charset="0"/>
              </a:rPr>
              <a:t>carboxyl group (―COOH), </a:t>
            </a:r>
            <a:r>
              <a:rPr lang="en-US" sz="2900" dirty="0">
                <a:latin typeface="Times New Roman" pitchFamily="18" charset="0"/>
                <a:cs typeface="Times New Roman" pitchFamily="18" charset="0"/>
              </a:rPr>
              <a:t>and </a:t>
            </a:r>
            <a:r>
              <a:rPr lang="en-US" sz="2900" b="1" dirty="0">
                <a:latin typeface="Times New Roman" pitchFamily="18" charset="0"/>
                <a:cs typeface="Times New Roman" pitchFamily="18" charset="0"/>
              </a:rPr>
              <a:t>an organic </a:t>
            </a:r>
            <a:r>
              <a:rPr lang="en-US" sz="2900" b="1" i="1" dirty="0">
                <a:latin typeface="Times New Roman" pitchFamily="18" charset="0"/>
                <a:cs typeface="Times New Roman" pitchFamily="18" charset="0"/>
              </a:rPr>
              <a:t>R</a:t>
            </a:r>
            <a:r>
              <a:rPr lang="en-US" sz="2900" b="1" dirty="0">
                <a:latin typeface="Times New Roman" pitchFamily="18" charset="0"/>
                <a:cs typeface="Times New Roman" pitchFamily="18" charset="0"/>
              </a:rPr>
              <a:t> group (or side chain</a:t>
            </a:r>
            <a:r>
              <a:rPr lang="en-US" sz="2900" dirty="0">
                <a:latin typeface="Times New Roman" pitchFamily="18" charset="0"/>
                <a:cs typeface="Times New Roman" pitchFamily="18" charset="0"/>
              </a:rPr>
              <a:t>) that is unique to each amino acid.</a:t>
            </a:r>
          </a:p>
          <a:p>
            <a:pPr algn="just" fontAlgn="base"/>
            <a:r>
              <a:rPr lang="en-US" sz="2900" dirty="0">
                <a:latin typeface="Times New Roman" pitchFamily="18" charset="0"/>
                <a:cs typeface="Times New Roman" pitchFamily="18" charset="0"/>
              </a:rPr>
              <a:t>The term </a:t>
            </a:r>
            <a:r>
              <a:rPr lang="en-US" sz="2900" i="1" dirty="0">
                <a:latin typeface="Times New Roman" pitchFamily="18" charset="0"/>
                <a:cs typeface="Times New Roman" pitchFamily="18" charset="0"/>
              </a:rPr>
              <a:t>amino acid</a:t>
            </a:r>
            <a:r>
              <a:rPr lang="en-US" sz="2900" dirty="0">
                <a:latin typeface="Times New Roman" pitchFamily="18" charset="0"/>
                <a:cs typeface="Times New Roman" pitchFamily="18" charset="0"/>
              </a:rPr>
              <a:t> is short for </a:t>
            </a:r>
            <a:r>
              <a:rPr lang="en-US" sz="2900" i="1" dirty="0">
                <a:latin typeface="Times New Roman" pitchFamily="18" charset="0"/>
                <a:cs typeface="Times New Roman" pitchFamily="18" charset="0"/>
              </a:rPr>
              <a:t>α-amino [alpha-amino] carboxylic acid</a:t>
            </a:r>
            <a:r>
              <a:rPr lang="en-US" sz="2900" dirty="0" smtClean="0">
                <a:latin typeface="Times New Roman" pitchFamily="18" charset="0"/>
                <a:cs typeface="Times New Roman" pitchFamily="18" charset="0"/>
              </a:rPr>
              <a:t>.</a:t>
            </a:r>
          </a:p>
          <a:p>
            <a:pPr marL="0" indent="0" algn="just" fontAlgn="base">
              <a:buNone/>
            </a:pPr>
            <a:r>
              <a:rPr lang="en-US" sz="2900" dirty="0">
                <a:latin typeface="Times New Roman" pitchFamily="18" charset="0"/>
                <a:cs typeface="Times New Roman" pitchFamily="18" charset="0"/>
              </a:rPr>
              <a:t>The remaining two bonds of the α-carbon </a:t>
            </a:r>
            <a:endParaRPr lang="en-US" sz="2900" dirty="0" smtClean="0">
              <a:latin typeface="Times New Roman" pitchFamily="18" charset="0"/>
              <a:cs typeface="Times New Roman" pitchFamily="18" charset="0"/>
            </a:endParaRPr>
          </a:p>
          <a:p>
            <a:pPr marL="0" indent="0" algn="just" fontAlgn="base">
              <a:buNone/>
            </a:pPr>
            <a:r>
              <a:rPr lang="en-US" sz="2900" dirty="0" smtClean="0">
                <a:latin typeface="Times New Roman" pitchFamily="18" charset="0"/>
                <a:cs typeface="Times New Roman" pitchFamily="18" charset="0"/>
              </a:rPr>
              <a:t>atom </a:t>
            </a:r>
            <a:r>
              <a:rPr lang="en-US" sz="2900" dirty="0">
                <a:latin typeface="Times New Roman" pitchFamily="18" charset="0"/>
                <a:cs typeface="Times New Roman" pitchFamily="18" charset="0"/>
              </a:rPr>
              <a:t>are generally satisfied by a hydrogen(H) </a:t>
            </a:r>
            <a:r>
              <a:rPr lang="en-US" sz="2900" dirty="0" smtClean="0">
                <a:latin typeface="Times New Roman" pitchFamily="18" charset="0"/>
                <a:cs typeface="Times New Roman" pitchFamily="18" charset="0"/>
              </a:rPr>
              <a:t>atom</a:t>
            </a:r>
          </a:p>
          <a:p>
            <a:pPr marL="0" indent="0" algn="just" fontAlgn="base">
              <a:buNone/>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and the </a:t>
            </a:r>
            <a:r>
              <a:rPr lang="en-US" sz="2900" i="1" dirty="0">
                <a:latin typeface="Times New Roman" pitchFamily="18" charset="0"/>
                <a:cs typeface="Times New Roman" pitchFamily="18" charset="0"/>
              </a:rPr>
              <a:t>R</a:t>
            </a:r>
            <a:r>
              <a:rPr lang="en-US" sz="2900" dirty="0">
                <a:latin typeface="Times New Roman" pitchFamily="18" charset="0"/>
                <a:cs typeface="Times New Roman" pitchFamily="18" charset="0"/>
              </a:rPr>
              <a:t> group. The formula of a general amino acid </a:t>
            </a:r>
            <a:r>
              <a:rPr lang="en-US" sz="2900" dirty="0" smtClean="0">
                <a:latin typeface="Times New Roman" pitchFamily="18" charset="0"/>
                <a:cs typeface="Times New Roman" pitchFamily="18" charset="0"/>
              </a:rPr>
              <a:t>is</a:t>
            </a:r>
          </a:p>
          <a:p>
            <a:pPr marL="0" indent="0" algn="just" fontAlgn="base">
              <a:buNone/>
            </a:pPr>
            <a:endParaRPr lang="en-US" sz="2900" dirty="0">
              <a:latin typeface="Times New Roman" pitchFamily="18" charset="0"/>
              <a:cs typeface="Times New Roman" pitchFamily="18" charset="0"/>
            </a:endParaRPr>
          </a:p>
          <a:p>
            <a:pPr marL="0" indent="0" algn="just" fontAlgn="base">
              <a:buNone/>
            </a:pPr>
            <a:r>
              <a:rPr lang="en-US" sz="2900" dirty="0">
                <a:latin typeface="Times New Roman" pitchFamily="18" charset="0"/>
                <a:cs typeface="Times New Roman" pitchFamily="18" charset="0"/>
              </a:rPr>
              <a:t>In protein, 20</a:t>
            </a:r>
            <a:r>
              <a:rPr lang="en-US" sz="2900" b="1" dirty="0">
                <a:latin typeface="Times New Roman" pitchFamily="18" charset="0"/>
                <a:cs typeface="Times New Roman" pitchFamily="18" charset="0"/>
              </a:rPr>
              <a:t>amino acids</a:t>
            </a:r>
            <a:r>
              <a:rPr lang="en-US" sz="2900" dirty="0">
                <a:latin typeface="Times New Roman" pitchFamily="18" charset="0"/>
                <a:cs typeface="Times New Roman" pitchFamily="18" charset="0"/>
              </a:rPr>
              <a:t> are present. The daily protein </a:t>
            </a:r>
            <a:r>
              <a:rPr lang="en-US" sz="2900" dirty="0" smtClean="0">
                <a:latin typeface="Times New Roman" pitchFamily="18" charset="0"/>
                <a:cs typeface="Times New Roman" pitchFamily="18" charset="0"/>
              </a:rPr>
              <a:t>requirement</a:t>
            </a:r>
          </a:p>
          <a:p>
            <a:pPr marL="0" indent="0" algn="just" fontAlgn="base">
              <a:buNone/>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of humans and animals is based on the requirement </a:t>
            </a:r>
            <a:r>
              <a:rPr lang="en-US" sz="2900" dirty="0" smtClean="0">
                <a:latin typeface="Times New Roman" pitchFamily="18" charset="0"/>
                <a:cs typeface="Times New Roman" pitchFamily="18" charset="0"/>
              </a:rPr>
              <a:t>of</a:t>
            </a:r>
          </a:p>
          <a:p>
            <a:pPr marL="0" indent="0" algn="just" fontAlgn="base">
              <a:buNone/>
            </a:pPr>
            <a:r>
              <a:rPr lang="en-US" sz="2900" dirty="0">
                <a:latin typeface="Times New Roman" pitchFamily="18" charset="0"/>
                <a:cs typeface="Times New Roman" pitchFamily="18" charset="0"/>
              </a:rPr>
              <a:t> </a:t>
            </a:r>
            <a:r>
              <a:rPr lang="en-US" sz="2900" b="1" dirty="0">
                <a:latin typeface="Times New Roman" pitchFamily="18" charset="0"/>
                <a:cs typeface="Times New Roman" pitchFamily="18" charset="0"/>
              </a:rPr>
              <a:t>amino acids</a:t>
            </a:r>
            <a:r>
              <a:rPr lang="en-US" sz="2900" dirty="0">
                <a:latin typeface="Times New Roman" pitchFamily="18" charset="0"/>
                <a:cs typeface="Times New Roman" pitchFamily="18" charset="0"/>
              </a:rPr>
              <a:t>. </a:t>
            </a:r>
            <a:r>
              <a:rPr lang="en-US" sz="2900" b="1" dirty="0">
                <a:latin typeface="Times New Roman" pitchFamily="18" charset="0"/>
                <a:cs typeface="Times New Roman" pitchFamily="18" charset="0"/>
              </a:rPr>
              <a:t>Amino acids</a:t>
            </a:r>
            <a:r>
              <a:rPr lang="en-US" sz="2900" dirty="0">
                <a:latin typeface="Times New Roman" pitchFamily="18" charset="0"/>
                <a:cs typeface="Times New Roman" pitchFamily="18" charset="0"/>
              </a:rPr>
              <a:t> can be divided into </a:t>
            </a:r>
            <a:r>
              <a:rPr lang="en-US" sz="2900" b="1" dirty="0">
                <a:latin typeface="Times New Roman" pitchFamily="18" charset="0"/>
                <a:cs typeface="Times New Roman" pitchFamily="18" charset="0"/>
              </a:rPr>
              <a:t>essential and non-essential amino acids</a:t>
            </a:r>
            <a:r>
              <a:rPr lang="en-US" sz="2900" dirty="0"/>
              <a:t>.</a:t>
            </a:r>
          </a:p>
          <a:p>
            <a:pPr marL="0" indent="0" algn="just">
              <a:buNone/>
            </a:pPr>
            <a:r>
              <a:rPr lang="en-US" sz="2900" b="1" dirty="0" smtClean="0">
                <a:latin typeface="Times New Roman" pitchFamily="18" charset="0"/>
                <a:cs typeface="Times New Roman" pitchFamily="18" charset="0"/>
              </a:rPr>
              <a:t>Definition</a:t>
            </a:r>
            <a:r>
              <a:rPr lang="en-US" sz="2900" b="1" dirty="0">
                <a:latin typeface="Times New Roman" pitchFamily="18" charset="0"/>
                <a:cs typeface="Times New Roman" pitchFamily="18" charset="0"/>
              </a:rPr>
              <a:t>: </a:t>
            </a:r>
            <a:r>
              <a:rPr lang="en-US" sz="2900" dirty="0">
                <a:latin typeface="Times New Roman" pitchFamily="18" charset="0"/>
                <a:cs typeface="Times New Roman" pitchFamily="18" charset="0"/>
              </a:rPr>
              <a:t>An essential amino acid is an amino acid which an organism needs to ingest because it is necessary for nutrition and cannot be synthesized in the body.</a:t>
            </a:r>
          </a:p>
          <a:p>
            <a:pPr algn="just"/>
            <a:r>
              <a:rPr lang="en-US" sz="2900" dirty="0">
                <a:latin typeface="Times New Roman" pitchFamily="18" charset="0"/>
                <a:cs typeface="Times New Roman" pitchFamily="18" charset="0"/>
              </a:rPr>
              <a:t>Amino acid, nonessential: An amino acid that can be made </a:t>
            </a:r>
            <a:r>
              <a:rPr lang="en-US" sz="2900" dirty="0" smtClean="0">
                <a:latin typeface="Times New Roman" pitchFamily="18" charset="0"/>
                <a:cs typeface="Times New Roman" pitchFamily="18" charset="0"/>
              </a:rPr>
              <a:t>by  </a:t>
            </a:r>
            <a:r>
              <a:rPr lang="en-US" sz="2900" dirty="0">
                <a:latin typeface="Times New Roman" pitchFamily="18" charset="0"/>
                <a:cs typeface="Times New Roman" pitchFamily="18" charset="0"/>
              </a:rPr>
              <a:t>humans and so is not essential to the human </a:t>
            </a:r>
            <a:r>
              <a:rPr lang="en-US" sz="2900" dirty="0" smtClean="0">
                <a:latin typeface="Times New Roman" pitchFamily="18" charset="0"/>
                <a:cs typeface="Times New Roman" pitchFamily="18" charset="0"/>
              </a:rPr>
              <a:t>diet.</a:t>
            </a:r>
            <a:endParaRPr lang="en-US" sz="2900" dirty="0">
              <a:latin typeface="Times New Roman" pitchFamily="18" charset="0"/>
              <a:cs typeface="Times New Roman" pitchFamily="18" charset="0"/>
            </a:endParaRPr>
          </a:p>
          <a:p>
            <a:pPr marL="0" indent="0" algn="just">
              <a:buNone/>
            </a:pPr>
            <a:endParaRPr lang="en-US" sz="3300" dirty="0">
              <a:latin typeface="Times New Roman" pitchFamily="18" charset="0"/>
              <a:cs typeface="Times New Roman" pitchFamily="18" charset="0"/>
            </a:endParaRPr>
          </a:p>
          <a:p>
            <a:pPr marL="0" indent="0" algn="just" fontAlgn="base">
              <a:buNone/>
            </a:pPr>
            <a:endParaRPr lang="en-US" sz="2900" dirty="0">
              <a:latin typeface="Times New Roman" pitchFamily="18" charset="0"/>
              <a:cs typeface="Times New Roman" pitchFamily="18" charset="0"/>
            </a:endParaRPr>
          </a:p>
          <a:p>
            <a:pPr marL="0" indent="0" algn="just">
              <a:buNone/>
            </a:pPr>
            <a:r>
              <a:rPr lang="en-US" sz="2900" dirty="0" smtClean="0">
                <a:latin typeface="Times New Roman" pitchFamily="18" charset="0"/>
                <a:cs typeface="Times New Roman" pitchFamily="18" charset="0"/>
              </a:rPr>
              <a:t/>
            </a:r>
            <a:br>
              <a:rPr lang="en-US" sz="29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0" y="5105400"/>
            <a:ext cx="2606040" cy="1600200"/>
          </a:xfrm>
          <a:prstGeom prst="rect">
            <a:avLst/>
          </a:prstGeom>
        </p:spPr>
      </p:pic>
    </p:spTree>
    <p:extLst>
      <p:ext uri="{BB962C8B-B14F-4D97-AF65-F5344CB8AC3E}">
        <p14:creationId xmlns:p14="http://schemas.microsoft.com/office/powerpoint/2010/main" val="26788203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152400"/>
            <a:ext cx="8839200" cy="6629400"/>
          </a:xfrm>
        </p:spPr>
        <p:txBody>
          <a:bodyPr>
            <a:normAutofit lnSpcReduction="10000"/>
          </a:bodyPr>
          <a:lstStyle/>
          <a:p>
            <a:pPr marL="0" indent="0" algn="just">
              <a:buNone/>
            </a:pPr>
            <a:r>
              <a:rPr lang="en-US" sz="2000" b="1" dirty="0" smtClean="0">
                <a:latin typeface="Times New Roman" pitchFamily="18" charset="0"/>
                <a:cs typeface="Times New Roman" pitchFamily="18" charset="0"/>
              </a:rPr>
              <a:t>Function of protein:- </a:t>
            </a:r>
          </a:p>
          <a:p>
            <a:pPr marL="0" indent="0" algn="just">
              <a:buNone/>
            </a:pPr>
            <a:endParaRPr lang="en-US" sz="2000" b="1" dirty="0">
              <a:latin typeface="Times New Roman" pitchFamily="18" charset="0"/>
              <a:cs typeface="Times New Roman" pitchFamily="18" charset="0"/>
            </a:endParaRPr>
          </a:p>
          <a:p>
            <a:pPr marL="0" indent="0" algn="just">
              <a:buNone/>
            </a:pPr>
            <a:endParaRPr lang="en-US" sz="2000" b="1" dirty="0" smtClean="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0" indent="0" algn="just">
              <a:buNone/>
            </a:pPr>
            <a:endParaRPr lang="en-US" sz="2000" b="1" dirty="0" smtClean="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Lipids</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Definition</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Any </a:t>
            </a:r>
            <a:r>
              <a:rPr lang="en-US" sz="2000" dirty="0">
                <a:latin typeface="Times New Roman" pitchFamily="18" charset="0"/>
                <a:cs typeface="Times New Roman" pitchFamily="18" charset="0"/>
              </a:rPr>
              <a:t>of a class of organic compounds that are fatty acids or their derivatives and are insoluble in water but soluble in organic solvents. They include many natural oils, waxes, and </a:t>
            </a:r>
            <a:r>
              <a:rPr lang="en-US" sz="2000" dirty="0" smtClean="0">
                <a:latin typeface="Times New Roman" pitchFamily="18" charset="0"/>
                <a:cs typeface="Times New Roman" pitchFamily="18" charset="0"/>
              </a:rPr>
              <a:t>steroids.</a:t>
            </a:r>
          </a:p>
          <a:p>
            <a:pPr marL="0" indent="0" algn="just">
              <a:buNone/>
            </a:pPr>
            <a:r>
              <a:rPr lang="en-US" sz="2000" b="1" dirty="0" smtClean="0">
                <a:latin typeface="Times New Roman" pitchFamily="18" charset="0"/>
                <a:cs typeface="Times New Roman" pitchFamily="18" charset="0"/>
              </a:rPr>
              <a:t>Lipids are formed by:- </a:t>
            </a:r>
          </a:p>
          <a:p>
            <a:pPr marL="0" indent="0" algn="just">
              <a:buNone/>
            </a:pPr>
            <a:endParaRPr lang="en-US" sz="2000" b="1" dirty="0" smtClean="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0" indent="0" algn="just">
              <a:buNone/>
            </a:pPr>
            <a:endParaRPr lang="en-US" sz="2000" b="1" dirty="0" smtClean="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Types of lipids:- saturated fats:- </a:t>
            </a:r>
            <a:r>
              <a:rPr lang="en-US" sz="2000" b="1" u="sng" dirty="0">
                <a:latin typeface="Times New Roman" pitchFamily="18" charset="0"/>
                <a:cs typeface="Times New Roman" pitchFamily="18" charset="0"/>
              </a:rPr>
              <a:t>saturated fats</a:t>
            </a:r>
            <a:r>
              <a:rPr lang="en-US" sz="2000" dirty="0">
                <a:latin typeface="Times New Roman" pitchFamily="18" charset="0"/>
                <a:cs typeface="Times New Roman" pitchFamily="18" charset="0"/>
              </a:rPr>
              <a:t> are </a:t>
            </a:r>
            <a:r>
              <a:rPr lang="en-US" sz="2000" dirty="0" smtClean="0">
                <a:latin typeface="Times New Roman" pitchFamily="18" charset="0"/>
                <a:cs typeface="Times New Roman" pitchFamily="18" charset="0"/>
              </a:rPr>
              <a:t>simply </a:t>
            </a:r>
            <a:r>
              <a:rPr lang="en-US" sz="2000" b="1" dirty="0" smtClean="0">
                <a:latin typeface="Times New Roman" pitchFamily="18" charset="0"/>
                <a:cs typeface="Times New Roman" pitchFamily="18" charset="0"/>
              </a:rPr>
              <a:t>fat</a:t>
            </a:r>
            <a:r>
              <a:rPr lang="en-US" sz="2000" dirty="0">
                <a:latin typeface="Times New Roman" pitchFamily="18" charset="0"/>
                <a:cs typeface="Times New Roman" pitchFamily="18" charset="0"/>
              </a:rPr>
              <a:t> molecules that have no double bonds between carbon molecules because they are </a:t>
            </a:r>
            <a:r>
              <a:rPr lang="en-US" sz="2000" b="1" dirty="0">
                <a:latin typeface="Times New Roman" pitchFamily="18" charset="0"/>
                <a:cs typeface="Times New Roman" pitchFamily="18" charset="0"/>
              </a:rPr>
              <a:t>saturated</a:t>
            </a:r>
            <a:r>
              <a:rPr lang="en-US" sz="2000" dirty="0">
                <a:latin typeface="Times New Roman" pitchFamily="18" charset="0"/>
                <a:cs typeface="Times New Roman" pitchFamily="18" charset="0"/>
              </a:rPr>
              <a:t> with hydrogen molecules. </a:t>
            </a:r>
            <a:r>
              <a:rPr lang="en-US" sz="2000" b="1" dirty="0">
                <a:latin typeface="Times New Roman" pitchFamily="18" charset="0"/>
                <a:cs typeface="Times New Roman" pitchFamily="18" charset="0"/>
              </a:rPr>
              <a:t>Saturated fats</a:t>
            </a:r>
            <a:r>
              <a:rPr lang="en-US" sz="2000" dirty="0">
                <a:latin typeface="Times New Roman" pitchFamily="18" charset="0"/>
                <a:cs typeface="Times New Roman" pitchFamily="18" charset="0"/>
              </a:rPr>
              <a:t> are typically solid at room temperature</a:t>
            </a:r>
            <a:r>
              <a:rPr lang="en-US" sz="2000"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 Examples</a:t>
            </a:r>
            <a:r>
              <a:rPr lang="en-US" sz="2000" dirty="0">
                <a:latin typeface="Times New Roman" pitchFamily="18" charset="0"/>
                <a:cs typeface="Times New Roman" pitchFamily="18" charset="0"/>
              </a:rPr>
              <a:t> of foods containing a high proportion </a:t>
            </a:r>
            <a:r>
              <a:rPr lang="en-US" sz="2000" dirty="0" err="1">
                <a:latin typeface="Times New Roman" pitchFamily="18" charset="0"/>
                <a:cs typeface="Times New Roman" pitchFamily="18" charset="0"/>
              </a:rPr>
              <a:t>of</a:t>
            </a:r>
            <a:r>
              <a:rPr lang="en-US" sz="2000" b="1" dirty="0" err="1">
                <a:latin typeface="Times New Roman" pitchFamily="18" charset="0"/>
                <a:cs typeface="Times New Roman" pitchFamily="18" charset="0"/>
              </a:rPr>
              <a:t>saturated</a:t>
            </a:r>
            <a:r>
              <a:rPr lang="en-US" sz="2000" b="1" dirty="0">
                <a:latin typeface="Times New Roman" pitchFamily="18" charset="0"/>
                <a:cs typeface="Times New Roman" pitchFamily="18" charset="0"/>
              </a:rPr>
              <a:t> fat</a:t>
            </a:r>
            <a:r>
              <a:rPr lang="en-US" sz="2000" dirty="0">
                <a:latin typeface="Times New Roman" pitchFamily="18" charset="0"/>
                <a:cs typeface="Times New Roman" pitchFamily="18" charset="0"/>
              </a:rPr>
              <a:t> include animal </a:t>
            </a:r>
            <a:r>
              <a:rPr lang="en-US" sz="2000" b="1" dirty="0">
                <a:latin typeface="Times New Roman" pitchFamily="18" charset="0"/>
                <a:cs typeface="Times New Roman" pitchFamily="18" charset="0"/>
              </a:rPr>
              <a:t>fat</a:t>
            </a:r>
            <a:r>
              <a:rPr lang="en-US" sz="2000" dirty="0">
                <a:latin typeface="Times New Roman" pitchFamily="18" charset="0"/>
                <a:cs typeface="Times New Roman" pitchFamily="18" charset="0"/>
              </a:rPr>
              <a:t> products such as cream, cheese, butter, other whole milk dairy products and fatty meats which also contain dietary cholesterol. Certain vegetable products have high </a:t>
            </a:r>
            <a:r>
              <a:rPr lang="en-US" sz="2000" b="1" dirty="0">
                <a:latin typeface="Times New Roman" pitchFamily="18" charset="0"/>
                <a:cs typeface="Times New Roman" pitchFamily="18" charset="0"/>
              </a:rPr>
              <a:t>saturated </a:t>
            </a:r>
            <a:r>
              <a:rPr lang="en-US" sz="2000" b="1" dirty="0" smtClean="0">
                <a:latin typeface="Times New Roman" pitchFamily="18" charset="0"/>
                <a:cs typeface="Times New Roman" pitchFamily="18" charset="0"/>
              </a:rPr>
              <a:t>fat </a:t>
            </a:r>
            <a:r>
              <a:rPr lang="en-US" sz="2000" dirty="0" smtClean="0">
                <a:latin typeface="Times New Roman" pitchFamily="18" charset="0"/>
                <a:cs typeface="Times New Roman" pitchFamily="18" charset="0"/>
              </a:rPr>
              <a:t>content</a:t>
            </a:r>
            <a:r>
              <a:rPr lang="en-US" sz="2000" dirty="0">
                <a:latin typeface="Times New Roman" pitchFamily="18" charset="0"/>
                <a:cs typeface="Times New Roman" pitchFamily="18" charset="0"/>
              </a:rPr>
              <a:t>, such as coconut oil and palm kernel oil.</a:t>
            </a:r>
            <a:endParaRPr lang="en-US" sz="20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28600"/>
            <a:ext cx="3810000" cy="1905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255" y="2819400"/>
            <a:ext cx="2924175" cy="1895475"/>
          </a:xfrm>
          <a:prstGeom prst="rect">
            <a:avLst/>
          </a:prstGeom>
        </p:spPr>
      </p:pic>
    </p:spTree>
    <p:extLst>
      <p:ext uri="{BB962C8B-B14F-4D97-AF65-F5344CB8AC3E}">
        <p14:creationId xmlns:p14="http://schemas.microsoft.com/office/powerpoint/2010/main" val="704063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457200"/>
            <a:ext cx="8763000" cy="6248400"/>
          </a:xfrm>
        </p:spPr>
        <p:txBody>
          <a:bodyPr>
            <a:normAutofit/>
          </a:bodyPr>
          <a:lstStyle/>
          <a:p>
            <a:pPr marL="0" indent="0" algn="just">
              <a:buNone/>
            </a:pPr>
            <a:r>
              <a:rPr lang="en-US" sz="2000" b="1" u="sng" dirty="0">
                <a:latin typeface="Times New Roman" pitchFamily="18" charset="0"/>
                <a:cs typeface="Times New Roman" pitchFamily="18" charset="0"/>
              </a:rPr>
              <a:t>unsaturated </a:t>
            </a:r>
            <a:r>
              <a:rPr lang="en-US" sz="2000" b="1" u="sng" dirty="0" smtClean="0">
                <a:latin typeface="Times New Roman" pitchFamily="18" charset="0"/>
                <a:cs typeface="Times New Roman" pitchFamily="18" charset="0"/>
              </a:rPr>
              <a:t>fat</a:t>
            </a:r>
            <a:r>
              <a:rPr lang="en-US" sz="2000" u="sng" dirty="0" smtClean="0">
                <a:latin typeface="Times New Roman" pitchFamily="18" charset="0"/>
                <a:cs typeface="Times New Roman" pitchFamily="18" charset="0"/>
              </a:rPr>
              <a:t>:-</a:t>
            </a:r>
            <a:r>
              <a:rPr lang="en-US" sz="2000" u="sng"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unsaturated fat</a:t>
            </a:r>
            <a:r>
              <a:rPr lang="en-US" sz="2000" dirty="0">
                <a:latin typeface="Times New Roman" pitchFamily="18" charset="0"/>
                <a:cs typeface="Times New Roman" pitchFamily="18" charset="0"/>
              </a:rPr>
              <a:t> is a </a:t>
            </a:r>
            <a:r>
              <a:rPr lang="en-US" sz="2000" b="1" dirty="0">
                <a:latin typeface="Times New Roman" pitchFamily="18" charset="0"/>
                <a:cs typeface="Times New Roman" pitchFamily="18" charset="0"/>
              </a:rPr>
              <a:t>fat</a:t>
            </a:r>
            <a:r>
              <a:rPr lang="en-US" sz="2000" dirty="0">
                <a:latin typeface="Times New Roman" pitchFamily="18" charset="0"/>
                <a:cs typeface="Times New Roman" pitchFamily="18" charset="0"/>
              </a:rPr>
              <a:t> or fatty acid in which there is one or more double bond in the fatty acid chain. A </a:t>
            </a:r>
            <a:r>
              <a:rPr lang="en-US" sz="2000" b="1" dirty="0">
                <a:latin typeface="Times New Roman" pitchFamily="18" charset="0"/>
                <a:cs typeface="Times New Roman" pitchFamily="18" charset="0"/>
              </a:rPr>
              <a:t>fat</a:t>
            </a:r>
            <a:r>
              <a:rPr lang="en-US" sz="2000" dirty="0">
                <a:latin typeface="Times New Roman" pitchFamily="18" charset="0"/>
                <a:cs typeface="Times New Roman" pitchFamily="18" charset="0"/>
              </a:rPr>
              <a:t> molecule is monounsaturated if it contains one double bond, and polyunsaturated if it contains more than one double bond</a:t>
            </a:r>
            <a:r>
              <a:rPr lang="en-US" sz="2000"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examples </a:t>
            </a:r>
            <a:r>
              <a:rPr lang="en-US" sz="2000" b="1" dirty="0">
                <a:latin typeface="Times New Roman" pitchFamily="18" charset="0"/>
                <a:cs typeface="Times New Roman" pitchFamily="18" charset="0"/>
              </a:rPr>
              <a:t>of unsaturated fatty</a:t>
            </a:r>
            <a:r>
              <a:rPr lang="en-US" sz="2000" dirty="0">
                <a:latin typeface="Times New Roman" pitchFamily="18" charset="0"/>
                <a:cs typeface="Times New Roman" pitchFamily="18" charset="0"/>
              </a:rPr>
              <a:t> acids are </a:t>
            </a:r>
            <a:r>
              <a:rPr lang="en-US" sz="2000" dirty="0" err="1">
                <a:latin typeface="Times New Roman" pitchFamily="18" charset="0"/>
                <a:cs typeface="Times New Roman" pitchFamily="18" charset="0"/>
              </a:rPr>
              <a:t>palmitoleic</a:t>
            </a:r>
            <a:r>
              <a:rPr lang="en-US" sz="2000" dirty="0">
                <a:latin typeface="Times New Roman" pitchFamily="18" charset="0"/>
                <a:cs typeface="Times New Roman" pitchFamily="18" charset="0"/>
              </a:rPr>
              <a:t> acid, oleic acid, </a:t>
            </a:r>
            <a:r>
              <a:rPr lang="en-US" sz="2000" dirty="0" err="1">
                <a:latin typeface="Times New Roman" pitchFamily="18" charset="0"/>
                <a:cs typeface="Times New Roman" pitchFamily="18" charset="0"/>
              </a:rPr>
              <a:t>myristoleic</a:t>
            </a:r>
            <a:r>
              <a:rPr lang="en-US" sz="2000" dirty="0">
                <a:latin typeface="Times New Roman" pitchFamily="18" charset="0"/>
                <a:cs typeface="Times New Roman" pitchFamily="18" charset="0"/>
              </a:rPr>
              <a:t> acid, linoleic acid, and </a:t>
            </a:r>
            <a:r>
              <a:rPr lang="en-US" sz="2000" dirty="0" err="1">
                <a:latin typeface="Times New Roman" pitchFamily="18" charset="0"/>
                <a:cs typeface="Times New Roman" pitchFamily="18" charset="0"/>
              </a:rPr>
              <a:t>arachidonic</a:t>
            </a:r>
            <a:r>
              <a:rPr lang="en-US" sz="2000" dirty="0">
                <a:latin typeface="Times New Roman" pitchFamily="18" charset="0"/>
                <a:cs typeface="Times New Roman" pitchFamily="18" charset="0"/>
              </a:rPr>
              <a:t> acid. Foods containing </a:t>
            </a:r>
            <a:r>
              <a:rPr lang="en-US" sz="2000" b="1" dirty="0">
                <a:latin typeface="Times New Roman" pitchFamily="18" charset="0"/>
                <a:cs typeface="Times New Roman" pitchFamily="18" charset="0"/>
              </a:rPr>
              <a:t>unsaturated fats</a:t>
            </a:r>
            <a:r>
              <a:rPr lang="en-US" sz="2000" dirty="0">
                <a:latin typeface="Times New Roman" pitchFamily="18" charset="0"/>
                <a:cs typeface="Times New Roman" pitchFamily="18" charset="0"/>
              </a:rPr>
              <a:t> include avocado, nuts, olive oils, and vegetable oils such as </a:t>
            </a:r>
            <a:r>
              <a:rPr lang="en-US" sz="2000" dirty="0" smtClean="0">
                <a:latin typeface="Times New Roman" pitchFamily="18" charset="0"/>
                <a:cs typeface="Times New Roman" pitchFamily="18" charset="0"/>
              </a:rPr>
              <a:t>canola. </a:t>
            </a:r>
          </a:p>
          <a:p>
            <a:pPr marL="0" indent="0" algn="just">
              <a:buNone/>
            </a:pPr>
            <a:r>
              <a:rPr lang="en-US" sz="2000" b="1" dirty="0" smtClean="0">
                <a:latin typeface="Times New Roman" pitchFamily="18" charset="0"/>
                <a:cs typeface="Times New Roman" pitchFamily="18" charset="0"/>
              </a:rPr>
              <a:t>General properties:- </a:t>
            </a:r>
            <a:r>
              <a:rPr lang="en-US" sz="2000" dirty="0" smtClean="0">
                <a:latin typeface="Times New Roman" pitchFamily="18" charset="0"/>
                <a:cs typeface="Times New Roman" pitchFamily="18" charset="0"/>
              </a:rPr>
              <a:t>Lipids </a:t>
            </a:r>
            <a:r>
              <a:rPr lang="en-US" sz="2000" dirty="0">
                <a:latin typeface="Times New Roman" pitchFamily="18" charset="0"/>
                <a:cs typeface="Times New Roman" pitchFamily="18" charset="0"/>
              </a:rPr>
              <a:t>are the waxy, greasy, oily molecules found in the body. They are </a:t>
            </a:r>
            <a:r>
              <a:rPr lang="en-US" sz="2000" b="1" dirty="0">
                <a:latin typeface="Times New Roman" pitchFamily="18" charset="0"/>
                <a:cs typeface="Times New Roman" pitchFamily="18" charset="0"/>
              </a:rPr>
              <a:t>water</a:t>
            </a:r>
            <a:r>
              <a:rPr lang="en-US" sz="2000" dirty="0">
                <a:latin typeface="Times New Roman" pitchFamily="18" charset="0"/>
                <a:cs typeface="Times New Roman" pitchFamily="18" charset="0"/>
              </a:rPr>
              <a:t>-insoluble (hydrophobic), and this property is put to great use in the </a:t>
            </a:r>
            <a:r>
              <a:rPr lang="en-US" sz="2000" dirty="0" err="1">
                <a:latin typeface="Times New Roman" pitchFamily="18" charset="0"/>
                <a:cs typeface="Times New Roman" pitchFamily="18" charset="0"/>
              </a:rPr>
              <a:t>organisation</a:t>
            </a:r>
            <a:r>
              <a:rPr lang="en-US" sz="2000" dirty="0">
                <a:latin typeface="Times New Roman" pitchFamily="18" charset="0"/>
                <a:cs typeface="Times New Roman" pitchFamily="18" charset="0"/>
              </a:rPr>
              <a:t> of cells and tissues. Lipids can normally be extracted from cells </a:t>
            </a:r>
            <a:r>
              <a:rPr lang="en-US" sz="2000" dirty="0" smtClean="0">
                <a:latin typeface="Times New Roman" pitchFamily="18" charset="0"/>
                <a:cs typeface="Times New Roman" pitchFamily="18" charset="0"/>
              </a:rPr>
              <a:t>using </a:t>
            </a:r>
            <a:r>
              <a:rPr lang="en-US" sz="2000" b="1" dirty="0" smtClean="0">
                <a:latin typeface="Times New Roman" pitchFamily="18" charset="0"/>
                <a:cs typeface="Times New Roman" pitchFamily="18" charset="0"/>
              </a:rPr>
              <a:t>non</a:t>
            </a:r>
            <a:r>
              <a:rPr lang="en-US" sz="2000" dirty="0" smtClean="0">
                <a:latin typeface="Times New Roman" pitchFamily="18" charset="0"/>
                <a:cs typeface="Times New Roman" pitchFamily="18" charset="0"/>
              </a:rPr>
              <a:t>-polar </a:t>
            </a:r>
            <a:r>
              <a:rPr lang="en-US" sz="2000" dirty="0">
                <a:latin typeface="Times New Roman" pitchFamily="18" charset="0"/>
                <a:cs typeface="Times New Roman" pitchFamily="18" charset="0"/>
              </a:rPr>
              <a:t>solvents such as chloroform or benzene</a:t>
            </a:r>
            <a:r>
              <a:rPr lang="en-US" sz="2000" dirty="0" smtClean="0">
                <a:latin typeface="Times New Roman" pitchFamily="18" charset="0"/>
                <a:cs typeface="Times New Roman" pitchFamily="18" charset="0"/>
              </a:rPr>
              <a:t>.</a:t>
            </a:r>
          </a:p>
          <a:p>
            <a:pPr marL="0" indent="0">
              <a:buNone/>
            </a:pPr>
            <a:r>
              <a:rPr lang="en-US" sz="2000" b="1" dirty="0">
                <a:latin typeface="Times New Roman" pitchFamily="18" charset="0"/>
                <a:cs typeface="Times New Roman" pitchFamily="18" charset="0"/>
              </a:rPr>
              <a:t>Lipids perform several biological functions: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Lipids are storage compounds, triglycerides serve as reserve energy of the body.</a:t>
            </a:r>
          </a:p>
          <a:p>
            <a:r>
              <a:rPr lang="en-US" sz="2000" dirty="0">
                <a:latin typeface="Times New Roman" pitchFamily="18" charset="0"/>
                <a:cs typeface="Times New Roman" pitchFamily="18" charset="0"/>
              </a:rPr>
              <a:t>Lipids are important component of cell membranes structure in eukaryotic cells.</a:t>
            </a:r>
          </a:p>
          <a:p>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serve as source for fat soluble vitamins like A, D, E, </a:t>
            </a:r>
            <a:r>
              <a:rPr lang="en-US" sz="2000" dirty="0" smtClean="0">
                <a:latin typeface="Times New Roman" pitchFamily="18" charset="0"/>
                <a:cs typeface="Times New Roman" pitchFamily="18" charset="0"/>
              </a:rPr>
              <a:t>K.</a:t>
            </a:r>
          </a:p>
          <a:p>
            <a:r>
              <a:rPr lang="en-US" sz="2000" dirty="0" smtClean="0">
                <a:latin typeface="Times New Roman" pitchFamily="18" charset="0"/>
                <a:cs typeface="Times New Roman" pitchFamily="18" charset="0"/>
              </a:rPr>
              <a:t>acting </a:t>
            </a:r>
            <a:r>
              <a:rPr lang="en-US" sz="2000" dirty="0">
                <a:latin typeface="Times New Roman" pitchFamily="18" charset="0"/>
                <a:cs typeface="Times New Roman" pitchFamily="18" charset="0"/>
              </a:rPr>
              <a:t>as structural components of </a:t>
            </a:r>
            <a:r>
              <a:rPr lang="en-US" sz="2000" b="1" dirty="0">
                <a:latin typeface="Times New Roman" pitchFamily="18" charset="0"/>
                <a:cs typeface="Times New Roman" pitchFamily="18" charset="0"/>
              </a:rPr>
              <a:t>cell</a:t>
            </a:r>
            <a:r>
              <a:rPr lang="en-US" sz="2000" dirty="0">
                <a:latin typeface="Times New Roman" pitchFamily="18" charset="0"/>
                <a:cs typeface="Times New Roman" pitchFamily="18" charset="0"/>
              </a:rPr>
              <a:t> membranes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Some hormones are lipids in nature.</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98711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
          </a:xfrm>
        </p:spPr>
        <p:txBody>
          <a:bodyPr>
            <a:normAutofit fontScale="90000"/>
          </a:bodyPr>
          <a:lstStyle/>
          <a:p>
            <a:endParaRPr lang="en-US" dirty="0"/>
          </a:p>
        </p:txBody>
      </p:sp>
      <p:sp>
        <p:nvSpPr>
          <p:cNvPr id="3" name="Content Placeholder 2"/>
          <p:cNvSpPr>
            <a:spLocks noGrp="1"/>
          </p:cNvSpPr>
          <p:nvPr>
            <p:ph idx="1"/>
          </p:nvPr>
        </p:nvSpPr>
        <p:spPr>
          <a:xfrm>
            <a:off x="152400" y="76200"/>
            <a:ext cx="8839200" cy="6553200"/>
          </a:xfrm>
        </p:spPr>
        <p:txBody>
          <a:bodyPr>
            <a:normAutofit fontScale="92500" lnSpcReduction="10000"/>
          </a:bodyPr>
          <a:lstStyle/>
          <a:p>
            <a:pPr marL="0" indent="0" algn="just">
              <a:buNone/>
            </a:pPr>
            <a:r>
              <a:rPr lang="en-US" sz="2000" b="1" dirty="0" smtClean="0">
                <a:latin typeface="Times New Roman" pitchFamily="18" charset="0"/>
                <a:cs typeface="Times New Roman" pitchFamily="18" charset="0"/>
              </a:rPr>
              <a:t>Nucleic </a:t>
            </a:r>
            <a:r>
              <a:rPr lang="en-US" sz="2000" b="1" dirty="0">
                <a:latin typeface="Times New Roman" pitchFamily="18" charset="0"/>
                <a:cs typeface="Times New Roman" pitchFamily="18" charset="0"/>
              </a:rPr>
              <a:t>acids</a:t>
            </a:r>
            <a:r>
              <a:rPr lang="en-US" sz="2000" b="1" dirty="0" smtClean="0">
                <a:latin typeface="Times New Roman" pitchFamily="18" charset="0"/>
                <a:cs typeface="Times New Roman" pitchFamily="18" charset="0"/>
              </a:rPr>
              <a:t>:- definition:- </a:t>
            </a:r>
            <a:r>
              <a:rPr lang="en-US" sz="2000" dirty="0" smtClean="0">
                <a:solidFill>
                  <a:srgbClr val="000000"/>
                </a:solidFill>
                <a:latin typeface="Times New Roman" pitchFamily="18" charset="0"/>
                <a:cs typeface="Times New Roman" pitchFamily="18" charset="0"/>
              </a:rPr>
              <a:t>Nucleic </a:t>
            </a:r>
            <a:r>
              <a:rPr lang="en-US" sz="2000" dirty="0">
                <a:solidFill>
                  <a:srgbClr val="000000"/>
                </a:solidFill>
                <a:latin typeface="Times New Roman" pitchFamily="18" charset="0"/>
                <a:cs typeface="Times New Roman" pitchFamily="18" charset="0"/>
              </a:rPr>
              <a:t>acids are polymers of </a:t>
            </a:r>
            <a:r>
              <a:rPr lang="en-US" sz="2000" dirty="0" smtClean="0">
                <a:solidFill>
                  <a:srgbClr val="000000"/>
                </a:solidFill>
                <a:latin typeface="Times New Roman" pitchFamily="18" charset="0"/>
                <a:cs typeface="Times New Roman" pitchFamily="18" charset="0"/>
              </a:rPr>
              <a:t>nucleotides</a:t>
            </a:r>
          </a:p>
          <a:p>
            <a:pPr marL="0" indent="0" algn="just">
              <a:buNone/>
            </a:pPr>
            <a:r>
              <a:rPr lang="en-US" sz="2000" dirty="0" smtClean="0">
                <a:solidFill>
                  <a:srgbClr val="000000"/>
                </a:solidFill>
                <a:latin typeface="Times New Roman" pitchFamily="18" charset="0"/>
                <a:cs typeface="Times New Roman" pitchFamily="18" charset="0"/>
              </a:rPr>
              <a:t>In </a:t>
            </a:r>
            <a:r>
              <a:rPr lang="en-US" sz="2000" dirty="0">
                <a:solidFill>
                  <a:srgbClr val="000000"/>
                </a:solidFill>
                <a:latin typeface="Times New Roman" pitchFamily="18" charset="0"/>
                <a:cs typeface="Times New Roman" pitchFamily="18" charset="0"/>
              </a:rPr>
              <a:t>eukaryotic cells nucleic acids are either:</a:t>
            </a:r>
          </a:p>
          <a:p>
            <a:pPr marL="0" indent="0" algn="just">
              <a:buNone/>
            </a:pPr>
            <a:r>
              <a:rPr lang="en-US" sz="2000" dirty="0" err="1">
                <a:solidFill>
                  <a:srgbClr val="000000"/>
                </a:solidFill>
                <a:latin typeface="Times New Roman" pitchFamily="18" charset="0"/>
                <a:cs typeface="Times New Roman" pitchFamily="18" charset="0"/>
              </a:rPr>
              <a:t>Deoxyribose</a:t>
            </a:r>
            <a:r>
              <a:rPr lang="en-US" sz="2000" dirty="0">
                <a:solidFill>
                  <a:srgbClr val="000000"/>
                </a:solidFill>
                <a:latin typeface="Times New Roman" pitchFamily="18" charset="0"/>
                <a:cs typeface="Times New Roman" pitchFamily="18" charset="0"/>
              </a:rPr>
              <a:t> nucleic acids (DNA)</a:t>
            </a:r>
          </a:p>
          <a:p>
            <a:pPr marL="0" indent="0" algn="just">
              <a:buNone/>
            </a:pPr>
            <a:r>
              <a:rPr lang="en-US" sz="2000" dirty="0">
                <a:solidFill>
                  <a:srgbClr val="000000"/>
                </a:solidFill>
                <a:latin typeface="Times New Roman" pitchFamily="18" charset="0"/>
                <a:cs typeface="Times New Roman" pitchFamily="18" charset="0"/>
              </a:rPr>
              <a:t>Ribose nucleic acids (RNA)</a:t>
            </a:r>
          </a:p>
          <a:p>
            <a:pPr marL="0" indent="0" algn="just">
              <a:buNone/>
            </a:pPr>
            <a:r>
              <a:rPr lang="en-US" sz="2000" dirty="0">
                <a:solidFill>
                  <a:srgbClr val="000000"/>
                </a:solidFill>
                <a:latin typeface="Times New Roman" pitchFamily="18" charset="0"/>
                <a:cs typeface="Times New Roman" pitchFamily="18" charset="0"/>
              </a:rPr>
              <a:t>Messenger RNA (mRNA)</a:t>
            </a:r>
          </a:p>
          <a:p>
            <a:pPr marL="0" indent="0" algn="just">
              <a:buNone/>
            </a:pPr>
            <a:r>
              <a:rPr lang="en-US" sz="2000" dirty="0">
                <a:solidFill>
                  <a:srgbClr val="000000"/>
                </a:solidFill>
                <a:latin typeface="Times New Roman" pitchFamily="18" charset="0"/>
                <a:cs typeface="Times New Roman" pitchFamily="18" charset="0"/>
              </a:rPr>
              <a:t>Transfer RNA (</a:t>
            </a:r>
            <a:r>
              <a:rPr lang="en-US" sz="2000" dirty="0" err="1">
                <a:solidFill>
                  <a:srgbClr val="000000"/>
                </a:solidFill>
                <a:latin typeface="Times New Roman" pitchFamily="18" charset="0"/>
                <a:cs typeface="Times New Roman" pitchFamily="18" charset="0"/>
              </a:rPr>
              <a:t>tRNA</a:t>
            </a:r>
            <a:r>
              <a:rPr lang="en-US" sz="2000" dirty="0">
                <a:solidFill>
                  <a:srgbClr val="000000"/>
                </a:solidFill>
                <a:latin typeface="Times New Roman" pitchFamily="18" charset="0"/>
                <a:cs typeface="Times New Roman" pitchFamily="18" charset="0"/>
              </a:rPr>
              <a:t>)</a:t>
            </a:r>
          </a:p>
          <a:p>
            <a:pPr marL="0" indent="0" algn="just">
              <a:buNone/>
            </a:pPr>
            <a:r>
              <a:rPr lang="en-US" sz="2000" dirty="0">
                <a:solidFill>
                  <a:srgbClr val="000000"/>
                </a:solidFill>
                <a:latin typeface="Times New Roman" pitchFamily="18" charset="0"/>
                <a:cs typeface="Times New Roman" pitchFamily="18" charset="0"/>
              </a:rPr>
              <a:t>Ribosomal RNA (</a:t>
            </a:r>
            <a:r>
              <a:rPr lang="en-US" sz="2000" dirty="0" err="1">
                <a:solidFill>
                  <a:srgbClr val="000000"/>
                </a:solidFill>
                <a:latin typeface="Times New Roman" pitchFamily="18" charset="0"/>
                <a:cs typeface="Times New Roman" pitchFamily="18" charset="0"/>
              </a:rPr>
              <a:t>tRNA</a:t>
            </a:r>
            <a:r>
              <a:rPr lang="en-US" sz="2000" dirty="0" smtClean="0">
                <a:solidFill>
                  <a:srgbClr val="000000"/>
                </a:solidFill>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Nucleic acids</a:t>
            </a:r>
            <a:r>
              <a:rPr lang="en-US" sz="2000" dirty="0">
                <a:latin typeface="Times New Roman" pitchFamily="18" charset="0"/>
                <a:cs typeface="Times New Roman" pitchFamily="18" charset="0"/>
              </a:rPr>
              <a:t> are molecules that store information for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cellular </a:t>
            </a:r>
            <a:r>
              <a:rPr lang="en-US" sz="2000" dirty="0">
                <a:latin typeface="Times New Roman" pitchFamily="18" charset="0"/>
                <a:cs typeface="Times New Roman" pitchFamily="18" charset="0"/>
              </a:rPr>
              <a:t>growth and reproduction</a:t>
            </a:r>
          </a:p>
          <a:p>
            <a:pPr marL="0" indent="0" algn="just">
              <a:buNone/>
            </a:pPr>
            <a:r>
              <a:rPr lang="en-US" sz="2000" dirty="0">
                <a:latin typeface="Times New Roman" pitchFamily="18" charset="0"/>
                <a:cs typeface="Times New Roman" pitchFamily="18" charset="0"/>
              </a:rPr>
              <a:t>There are two types of nucleic acids:</a:t>
            </a:r>
          </a:p>
          <a:p>
            <a:pPr algn="just">
              <a:buNone/>
            </a:pPr>
            <a:r>
              <a:rPr lang="en-US" sz="2000" b="1" dirty="0" smtClean="0">
                <a:latin typeface="Times New Roman" pitchFamily="18" charset="0"/>
                <a:cs typeface="Times New Roman" pitchFamily="18" charset="0"/>
              </a:rPr>
              <a:t>deoxyribonucleic </a:t>
            </a:r>
            <a:r>
              <a:rPr lang="en-US" sz="2000" b="1" dirty="0">
                <a:latin typeface="Times New Roman" pitchFamily="18" charset="0"/>
                <a:cs typeface="Times New Roman" pitchFamily="18" charset="0"/>
              </a:rPr>
              <a:t>acid (DNA)</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ribonucleic acid (RNA</a:t>
            </a:r>
            <a:r>
              <a:rPr lang="en-US" sz="2000" b="1" dirty="0" smtClean="0">
                <a:latin typeface="Times New Roman" pitchFamily="18" charset="0"/>
                <a:cs typeface="Times New Roman" pitchFamily="18" charset="0"/>
              </a:rPr>
              <a:t>)</a:t>
            </a:r>
          </a:p>
          <a:p>
            <a:pPr marL="0" indent="0">
              <a:buNone/>
            </a:pPr>
            <a:r>
              <a:rPr lang="en-US" sz="2000" dirty="0" smtClean="0">
                <a:latin typeface="Times New Roman" pitchFamily="18" charset="0"/>
              </a:rPr>
              <a:t>DNA </a:t>
            </a:r>
            <a:r>
              <a:rPr lang="en-US" sz="2000" dirty="0">
                <a:latin typeface="Times New Roman" pitchFamily="18" charset="0"/>
              </a:rPr>
              <a:t>and RNA are nucleic acids, long, thread-like polymers </a:t>
            </a:r>
            <a:br>
              <a:rPr lang="en-US" sz="2000" dirty="0">
                <a:latin typeface="Times New Roman" pitchFamily="18" charset="0"/>
              </a:rPr>
            </a:br>
            <a:r>
              <a:rPr lang="en-US" sz="2000" dirty="0">
                <a:latin typeface="Times New Roman" pitchFamily="18" charset="0"/>
              </a:rPr>
              <a:t>made up of a linear array of monomers called nucleotides</a:t>
            </a:r>
          </a:p>
          <a:p>
            <a:pPr marL="0" indent="0">
              <a:buNone/>
            </a:pPr>
            <a:r>
              <a:rPr lang="en-US" sz="2000" dirty="0">
                <a:latin typeface="Times New Roman" pitchFamily="18" charset="0"/>
              </a:rPr>
              <a:t>All nucleotides contain three components:</a:t>
            </a:r>
          </a:p>
          <a:p>
            <a:pPr marL="0" indent="0">
              <a:buNone/>
            </a:pPr>
            <a:r>
              <a:rPr lang="en-US" sz="2000" dirty="0">
                <a:latin typeface="Times New Roman" pitchFamily="18" charset="0"/>
              </a:rPr>
              <a:t>1.  A nitrogen heterocyclic base</a:t>
            </a:r>
          </a:p>
          <a:p>
            <a:pPr marL="0" indent="0">
              <a:buNone/>
            </a:pPr>
            <a:r>
              <a:rPr lang="en-US" sz="2000" dirty="0">
                <a:latin typeface="Times New Roman" pitchFamily="18" charset="0"/>
              </a:rPr>
              <a:t>2.  A pentose sugar</a:t>
            </a:r>
          </a:p>
          <a:p>
            <a:pPr marL="0" indent="0">
              <a:buNone/>
            </a:pPr>
            <a:r>
              <a:rPr lang="en-US" sz="2000" dirty="0">
                <a:latin typeface="Times New Roman" pitchFamily="18" charset="0"/>
              </a:rPr>
              <a:t>3.  A phosphate residue</a:t>
            </a:r>
          </a:p>
          <a:p>
            <a:pPr marL="0" indent="0">
              <a:lnSpc>
                <a:spcPct val="105000"/>
              </a:lnSpc>
              <a:spcBef>
                <a:spcPct val="10000"/>
              </a:spcBef>
              <a:buNone/>
            </a:pPr>
            <a:r>
              <a:rPr lang="en-US" sz="2000" dirty="0">
                <a:latin typeface="Times New Roman" pitchFamily="18" charset="0"/>
                <a:cs typeface="Times New Roman" pitchFamily="18" charset="0"/>
              </a:rPr>
              <a:t>There are two related </a:t>
            </a:r>
            <a:r>
              <a:rPr lang="en-US" sz="2000" b="1" dirty="0">
                <a:latin typeface="Times New Roman" pitchFamily="18" charset="0"/>
                <a:cs typeface="Times New Roman" pitchFamily="18" charset="0"/>
              </a:rPr>
              <a:t>pentose sugars</a:t>
            </a:r>
            <a:r>
              <a:rPr lang="en-US" sz="2000" dirty="0">
                <a:latin typeface="Times New Roman" pitchFamily="18" charset="0"/>
                <a:cs typeface="Times New Roman" pitchFamily="18" charset="0"/>
              </a:rPr>
              <a:t>:</a:t>
            </a:r>
          </a:p>
          <a:p>
            <a:pPr>
              <a:lnSpc>
                <a:spcPct val="105000"/>
              </a:lnSpc>
              <a:spcBef>
                <a:spcPct val="10000"/>
              </a:spcBef>
              <a:buNone/>
            </a:pPr>
            <a:r>
              <a:rPr lang="en-US" sz="2000" dirty="0">
                <a:latin typeface="Times New Roman" pitchFamily="18" charset="0"/>
                <a:cs typeface="Times New Roman" pitchFamily="18" charset="0"/>
              </a:rPr>
              <a:t>	- RNA contains </a:t>
            </a:r>
            <a:r>
              <a:rPr lang="en-US" sz="2000" b="1" dirty="0">
                <a:latin typeface="Times New Roman" pitchFamily="18" charset="0"/>
                <a:cs typeface="Times New Roman" pitchFamily="18" charset="0"/>
              </a:rPr>
              <a:t>ribose</a:t>
            </a:r>
            <a:endParaRPr lang="en-US" sz="2000" dirty="0">
              <a:latin typeface="Times New Roman" pitchFamily="18" charset="0"/>
              <a:cs typeface="Times New Roman" pitchFamily="18" charset="0"/>
            </a:endParaRPr>
          </a:p>
          <a:p>
            <a:pPr>
              <a:lnSpc>
                <a:spcPct val="105000"/>
              </a:lnSpc>
              <a:spcBef>
                <a:spcPct val="10000"/>
              </a:spcBef>
              <a:buNone/>
            </a:pPr>
            <a:r>
              <a:rPr lang="en-US" sz="2000" dirty="0">
                <a:latin typeface="Times New Roman" pitchFamily="18" charset="0"/>
                <a:cs typeface="Times New Roman" pitchFamily="18" charset="0"/>
              </a:rPr>
              <a:t>	- DNA contains </a:t>
            </a:r>
            <a:r>
              <a:rPr lang="en-US" sz="2000" b="1" dirty="0" err="1">
                <a:latin typeface="Times New Roman" pitchFamily="18" charset="0"/>
                <a:cs typeface="Times New Roman" pitchFamily="18" charset="0"/>
              </a:rPr>
              <a:t>deoxyribose</a:t>
            </a:r>
            <a:endParaRPr lang="en-US" sz="2000" dirty="0">
              <a:latin typeface="Times New Roman" pitchFamily="18" charset="0"/>
              <a:cs typeface="Times New Roman" pitchFamily="18" charset="0"/>
            </a:endParaRPr>
          </a:p>
          <a:p>
            <a:pPr marL="0" indent="0" algn="just">
              <a:buNone/>
            </a:pPr>
            <a:endParaRPr lang="en-US" sz="2000" dirty="0">
              <a:solidFill>
                <a:srgbClr val="000000"/>
              </a:solidFill>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pic>
        <p:nvPicPr>
          <p:cNvPr id="4" name="Content Placeholder 4" descr="C:\My Documents\My Pictures\DNA\DNA Helix.jpg"/>
          <p:cNvPicPr>
            <a:picLocks noChangeAspect="1" noChangeArrowheads="1"/>
          </p:cNvPicPr>
          <p:nvPr/>
        </p:nvPicPr>
        <p:blipFill>
          <a:blip r:embed="rId2" cstate="print">
            <a:lum contrast="20000"/>
          </a:blip>
          <a:srcRect/>
          <a:stretch>
            <a:fillRect/>
          </a:stretch>
        </p:blipFill>
        <p:spPr bwMode="auto">
          <a:xfrm>
            <a:off x="6781800" y="304800"/>
            <a:ext cx="2209800" cy="5562600"/>
          </a:xfrm>
          <a:prstGeom prst="rect">
            <a:avLst/>
          </a:prstGeom>
          <a:noFill/>
          <a:ln w="9525">
            <a:noFill/>
            <a:miter lim="800000"/>
            <a:headEnd/>
            <a:tailEnd/>
          </a:ln>
        </p:spPr>
      </p:pic>
    </p:spTree>
    <p:extLst>
      <p:ext uri="{BB962C8B-B14F-4D97-AF65-F5344CB8AC3E}">
        <p14:creationId xmlns:p14="http://schemas.microsoft.com/office/powerpoint/2010/main" val="3726778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
          </a:xfrm>
        </p:spPr>
        <p:txBody>
          <a:bodyPr>
            <a:normAutofit fontScale="90000"/>
          </a:bodyPr>
          <a:lstStyle/>
          <a:p>
            <a:endParaRPr lang="en-US" dirty="0"/>
          </a:p>
        </p:txBody>
      </p:sp>
      <p:sp>
        <p:nvSpPr>
          <p:cNvPr id="3" name="Content Placeholder 2"/>
          <p:cNvSpPr>
            <a:spLocks noGrp="1"/>
          </p:cNvSpPr>
          <p:nvPr>
            <p:ph idx="1"/>
          </p:nvPr>
        </p:nvSpPr>
        <p:spPr>
          <a:xfrm>
            <a:off x="152400" y="152400"/>
            <a:ext cx="8915400" cy="6629400"/>
          </a:xfrm>
        </p:spPr>
        <p:txBody>
          <a:bodyPr>
            <a:normAutofit lnSpcReduction="10000"/>
          </a:bodyPr>
          <a:lstStyle/>
          <a:p>
            <a:pPr algn="just"/>
            <a:r>
              <a:rPr lang="en-US" sz="2000" b="1" dirty="0">
                <a:latin typeface="Times New Roman" pitchFamily="18" charset="0"/>
                <a:cs typeface="Times New Roman" pitchFamily="18" charset="0"/>
              </a:rPr>
              <a:t>DNA</a:t>
            </a:r>
            <a:r>
              <a:rPr lang="en-US" sz="2000" dirty="0">
                <a:latin typeface="Times New Roman" pitchFamily="18" charset="0"/>
                <a:cs typeface="Times New Roman" pitchFamily="18" charset="0"/>
              </a:rPr>
              <a:t> stands for  </a:t>
            </a:r>
            <a:r>
              <a:rPr lang="en-US" sz="2000" b="1" dirty="0" err="1">
                <a:latin typeface="Times New Roman" pitchFamily="18" charset="0"/>
                <a:cs typeface="Times New Roman" pitchFamily="18" charset="0"/>
              </a:rPr>
              <a:t>deoxyribose</a:t>
            </a:r>
            <a:r>
              <a:rPr lang="en-US" sz="2000" b="1" dirty="0">
                <a:latin typeface="Times New Roman" pitchFamily="18" charset="0"/>
                <a:cs typeface="Times New Roman" pitchFamily="18" charset="0"/>
              </a:rPr>
              <a:t> nucleic acid</a:t>
            </a:r>
          </a:p>
          <a:p>
            <a:pPr algn="just"/>
            <a:r>
              <a:rPr lang="en-GB" sz="2000" dirty="0">
                <a:latin typeface="Times New Roman" pitchFamily="18" charset="0"/>
                <a:cs typeface="Times New Roman" pitchFamily="18" charset="0"/>
              </a:rPr>
              <a:t>This chemical substance is present in the nucleus of all cells in all living organisms</a:t>
            </a:r>
          </a:p>
          <a:p>
            <a:pPr algn="just"/>
            <a:r>
              <a:rPr lang="en-GB" sz="2000" dirty="0">
                <a:latin typeface="Times New Roman" pitchFamily="18" charset="0"/>
                <a:cs typeface="Times New Roman" pitchFamily="18" charset="0"/>
              </a:rPr>
              <a:t>DNA controls all the chemical changes which  take place in cells</a:t>
            </a:r>
            <a:endParaRPr lang="en-US" sz="2000" dirty="0">
              <a:latin typeface="Times New Roman" pitchFamily="18" charset="0"/>
              <a:cs typeface="Times New Roman" pitchFamily="18" charset="0"/>
            </a:endParaRPr>
          </a:p>
          <a:p>
            <a:pPr algn="just"/>
            <a:r>
              <a:rPr lang="en-GB" sz="2000" dirty="0">
                <a:latin typeface="Times New Roman" pitchFamily="18" charset="0"/>
                <a:cs typeface="Times New Roman" pitchFamily="18" charset="0"/>
              </a:rPr>
              <a:t>The kind of cell which is formed (muscle, blood, nerve </a:t>
            </a:r>
            <a:r>
              <a:rPr lang="en-GB" sz="2000" dirty="0" err="1">
                <a:latin typeface="Times New Roman" pitchFamily="18" charset="0"/>
                <a:cs typeface="Times New Roman" pitchFamily="18" charset="0"/>
              </a:rPr>
              <a:t>etc</a:t>
            </a:r>
            <a:r>
              <a:rPr lang="en-GB" sz="2000" dirty="0">
                <a:latin typeface="Times New Roman" pitchFamily="18" charset="0"/>
                <a:cs typeface="Times New Roman" pitchFamily="18" charset="0"/>
              </a:rPr>
              <a:t>) is controlled by DNA</a:t>
            </a: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DNA</a:t>
            </a:r>
            <a:r>
              <a:rPr lang="en-US" sz="2000" dirty="0">
                <a:latin typeface="Times New Roman" pitchFamily="18" charset="0"/>
                <a:cs typeface="Times New Roman" pitchFamily="18" charset="0"/>
              </a:rPr>
              <a:t>  is a very large molecule made up of a long  chain of sub-units</a:t>
            </a:r>
          </a:p>
          <a:p>
            <a:pPr algn="just"/>
            <a:r>
              <a:rPr lang="en-GB" sz="2000" dirty="0">
                <a:latin typeface="Times New Roman" pitchFamily="18" charset="0"/>
                <a:cs typeface="Times New Roman" pitchFamily="18" charset="0"/>
              </a:rPr>
              <a:t>The sub-units are called </a:t>
            </a:r>
            <a:r>
              <a:rPr lang="en-GB" sz="2000" b="1" dirty="0">
                <a:latin typeface="Times New Roman" pitchFamily="18" charset="0"/>
                <a:cs typeface="Times New Roman" pitchFamily="18" charset="0"/>
              </a:rPr>
              <a:t>nucleotides</a:t>
            </a:r>
            <a:endParaRPr lang="en-US" sz="2000" dirty="0">
              <a:latin typeface="Times New Roman" pitchFamily="18" charset="0"/>
              <a:cs typeface="Times New Roman" pitchFamily="18" charset="0"/>
            </a:endParaRPr>
          </a:p>
          <a:p>
            <a:pPr algn="just"/>
            <a:r>
              <a:rPr lang="en-GB" sz="2000" dirty="0">
                <a:latin typeface="Times New Roman" pitchFamily="18" charset="0"/>
                <a:cs typeface="Times New Roman" pitchFamily="18" charset="0"/>
              </a:rPr>
              <a:t>Each nucleotide is made up of </a:t>
            </a:r>
            <a:endParaRPr lang="en-US" sz="2000" dirty="0">
              <a:latin typeface="Times New Roman" pitchFamily="18" charset="0"/>
              <a:cs typeface="Times New Roman" pitchFamily="18" charset="0"/>
            </a:endParaRPr>
          </a:p>
          <a:p>
            <a:pPr marL="457200" indent="-457200" algn="just">
              <a:buAutoNum type="arabicParenR"/>
            </a:pPr>
            <a:r>
              <a:rPr lang="en-GB" sz="2000" dirty="0">
                <a:latin typeface="Times New Roman" pitchFamily="18" charset="0"/>
                <a:cs typeface="Times New Roman" pitchFamily="18" charset="0"/>
              </a:rPr>
              <a:t>a sugar called </a:t>
            </a:r>
            <a:r>
              <a:rPr lang="en-GB" sz="2000" b="1" dirty="0" err="1">
                <a:latin typeface="Times New Roman" pitchFamily="18" charset="0"/>
                <a:cs typeface="Times New Roman" pitchFamily="18" charset="0"/>
              </a:rPr>
              <a:t>deoxyribose</a:t>
            </a:r>
            <a:endParaRPr lang="en-US" sz="2000" b="1" dirty="0">
              <a:latin typeface="Times New Roman" pitchFamily="18" charset="0"/>
              <a:cs typeface="Times New Roman" pitchFamily="18" charset="0"/>
            </a:endParaRPr>
          </a:p>
          <a:p>
            <a:pPr marL="457200" indent="-457200" algn="just">
              <a:buAutoNum type="arabicParenR"/>
            </a:pPr>
            <a:r>
              <a:rPr lang="en-GB" sz="2000" dirty="0">
                <a:latin typeface="Times New Roman" pitchFamily="18" charset="0"/>
                <a:cs typeface="Times New Roman" pitchFamily="18" charset="0"/>
              </a:rPr>
              <a:t>a phosphate group </a:t>
            </a:r>
            <a:r>
              <a:rPr lang="en-GB" sz="2000" b="1" dirty="0">
                <a:latin typeface="Times New Roman" pitchFamily="18" charset="0"/>
                <a:cs typeface="Times New Roman" pitchFamily="18" charset="0"/>
              </a:rPr>
              <a:t>-PO</a:t>
            </a:r>
            <a:r>
              <a:rPr lang="en-GB" sz="2000" b="1" baseline="-25000" dirty="0">
                <a:latin typeface="Times New Roman" pitchFamily="18" charset="0"/>
                <a:cs typeface="Times New Roman" pitchFamily="18" charset="0"/>
              </a:rPr>
              <a:t>4   </a:t>
            </a:r>
            <a:r>
              <a:rPr lang="en-GB" sz="2000" dirty="0">
                <a:latin typeface="Times New Roman" pitchFamily="18" charset="0"/>
                <a:cs typeface="Times New Roman" pitchFamily="18" charset="0"/>
              </a:rPr>
              <a:t>and</a:t>
            </a:r>
            <a:endParaRPr lang="en-US" sz="2000" dirty="0">
              <a:latin typeface="Times New Roman" pitchFamily="18" charset="0"/>
              <a:cs typeface="Times New Roman" pitchFamily="18" charset="0"/>
            </a:endParaRPr>
          </a:p>
          <a:p>
            <a:pPr marL="457200" indent="-457200" algn="just">
              <a:buAutoNum type="arabicParenR"/>
            </a:pPr>
            <a:r>
              <a:rPr lang="en-GB" sz="2000" dirty="0">
                <a:latin typeface="Times New Roman" pitchFamily="18" charset="0"/>
                <a:cs typeface="Times New Roman" pitchFamily="18" charset="0"/>
              </a:rPr>
              <a:t>an </a:t>
            </a:r>
            <a:r>
              <a:rPr lang="en-GB" sz="2000" dirty="0" smtClean="0">
                <a:latin typeface="Times New Roman" pitchFamily="18" charset="0"/>
                <a:cs typeface="Times New Roman" pitchFamily="18" charset="0"/>
              </a:rPr>
              <a:t>amine </a:t>
            </a:r>
            <a:r>
              <a:rPr lang="en-GB" sz="2000" b="1" dirty="0" smtClean="0">
                <a:latin typeface="Times New Roman" pitchFamily="18" charset="0"/>
                <a:cs typeface="Times New Roman" pitchFamily="18" charset="0"/>
              </a:rPr>
              <a:t>base</a:t>
            </a:r>
          </a:p>
          <a:p>
            <a:pPr marL="0" indent="0" algn="just">
              <a:buNone/>
            </a:pPr>
            <a:r>
              <a:rPr lang="en-US" sz="2000" b="1" dirty="0">
                <a:latin typeface="Times New Roman" pitchFamily="18" charset="0"/>
                <a:cs typeface="Times New Roman" pitchFamily="18" charset="0"/>
              </a:rPr>
              <a:t>Functions of nucleic acids</a:t>
            </a:r>
            <a:r>
              <a:rPr lang="en-US" sz="2000" b="1" dirty="0" smtClean="0">
                <a:latin typeface="Times New Roman" pitchFamily="18" charset="0"/>
                <a:cs typeface="Times New Roman" pitchFamily="18" charset="0"/>
              </a:rPr>
              <a:t>:-</a:t>
            </a:r>
            <a:endParaRPr lang="en-GB" sz="2000" b="1"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DNA </a:t>
            </a:r>
            <a:r>
              <a:rPr lang="en-US" sz="2000" dirty="0">
                <a:latin typeface="Times New Roman" pitchFamily="18" charset="0"/>
                <a:cs typeface="Times New Roman" pitchFamily="18" charset="0"/>
              </a:rPr>
              <a:t>functions as a template to create the many proteins that we use in our bodies.</a:t>
            </a:r>
          </a:p>
          <a:p>
            <a:pPr algn="just"/>
            <a:r>
              <a:rPr lang="en-US" sz="2000" dirty="0">
                <a:latin typeface="Times New Roman" pitchFamily="18" charset="0"/>
                <a:cs typeface="Times New Roman" pitchFamily="18" charset="0"/>
              </a:rPr>
              <a:t>The proteins can serve in body structures, such as bone or cartilage, or they can live on cell membranes in order to recognize incoming signals from other cells.</a:t>
            </a:r>
          </a:p>
          <a:p>
            <a:pPr algn="just"/>
            <a:r>
              <a:rPr lang="en-US" sz="2000" dirty="0">
                <a:latin typeface="Times New Roman" pitchFamily="18" charset="0"/>
                <a:cs typeface="Times New Roman" pitchFamily="18" charset="0"/>
              </a:rPr>
              <a:t>RNA acts as a messenger of the DNA template, and helps in the process of creating proteins out of amino acid chains.</a:t>
            </a:r>
          </a:p>
          <a:p>
            <a:pPr algn="just"/>
            <a:r>
              <a:rPr lang="en-US" sz="2000" dirty="0">
                <a:latin typeface="Times New Roman" pitchFamily="18" charset="0"/>
                <a:cs typeface="Times New Roman" pitchFamily="18" charset="0"/>
              </a:rPr>
              <a:t>All known cellular life and some viruses contain DNA.</a:t>
            </a:r>
          </a:p>
          <a:p>
            <a:pPr marL="457200" indent="-457200" algn="just">
              <a:buAutoNum type="arabicParenR"/>
            </a:pPr>
            <a:endParaRPr lang="en-GB" sz="2000" b="1" dirty="0">
              <a:latin typeface="Times New Roman" pitchFamily="18" charset="0"/>
              <a:cs typeface="Times New Roman" pitchFamily="18" charset="0"/>
            </a:endParaRPr>
          </a:p>
          <a:p>
            <a:pPr marL="0" indent="0">
              <a:buNone/>
            </a:pPr>
            <a:endParaRPr lang="en-US" sz="2000" dirty="0"/>
          </a:p>
        </p:txBody>
      </p:sp>
    </p:spTree>
    <p:extLst>
      <p:ext uri="{BB962C8B-B14F-4D97-AF65-F5344CB8AC3E}">
        <p14:creationId xmlns:p14="http://schemas.microsoft.com/office/powerpoint/2010/main" val="35531827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152400"/>
            <a:ext cx="8991600" cy="6705600"/>
          </a:xfrm>
        </p:spPr>
        <p:txBody>
          <a:bodyPr>
            <a:normAutofit lnSpcReduction="10000"/>
          </a:bodyPr>
          <a:lstStyle/>
          <a:p>
            <a:pPr algn="just"/>
            <a:r>
              <a:rPr lang="en-US" sz="2000" dirty="0">
                <a:latin typeface="Times New Roman" pitchFamily="18" charset="0"/>
                <a:cs typeface="Times New Roman" pitchFamily="18" charset="0"/>
              </a:rPr>
              <a:t>The main role of DNA in the cell is the long-term stora</a:t>
            </a:r>
            <a:r>
              <a:rPr lang="en-US" sz="2000" b="1" dirty="0">
                <a:latin typeface="Times New Roman" pitchFamily="18" charset="0"/>
                <a:cs typeface="Times New Roman" pitchFamily="18" charset="0"/>
              </a:rPr>
              <a:t>ge</a:t>
            </a:r>
            <a:r>
              <a:rPr lang="en-US" sz="2000" dirty="0">
                <a:latin typeface="Times New Roman" pitchFamily="18" charset="0"/>
                <a:cs typeface="Times New Roman" pitchFamily="18" charset="0"/>
              </a:rPr>
              <a:t> of information.</a:t>
            </a:r>
          </a:p>
          <a:p>
            <a:pPr algn="just"/>
            <a:r>
              <a:rPr lang="en-US" sz="2000" dirty="0">
                <a:latin typeface="Times New Roman" pitchFamily="18" charset="0"/>
                <a:cs typeface="Times New Roman" pitchFamily="18" charset="0"/>
              </a:rPr>
              <a:t>It contains the instructions to construct other components of the </a:t>
            </a:r>
            <a:r>
              <a:rPr lang="en-US" sz="2000" b="1" dirty="0">
                <a:latin typeface="Times New Roman" pitchFamily="18" charset="0"/>
                <a:cs typeface="Times New Roman" pitchFamily="18" charset="0"/>
              </a:rPr>
              <a:t>cell</a:t>
            </a:r>
            <a:r>
              <a:rPr lang="en-US" sz="2000" dirty="0">
                <a:latin typeface="Times New Roman" pitchFamily="18" charset="0"/>
                <a:cs typeface="Times New Roman" pitchFamily="18" charset="0"/>
              </a:rPr>
              <a:t>, such as </a:t>
            </a:r>
            <a:r>
              <a:rPr lang="en-US" sz="2000" b="1" dirty="0">
                <a:latin typeface="Times New Roman" pitchFamily="18" charset="0"/>
                <a:cs typeface="Times New Roman" pitchFamily="18" charset="0"/>
              </a:rPr>
              <a:t>proteins</a:t>
            </a:r>
            <a:r>
              <a:rPr lang="en-US" sz="2000" dirty="0">
                <a:latin typeface="Times New Roman" pitchFamily="18" charset="0"/>
                <a:cs typeface="Times New Roman" pitchFamily="18" charset="0"/>
              </a:rPr>
              <a:t> and RNA molecules.</a:t>
            </a:r>
          </a:p>
          <a:p>
            <a:pPr algn="just"/>
            <a:r>
              <a:rPr lang="en-US" sz="2000" dirty="0">
                <a:latin typeface="Times New Roman" pitchFamily="18" charset="0"/>
                <a:cs typeface="Times New Roman" pitchFamily="18" charset="0"/>
              </a:rPr>
              <a:t>The main function of </a:t>
            </a:r>
            <a:r>
              <a:rPr lang="en-US" sz="2000" b="1" dirty="0">
                <a:latin typeface="Times New Roman" pitchFamily="18" charset="0"/>
                <a:cs typeface="Times New Roman" pitchFamily="18" charset="0"/>
              </a:rPr>
              <a:t>RNA</a:t>
            </a:r>
            <a:r>
              <a:rPr lang="en-US" sz="2000" dirty="0">
                <a:latin typeface="Times New Roman" pitchFamily="18" charset="0"/>
                <a:cs typeface="Times New Roman" pitchFamily="18" charset="0"/>
              </a:rPr>
              <a:t> is to carry information of amino acid sequence from the genes to where </a:t>
            </a:r>
            <a:r>
              <a:rPr lang="en-US" sz="2000" b="1" dirty="0">
                <a:latin typeface="Times New Roman" pitchFamily="18" charset="0"/>
                <a:cs typeface="Times New Roman" pitchFamily="18" charset="0"/>
              </a:rPr>
              <a:t>proteins</a:t>
            </a:r>
            <a:r>
              <a:rPr lang="en-US" sz="2000" dirty="0">
                <a:latin typeface="Times New Roman" pitchFamily="18" charset="0"/>
                <a:cs typeface="Times New Roman" pitchFamily="18" charset="0"/>
              </a:rPr>
              <a:t> are assembled on </a:t>
            </a:r>
            <a:r>
              <a:rPr lang="en-US" sz="2000" b="1" dirty="0">
                <a:latin typeface="Times New Roman" pitchFamily="18" charset="0"/>
                <a:cs typeface="Times New Roman" pitchFamily="18" charset="0"/>
              </a:rPr>
              <a:t>ribosomes</a:t>
            </a:r>
            <a:r>
              <a:rPr lang="en-US" sz="2000" dirty="0">
                <a:latin typeface="Times New Roman" pitchFamily="18" charset="0"/>
                <a:cs typeface="Times New Roman" pitchFamily="18" charset="0"/>
              </a:rPr>
              <a:t> in the </a:t>
            </a:r>
            <a:r>
              <a:rPr lang="en-US" sz="2000" b="1" dirty="0">
                <a:latin typeface="Times New Roman" pitchFamily="18" charset="0"/>
                <a:cs typeface="Times New Roman" pitchFamily="18" charset="0"/>
              </a:rPr>
              <a:t>cytoplasm</a:t>
            </a:r>
            <a:r>
              <a:rPr lang="en-US" sz="2000" dirty="0">
                <a:latin typeface="Times New Roman" pitchFamily="18" charset="0"/>
                <a:cs typeface="Times New Roman" pitchFamily="18" charset="0"/>
              </a:rPr>
              <a:t>. This is done by messenger RNA (</a:t>
            </a:r>
            <a:r>
              <a:rPr lang="en-US" sz="2000" b="1" dirty="0">
                <a:latin typeface="Times New Roman" pitchFamily="18" charset="0"/>
                <a:cs typeface="Times New Roman" pitchFamily="18" charset="0"/>
              </a:rPr>
              <a:t>mRNA</a:t>
            </a:r>
            <a:r>
              <a:rPr lang="en-US" sz="2000" dirty="0">
                <a:latin typeface="Times New Roman" pitchFamily="18" charset="0"/>
                <a:cs typeface="Times New Roman" pitchFamily="18" charset="0"/>
              </a:rPr>
              <a:t>). </a:t>
            </a:r>
          </a:p>
          <a:p>
            <a:pPr marL="0" indent="0" algn="just">
              <a:buNone/>
            </a:pPr>
            <a:r>
              <a:rPr lang="en-US" sz="2000" b="1" dirty="0">
                <a:latin typeface="Times New Roman" pitchFamily="18" charset="0"/>
                <a:cs typeface="Times New Roman" pitchFamily="18" charset="0"/>
              </a:rPr>
              <a:t>Enzymes</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Introduction:- enzymes</a:t>
            </a:r>
            <a:r>
              <a:rPr lang="en-US" sz="2000" dirty="0">
                <a:latin typeface="Times New Roman" pitchFamily="18" charset="0"/>
                <a:cs typeface="Times New Roman" pitchFamily="18" charset="0"/>
              </a:rPr>
              <a:t> accelerate chemical reactions. The molecules upon which </a:t>
            </a:r>
            <a:r>
              <a:rPr lang="en-US" sz="2000" b="1" dirty="0">
                <a:latin typeface="Times New Roman" pitchFamily="18" charset="0"/>
                <a:cs typeface="Times New Roman" pitchFamily="18" charset="0"/>
              </a:rPr>
              <a:t>enzymes</a:t>
            </a:r>
            <a:r>
              <a:rPr lang="en-US" sz="2000" dirty="0">
                <a:latin typeface="Times New Roman" pitchFamily="18" charset="0"/>
                <a:cs typeface="Times New Roman" pitchFamily="18" charset="0"/>
              </a:rPr>
              <a:t> may act are called </a:t>
            </a:r>
            <a:r>
              <a:rPr lang="en-US" sz="2000" b="1" dirty="0">
                <a:latin typeface="Times New Roman" pitchFamily="18" charset="0"/>
                <a:cs typeface="Times New Roman" pitchFamily="18" charset="0"/>
              </a:rPr>
              <a:t>substrates</a:t>
            </a:r>
            <a:r>
              <a:rPr lang="en-US" sz="2000" dirty="0">
                <a:latin typeface="Times New Roman" pitchFamily="18" charset="0"/>
                <a:cs typeface="Times New Roman" pitchFamily="18" charset="0"/>
              </a:rPr>
              <a:t> and the enzyme converts the substrates into different molecules known as </a:t>
            </a:r>
            <a:r>
              <a:rPr lang="en-US" sz="2000" b="1" dirty="0">
                <a:latin typeface="Times New Roman" pitchFamily="18" charset="0"/>
                <a:cs typeface="Times New Roman" pitchFamily="18" charset="0"/>
              </a:rPr>
              <a:t>products</a:t>
            </a:r>
            <a:r>
              <a:rPr lang="en-US" sz="2000" dirty="0">
                <a:latin typeface="Times New Roman" pitchFamily="18" charset="0"/>
                <a:cs typeface="Times New Roman" pitchFamily="18" charset="0"/>
              </a:rPr>
              <a:t>. Most </a:t>
            </a:r>
            <a:r>
              <a:rPr lang="en-US" sz="2000" b="1" dirty="0">
                <a:latin typeface="Times New Roman" pitchFamily="18" charset="0"/>
                <a:cs typeface="Times New Roman" pitchFamily="18" charset="0"/>
              </a:rPr>
              <a:t>enzymes</a:t>
            </a:r>
            <a:r>
              <a:rPr lang="en-US" sz="2000" dirty="0">
                <a:latin typeface="Times New Roman" pitchFamily="18" charset="0"/>
                <a:cs typeface="Times New Roman" pitchFamily="18" charset="0"/>
              </a:rPr>
              <a:t> are </a:t>
            </a:r>
            <a:r>
              <a:rPr lang="en-US" sz="2000" b="1" dirty="0">
                <a:latin typeface="Times New Roman" pitchFamily="18" charset="0"/>
                <a:cs typeface="Times New Roman" pitchFamily="18" charset="0"/>
              </a:rPr>
              <a:t>proteins</a:t>
            </a:r>
            <a:r>
              <a:rPr lang="en-US" sz="2000" dirty="0">
                <a:latin typeface="Times New Roman" pitchFamily="18" charset="0"/>
                <a:cs typeface="Times New Roman" pitchFamily="18" charset="0"/>
              </a:rPr>
              <a:t>, although a few are catalytic </a:t>
            </a:r>
            <a:r>
              <a:rPr lang="en-US" sz="2000" b="1" dirty="0">
                <a:latin typeface="Times New Roman" pitchFamily="18" charset="0"/>
                <a:cs typeface="Times New Roman" pitchFamily="18" charset="0"/>
              </a:rPr>
              <a:t>RNA molecules</a:t>
            </a:r>
            <a:r>
              <a:rPr lang="en-US" sz="2000" dirty="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Function of enzymes:-</a:t>
            </a:r>
          </a:p>
          <a:p>
            <a:pPr marL="0" indent="0" algn="just">
              <a:buNone/>
            </a:pPr>
            <a:r>
              <a:rPr lang="en-US" sz="2000" b="1" dirty="0" smtClean="0">
                <a:latin typeface="Times New Roman" pitchFamily="18" charset="0"/>
                <a:cs typeface="Times New Roman" pitchFamily="18" charset="0"/>
              </a:rPr>
              <a:t>Enzymes</a:t>
            </a:r>
            <a:r>
              <a:rPr lang="en-US" sz="2000" dirty="0">
                <a:latin typeface="Times New Roman" pitchFamily="18" charset="0"/>
                <a:cs typeface="Times New Roman" pitchFamily="18" charset="0"/>
              </a:rPr>
              <a:t> are biological molecules (typically proteins</a:t>
            </a:r>
            <a:r>
              <a:rPr lang="en-US" sz="2000" dirty="0" smtClean="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that </a:t>
            </a:r>
            <a:r>
              <a:rPr lang="en-US" sz="2000" dirty="0">
                <a:latin typeface="Times New Roman" pitchFamily="18" charset="0"/>
                <a:cs typeface="Times New Roman" pitchFamily="18" charset="0"/>
              </a:rPr>
              <a:t>significantly speed up the rate of virtually all of </a:t>
            </a:r>
            <a:r>
              <a:rPr lang="en-US" sz="2000" dirty="0" smtClean="0">
                <a:latin typeface="Times New Roman" pitchFamily="18" charset="0"/>
                <a:cs typeface="Times New Roman" pitchFamily="18" charset="0"/>
              </a:rPr>
              <a:t>the</a:t>
            </a:r>
          </a:p>
          <a:p>
            <a:pPr marL="0" indent="0" algn="just">
              <a:buNone/>
            </a:pPr>
            <a:r>
              <a:rPr lang="en-US" sz="2000" dirty="0" smtClean="0">
                <a:latin typeface="Times New Roman" pitchFamily="18" charset="0"/>
                <a:cs typeface="Times New Roman" pitchFamily="18" charset="0"/>
              </a:rPr>
              <a:t>chemical </a:t>
            </a:r>
            <a:r>
              <a:rPr lang="en-US" sz="2000" dirty="0">
                <a:latin typeface="Times New Roman" pitchFamily="18" charset="0"/>
                <a:cs typeface="Times New Roman" pitchFamily="18" charset="0"/>
              </a:rPr>
              <a:t>reactions that take place within cells. They are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vital </a:t>
            </a:r>
            <a:r>
              <a:rPr lang="en-US" sz="2000" dirty="0">
                <a:latin typeface="Times New Roman" pitchFamily="18" charset="0"/>
                <a:cs typeface="Times New Roman" pitchFamily="18" charset="0"/>
              </a:rPr>
              <a:t>for life and serve a wide range of important </a:t>
            </a:r>
            <a:r>
              <a:rPr lang="en-US" sz="2000" b="1" dirty="0" smtClean="0">
                <a:latin typeface="Times New Roman" pitchFamily="18" charset="0"/>
                <a:cs typeface="Times New Roman" pitchFamily="18" charset="0"/>
              </a:rPr>
              <a:t>functions</a:t>
            </a:r>
          </a:p>
          <a:p>
            <a:pPr marL="0" indent="0" algn="just">
              <a:buNone/>
            </a:pPr>
            <a:r>
              <a:rPr lang="en-US" sz="2000" dirty="0">
                <a:latin typeface="Times New Roman" pitchFamily="18" charset="0"/>
                <a:cs typeface="Times New Roman" pitchFamily="18" charset="0"/>
              </a:rPr>
              <a:t> in the body, such as aiding in digestion and </a:t>
            </a:r>
            <a:r>
              <a:rPr lang="en-US" sz="2000" dirty="0" smtClean="0">
                <a:latin typeface="Times New Roman" pitchFamily="18" charset="0"/>
                <a:cs typeface="Times New Roman" pitchFamily="18" charset="0"/>
              </a:rPr>
              <a:t>metabolism</a:t>
            </a:r>
          </a:p>
          <a:p>
            <a:pPr marL="0" indent="0" algn="just">
              <a:buNone/>
            </a:pPr>
            <a:r>
              <a:rPr lang="en-US" sz="2000" dirty="0" smtClean="0">
                <a:latin typeface="Times New Roman" pitchFamily="18" charset="0"/>
                <a:cs typeface="Times New Roman" pitchFamily="18" charset="0"/>
              </a:rPr>
              <a:t>Structure of enzyme:-</a:t>
            </a:r>
          </a:p>
          <a:p>
            <a:pPr marL="0" indent="0" algn="just">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structure of an </a:t>
            </a:r>
            <a:r>
              <a:rPr lang="en-US" sz="2000" b="1" dirty="0">
                <a:latin typeface="Times New Roman" pitchFamily="18" charset="0"/>
                <a:cs typeface="Times New Roman" pitchFamily="18" charset="0"/>
              </a:rPr>
              <a:t>enzyme</a:t>
            </a:r>
            <a:r>
              <a:rPr lang="en-US" sz="2000" dirty="0">
                <a:latin typeface="Times New Roman" pitchFamily="18" charset="0"/>
                <a:cs typeface="Times New Roman" pitchFamily="18" charset="0"/>
              </a:rPr>
              <a:t> is crucial to </a:t>
            </a:r>
            <a:r>
              <a:rPr lang="en-US" sz="2000" b="1" dirty="0">
                <a:latin typeface="Times New Roman" pitchFamily="18" charset="0"/>
                <a:cs typeface="Times New Roman" pitchFamily="18" charset="0"/>
              </a:rPr>
              <a:t>its</a:t>
            </a:r>
            <a:r>
              <a:rPr lang="en-US" sz="2000" dirty="0">
                <a:latin typeface="Times New Roman" pitchFamily="18" charset="0"/>
                <a:cs typeface="Times New Roman" pitchFamily="18" charset="0"/>
              </a:rPr>
              <a:t> ability to carry out these reactions. This is because </a:t>
            </a:r>
            <a:r>
              <a:rPr lang="en-US" sz="2000" b="1" dirty="0">
                <a:latin typeface="Times New Roman" pitchFamily="18" charset="0"/>
                <a:cs typeface="Times New Roman" pitchFamily="18" charset="0"/>
              </a:rPr>
              <a:t>enzymes</a:t>
            </a:r>
            <a:r>
              <a:rPr lang="en-US" sz="2000" dirty="0">
                <a:latin typeface="Times New Roman" pitchFamily="18" charset="0"/>
                <a:cs typeface="Times New Roman" pitchFamily="18" charset="0"/>
              </a:rPr>
              <a:t> contain a space within them known as an active site. This active site allows for substrates to 'sit in' the </a:t>
            </a:r>
            <a:r>
              <a:rPr lang="en-US" sz="2000" b="1" dirty="0">
                <a:latin typeface="Times New Roman" pitchFamily="18" charset="0"/>
                <a:cs typeface="Times New Roman" pitchFamily="18" charset="0"/>
              </a:rPr>
              <a:t>enzyme</a:t>
            </a:r>
            <a:r>
              <a:rPr lang="en-US" sz="2000" dirty="0">
                <a:latin typeface="Times New Roman" pitchFamily="18" charset="0"/>
                <a:cs typeface="Times New Roman" pitchFamily="18" charset="0"/>
              </a:rPr>
              <a:t>, thus allowing the </a:t>
            </a:r>
            <a:r>
              <a:rPr lang="en-US" sz="2000" b="1" dirty="0">
                <a:latin typeface="Times New Roman" pitchFamily="18" charset="0"/>
                <a:cs typeface="Times New Roman" pitchFamily="18" charset="0"/>
              </a:rPr>
              <a:t>enzyme</a:t>
            </a:r>
            <a:r>
              <a:rPr lang="en-US" sz="2000" dirty="0">
                <a:latin typeface="Times New Roman" pitchFamily="18" charset="0"/>
                <a:cs typeface="Times New Roman" pitchFamily="18" charset="0"/>
              </a:rPr>
              <a:t> to carry out the chemical reaction with the substrate.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600" y="3048000"/>
            <a:ext cx="2743200" cy="2286000"/>
          </a:xfrm>
          <a:prstGeom prst="rect">
            <a:avLst/>
          </a:prstGeom>
        </p:spPr>
      </p:pic>
    </p:spTree>
    <p:extLst>
      <p:ext uri="{BB962C8B-B14F-4D97-AF65-F5344CB8AC3E}">
        <p14:creationId xmlns:p14="http://schemas.microsoft.com/office/powerpoint/2010/main" val="2137068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304800"/>
            <a:ext cx="8915400" cy="6400800"/>
          </a:xfrm>
        </p:spPr>
        <p:txBody>
          <a:bodyPr>
            <a:normAutofit/>
          </a:bodyPr>
          <a:lstStyle/>
          <a:p>
            <a:pPr marL="0" indent="0" algn="just">
              <a:buNone/>
            </a:pPr>
            <a:r>
              <a:rPr lang="en-US" sz="2000" b="1" dirty="0" smtClean="0">
                <a:latin typeface="Times New Roman" pitchFamily="18" charset="0"/>
                <a:cs typeface="Times New Roman" pitchFamily="18" charset="0"/>
              </a:rPr>
              <a:t>Application of enzymes:- </a:t>
            </a:r>
            <a:r>
              <a:rPr lang="en-US" sz="2000" dirty="0">
                <a:latin typeface="Times New Roman" pitchFamily="18" charset="0"/>
                <a:cs typeface="Times New Roman" pitchFamily="18" charset="0"/>
              </a:rPr>
              <a:t>Industrial enzymes are enzymes that are commercially used in a variety of industries such as pharmaceuticals, chemical production, biofuels, </a:t>
            </a:r>
            <a:r>
              <a:rPr lang="en-US" sz="2000" b="1" dirty="0">
                <a:latin typeface="Times New Roman" pitchFamily="18" charset="0"/>
                <a:cs typeface="Times New Roman" pitchFamily="18" charset="0"/>
              </a:rPr>
              <a:t>food</a:t>
            </a:r>
            <a:r>
              <a:rPr lang="en-US" sz="2000" dirty="0">
                <a:latin typeface="Times New Roman" pitchFamily="18" charset="0"/>
                <a:cs typeface="Times New Roman" pitchFamily="18" charset="0"/>
              </a:rPr>
              <a:t> &amp; beverage, </a:t>
            </a:r>
            <a:r>
              <a:rPr lang="en-US" sz="2000" dirty="0" smtClean="0">
                <a:latin typeface="Times New Roman" pitchFamily="18" charset="0"/>
                <a:cs typeface="Times New Roman" pitchFamily="18" charset="0"/>
              </a:rPr>
              <a:t>paper, biofuel, rubber industries. </a:t>
            </a:r>
          </a:p>
          <a:p>
            <a:pPr marL="0" indent="0" algn="just">
              <a:buNone/>
            </a:pPr>
            <a:r>
              <a:rPr lang="en-US" sz="2000" dirty="0">
                <a:latin typeface="Times New Roman" pitchFamily="18" charset="0"/>
                <a:cs typeface="Times New Roman" pitchFamily="18" charset="0"/>
              </a:rPr>
              <a:t>Very useful enzymes in our daily life are </a:t>
            </a:r>
            <a:r>
              <a:rPr lang="en-US" sz="2000" b="1" dirty="0">
                <a:latin typeface="Times New Roman" pitchFamily="18" charset="0"/>
                <a:cs typeface="Times New Roman" pitchFamily="18" charset="0"/>
              </a:rPr>
              <a:t>proteases</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amylases</a:t>
            </a:r>
            <a:r>
              <a:rPr lang="en-US" sz="2000" dirty="0">
                <a:latin typeface="Times New Roman" pitchFamily="18" charset="0"/>
                <a:cs typeface="Times New Roman" pitchFamily="18" charset="0"/>
              </a:rPr>
              <a:t> or </a:t>
            </a:r>
            <a:r>
              <a:rPr lang="en-US" sz="2000" b="1" dirty="0">
                <a:latin typeface="Times New Roman" pitchFamily="18" charset="0"/>
                <a:cs typeface="Times New Roman" pitchFamily="18" charset="0"/>
              </a:rPr>
              <a:t>lipases</a:t>
            </a:r>
            <a:r>
              <a:rPr lang="en-US" sz="2000" dirty="0">
                <a:latin typeface="Times New Roman" pitchFamily="18" charset="0"/>
                <a:cs typeface="Times New Roman" pitchFamily="18" charset="0"/>
              </a:rPr>
              <a:t> which are used in detergents. </a:t>
            </a:r>
            <a:r>
              <a:rPr lang="en-US" sz="2000" b="1" dirty="0">
                <a:latin typeface="Times New Roman" pitchFamily="18" charset="0"/>
                <a:cs typeface="Times New Roman" pitchFamily="18" charset="0"/>
              </a:rPr>
              <a:t>Proteases</a:t>
            </a:r>
            <a:r>
              <a:rPr lang="en-US" sz="2000" dirty="0">
                <a:latin typeface="Times New Roman" pitchFamily="18" charset="0"/>
                <a:cs typeface="Times New Roman" pitchFamily="18" charset="0"/>
              </a:rPr>
              <a:t> remove blood or grass spots; </a:t>
            </a:r>
            <a:r>
              <a:rPr lang="en-US" sz="2000" b="1" dirty="0">
                <a:latin typeface="Times New Roman" pitchFamily="18" charset="0"/>
                <a:cs typeface="Times New Roman" pitchFamily="18" charset="0"/>
              </a:rPr>
              <a:t>amylases</a:t>
            </a:r>
            <a:r>
              <a:rPr lang="en-US" sz="2000" dirty="0">
                <a:latin typeface="Times New Roman" pitchFamily="18" charset="0"/>
                <a:cs typeface="Times New Roman" pitchFamily="18" charset="0"/>
              </a:rPr>
              <a:t> get rid of food waste such as sauces or purees and </a:t>
            </a:r>
            <a:r>
              <a:rPr lang="en-US" sz="2000" b="1" dirty="0">
                <a:latin typeface="Times New Roman" pitchFamily="18" charset="0"/>
                <a:cs typeface="Times New Roman" pitchFamily="18" charset="0"/>
              </a:rPr>
              <a:t>lipases</a:t>
            </a:r>
            <a:r>
              <a:rPr lang="en-US" sz="2000" dirty="0">
                <a:latin typeface="Times New Roman" pitchFamily="18" charset="0"/>
                <a:cs typeface="Times New Roman" pitchFamily="18" charset="0"/>
              </a:rPr>
              <a:t> remove </a:t>
            </a:r>
            <a:r>
              <a:rPr lang="en-US" sz="2000" dirty="0" smtClean="0">
                <a:latin typeface="Times New Roman" pitchFamily="18" charset="0"/>
                <a:cs typeface="Times New Roman" pitchFamily="18" charset="0"/>
              </a:rPr>
              <a:t>oil</a:t>
            </a:r>
            <a:r>
              <a:rPr lang="en-US" sz="2000" dirty="0" smtClean="0"/>
              <a:t>.</a:t>
            </a:r>
          </a:p>
          <a:p>
            <a:pPr marL="0" indent="0" algn="just">
              <a:buNone/>
            </a:pPr>
            <a:r>
              <a:rPr lang="en-US" sz="2000" b="1" dirty="0" smtClean="0">
                <a:latin typeface="Times New Roman" pitchFamily="18" charset="0"/>
                <a:cs typeface="Times New Roman" pitchFamily="18" charset="0"/>
              </a:rPr>
              <a:t>Vitamins:- </a:t>
            </a:r>
            <a:r>
              <a:rPr lang="en-US" sz="2000" b="1" dirty="0">
                <a:latin typeface="Times New Roman" pitchFamily="18" charset="0"/>
                <a:cs typeface="Times New Roman" pitchFamily="18" charset="0"/>
              </a:rPr>
              <a:t>Introduction:-</a:t>
            </a:r>
          </a:p>
          <a:p>
            <a:pPr algn="just"/>
            <a:r>
              <a:rPr lang="fr-FR" sz="2000" dirty="0" err="1">
                <a:latin typeface="Times New Roman" pitchFamily="18" charset="0"/>
                <a:cs typeface="Times New Roman" pitchFamily="18" charset="0"/>
              </a:rPr>
              <a:t>Vitamins</a:t>
            </a:r>
            <a:r>
              <a:rPr lang="fr-FR" sz="2000" dirty="0">
                <a:latin typeface="Times New Roman" pitchFamily="18" charset="0"/>
                <a:cs typeface="Times New Roman" pitchFamily="18" charset="0"/>
              </a:rPr>
              <a:t> are Essential </a:t>
            </a:r>
            <a:r>
              <a:rPr lang="fr-FR" sz="2000" b="1" dirty="0" smtClean="0">
                <a:latin typeface="Times New Roman" pitchFamily="18" charset="0"/>
                <a:cs typeface="Times New Roman" pitchFamily="18" charset="0"/>
              </a:rPr>
              <a:t>micro </a:t>
            </a:r>
            <a:r>
              <a:rPr lang="fr-FR" sz="2000" b="1" dirty="0" err="1" smtClean="0">
                <a:latin typeface="Times New Roman" pitchFamily="18" charset="0"/>
                <a:cs typeface="Times New Roman" pitchFamily="18" charset="0"/>
              </a:rPr>
              <a:t>nutrients</a:t>
            </a:r>
            <a:endParaRPr lang="fr-FR"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Needed in small amounts for growth, reproduction, and overall health.</a:t>
            </a:r>
          </a:p>
          <a:p>
            <a:pPr algn="just"/>
            <a:r>
              <a:rPr lang="en-US" sz="2000" dirty="0">
                <a:latin typeface="Times New Roman" pitchFamily="18" charset="0"/>
                <a:cs typeface="Times New Roman" pitchFamily="18" charset="0"/>
              </a:rPr>
              <a:t>Vitamins differ from macronutrients in structure, function and amounts.</a:t>
            </a:r>
          </a:p>
          <a:p>
            <a:pPr algn="just"/>
            <a:r>
              <a:rPr lang="en-US" sz="2000" dirty="0">
                <a:latin typeface="Times New Roman" pitchFamily="18" charset="0"/>
                <a:cs typeface="Times New Roman" pitchFamily="18" charset="0"/>
              </a:rPr>
              <a:t>Vitamins are similar to macronutrients all are vital to life, organic and available from all food group.</a:t>
            </a:r>
          </a:p>
          <a:p>
            <a:pPr algn="just"/>
            <a:r>
              <a:rPr lang="en-US" sz="2000" dirty="0">
                <a:latin typeface="Times New Roman" pitchFamily="18" charset="0"/>
                <a:cs typeface="Times New Roman" pitchFamily="18" charset="0"/>
              </a:rPr>
              <a:t>Both deficiencies and excesses of a vitamin can affect health. </a:t>
            </a:r>
            <a:endParaRPr lang="en-US" sz="2000"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Classification </a:t>
            </a:r>
            <a:r>
              <a:rPr lang="en-US" sz="2000" b="1" dirty="0">
                <a:latin typeface="Times New Roman" pitchFamily="18" charset="0"/>
                <a:cs typeface="Times New Roman" pitchFamily="18" charset="0"/>
              </a:rPr>
              <a:t>of vitamins:-</a:t>
            </a:r>
          </a:p>
          <a:p>
            <a:pPr algn="just"/>
            <a:r>
              <a:rPr lang="en-US" sz="2000" dirty="0">
                <a:latin typeface="Times New Roman" pitchFamily="18" charset="0"/>
                <a:cs typeface="Times New Roman" pitchFamily="18" charset="0"/>
              </a:rPr>
              <a:t>Vitamins are divided into two groups. </a:t>
            </a:r>
            <a:r>
              <a:rPr lang="en-US" sz="2000" b="1"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fat soluble vitamins 2. water soluble vitamins</a:t>
            </a:r>
          </a:p>
          <a:p>
            <a:pPr algn="just"/>
            <a:r>
              <a:rPr lang="en-US" sz="2000" b="1" dirty="0">
                <a:latin typeface="Times New Roman" pitchFamily="18" charset="0"/>
                <a:cs typeface="Times New Roman" pitchFamily="18" charset="0"/>
              </a:rPr>
              <a:t>Fat Soluble Vitamins</a:t>
            </a:r>
            <a:r>
              <a:rPr lang="en-US" sz="2000" dirty="0">
                <a:latin typeface="Times New Roman" pitchFamily="18" charset="0"/>
                <a:cs typeface="Times New Roman" pitchFamily="18" charset="0"/>
              </a:rPr>
              <a:t>: They are vitamins A, D, E and K. They have some common properties.</a:t>
            </a:r>
          </a:p>
        </p:txBody>
      </p:sp>
    </p:spTree>
    <p:extLst>
      <p:ext uri="{BB962C8B-B14F-4D97-AF65-F5344CB8AC3E}">
        <p14:creationId xmlns:p14="http://schemas.microsoft.com/office/powerpoint/2010/main" val="1081405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
          </a:xfrm>
        </p:spPr>
        <p:txBody>
          <a:bodyPr>
            <a:normAutofit fontScale="90000"/>
          </a:bodyPr>
          <a:lstStyle/>
          <a:p>
            <a:endParaRPr lang="en-US" dirty="0"/>
          </a:p>
        </p:txBody>
      </p:sp>
      <p:sp>
        <p:nvSpPr>
          <p:cNvPr id="3" name="Content Placeholder 2"/>
          <p:cNvSpPr>
            <a:spLocks noGrp="1"/>
          </p:cNvSpPr>
          <p:nvPr>
            <p:ph idx="1"/>
          </p:nvPr>
        </p:nvSpPr>
        <p:spPr>
          <a:xfrm>
            <a:off x="152400" y="228600"/>
            <a:ext cx="8839200" cy="6477000"/>
          </a:xfrm>
        </p:spPr>
        <p:txBody>
          <a:bodyPr>
            <a:normAutofit lnSpcReduction="10000"/>
          </a:bodyPr>
          <a:lstStyle/>
          <a:p>
            <a:pPr marL="0" indent="0" algn="just">
              <a:buNone/>
            </a:pPr>
            <a:r>
              <a:rPr lang="en-US" sz="2000" b="1" dirty="0" smtClean="0">
                <a:latin typeface="Times New Roman" pitchFamily="18" charset="0"/>
                <a:cs typeface="Times New Roman" pitchFamily="18" charset="0"/>
              </a:rPr>
              <a:t>Water </a:t>
            </a:r>
            <a:r>
              <a:rPr lang="en-US" sz="2000" b="1" dirty="0">
                <a:latin typeface="Times New Roman" pitchFamily="18" charset="0"/>
                <a:cs typeface="Times New Roman" pitchFamily="18" charset="0"/>
              </a:rPr>
              <a:t>Soluble Vitamins</a:t>
            </a:r>
            <a:r>
              <a:rPr lang="en-US" sz="2000" dirty="0">
                <a:latin typeface="Times New Roman" pitchFamily="18" charset="0"/>
                <a:cs typeface="Times New Roman" pitchFamily="18" charset="0"/>
              </a:rPr>
              <a:t>: They are members of vitamin B complex and Vitamin C</a:t>
            </a:r>
            <a:r>
              <a:rPr lang="en-US" sz="2000" dirty="0" smtClean="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VITAMIN B COMPLEX THIAMIN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Sources</a:t>
            </a:r>
            <a:r>
              <a:rPr lang="en-US" sz="2000" dirty="0">
                <a:latin typeface="Times New Roman" pitchFamily="18" charset="0"/>
                <a:cs typeface="Times New Roman" pitchFamily="18" charset="0"/>
              </a:rPr>
              <a:t>:- Outer coatings of food grains like rice, wheat and yeast. </a:t>
            </a:r>
            <a:r>
              <a:rPr lang="en-US" sz="2000" b="1" dirty="0">
                <a:latin typeface="Times New Roman" pitchFamily="18" charset="0"/>
                <a:cs typeface="Times New Roman" pitchFamily="18" charset="0"/>
              </a:rPr>
              <a:t>Good sources</a:t>
            </a:r>
            <a:r>
              <a:rPr lang="en-US" sz="2000" dirty="0">
                <a:latin typeface="Times New Roman" pitchFamily="18" charset="0"/>
                <a:cs typeface="Times New Roman" pitchFamily="18" charset="0"/>
              </a:rPr>
              <a:t>. Whole cereals, pulses, oil seeds and nuts. </a:t>
            </a:r>
            <a:r>
              <a:rPr lang="en-US" sz="2000" b="1" dirty="0">
                <a:latin typeface="Times New Roman" pitchFamily="18" charset="0"/>
                <a:cs typeface="Times New Roman" pitchFamily="18" charset="0"/>
              </a:rPr>
              <a:t>Fair sources</a:t>
            </a:r>
            <a:r>
              <a:rPr lang="en-US" sz="2000" dirty="0">
                <a:latin typeface="Times New Roman" pitchFamily="18" charset="0"/>
                <a:cs typeface="Times New Roman" pitchFamily="18" charset="0"/>
              </a:rPr>
              <a:t>. Meat, liver and egg and fish.</a:t>
            </a:r>
          </a:p>
          <a:p>
            <a:pPr marL="0" indent="0" algn="just">
              <a:buNone/>
            </a:pPr>
            <a:r>
              <a:rPr lang="en-US" sz="2000" b="1" dirty="0">
                <a:latin typeface="Times New Roman" pitchFamily="18" charset="0"/>
                <a:cs typeface="Times New Roman" pitchFamily="18" charset="0"/>
              </a:rPr>
              <a:t>Deficiency:-</a:t>
            </a:r>
            <a:r>
              <a:rPr lang="en-US" sz="2000" dirty="0">
                <a:latin typeface="Times New Roman" pitchFamily="18" charset="0"/>
                <a:cs typeface="Times New Roman" pitchFamily="18" charset="0"/>
              </a:rPr>
              <a:t> beriberi. Early signs of </a:t>
            </a:r>
            <a:r>
              <a:rPr lang="en-US" sz="2000" dirty="0" err="1">
                <a:latin typeface="Times New Roman" pitchFamily="18" charset="0"/>
                <a:cs typeface="Times New Roman" pitchFamily="18" charset="0"/>
              </a:rPr>
              <a:t>beri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beri</a:t>
            </a:r>
            <a:r>
              <a:rPr lang="en-US" sz="2000" dirty="0">
                <a:latin typeface="Times New Roman" pitchFamily="18" charset="0"/>
                <a:cs typeface="Times New Roman" pitchFamily="18" charset="0"/>
              </a:rPr>
              <a:t> are insomnia, headache, dizziness, loss of appetite, muscle weakness, numbness and pricking sensation in lower limbs and fatigue</a:t>
            </a:r>
            <a:r>
              <a:rPr lang="en-US" sz="2000" dirty="0"/>
              <a:t>.</a:t>
            </a:r>
          </a:p>
          <a:p>
            <a:pPr marL="0" indent="0" algn="just">
              <a:buNone/>
            </a:pPr>
            <a:r>
              <a:rPr lang="en-US" sz="2000" b="1" dirty="0">
                <a:latin typeface="Times New Roman" pitchFamily="18" charset="0"/>
                <a:cs typeface="Times New Roman" pitchFamily="18" charset="0"/>
              </a:rPr>
              <a:t>Riboflavin (Vitamin B2):-</a:t>
            </a:r>
          </a:p>
          <a:p>
            <a:pPr marL="0" indent="0" algn="just">
              <a:buNone/>
            </a:pPr>
            <a:r>
              <a:rPr lang="en-US" sz="2000" b="1" dirty="0" smtClean="0">
                <a:latin typeface="Times New Roman" pitchFamily="18" charset="0"/>
                <a:cs typeface="Times New Roman" pitchFamily="18" charset="0"/>
              </a:rPr>
              <a:t>Sources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Whole grains, legumes, pulses, green leafy vegetables, yeast, eggs, milk and meat are </a:t>
            </a:r>
            <a:r>
              <a:rPr lang="en-US" sz="2000" b="1" dirty="0">
                <a:latin typeface="Times New Roman" pitchFamily="18" charset="0"/>
                <a:cs typeface="Times New Roman" pitchFamily="18" charset="0"/>
              </a:rPr>
              <a:t>good sources. </a:t>
            </a:r>
            <a:r>
              <a:rPr lang="en-US" sz="2000" dirty="0">
                <a:latin typeface="Times New Roman" pitchFamily="18" charset="0"/>
                <a:cs typeface="Times New Roman" pitchFamily="18" charset="0"/>
              </a:rPr>
              <a:t>Root vegetables and fruits are </a:t>
            </a:r>
            <a:r>
              <a:rPr lang="en-US" sz="2000" b="1" dirty="0">
                <a:latin typeface="Times New Roman" pitchFamily="18" charset="0"/>
                <a:cs typeface="Times New Roman" pitchFamily="18" charset="0"/>
              </a:rPr>
              <a:t>fair sources</a:t>
            </a:r>
            <a:r>
              <a:rPr lang="en-US" sz="2000" dirty="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Deficiency:- </a:t>
            </a:r>
            <a:r>
              <a:rPr lang="en-US" sz="2000" dirty="0">
                <a:latin typeface="Times New Roman" pitchFamily="18" charset="0"/>
                <a:cs typeface="Times New Roman" pitchFamily="18" charset="0"/>
              </a:rPr>
              <a:t>In humans riboflavin deficiency causes oral, facial, </a:t>
            </a:r>
            <a:r>
              <a:rPr lang="en-US" sz="2000" dirty="0" err="1">
                <a:latin typeface="Times New Roman" pitchFamily="18" charset="0"/>
                <a:cs typeface="Times New Roman" pitchFamily="18" charset="0"/>
              </a:rPr>
              <a:t>occular</a:t>
            </a:r>
            <a:r>
              <a:rPr lang="en-US" sz="2000" dirty="0">
                <a:latin typeface="Times New Roman" pitchFamily="18" charset="0"/>
                <a:cs typeface="Times New Roman" pitchFamily="18" charset="0"/>
              </a:rPr>
              <a:t> (eye) lesions. Lesions of mouth particularly at corners of mouth.  Red swollen and cracked lips. Vascularization (abnormal or excessive formation of blood vessels) of cornea and blood shot eyes. </a:t>
            </a:r>
            <a:r>
              <a:rPr lang="en-US" sz="2000" dirty="0" err="1">
                <a:latin typeface="Times New Roman" pitchFamily="18" charset="0"/>
                <a:cs typeface="Times New Roman" pitchFamily="18" charset="0"/>
              </a:rPr>
              <a:t>Inflammated</a:t>
            </a:r>
            <a:r>
              <a:rPr lang="en-US" sz="2000" dirty="0">
                <a:latin typeface="Times New Roman" pitchFamily="18" charset="0"/>
                <a:cs typeface="Times New Roman" pitchFamily="18" charset="0"/>
              </a:rPr>
              <a:t> magenta </a:t>
            </a:r>
            <a:r>
              <a:rPr lang="en-US" sz="2000" dirty="0" err="1">
                <a:latin typeface="Times New Roman" pitchFamily="18" charset="0"/>
                <a:cs typeface="Times New Roman" pitchFamily="18" charset="0"/>
              </a:rPr>
              <a:t>coloured</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tongue.</a:t>
            </a:r>
          </a:p>
          <a:p>
            <a:pPr marL="0" indent="0" algn="just">
              <a:buNone/>
            </a:pPr>
            <a:r>
              <a:rPr lang="en-US" sz="2000" b="1" dirty="0">
                <a:latin typeface="Times New Roman" pitchFamily="18" charset="0"/>
                <a:cs typeface="Times New Roman" pitchFamily="18" charset="0"/>
              </a:rPr>
              <a:t>NIACIN vitamin B3</a:t>
            </a:r>
          </a:p>
          <a:p>
            <a:pPr marL="0" indent="0" algn="just">
              <a:buNone/>
            </a:pPr>
            <a:r>
              <a:rPr lang="en-US" sz="2000" b="1" dirty="0" smtClean="0">
                <a:latin typeface="Times New Roman" pitchFamily="18" charset="0"/>
                <a:cs typeface="Times New Roman" pitchFamily="18" charset="0"/>
              </a:rPr>
              <a:t>Sources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Whole grains, peanuts, legumes, yeast, liver, fish and meat are </a:t>
            </a:r>
            <a:r>
              <a:rPr lang="en-US" sz="2000" b="1" dirty="0">
                <a:latin typeface="Times New Roman" pitchFamily="18" charset="0"/>
                <a:cs typeface="Times New Roman" pitchFamily="18" charset="0"/>
              </a:rPr>
              <a:t>good</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sources</a:t>
            </a:r>
            <a:r>
              <a:rPr lang="en-US" sz="2000" dirty="0">
                <a:latin typeface="Times New Roman" pitchFamily="18" charset="0"/>
                <a:cs typeface="Times New Roman" pitchFamily="18" charset="0"/>
              </a:rPr>
              <a:t>. Milk and egg are </a:t>
            </a:r>
            <a:r>
              <a:rPr lang="en-US" sz="2000" b="1" dirty="0">
                <a:latin typeface="Times New Roman" pitchFamily="18" charset="0"/>
                <a:cs typeface="Times New Roman" pitchFamily="18" charset="0"/>
              </a:rPr>
              <a:t>poor source </a:t>
            </a:r>
            <a:r>
              <a:rPr lang="en-US" sz="2000" dirty="0">
                <a:latin typeface="Times New Roman" pitchFamily="18" charset="0"/>
                <a:cs typeface="Times New Roman" pitchFamily="18" charset="0"/>
              </a:rPr>
              <a:t>of niacin but </a:t>
            </a:r>
            <a:r>
              <a:rPr lang="en-US" sz="2000" b="1" dirty="0">
                <a:latin typeface="Times New Roman" pitchFamily="18" charset="0"/>
                <a:cs typeface="Times New Roman" pitchFamily="18" charset="0"/>
              </a:rPr>
              <a:t>rich source </a:t>
            </a:r>
            <a:r>
              <a:rPr lang="en-US" sz="2000" dirty="0">
                <a:latin typeface="Times New Roman" pitchFamily="18" charset="0"/>
                <a:cs typeface="Times New Roman" pitchFamily="18" charset="0"/>
              </a:rPr>
              <a:t>of tryptophan. Vegetables and fruits are poor source of niacin.</a:t>
            </a:r>
          </a:p>
          <a:p>
            <a:pPr marL="0" indent="0" algn="just">
              <a:buNone/>
            </a:pPr>
            <a:r>
              <a:rPr lang="en-US" sz="2000" b="1" dirty="0">
                <a:latin typeface="Times New Roman" pitchFamily="18" charset="0"/>
                <a:cs typeface="Times New Roman" pitchFamily="18" charset="0"/>
              </a:rPr>
              <a:t>Deficiency</a:t>
            </a:r>
            <a:r>
              <a:rPr lang="en-US" sz="2000" dirty="0">
                <a:latin typeface="Times New Roman" pitchFamily="18" charset="0"/>
                <a:cs typeface="Times New Roman" pitchFamily="18" charset="0"/>
              </a:rPr>
              <a:t>:- Niacin deficiency causes pellagra in which skin, gastrointestinal tract and nervous system are affected. Dermatitis, </a:t>
            </a:r>
            <a:r>
              <a:rPr lang="en-US" sz="2000" dirty="0" err="1">
                <a:latin typeface="Times New Roman" pitchFamily="18" charset="0"/>
                <a:cs typeface="Times New Roman" pitchFamily="18" charset="0"/>
              </a:rPr>
              <a:t>Diarrhoea</a:t>
            </a:r>
            <a:r>
              <a:rPr lang="en-US" sz="2000" dirty="0">
                <a:latin typeface="Times New Roman" pitchFamily="18" charset="0"/>
                <a:cs typeface="Times New Roman" pitchFamily="18" charset="0"/>
              </a:rPr>
              <a:t> and Dementia (mental disorder) are characteristic symptoms of pellagra.</a:t>
            </a:r>
          </a:p>
          <a:p>
            <a:pPr marL="0" indent="0" algn="just">
              <a:buNone/>
            </a:pPr>
            <a:endParaRPr lang="en-US" sz="2000" dirty="0"/>
          </a:p>
        </p:txBody>
      </p:sp>
    </p:spTree>
    <p:extLst>
      <p:ext uri="{BB962C8B-B14F-4D97-AF65-F5344CB8AC3E}">
        <p14:creationId xmlns:p14="http://schemas.microsoft.com/office/powerpoint/2010/main" val="40521654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76200"/>
          </a:xfrm>
        </p:spPr>
        <p:txBody>
          <a:bodyPr>
            <a:normAutofit fontScale="90000"/>
          </a:bodyPr>
          <a:lstStyle/>
          <a:p>
            <a:endParaRPr lang="en-US" dirty="0"/>
          </a:p>
        </p:txBody>
      </p:sp>
      <p:sp>
        <p:nvSpPr>
          <p:cNvPr id="3" name="Content Placeholder 2"/>
          <p:cNvSpPr>
            <a:spLocks noGrp="1"/>
          </p:cNvSpPr>
          <p:nvPr>
            <p:ph idx="1"/>
          </p:nvPr>
        </p:nvSpPr>
        <p:spPr>
          <a:xfrm>
            <a:off x="228600" y="152400"/>
            <a:ext cx="8839200" cy="6553200"/>
          </a:xfrm>
        </p:spPr>
        <p:txBody>
          <a:bodyPr>
            <a:normAutofit lnSpcReduction="10000"/>
          </a:bodyPr>
          <a:lstStyle/>
          <a:p>
            <a:pPr marL="0" indent="0" algn="just">
              <a:buNone/>
            </a:pPr>
            <a:r>
              <a:rPr lang="en-US" sz="2000" b="1" dirty="0">
                <a:latin typeface="Times New Roman" pitchFamily="18" charset="0"/>
                <a:cs typeface="Times New Roman" pitchFamily="18" charset="0"/>
              </a:rPr>
              <a:t>PYRIDOXINE vitamin B6</a:t>
            </a:r>
          </a:p>
          <a:p>
            <a:pPr marL="0" indent="0" algn="just">
              <a:buNone/>
            </a:pPr>
            <a:r>
              <a:rPr lang="en-US" sz="2000" b="1" dirty="0" smtClean="0">
                <a:latin typeface="Times New Roman" pitchFamily="18" charset="0"/>
                <a:cs typeface="Times New Roman" pitchFamily="18" charset="0"/>
              </a:rPr>
              <a:t>Sources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Whole grains, legumes, liver and yeast are </a:t>
            </a:r>
            <a:r>
              <a:rPr lang="en-US" sz="2000" b="1" dirty="0">
                <a:latin typeface="Times New Roman" pitchFamily="18" charset="0"/>
                <a:cs typeface="Times New Roman" pitchFamily="18" charset="0"/>
              </a:rPr>
              <a:t>good sources</a:t>
            </a:r>
            <a:r>
              <a:rPr lang="en-US" sz="2000" dirty="0">
                <a:latin typeface="Times New Roman" pitchFamily="18" charset="0"/>
                <a:cs typeface="Times New Roman" pitchFamily="18" charset="0"/>
              </a:rPr>
              <a:t>. Leafy vegetables, milk, meat and eggs are fair sources.</a:t>
            </a:r>
          </a:p>
          <a:p>
            <a:pPr marL="0" indent="0" algn="just">
              <a:buNone/>
            </a:pPr>
            <a:r>
              <a:rPr lang="en-US" sz="2000" b="1" dirty="0">
                <a:latin typeface="Times New Roman" pitchFamily="18" charset="0"/>
                <a:cs typeface="Times New Roman" pitchFamily="18" charset="0"/>
              </a:rPr>
              <a:t>Deficiency:-</a:t>
            </a:r>
            <a:r>
              <a:rPr lang="en-US" sz="2000" dirty="0">
                <a:latin typeface="Times New Roman" pitchFamily="18" charset="0"/>
                <a:cs typeface="Times New Roman" pitchFamily="18" charset="0"/>
              </a:rPr>
              <a:t> 1. It is rare in human adults. 2. In children vitamin B6 deficiency causes epileptic form convulsions (</a:t>
            </a:r>
            <a:r>
              <a:rPr lang="en-US" sz="2000" dirty="0"/>
              <a:t>irregular movement of the body</a:t>
            </a:r>
            <a:r>
              <a:rPr lang="en-US" sz="2000" dirty="0">
                <a:latin typeface="Times New Roman" pitchFamily="18" charset="0"/>
                <a:cs typeface="Times New Roman" pitchFamily="18" charset="0"/>
              </a:rPr>
              <a:t>) due to decreased formation of neurotransmitters like serotonin and </a:t>
            </a:r>
            <a:r>
              <a:rPr lang="en-US" sz="2000" dirty="0" err="1" smtClean="0">
                <a:latin typeface="Times New Roman" pitchFamily="18" charset="0"/>
                <a:cs typeface="Times New Roman" pitchFamily="18" charset="0"/>
              </a:rPr>
              <a:t>catecholamines</a:t>
            </a:r>
            <a:endParaRPr lang="en-US" sz="2000" dirty="0" smtClean="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BIOTIN (VITAMIN B7):-</a:t>
            </a:r>
          </a:p>
          <a:p>
            <a:pPr marL="0" indent="0" algn="just">
              <a:buNone/>
            </a:pPr>
            <a:r>
              <a:rPr lang="en-US" sz="2000" b="1" dirty="0" smtClean="0">
                <a:latin typeface="Times New Roman" pitchFamily="18" charset="0"/>
                <a:cs typeface="Times New Roman" pitchFamily="18" charset="0"/>
              </a:rPr>
              <a:t>Sources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Whole cereals, legumes, groundnuts, milk, meat and fish are </a:t>
            </a:r>
            <a:r>
              <a:rPr lang="en-US" sz="2000" b="1" dirty="0">
                <a:latin typeface="Times New Roman" pitchFamily="18" charset="0"/>
                <a:cs typeface="Times New Roman" pitchFamily="18" charset="0"/>
              </a:rPr>
              <a:t>good sources</a:t>
            </a:r>
            <a:r>
              <a:rPr lang="en-US" sz="2000" dirty="0">
                <a:latin typeface="Times New Roman" pitchFamily="18" charset="0"/>
                <a:cs typeface="Times New Roman" pitchFamily="18" charset="0"/>
              </a:rPr>
              <a:t>. Vegetables and fruits are </a:t>
            </a:r>
            <a:r>
              <a:rPr lang="en-US" sz="2000" b="1" dirty="0">
                <a:latin typeface="Times New Roman" pitchFamily="18" charset="0"/>
                <a:cs typeface="Times New Roman" pitchFamily="18" charset="0"/>
              </a:rPr>
              <a:t>fair sources</a:t>
            </a:r>
            <a:r>
              <a:rPr lang="en-US" sz="2000" dirty="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Deficiency:- </a:t>
            </a:r>
            <a:r>
              <a:rPr lang="en-US" sz="2000" dirty="0">
                <a:latin typeface="Times New Roman" pitchFamily="18" charset="0"/>
                <a:cs typeface="Times New Roman" pitchFamily="18" charset="0"/>
              </a:rPr>
              <a:t>Biotin deficiency is rare in humans because it is present in most of the common foods</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FOLIC </a:t>
            </a:r>
            <a:r>
              <a:rPr lang="en-US" sz="2000" b="1" dirty="0">
                <a:latin typeface="Times New Roman" pitchFamily="18" charset="0"/>
                <a:cs typeface="Times New Roman" pitchFamily="18" charset="0"/>
              </a:rPr>
              <a:t>ACID (VITAMIN B9</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Sources:- </a:t>
            </a:r>
            <a:r>
              <a:rPr lang="en-US" sz="2000" dirty="0">
                <a:latin typeface="Times New Roman" pitchFamily="18" charset="0"/>
                <a:cs typeface="Times New Roman" pitchFamily="18" charset="0"/>
              </a:rPr>
              <a:t>Green leafy vegetables like spinach, cabbage, ladyfinger, curry and mint leaves, pulses like black gram, green gram, eggs and liver are </a:t>
            </a:r>
            <a:r>
              <a:rPr lang="en-US" sz="2000" b="1" dirty="0">
                <a:latin typeface="Times New Roman" pitchFamily="18" charset="0"/>
                <a:cs typeface="Times New Roman" pitchFamily="18" charset="0"/>
              </a:rPr>
              <a:t>good sources</a:t>
            </a:r>
            <a:r>
              <a:rPr lang="en-US" sz="2000" dirty="0">
                <a:latin typeface="Times New Roman" pitchFamily="18" charset="0"/>
                <a:cs typeface="Times New Roman" pitchFamily="18" charset="0"/>
              </a:rPr>
              <a:t>. Coconuts, whole cereals and milk are </a:t>
            </a:r>
            <a:r>
              <a:rPr lang="en-US" sz="2000" b="1" dirty="0">
                <a:latin typeface="Times New Roman" pitchFamily="18" charset="0"/>
                <a:cs typeface="Times New Roman" pitchFamily="18" charset="0"/>
              </a:rPr>
              <a:t>fair sources</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Deficiency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Megaloblastic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anaemia</a:t>
            </a:r>
            <a:r>
              <a:rPr lang="en-US" sz="2000" dirty="0">
                <a:latin typeface="Times New Roman" pitchFamily="18" charset="0"/>
                <a:cs typeface="Times New Roman" pitchFamily="18" charset="0"/>
              </a:rPr>
              <a:t> is the main symptom of folic acid deficiency. It is most common in pregnant women and in infant</a:t>
            </a:r>
            <a:r>
              <a:rPr lang="en-US" sz="2000" dirty="0" smtClean="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CYANOCOBALAMIN (VITAMIN B12):-</a:t>
            </a:r>
          </a:p>
          <a:p>
            <a:pPr marL="0" indent="0" algn="just">
              <a:buNone/>
            </a:pPr>
            <a:r>
              <a:rPr lang="en-US" sz="2000" b="1" dirty="0">
                <a:latin typeface="Times New Roman" pitchFamily="18" charset="0"/>
                <a:cs typeface="Times New Roman" pitchFamily="18" charset="0"/>
              </a:rPr>
              <a:t>Sources:- </a:t>
            </a:r>
            <a:r>
              <a:rPr lang="en-US" sz="2000" dirty="0">
                <a:latin typeface="Times New Roman" pitchFamily="18" charset="0"/>
                <a:cs typeface="Times New Roman" pitchFamily="18" charset="0"/>
              </a:rPr>
              <a:t>vitamin B12 is naturally found in animal products, including </a:t>
            </a:r>
            <a:r>
              <a:rPr lang="en-US" sz="2000" b="1" dirty="0">
                <a:latin typeface="Times New Roman" pitchFamily="18" charset="0"/>
                <a:cs typeface="Times New Roman" pitchFamily="18" charset="0"/>
              </a:rPr>
              <a:t>fish</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meat</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poultry</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eggs</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milk</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milk </a:t>
            </a:r>
            <a:r>
              <a:rPr lang="en-US" sz="2000" dirty="0">
                <a:latin typeface="Times New Roman" pitchFamily="18" charset="0"/>
                <a:cs typeface="Times New Roman" pitchFamily="18" charset="0"/>
              </a:rPr>
              <a:t>products</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1957834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228600"/>
            <a:ext cx="8991600" cy="6553200"/>
          </a:xfrm>
        </p:spPr>
        <p:txBody>
          <a:bodyPr>
            <a:normAutofit lnSpcReduction="10000"/>
          </a:bodyPr>
          <a:lstStyle/>
          <a:p>
            <a:pPr marL="0" indent="0" algn="just">
              <a:buNone/>
            </a:pPr>
            <a:r>
              <a:rPr lang="en-US" sz="2000" dirty="0">
                <a:latin typeface="Times New Roman" pitchFamily="18" charset="0"/>
                <a:cs typeface="Times New Roman" pitchFamily="18" charset="0"/>
              </a:rPr>
              <a:t>Vitamin B12 is generally not present in </a:t>
            </a:r>
            <a:r>
              <a:rPr lang="en-US" sz="2000" b="1" dirty="0">
                <a:latin typeface="Times New Roman" pitchFamily="18" charset="0"/>
                <a:cs typeface="Times New Roman" pitchFamily="18" charset="0"/>
              </a:rPr>
              <a:t>plant</a:t>
            </a:r>
            <a:r>
              <a:rPr lang="en-US" sz="2000" dirty="0">
                <a:latin typeface="Times New Roman" pitchFamily="18" charset="0"/>
                <a:cs typeface="Times New Roman" pitchFamily="18" charset="0"/>
              </a:rPr>
              <a:t> foods, but fortified </a:t>
            </a:r>
            <a:r>
              <a:rPr lang="en-US" sz="2000" b="1" dirty="0">
                <a:latin typeface="Times New Roman" pitchFamily="18" charset="0"/>
                <a:cs typeface="Times New Roman" pitchFamily="18" charset="0"/>
              </a:rPr>
              <a:t>breakfast cereals</a:t>
            </a:r>
            <a:r>
              <a:rPr lang="en-US" sz="2000" dirty="0">
                <a:latin typeface="Times New Roman" pitchFamily="18" charset="0"/>
                <a:cs typeface="Times New Roman" pitchFamily="18" charset="0"/>
              </a:rPr>
              <a:t> are a readily available source of vitamin B12 with high bioavailability for vegetarians</a:t>
            </a:r>
            <a:r>
              <a:rPr lang="en-US" sz="2000" dirty="0" smtClean="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Deficiency:-</a:t>
            </a:r>
            <a:r>
              <a:rPr lang="en-US" sz="2000" dirty="0">
                <a:latin typeface="Times New Roman" pitchFamily="18" charset="0"/>
                <a:cs typeface="Times New Roman" pitchFamily="18" charset="0"/>
              </a:rPr>
              <a:t>Vitamin B12 deficiency affects bone marrow, intestinal tract and neurological system. In vitamin B12 deficiency these systems are affected because DNA synthesis, methionine synthesis and fatty acid synthesis are </a:t>
            </a:r>
            <a:r>
              <a:rPr lang="en-US" sz="2000" dirty="0" smtClean="0">
                <a:latin typeface="Times New Roman" pitchFamily="18" charset="0"/>
                <a:cs typeface="Times New Roman" pitchFamily="18" charset="0"/>
              </a:rPr>
              <a:t>altered.</a:t>
            </a:r>
          </a:p>
          <a:p>
            <a:pPr marL="0" indent="0">
              <a:buNone/>
            </a:pPr>
            <a:r>
              <a:rPr lang="en-US" sz="2000" b="1" dirty="0">
                <a:latin typeface="Times New Roman" pitchFamily="18" charset="0"/>
                <a:cs typeface="Times New Roman" pitchFamily="18" charset="0"/>
              </a:rPr>
              <a:t>PANTOTHENIC ACID (VITAMIN B5</a:t>
            </a:r>
            <a:r>
              <a:rPr lang="en-US" sz="2000" b="1"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p>
          <a:p>
            <a:pPr marL="0" indent="0">
              <a:buNone/>
            </a:pPr>
            <a:r>
              <a:rPr lang="en-US" sz="2000" b="1" dirty="0">
                <a:latin typeface="Times New Roman" pitchFamily="18" charset="0"/>
                <a:cs typeface="Times New Roman" pitchFamily="18" charset="0"/>
              </a:rPr>
              <a:t>Sources:- </a:t>
            </a:r>
            <a:r>
              <a:rPr lang="en-US" sz="2000" dirty="0">
                <a:latin typeface="Times New Roman" pitchFamily="18" charset="0"/>
                <a:cs typeface="Times New Roman" pitchFamily="18" charset="0"/>
              </a:rPr>
              <a:t>Organ meat, liver, milk, whole cereals, legumes and eggs are </a:t>
            </a:r>
            <a:r>
              <a:rPr lang="en-US" sz="2000" b="1" dirty="0">
                <a:latin typeface="Times New Roman" pitchFamily="18" charset="0"/>
                <a:cs typeface="Times New Roman" pitchFamily="18" charset="0"/>
              </a:rPr>
              <a:t>good sources</a:t>
            </a:r>
            <a:r>
              <a:rPr lang="en-US" sz="2000" dirty="0">
                <a:latin typeface="Times New Roman" pitchFamily="18" charset="0"/>
                <a:cs typeface="Times New Roman" pitchFamily="18" charset="0"/>
              </a:rPr>
              <a:t>. Vegetables and fruits are </a:t>
            </a:r>
            <a:r>
              <a:rPr lang="en-US" sz="2000" b="1" dirty="0">
                <a:latin typeface="Times New Roman" pitchFamily="18" charset="0"/>
                <a:cs typeface="Times New Roman" pitchFamily="18" charset="0"/>
              </a:rPr>
              <a:t>poor sources.</a:t>
            </a:r>
          </a:p>
          <a:p>
            <a:pPr marL="0" indent="0">
              <a:buNone/>
            </a:pPr>
            <a:r>
              <a:rPr lang="en-US" sz="2000" b="1" dirty="0">
                <a:latin typeface="Times New Roman" pitchFamily="18" charset="0"/>
                <a:cs typeface="Times New Roman" pitchFamily="18" charset="0"/>
              </a:rPr>
              <a:t>Deficiency:- </a:t>
            </a:r>
            <a:r>
              <a:rPr lang="en-US" sz="2000" dirty="0">
                <a:latin typeface="Times New Roman" pitchFamily="18" charset="0"/>
                <a:cs typeface="Times New Roman" pitchFamily="18" charset="0"/>
              </a:rPr>
              <a:t>It cause burning feet, abdominal cramps, restlessness and fatigue in humans</a:t>
            </a:r>
            <a:r>
              <a:rPr lang="en-US" sz="2000" dirty="0"/>
              <a:t>.</a:t>
            </a:r>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VITAMIN C (ASCORBIC ACID)</a:t>
            </a:r>
          </a:p>
          <a:p>
            <a:pPr marL="0" indent="0" algn="just">
              <a:buNone/>
            </a:pPr>
            <a:r>
              <a:rPr lang="en-US" sz="2000" b="1" dirty="0" smtClean="0">
                <a:latin typeface="Times New Roman" pitchFamily="18" charset="0"/>
                <a:cs typeface="Times New Roman" pitchFamily="18" charset="0"/>
              </a:rPr>
              <a:t>Sources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Guava, coriander and </a:t>
            </a:r>
            <a:r>
              <a:rPr lang="en-US" sz="2000" dirty="0" err="1">
                <a:latin typeface="Times New Roman" pitchFamily="18" charset="0"/>
                <a:cs typeface="Times New Roman" pitchFamily="18" charset="0"/>
              </a:rPr>
              <a:t>amarnath</a:t>
            </a:r>
            <a:r>
              <a:rPr lang="en-US" sz="2000" dirty="0">
                <a:latin typeface="Times New Roman" pitchFamily="18" charset="0"/>
                <a:cs typeface="Times New Roman" pitchFamily="18" charset="0"/>
              </a:rPr>
              <a:t> leaves, and cabbage are </a:t>
            </a:r>
            <a:r>
              <a:rPr lang="en-US" sz="2000" b="1" dirty="0">
                <a:latin typeface="Times New Roman" pitchFamily="18" charset="0"/>
                <a:cs typeface="Times New Roman" pitchFamily="18" charset="0"/>
              </a:rPr>
              <a:t>rich sources</a:t>
            </a:r>
            <a:r>
              <a:rPr lang="en-US" sz="2000" dirty="0">
                <a:latin typeface="Times New Roman" pitchFamily="18" charset="0"/>
                <a:cs typeface="Times New Roman" pitchFamily="18" charset="0"/>
              </a:rPr>
              <a:t>. Fruits like lemon, orange, pineapple, papaya, mango and tomato are </a:t>
            </a:r>
            <a:r>
              <a:rPr lang="en-US" sz="2000" b="1" dirty="0">
                <a:latin typeface="Times New Roman" pitchFamily="18" charset="0"/>
                <a:cs typeface="Times New Roman" pitchFamily="18" charset="0"/>
              </a:rPr>
              <a:t>good sources</a:t>
            </a:r>
            <a:r>
              <a:rPr lang="en-US" sz="2000" dirty="0">
                <a:latin typeface="Times New Roman" pitchFamily="18" charset="0"/>
                <a:cs typeface="Times New Roman" pitchFamily="18" charset="0"/>
              </a:rPr>
              <a:t>. Apples, bananas and grapes are </a:t>
            </a:r>
            <a:r>
              <a:rPr lang="en-US" sz="2000" b="1" dirty="0">
                <a:latin typeface="Times New Roman" pitchFamily="18" charset="0"/>
                <a:cs typeface="Times New Roman" pitchFamily="18" charset="0"/>
              </a:rPr>
              <a:t>fair sources</a:t>
            </a:r>
            <a:r>
              <a:rPr lang="en-US" sz="2000" dirty="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Deficiency</a:t>
            </a:r>
            <a:r>
              <a:rPr lang="en-US" sz="2000" dirty="0">
                <a:latin typeface="Times New Roman" pitchFamily="18" charset="0"/>
                <a:cs typeface="Times New Roman" pitchFamily="18" charset="0"/>
              </a:rPr>
              <a:t>:- 1. In adults deficiency of vitamin C causes scurvy. But it rarely occurs in normal people. The symptoms of scurvy are (a) </a:t>
            </a:r>
            <a:r>
              <a:rPr lang="en-US" sz="2000" dirty="0" err="1">
                <a:latin typeface="Times New Roman" pitchFamily="18" charset="0"/>
                <a:cs typeface="Times New Roman" pitchFamily="18" charset="0"/>
              </a:rPr>
              <a:t>Haemorrhages</a:t>
            </a:r>
            <a:r>
              <a:rPr lang="en-US" sz="2000" dirty="0">
                <a:latin typeface="Times New Roman" pitchFamily="18" charset="0"/>
                <a:cs typeface="Times New Roman" pitchFamily="18" charset="0"/>
              </a:rPr>
              <a:t> in various tissues particularly in inside of thigh and fore arm muscles. It may be due to capillary fragility. (b) General weakness and </a:t>
            </a:r>
            <a:r>
              <a:rPr lang="en-US" sz="2000" dirty="0" err="1">
                <a:latin typeface="Times New Roman" pitchFamily="18" charset="0"/>
                <a:cs typeface="Times New Roman" pitchFamily="18" charset="0"/>
              </a:rPr>
              <a:t>anaemia</a:t>
            </a:r>
            <a:r>
              <a:rPr lang="en-US" sz="2000" dirty="0">
                <a:latin typeface="Times New Roman" pitchFamily="18" charset="0"/>
                <a:cs typeface="Times New Roman" pitchFamily="18" charset="0"/>
              </a:rPr>
              <a:t>. (c) Swollen joints, swollen gums and loose tooth. (d) Susceptible for infections. (e) Delayed wound healing. (f) Bone fragility and osteoporosis.</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277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381000"/>
            <a:ext cx="8610600" cy="6172200"/>
          </a:xfrm>
        </p:spPr>
        <p:txBody>
          <a:bodyPr>
            <a:normAutofit/>
          </a:bodyPr>
          <a:lstStyle/>
          <a:p>
            <a:pPr marL="0" indent="0">
              <a:lnSpc>
                <a:spcPct val="90000"/>
              </a:lnSpc>
              <a:buNone/>
            </a:pPr>
            <a:r>
              <a:rPr lang="en-US" sz="2000" b="1" dirty="0">
                <a:solidFill>
                  <a:srgbClr val="5B6262"/>
                </a:solidFill>
                <a:latin typeface="Times New Roman" pitchFamily="18" charset="0"/>
                <a:cs typeface="Times New Roman" pitchFamily="18" charset="0"/>
              </a:rPr>
              <a:t>Metallic </a:t>
            </a:r>
            <a:r>
              <a:rPr lang="en-US" sz="2000" b="1" dirty="0" smtClean="0">
                <a:solidFill>
                  <a:srgbClr val="5B6262"/>
                </a:solidFill>
                <a:latin typeface="Times New Roman" pitchFamily="18" charset="0"/>
                <a:cs typeface="Times New Roman" pitchFamily="18" charset="0"/>
              </a:rPr>
              <a:t>bonding</a:t>
            </a:r>
          </a:p>
          <a:p>
            <a:pPr>
              <a:lnSpc>
                <a:spcPct val="90000"/>
              </a:lnSpc>
            </a:pPr>
            <a:r>
              <a:rPr lang="en-US" sz="2000" dirty="0" smtClean="0">
                <a:solidFill>
                  <a:srgbClr val="5B6262"/>
                </a:solidFill>
                <a:latin typeface="Times New Roman" pitchFamily="18" charset="0"/>
                <a:cs typeface="Times New Roman" pitchFamily="18" charset="0"/>
              </a:rPr>
              <a:t>Occurs </a:t>
            </a:r>
            <a:r>
              <a:rPr lang="en-US" sz="2000" dirty="0">
                <a:solidFill>
                  <a:srgbClr val="5B6262"/>
                </a:solidFill>
                <a:latin typeface="Times New Roman" pitchFamily="18" charset="0"/>
                <a:cs typeface="Times New Roman" pitchFamily="18" charset="0"/>
              </a:rPr>
              <a:t>between </a:t>
            </a:r>
            <a:r>
              <a:rPr lang="en-US" sz="2000" i="1" dirty="0">
                <a:solidFill>
                  <a:srgbClr val="5B6262"/>
                </a:solidFill>
                <a:latin typeface="Times New Roman" pitchFamily="18" charset="0"/>
                <a:cs typeface="Times New Roman" pitchFamily="18" charset="0"/>
              </a:rPr>
              <a:t>like</a:t>
            </a:r>
            <a:r>
              <a:rPr lang="en-US" sz="2000" dirty="0">
                <a:solidFill>
                  <a:srgbClr val="5B6262"/>
                </a:solidFill>
                <a:latin typeface="Times New Roman" pitchFamily="18" charset="0"/>
                <a:cs typeface="Times New Roman" pitchFamily="18" charset="0"/>
              </a:rPr>
              <a:t> atoms of a metal in the free </a:t>
            </a:r>
            <a:r>
              <a:rPr lang="en-US" sz="2000" dirty="0" smtClean="0">
                <a:solidFill>
                  <a:srgbClr val="5B6262"/>
                </a:solidFill>
                <a:latin typeface="Times New Roman" pitchFamily="18" charset="0"/>
                <a:cs typeface="Times New Roman" pitchFamily="18" charset="0"/>
              </a:rPr>
              <a:t>state</a:t>
            </a:r>
          </a:p>
          <a:p>
            <a:pPr>
              <a:lnSpc>
                <a:spcPct val="90000"/>
              </a:lnSpc>
            </a:pPr>
            <a:r>
              <a:rPr lang="en-US" sz="2000" dirty="0" smtClean="0">
                <a:solidFill>
                  <a:srgbClr val="5B6262"/>
                </a:solidFill>
                <a:latin typeface="Times New Roman" pitchFamily="18" charset="0"/>
                <a:cs typeface="Times New Roman" pitchFamily="18" charset="0"/>
              </a:rPr>
              <a:t>Valence </a:t>
            </a:r>
            <a:r>
              <a:rPr lang="en-US" sz="2000" dirty="0">
                <a:solidFill>
                  <a:srgbClr val="5B6262"/>
                </a:solidFill>
                <a:latin typeface="Times New Roman" pitchFamily="18" charset="0"/>
                <a:cs typeface="Times New Roman" pitchFamily="18" charset="0"/>
              </a:rPr>
              <a:t>e- are mobile (move freely among all metal </a:t>
            </a:r>
            <a:r>
              <a:rPr lang="en-US" sz="2000" dirty="0" smtClean="0">
                <a:solidFill>
                  <a:srgbClr val="5B6262"/>
                </a:solidFill>
                <a:latin typeface="Times New Roman" pitchFamily="18" charset="0"/>
                <a:cs typeface="Times New Roman" pitchFamily="18" charset="0"/>
              </a:rPr>
              <a:t>atoms)</a:t>
            </a:r>
          </a:p>
          <a:p>
            <a:pPr>
              <a:lnSpc>
                <a:spcPct val="90000"/>
              </a:lnSpc>
            </a:pPr>
            <a:r>
              <a:rPr lang="en-US" sz="2000" dirty="0" smtClean="0">
                <a:solidFill>
                  <a:srgbClr val="5B6262"/>
                </a:solidFill>
                <a:latin typeface="Times New Roman" pitchFamily="18" charset="0"/>
                <a:cs typeface="Times New Roman" pitchFamily="18" charset="0"/>
              </a:rPr>
              <a:t>Positive </a:t>
            </a:r>
            <a:r>
              <a:rPr lang="en-US" sz="2000" dirty="0">
                <a:solidFill>
                  <a:srgbClr val="5B6262"/>
                </a:solidFill>
                <a:latin typeface="Times New Roman" pitchFamily="18" charset="0"/>
                <a:cs typeface="Times New Roman" pitchFamily="18" charset="0"/>
              </a:rPr>
              <a:t>ions in a sea of </a:t>
            </a:r>
            <a:r>
              <a:rPr lang="en-US" sz="2000" dirty="0" smtClean="0">
                <a:solidFill>
                  <a:srgbClr val="5B6262"/>
                </a:solidFill>
                <a:latin typeface="Times New Roman" pitchFamily="18" charset="0"/>
                <a:cs typeface="Times New Roman" pitchFamily="18" charset="0"/>
              </a:rPr>
              <a:t>electrons</a:t>
            </a:r>
          </a:p>
          <a:p>
            <a:pPr marL="0" indent="0">
              <a:lnSpc>
                <a:spcPct val="90000"/>
              </a:lnSpc>
              <a:buNone/>
            </a:pPr>
            <a:r>
              <a:rPr lang="en-US" sz="2000" b="1" u="sng" dirty="0" smtClean="0">
                <a:solidFill>
                  <a:srgbClr val="5B6262"/>
                </a:solidFill>
                <a:latin typeface="Times New Roman" pitchFamily="18" charset="0"/>
                <a:cs typeface="Times New Roman" pitchFamily="18" charset="0"/>
              </a:rPr>
              <a:t>Metallic bond properties:-</a:t>
            </a:r>
            <a:endParaRPr lang="en-US" sz="2000" b="1" u="sng" dirty="0">
              <a:solidFill>
                <a:srgbClr val="5B6262"/>
              </a:solidFill>
              <a:latin typeface="Times New Roman" pitchFamily="18" charset="0"/>
              <a:cs typeface="Times New Roman" pitchFamily="18" charset="0"/>
            </a:endParaRPr>
          </a:p>
          <a:p>
            <a:pPr>
              <a:lnSpc>
                <a:spcPct val="90000"/>
              </a:lnSpc>
            </a:pPr>
            <a:r>
              <a:rPr lang="en-US" sz="2000" dirty="0" smtClean="0">
                <a:solidFill>
                  <a:srgbClr val="5B6262"/>
                </a:solidFill>
                <a:latin typeface="Times New Roman" pitchFamily="18" charset="0"/>
                <a:cs typeface="Times New Roman" pitchFamily="18" charset="0"/>
              </a:rPr>
              <a:t>High </a:t>
            </a:r>
            <a:r>
              <a:rPr lang="en-US" sz="2000" dirty="0" err="1">
                <a:solidFill>
                  <a:srgbClr val="5B6262"/>
                </a:solidFill>
                <a:latin typeface="Times New Roman" pitchFamily="18" charset="0"/>
                <a:cs typeface="Times New Roman" pitchFamily="18" charset="0"/>
              </a:rPr>
              <a:t>mp</a:t>
            </a:r>
            <a:r>
              <a:rPr lang="en-US" sz="2000" dirty="0">
                <a:solidFill>
                  <a:srgbClr val="5B6262"/>
                </a:solidFill>
                <a:latin typeface="Times New Roman" pitchFamily="18" charset="0"/>
                <a:cs typeface="Times New Roman" pitchFamily="18" charset="0"/>
              </a:rPr>
              <a:t> temps, ductile, malleable, </a:t>
            </a:r>
            <a:r>
              <a:rPr lang="en-US" sz="2000" dirty="0" smtClean="0">
                <a:solidFill>
                  <a:srgbClr val="5B6262"/>
                </a:solidFill>
                <a:latin typeface="Times New Roman" pitchFamily="18" charset="0"/>
                <a:cs typeface="Times New Roman" pitchFamily="18" charset="0"/>
              </a:rPr>
              <a:t>shiny</a:t>
            </a:r>
          </a:p>
          <a:p>
            <a:pPr>
              <a:lnSpc>
                <a:spcPct val="90000"/>
              </a:lnSpc>
            </a:pPr>
            <a:r>
              <a:rPr lang="en-US" sz="2000" dirty="0" smtClean="0">
                <a:solidFill>
                  <a:srgbClr val="5B6262"/>
                </a:solidFill>
                <a:latin typeface="Times New Roman" pitchFamily="18" charset="0"/>
                <a:cs typeface="Times New Roman" pitchFamily="18" charset="0"/>
              </a:rPr>
              <a:t>Hard substances</a:t>
            </a:r>
          </a:p>
          <a:p>
            <a:pPr>
              <a:lnSpc>
                <a:spcPct val="90000"/>
              </a:lnSpc>
            </a:pPr>
            <a:r>
              <a:rPr lang="en-US" sz="2000" dirty="0" smtClean="0">
                <a:solidFill>
                  <a:srgbClr val="5B6262"/>
                </a:solidFill>
                <a:latin typeface="Times New Roman" pitchFamily="18" charset="0"/>
                <a:cs typeface="Times New Roman" pitchFamily="18" charset="0"/>
              </a:rPr>
              <a:t>Good </a:t>
            </a:r>
            <a:r>
              <a:rPr lang="en-US" sz="2000" dirty="0">
                <a:solidFill>
                  <a:srgbClr val="5B6262"/>
                </a:solidFill>
                <a:latin typeface="Times New Roman" pitchFamily="18" charset="0"/>
                <a:cs typeface="Times New Roman" pitchFamily="18" charset="0"/>
              </a:rPr>
              <a:t>conductors of heat and </a:t>
            </a:r>
            <a:r>
              <a:rPr lang="en-US" sz="2000" dirty="0" smtClean="0">
                <a:solidFill>
                  <a:srgbClr val="5B6262"/>
                </a:solidFill>
                <a:latin typeface="Times New Roman" pitchFamily="18" charset="0"/>
                <a:cs typeface="Times New Roman" pitchFamily="18" charset="0"/>
              </a:rPr>
              <a:t>electricity </a:t>
            </a:r>
            <a:r>
              <a:rPr lang="en-US" sz="2000" dirty="0">
                <a:solidFill>
                  <a:srgbClr val="5B6262"/>
                </a:solidFill>
                <a:latin typeface="Times New Roman" pitchFamily="18" charset="0"/>
                <a:cs typeface="Times New Roman" pitchFamily="18" charset="0"/>
              </a:rPr>
              <a:t>as (s) and (l</a:t>
            </a:r>
            <a:r>
              <a:rPr lang="en-US" sz="2000" dirty="0" smtClean="0">
                <a:solidFill>
                  <a:srgbClr val="717A7A"/>
                </a:solidFill>
                <a:latin typeface="Times New Roman" pitchFamily="18" charset="0"/>
                <a:cs typeface="Times New Roman" pitchFamily="18" charset="0"/>
              </a:rPr>
              <a:t>)</a:t>
            </a:r>
          </a:p>
          <a:p>
            <a:pPr marL="0" indent="0">
              <a:lnSpc>
                <a:spcPct val="90000"/>
              </a:lnSpc>
              <a:buNone/>
            </a:pPr>
            <a:r>
              <a:rPr lang="en-US" sz="2000" dirty="0">
                <a:solidFill>
                  <a:srgbClr val="5B6262"/>
                </a:solidFill>
                <a:latin typeface="Times New Roman" pitchFamily="18" charset="0"/>
                <a:cs typeface="Times New Roman" pitchFamily="18" charset="0"/>
              </a:rPr>
              <a:t>It’s the </a:t>
            </a:r>
            <a:r>
              <a:rPr lang="en-US" sz="2000" b="1" dirty="0">
                <a:solidFill>
                  <a:srgbClr val="5B6262"/>
                </a:solidFill>
                <a:latin typeface="Times New Roman" pitchFamily="18" charset="0"/>
                <a:cs typeface="Times New Roman" pitchFamily="18" charset="0"/>
              </a:rPr>
              <a:t>mobile electrons</a:t>
            </a:r>
            <a:r>
              <a:rPr lang="en-US" sz="2000" dirty="0">
                <a:solidFill>
                  <a:srgbClr val="5B6262"/>
                </a:solidFill>
                <a:latin typeface="Times New Roman" pitchFamily="18" charset="0"/>
                <a:cs typeface="Times New Roman" pitchFamily="18" charset="0"/>
              </a:rPr>
              <a:t> that enable </a:t>
            </a:r>
            <a:r>
              <a:rPr lang="en-US" sz="2000" dirty="0" smtClean="0">
                <a:solidFill>
                  <a:srgbClr val="5B6262"/>
                </a:solidFill>
                <a:latin typeface="Times New Roman" pitchFamily="18" charset="0"/>
                <a:cs typeface="Times New Roman" pitchFamily="18" charset="0"/>
              </a:rPr>
              <a:t>metals </a:t>
            </a:r>
            <a:r>
              <a:rPr lang="en-US" sz="2000" dirty="0">
                <a:solidFill>
                  <a:srgbClr val="5B6262"/>
                </a:solidFill>
                <a:latin typeface="Times New Roman" pitchFamily="18" charset="0"/>
                <a:cs typeface="Times New Roman" pitchFamily="18" charset="0"/>
              </a:rPr>
              <a:t>to conduct </a:t>
            </a:r>
            <a:r>
              <a:rPr lang="en-US" sz="2000" dirty="0" smtClean="0">
                <a:solidFill>
                  <a:srgbClr val="5B6262"/>
                </a:solidFill>
                <a:latin typeface="Times New Roman" pitchFamily="18" charset="0"/>
                <a:cs typeface="Times New Roman" pitchFamily="18" charset="0"/>
              </a:rPr>
              <a:t>electricity</a:t>
            </a:r>
          </a:p>
          <a:p>
            <a:pPr marL="0" indent="0">
              <a:lnSpc>
                <a:spcPct val="90000"/>
              </a:lnSpc>
              <a:buNone/>
            </a:pPr>
            <a:endParaRPr lang="en-US" sz="2000" dirty="0">
              <a:latin typeface="Times New Roman" pitchFamily="18" charset="0"/>
              <a:cs typeface="Times New Roman" pitchFamily="18" charset="0"/>
            </a:endParaRPr>
          </a:p>
          <a:p>
            <a:pPr marL="0" indent="0">
              <a:lnSpc>
                <a:spcPct val="90000"/>
              </a:lnSpc>
              <a:buNone/>
            </a:pPr>
            <a:endParaRPr lang="en-US" sz="2000"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886200"/>
            <a:ext cx="335280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74787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228600"/>
            <a:ext cx="8991600" cy="6629400"/>
          </a:xfrm>
        </p:spPr>
        <p:txBody>
          <a:bodyPr>
            <a:normAutofit lnSpcReduction="10000"/>
          </a:bodyPr>
          <a:lstStyle/>
          <a:p>
            <a:pPr marL="0" indent="0" algn="just">
              <a:buNone/>
            </a:pPr>
            <a:r>
              <a:rPr lang="en-US" sz="2000" b="1" dirty="0">
                <a:latin typeface="Times New Roman" pitchFamily="18" charset="0"/>
                <a:cs typeface="Times New Roman" pitchFamily="18" charset="0"/>
              </a:rPr>
              <a:t>FAT SOLUBLE VITAMINS</a:t>
            </a:r>
          </a:p>
          <a:p>
            <a:pPr marL="0" indent="0" algn="just">
              <a:buNone/>
            </a:pPr>
            <a:r>
              <a:rPr lang="en-US" sz="2000" b="1" dirty="0">
                <a:latin typeface="Times New Roman" pitchFamily="18" charset="0"/>
                <a:cs typeface="Times New Roman" pitchFamily="18" charset="0"/>
              </a:rPr>
              <a:t>VITAMIN A</a:t>
            </a:r>
          </a:p>
          <a:p>
            <a:pPr marL="0" indent="0" algn="just">
              <a:buNone/>
            </a:pPr>
            <a:r>
              <a:rPr lang="en-US" sz="2000" b="1" dirty="0" smtClean="0">
                <a:latin typeface="Times New Roman" pitchFamily="18" charset="0"/>
                <a:cs typeface="Times New Roman" pitchFamily="18" charset="0"/>
              </a:rPr>
              <a:t>Sources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Animal sources:- </a:t>
            </a:r>
            <a:r>
              <a:rPr lang="en-US" sz="2000" dirty="0">
                <a:latin typeface="Times New Roman" pitchFamily="18" charset="0"/>
                <a:cs typeface="Times New Roman" pitchFamily="18" charset="0"/>
              </a:rPr>
              <a:t>Marine fish oils like cod liver oil and shark liver oils are excellent sources. Liver of sheep or goat is also excellent source. Butter, egg, and milk are good sources. Freshwater fish contain Vitamin A. Leafy vegetables. coriander leaves, curry leaves, spinach and cabbage are good sources. Yellow vegetables like carrot, pumpkin and sweet potato and ripe tomatoes also contain appreciable amounts of vitamin A. Fruits</a:t>
            </a:r>
          </a:p>
          <a:p>
            <a:pPr marL="0" indent="0" algn="just">
              <a:buNone/>
            </a:pPr>
            <a:r>
              <a:rPr lang="en-US" sz="2000" b="1" dirty="0">
                <a:latin typeface="Times New Roman" pitchFamily="18" charset="0"/>
                <a:cs typeface="Times New Roman" pitchFamily="18" charset="0"/>
              </a:rPr>
              <a:t>Deficiency:-</a:t>
            </a:r>
            <a:r>
              <a:rPr lang="en-US" sz="2000" dirty="0">
                <a:latin typeface="Times New Roman" pitchFamily="18" charset="0"/>
                <a:cs typeface="Times New Roman" pitchFamily="18" charset="0"/>
              </a:rPr>
              <a:t> 1. Night blindness. 2. Growth of bone and formation of tooth are defective. 3. Nerve growth also affected. Degeneration of myelin sheath occurs. 4. Deposition of keratin in skin (</a:t>
            </a:r>
            <a:r>
              <a:rPr lang="en-US" sz="2000" dirty="0" err="1">
                <a:latin typeface="Times New Roman" pitchFamily="18" charset="0"/>
                <a:cs typeface="Times New Roman" pitchFamily="18" charset="0"/>
              </a:rPr>
              <a:t>xeroderma</a:t>
            </a:r>
            <a:r>
              <a:rPr lang="en-US" sz="2000" dirty="0">
                <a:latin typeface="Times New Roman" pitchFamily="18" charset="0"/>
                <a:cs typeface="Times New Roman" pitchFamily="18" charset="0"/>
              </a:rPr>
              <a:t>) gives rise to characteristic toad skin appearance. 6. Reproductive disorders. 7. Degenerative changes in kidneys</a:t>
            </a:r>
            <a:r>
              <a:rPr lang="en-US" sz="2000"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VITAMIN </a:t>
            </a:r>
            <a:r>
              <a:rPr lang="en-US" sz="2000" b="1" dirty="0">
                <a:latin typeface="Times New Roman" pitchFamily="18" charset="0"/>
                <a:cs typeface="Times New Roman" pitchFamily="18" charset="0"/>
              </a:rPr>
              <a:t>D</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Sources</a:t>
            </a:r>
            <a:r>
              <a:rPr lang="en-US" sz="2000" dirty="0">
                <a:latin typeface="Times New Roman" pitchFamily="18" charset="0"/>
                <a:cs typeface="Times New Roman" pitchFamily="18" charset="0"/>
              </a:rPr>
              <a:t>:- Vitamin D is mostly present in foods of animal origin.  Marine fish liver oils like halibut fish liver oil, cod liver oil and shark liver oil are </a:t>
            </a:r>
            <a:r>
              <a:rPr lang="en-US" sz="2000" b="1" dirty="0">
                <a:latin typeface="Times New Roman" pitchFamily="18" charset="0"/>
                <a:cs typeface="Times New Roman" pitchFamily="18" charset="0"/>
              </a:rPr>
              <a:t>good sources</a:t>
            </a:r>
            <a:r>
              <a:rPr lang="en-US" sz="2000" dirty="0">
                <a:latin typeface="Times New Roman" pitchFamily="18" charset="0"/>
                <a:cs typeface="Times New Roman" pitchFamily="18" charset="0"/>
              </a:rPr>
              <a:t>. Sardines fish, egg yolk and butter contains small amounts. However, milk is a </a:t>
            </a:r>
            <a:r>
              <a:rPr lang="en-US" sz="2000" b="1" dirty="0">
                <a:latin typeface="Times New Roman" pitchFamily="18" charset="0"/>
                <a:cs typeface="Times New Roman" pitchFamily="18" charset="0"/>
              </a:rPr>
              <a:t>poor Deficiency:- </a:t>
            </a:r>
            <a:r>
              <a:rPr lang="en-US" sz="2000" dirty="0">
                <a:latin typeface="Times New Roman" pitchFamily="18" charset="0"/>
                <a:cs typeface="Times New Roman" pitchFamily="18" charset="0"/>
              </a:rPr>
              <a:t>Rickets In children vitamin D deficiency causes rickets, results in soft bones. This leads to deformities in skull, chest, spine, legs and pelvis. It is seen in pregnant women and women with inappropriate diet. Skeletal pain is early sign. Deformities of ribs, spine, pelvis and legs are seen. Osteoporosis, Vitamin D deficiency causes osteoporosis in old people. Symptoms are bone pain and porous bones. Bone fractures are common.</a:t>
            </a:r>
          </a:p>
          <a:p>
            <a:pPr marL="0" indent="0" algn="just">
              <a:buNone/>
            </a:pPr>
            <a:r>
              <a:rPr lang="en-US" sz="2000" b="1" dirty="0" smtClean="0">
                <a:latin typeface="Times New Roman" pitchFamily="18" charset="0"/>
                <a:cs typeface="Times New Roman" pitchFamily="18" charset="0"/>
              </a:rPr>
              <a:t>source </a:t>
            </a:r>
            <a:r>
              <a:rPr lang="en-US" sz="2000" dirty="0">
                <a:latin typeface="Times New Roman" pitchFamily="18" charset="0"/>
                <a:cs typeface="Times New Roman" pitchFamily="18" charset="0"/>
              </a:rPr>
              <a:t>of vitamin D, Mushrooms contain </a:t>
            </a:r>
            <a:r>
              <a:rPr lang="en-US" sz="2000" b="1" dirty="0">
                <a:latin typeface="Times New Roman" pitchFamily="18" charset="0"/>
                <a:cs typeface="Times New Roman" pitchFamily="18" charset="0"/>
              </a:rPr>
              <a:t>small amounts </a:t>
            </a:r>
            <a:r>
              <a:rPr lang="en-US" sz="2000" dirty="0">
                <a:latin typeface="Times New Roman" pitchFamily="18" charset="0"/>
                <a:cs typeface="Times New Roman" pitchFamily="18" charset="0"/>
              </a:rPr>
              <a:t>of vitamin D</a:t>
            </a:r>
            <a:endParaRPr lang="en-US" sz="2000" dirty="0"/>
          </a:p>
        </p:txBody>
      </p:sp>
    </p:spTree>
    <p:extLst>
      <p:ext uri="{BB962C8B-B14F-4D97-AF65-F5344CB8AC3E}">
        <p14:creationId xmlns:p14="http://schemas.microsoft.com/office/powerpoint/2010/main" val="34325029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228600"/>
            <a:ext cx="8915400" cy="6400800"/>
          </a:xfrm>
        </p:spPr>
        <p:txBody>
          <a:bodyPr>
            <a:normAutofit/>
          </a:bodyPr>
          <a:lstStyle/>
          <a:p>
            <a:pPr marL="0" indent="0" algn="just">
              <a:buNone/>
            </a:pPr>
            <a:r>
              <a:rPr lang="en-US" sz="2000" b="1" dirty="0">
                <a:latin typeface="Times New Roman" pitchFamily="18" charset="0"/>
                <a:cs typeface="Times New Roman" pitchFamily="18" charset="0"/>
              </a:rPr>
              <a:t>VITAMIN E:-</a:t>
            </a:r>
          </a:p>
          <a:p>
            <a:pPr marL="0" indent="0" algn="just">
              <a:buNone/>
            </a:pPr>
            <a:r>
              <a:rPr lang="en-US" sz="2000" b="1" dirty="0" smtClean="0">
                <a:latin typeface="Times New Roman" pitchFamily="18" charset="0"/>
                <a:cs typeface="Times New Roman" pitchFamily="18" charset="0"/>
              </a:rPr>
              <a:t>Sources</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Cereal germ oils like wheat germ oil, corn germ oil and vegetable oils like coconut oil, sun flower oil, peanut oil, rice bran oil, palm oil, mustard oil, cotton seed oil and soya bean oil are rich sources of vitamin E. Vegetables, fruits and meat are relatively poor sources of vitamin E. </a:t>
            </a:r>
          </a:p>
          <a:p>
            <a:pPr marL="0" indent="0" algn="just">
              <a:buNone/>
            </a:pPr>
            <a:r>
              <a:rPr lang="en-US" sz="2000" b="1" dirty="0">
                <a:latin typeface="Times New Roman" pitchFamily="18" charset="0"/>
                <a:cs typeface="Times New Roman" pitchFamily="18" charset="0"/>
              </a:rPr>
              <a:t>Deficiency:- </a:t>
            </a:r>
            <a:r>
              <a:rPr lang="en-US" sz="2000" dirty="0">
                <a:latin typeface="Times New Roman" pitchFamily="18" charset="0"/>
                <a:cs typeface="Times New Roman" pitchFamily="18" charset="0"/>
              </a:rPr>
              <a:t>Vitamin E deficiency may cause </a:t>
            </a:r>
            <a:r>
              <a:rPr lang="en-US" sz="2000" b="1" dirty="0">
                <a:latin typeface="Times New Roman" pitchFamily="18" charset="0"/>
                <a:cs typeface="Times New Roman" pitchFamily="18" charset="0"/>
              </a:rPr>
              <a:t>disorientation </a:t>
            </a:r>
            <a:r>
              <a:rPr lang="en-US" sz="2000" dirty="0">
                <a:latin typeface="Times New Roman" pitchFamily="18" charset="0"/>
                <a:cs typeface="Times New Roman" pitchFamily="18" charset="0"/>
              </a:rPr>
              <a:t>and </a:t>
            </a:r>
            <a:r>
              <a:rPr lang="en-US" sz="2000" b="1" dirty="0">
                <a:latin typeface="Times New Roman" pitchFamily="18" charset="0"/>
                <a:cs typeface="Times New Roman" pitchFamily="18" charset="0"/>
              </a:rPr>
              <a:t>vision problems</a:t>
            </a:r>
            <a:r>
              <a:rPr lang="en-US" sz="2000" dirty="0">
                <a:latin typeface="Times New Roman" pitchFamily="18" charset="0"/>
                <a:cs typeface="Times New Roman" pitchFamily="18" charset="0"/>
              </a:rPr>
              <a:t>. Low levels of vitamin E can lead to </a:t>
            </a:r>
            <a:r>
              <a:rPr lang="en-US" sz="2000" b="1" dirty="0">
                <a:latin typeface="Times New Roman" pitchFamily="18" charset="0"/>
                <a:cs typeface="Times New Roman" pitchFamily="18" charset="0"/>
              </a:rPr>
              <a:t>Muscle weakness</a:t>
            </a:r>
            <a:r>
              <a:rPr lang="en-US" sz="2000" dirty="0">
                <a:latin typeface="Times New Roman" pitchFamily="18" charset="0"/>
                <a:cs typeface="Times New Roman" pitchFamily="18" charset="0"/>
              </a:rPr>
              <a:t>, Vitamin E is essential to the central nervous system.</a:t>
            </a:r>
          </a:p>
          <a:p>
            <a:pPr marL="0" indent="0" algn="just">
              <a:buNone/>
            </a:pPr>
            <a:r>
              <a:rPr lang="en-US" sz="2000" b="1" dirty="0">
                <a:latin typeface="Times New Roman" pitchFamily="18" charset="0"/>
                <a:cs typeface="Times New Roman" pitchFamily="18" charset="0"/>
              </a:rPr>
              <a:t>VITAMIN K:-</a:t>
            </a:r>
          </a:p>
          <a:p>
            <a:pPr marL="0" indent="0" algn="just">
              <a:buNone/>
            </a:pPr>
            <a:r>
              <a:rPr lang="en-US" sz="2000" b="1" dirty="0" smtClean="0">
                <a:latin typeface="Times New Roman" pitchFamily="18" charset="0"/>
                <a:cs typeface="Times New Roman" pitchFamily="18" charset="0"/>
              </a:rPr>
              <a:t>Sources</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Plant Sources </a:t>
            </a:r>
            <a:r>
              <a:rPr lang="en-US" sz="2000" dirty="0">
                <a:latin typeface="Times New Roman" pitchFamily="18" charset="0"/>
                <a:cs typeface="Times New Roman" pitchFamily="18" charset="0"/>
              </a:rPr>
              <a:t>Cauliflower, Cabbage, spinach, turnip greens, peas and soybean are rich sources. </a:t>
            </a:r>
            <a:r>
              <a:rPr lang="en-US" sz="2000" b="1" dirty="0">
                <a:latin typeface="Times New Roman" pitchFamily="18" charset="0"/>
                <a:cs typeface="Times New Roman" pitchFamily="18" charset="0"/>
              </a:rPr>
              <a:t>Animal sources </a:t>
            </a:r>
            <a:r>
              <a:rPr lang="en-US" sz="2000" dirty="0">
                <a:latin typeface="Times New Roman" pitchFamily="18" charset="0"/>
                <a:cs typeface="Times New Roman" pitchFamily="18" charset="0"/>
              </a:rPr>
              <a:t>Dairy products like cheese, butter and farm products like eggs and liver are good sources.</a:t>
            </a:r>
          </a:p>
          <a:p>
            <a:pPr marL="0" indent="0" algn="just">
              <a:buNone/>
            </a:pPr>
            <a:r>
              <a:rPr lang="en-US" sz="2000" b="1" dirty="0">
                <a:latin typeface="Times New Roman" pitchFamily="18" charset="0"/>
                <a:cs typeface="Times New Roman" pitchFamily="18" charset="0"/>
              </a:rPr>
              <a:t>Deficiency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Haemorrhage</a:t>
            </a:r>
            <a:r>
              <a:rPr lang="en-US" sz="2000" dirty="0">
                <a:latin typeface="Times New Roman" pitchFamily="18" charset="0"/>
                <a:cs typeface="Times New Roman" pitchFamily="18" charset="0"/>
              </a:rPr>
              <a:t> in the new born is most common vitamin K deficiency symptom. uncontrolled bleeding through nose and gastrointestinal tract is likely to occur. However it can be treated successfully with intra muscular injections of vitamin K. In adults vitamin K deficiency rarely occurs. However prolonged use of antibiotics may cause vitamin K deficiency due to elimination of intestinal flora.</a:t>
            </a:r>
          </a:p>
          <a:p>
            <a:pPr marL="0" indent="0">
              <a:buNone/>
            </a:pPr>
            <a:endParaRPr lang="en-US" sz="2000" dirty="0"/>
          </a:p>
        </p:txBody>
      </p:sp>
    </p:spTree>
    <p:extLst>
      <p:ext uri="{BB962C8B-B14F-4D97-AF65-F5344CB8AC3E}">
        <p14:creationId xmlns:p14="http://schemas.microsoft.com/office/powerpoint/2010/main" val="1704763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304800"/>
            <a:ext cx="8686800" cy="6553200"/>
          </a:xfrm>
        </p:spPr>
        <p:txBody>
          <a:bodyPr>
            <a:normAutofit lnSpcReduction="10000"/>
          </a:bodyPr>
          <a:lstStyle/>
          <a:p>
            <a:pPr marL="0" indent="0" algn="just">
              <a:buNone/>
            </a:pPr>
            <a:r>
              <a:rPr lang="en-US" sz="2000" b="1" dirty="0">
                <a:latin typeface="Times New Roman" pitchFamily="18" charset="0"/>
                <a:cs typeface="Times New Roman" pitchFamily="18" charset="0"/>
              </a:rPr>
              <a:t>IMPORTANCE:-</a:t>
            </a:r>
          </a:p>
          <a:p>
            <a:pPr marL="457200" indent="-457200" algn="just">
              <a:buAutoNum type="arabicPeriod"/>
            </a:pPr>
            <a:r>
              <a:rPr lang="en-US" sz="2000" dirty="0">
                <a:latin typeface="Times New Roman" pitchFamily="18" charset="0"/>
                <a:cs typeface="Times New Roman" pitchFamily="18" charset="0"/>
              </a:rPr>
              <a:t>Vitamins are essential for growth, maintenance and reproduction. However, they are not used for energy production.</a:t>
            </a:r>
          </a:p>
          <a:p>
            <a:pPr marL="457200" indent="-457200" algn="just">
              <a:buAutoNum type="arabicPeriod"/>
            </a:pPr>
            <a:r>
              <a:rPr lang="en-US" sz="2000" dirty="0">
                <a:latin typeface="Times New Roman" pitchFamily="18" charset="0"/>
                <a:cs typeface="Times New Roman" pitchFamily="18" charset="0"/>
              </a:rPr>
              <a:t>Fat soluble vitamins are required for normal </a:t>
            </a:r>
            <a:r>
              <a:rPr lang="en-US" sz="2000" dirty="0" err="1">
                <a:latin typeface="Times New Roman" pitchFamily="18" charset="0"/>
                <a:cs typeface="Times New Roman" pitchFamily="18" charset="0"/>
              </a:rPr>
              <a:t>colour</a:t>
            </a:r>
            <a:r>
              <a:rPr lang="en-US" sz="2000" dirty="0">
                <a:latin typeface="Times New Roman" pitchFamily="18" charset="0"/>
                <a:cs typeface="Times New Roman" pitchFamily="18" charset="0"/>
              </a:rPr>
              <a:t> vision, blood clotting, bone formation and maintenance of membrane structure.</a:t>
            </a:r>
          </a:p>
          <a:p>
            <a:pPr marL="457200" indent="-457200" algn="just">
              <a:buAutoNum type="arabicPeriod"/>
            </a:pPr>
            <a:r>
              <a:rPr lang="en-US" sz="2000" dirty="0">
                <a:latin typeface="Times New Roman" pitchFamily="18" charset="0"/>
                <a:cs typeface="Times New Roman" pitchFamily="18" charset="0"/>
              </a:rPr>
              <a:t>Most of the water soluble vitamins function as coenzymes or prosthetic groups of several enzymes involved in carbohydrate, lipid and amino acid metabolism etc.</a:t>
            </a:r>
          </a:p>
          <a:p>
            <a:pPr marL="457200" indent="-457200" algn="just">
              <a:buAutoNum type="arabicPeriod"/>
            </a:pPr>
            <a:r>
              <a:rPr lang="en-US" sz="2000" dirty="0">
                <a:latin typeface="Times New Roman" pitchFamily="18" charset="0"/>
                <a:cs typeface="Times New Roman" pitchFamily="18" charset="0"/>
              </a:rPr>
              <a:t>Vitamins A and D act as steroid hormones.</a:t>
            </a:r>
          </a:p>
          <a:p>
            <a:pPr marL="457200" indent="-457200" algn="just">
              <a:buAutoNum type="arabicPeriod"/>
            </a:pPr>
            <a:r>
              <a:rPr lang="en-US" sz="2000" dirty="0">
                <a:latin typeface="Times New Roman" pitchFamily="18" charset="0"/>
                <a:cs typeface="Times New Roman" pitchFamily="18" charset="0"/>
              </a:rPr>
              <a:t>Some vitamin analogs are used as drugs. For example folic acid analogs are used as anticancer agents and antibiotics.</a:t>
            </a:r>
          </a:p>
          <a:p>
            <a:pPr marL="457200" indent="-457200" algn="just">
              <a:buAutoNum type="arabicPeriod"/>
            </a:pPr>
            <a:r>
              <a:rPr lang="en-US" sz="2000" dirty="0">
                <a:latin typeface="Times New Roman" pitchFamily="18" charset="0"/>
                <a:cs typeface="Times New Roman" pitchFamily="18" charset="0"/>
              </a:rPr>
              <a:t>Moderate consumption of some vitamins is found to decrease occurrence or severity of some diseases. For example carotenes, Vitamin E and Vitamin D consumption at moderate level reduces incidence of cancer and cardiovascular diseases.</a:t>
            </a:r>
          </a:p>
          <a:p>
            <a:pPr marL="457200" indent="-457200" algn="just">
              <a:buAutoNum type="arabicPeriod"/>
            </a:pPr>
            <a:r>
              <a:rPr lang="en-US" sz="2000" dirty="0">
                <a:latin typeface="Times New Roman" pitchFamily="18" charset="0"/>
                <a:cs typeface="Times New Roman" pitchFamily="18" charset="0"/>
              </a:rPr>
              <a:t>Consumption of vitamin C in significant amounts reduces severity of cold. They slow down ageing process also. However, excessive consumption of fat soluble vitamins leads to toxicity. </a:t>
            </a:r>
          </a:p>
          <a:p>
            <a:pPr marL="457200" indent="-457200" algn="just">
              <a:buAutoNum type="arabicPeriod"/>
            </a:pPr>
            <a:r>
              <a:rPr lang="en-US" sz="2000" dirty="0" err="1">
                <a:latin typeface="Times New Roman" pitchFamily="18" charset="0"/>
                <a:cs typeface="Times New Roman" pitchFamily="18" charset="0"/>
              </a:rPr>
              <a:t>Vit</a:t>
            </a:r>
            <a:r>
              <a:rPr lang="en-US" sz="2000" dirty="0">
                <a:latin typeface="Times New Roman" pitchFamily="18" charset="0"/>
                <a:cs typeface="Times New Roman" pitchFamily="18" charset="0"/>
              </a:rPr>
              <a:t> B12, Folic acid and </a:t>
            </a:r>
            <a:r>
              <a:rPr lang="en-US" sz="2000" dirty="0" err="1">
                <a:latin typeface="Times New Roman" pitchFamily="18" charset="0"/>
                <a:cs typeface="Times New Roman" pitchFamily="18" charset="0"/>
              </a:rPr>
              <a:t>Vit</a:t>
            </a:r>
            <a:r>
              <a:rPr lang="en-US" sz="2000" dirty="0">
                <a:latin typeface="Times New Roman" pitchFamily="18" charset="0"/>
                <a:cs typeface="Times New Roman" pitchFamily="18" charset="0"/>
              </a:rPr>
              <a:t> B6 are beneficial to coronary artery disease patients. They lower plasma </a:t>
            </a:r>
            <a:r>
              <a:rPr lang="en-US" sz="2000" dirty="0" err="1">
                <a:latin typeface="Times New Roman" pitchFamily="18" charset="0"/>
                <a:cs typeface="Times New Roman" pitchFamily="18" charset="0"/>
              </a:rPr>
              <a:t>homocysteine</a:t>
            </a:r>
            <a:r>
              <a:rPr lang="en-US" sz="2000" dirty="0">
                <a:latin typeface="Times New Roman" pitchFamily="18" charset="0"/>
                <a:cs typeface="Times New Roman" pitchFamily="18" charset="0"/>
              </a:rPr>
              <a:t> (an amino acid) levels.</a:t>
            </a:r>
          </a:p>
          <a:p>
            <a:pPr marL="0" indent="0" algn="just">
              <a:buNone/>
            </a:pPr>
            <a:endParaRPr lang="en-US" sz="2000" dirty="0">
              <a:latin typeface="Times New Roman" pitchFamily="18" charset="0"/>
              <a:cs typeface="Times New Roman" pitchFamily="18" charset="0"/>
            </a:endParaRPr>
          </a:p>
          <a:p>
            <a:endParaRPr lang="en-US" sz="2000" dirty="0"/>
          </a:p>
        </p:txBody>
      </p:sp>
    </p:spTree>
    <p:extLst>
      <p:ext uri="{BB962C8B-B14F-4D97-AF65-F5344CB8AC3E}">
        <p14:creationId xmlns:p14="http://schemas.microsoft.com/office/powerpoint/2010/main" val="6431249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304800"/>
            <a:ext cx="8686800" cy="6400800"/>
          </a:xfrm>
        </p:spPr>
        <p:txBody>
          <a:bodyPr/>
          <a:lstStyle/>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33400"/>
            <a:ext cx="7239000" cy="2895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81400"/>
            <a:ext cx="7239000" cy="3067532"/>
          </a:xfrm>
          <a:prstGeom prst="rect">
            <a:avLst/>
          </a:prstGeom>
        </p:spPr>
      </p:pic>
    </p:spTree>
    <p:extLst>
      <p:ext uri="{BB962C8B-B14F-4D97-AF65-F5344CB8AC3E}">
        <p14:creationId xmlns:p14="http://schemas.microsoft.com/office/powerpoint/2010/main" val="12730864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304800"/>
            <a:ext cx="7924800" cy="34675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962400"/>
            <a:ext cx="8153400" cy="2524478"/>
          </a:xfrm>
          <a:prstGeom prst="rect">
            <a:avLst/>
          </a:prstGeom>
        </p:spPr>
      </p:pic>
    </p:spTree>
    <p:extLst>
      <p:ext uri="{BB962C8B-B14F-4D97-AF65-F5344CB8AC3E}">
        <p14:creationId xmlns:p14="http://schemas.microsoft.com/office/powerpoint/2010/main" val="36673968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457200"/>
            <a:ext cx="7239000" cy="29531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81400"/>
            <a:ext cx="8305800" cy="2743200"/>
          </a:xfrm>
          <a:prstGeom prst="rect">
            <a:avLst/>
          </a:prstGeom>
        </p:spPr>
      </p:pic>
    </p:spTree>
    <p:extLst>
      <p:ext uri="{BB962C8B-B14F-4D97-AF65-F5344CB8AC3E}">
        <p14:creationId xmlns:p14="http://schemas.microsoft.com/office/powerpoint/2010/main" val="18597125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5" name="Content Placeholder 4"/>
          <p:cNvSpPr>
            <a:spLocks noGrp="1"/>
          </p:cNvSpPr>
          <p:nvPr>
            <p:ph idx="1"/>
          </p:nvPr>
        </p:nvSpPr>
        <p:spPr>
          <a:xfrm>
            <a:off x="457200" y="304800"/>
            <a:ext cx="8229600" cy="6324600"/>
          </a:xfrm>
        </p:spPr>
        <p:txBody>
          <a:bodyPr/>
          <a:lstStyle/>
          <a:p>
            <a:endParaRPr lang="en-US" dirty="0" smtClean="0"/>
          </a:p>
          <a:p>
            <a:endParaRPr lang="en-US" dirty="0"/>
          </a:p>
          <a:p>
            <a:endParaRPr lang="en-US" dirty="0" smtClean="0"/>
          </a:p>
          <a:p>
            <a:endParaRPr lang="en-US" dirty="0"/>
          </a:p>
          <a:p>
            <a:pPr marL="0" indent="0">
              <a:buNone/>
            </a:pPr>
            <a:endParaRPr lang="en-US" dirty="0"/>
          </a:p>
          <a:p>
            <a:pPr marL="0" indent="0">
              <a:buNone/>
            </a:pPr>
            <a:r>
              <a:rPr lang="en-US" dirty="0" smtClean="0"/>
              <a:t>Minor minerals</a:t>
            </a:r>
            <a:endParaRPr lang="en-US" dirty="0"/>
          </a:p>
        </p:txBody>
      </p:sp>
      <p:pic>
        <p:nvPicPr>
          <p:cNvPr id="6"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04800"/>
            <a:ext cx="8381999" cy="26292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886200"/>
            <a:ext cx="7848600" cy="2209800"/>
          </a:xfrm>
          <a:prstGeom prst="rect">
            <a:avLst/>
          </a:prstGeom>
        </p:spPr>
      </p:pic>
    </p:spTree>
    <p:extLst>
      <p:ext uri="{BB962C8B-B14F-4D97-AF65-F5344CB8AC3E}">
        <p14:creationId xmlns:p14="http://schemas.microsoft.com/office/powerpoint/2010/main" val="38576344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533400"/>
            <a:ext cx="7696200" cy="2486362"/>
          </a:xfrm>
          <a:prstGeom prst="rect">
            <a:avLst/>
          </a:prstGeom>
        </p:spPr>
      </p:pic>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37" y="3429000"/>
            <a:ext cx="8382000" cy="2581635"/>
          </a:xfrm>
          <a:prstGeom prst="rect">
            <a:avLst/>
          </a:prstGeom>
        </p:spPr>
      </p:pic>
    </p:spTree>
    <p:extLst>
      <p:ext uri="{BB962C8B-B14F-4D97-AF65-F5344CB8AC3E}">
        <p14:creationId xmlns:p14="http://schemas.microsoft.com/office/powerpoint/2010/main" val="2254457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457200"/>
            <a:ext cx="7086600" cy="2590800"/>
          </a:xfrm>
          <a:prstGeom prst="rect">
            <a:avLst/>
          </a:prstGeom>
        </p:spPr>
      </p:pic>
    </p:spTree>
    <p:extLst>
      <p:ext uri="{BB962C8B-B14F-4D97-AF65-F5344CB8AC3E}">
        <p14:creationId xmlns:p14="http://schemas.microsoft.com/office/powerpoint/2010/main" val="3870690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381000"/>
            <a:ext cx="8686800" cy="6324600"/>
          </a:xfrm>
        </p:spPr>
        <p:txBody>
          <a:bodyPr>
            <a:normAutofit fontScale="85000" lnSpcReduction="10000"/>
          </a:bodyPr>
          <a:lstStyle/>
          <a:p>
            <a:pPr marL="0" indent="0" algn="just">
              <a:buNone/>
            </a:pPr>
            <a:r>
              <a:rPr lang="en-US" sz="2400" b="1" dirty="0">
                <a:latin typeface="Times New Roman" pitchFamily="18" charset="0"/>
                <a:cs typeface="Times New Roman" pitchFamily="18" charset="0"/>
              </a:rPr>
              <a:t>E</a:t>
            </a:r>
            <a:r>
              <a:rPr lang="en-US" sz="2400" b="1" dirty="0" smtClean="0">
                <a:latin typeface="Times New Roman" pitchFamily="18" charset="0"/>
                <a:cs typeface="Times New Roman" pitchFamily="18" charset="0"/>
              </a:rPr>
              <a:t>lectromagnetic radiation:-</a:t>
            </a:r>
          </a:p>
          <a:p>
            <a:pPr marL="0" indent="0" algn="just">
              <a:buNone/>
            </a:pPr>
            <a:r>
              <a:rPr lang="en-US" sz="2000" b="1" u="sng" dirty="0" smtClean="0">
                <a:latin typeface="Times New Roman" pitchFamily="18" charset="0"/>
                <a:cs typeface="Times New Roman" pitchFamily="18" charset="0"/>
              </a:rPr>
              <a:t>Definition:-</a:t>
            </a:r>
          </a:p>
          <a:p>
            <a:pPr marL="0" indent="0" algn="just">
              <a:buNone/>
            </a:pP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a form of energy that is produced by oscillating electric and magnetic disturbance, or by the movement of electrically charged particles traveling through a vacuum or </a:t>
            </a:r>
            <a:r>
              <a:rPr lang="en-US" sz="2000" dirty="0" smtClean="0">
                <a:latin typeface="Times New Roman" pitchFamily="18" charset="0"/>
                <a:cs typeface="Times New Roman" pitchFamily="18" charset="0"/>
              </a:rPr>
              <a:t>matter.</a:t>
            </a:r>
          </a:p>
          <a:p>
            <a:pPr marL="0" indent="0" algn="just">
              <a:buNone/>
            </a:pPr>
            <a:r>
              <a:rPr lang="en-US" sz="2000" dirty="0" smtClean="0">
                <a:latin typeface="Times New Roman" pitchFamily="18" charset="0"/>
                <a:cs typeface="Times New Roman" pitchFamily="18" charset="0"/>
              </a:rPr>
              <a:t>Electric and magnetic field are </a:t>
            </a:r>
          </a:p>
          <a:p>
            <a:pPr marL="0" indent="0" algn="just">
              <a:buNone/>
            </a:pPr>
            <a:r>
              <a:rPr lang="en-US" sz="2000" dirty="0" smtClean="0">
                <a:latin typeface="Times New Roman" pitchFamily="18" charset="0"/>
                <a:cs typeface="Times New Roman" pitchFamily="18" charset="0"/>
              </a:rPr>
              <a:t>Perpendicular to each an other</a:t>
            </a:r>
          </a:p>
          <a:p>
            <a:pPr marL="0" indent="0" algn="just">
              <a:buNone/>
            </a:pPr>
            <a:r>
              <a:rPr lang="en-US" sz="2000" b="1" u="sng" dirty="0" smtClean="0">
                <a:latin typeface="Times New Roman" pitchFamily="18" charset="0"/>
                <a:cs typeface="Times New Roman" pitchFamily="18" charset="0"/>
              </a:rPr>
              <a:t>Characteristics of electromagnetic waves:-</a:t>
            </a:r>
            <a:endParaRPr lang="en-US" sz="2000" b="1"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1) </a:t>
            </a:r>
            <a:r>
              <a:rPr lang="en-US" sz="2000" b="1" dirty="0" smtClean="0"/>
              <a:t>Amplitude</a:t>
            </a:r>
            <a:endParaRPr lang="en-US" sz="2000" b="1" dirty="0"/>
          </a:p>
          <a:p>
            <a:pPr marL="0" indent="0">
              <a:buNone/>
            </a:pPr>
            <a:r>
              <a:rPr lang="en-US" sz="2000" dirty="0"/>
              <a:t>Amplitude is the distance from the </a:t>
            </a:r>
            <a:endParaRPr lang="en-US" sz="2000" dirty="0" smtClean="0"/>
          </a:p>
          <a:p>
            <a:pPr marL="0" indent="0">
              <a:buNone/>
            </a:pPr>
            <a:r>
              <a:rPr lang="en-US" sz="2000" dirty="0" smtClean="0"/>
              <a:t>maximum </a:t>
            </a:r>
            <a:r>
              <a:rPr lang="en-US" sz="2000" dirty="0"/>
              <a:t>vertical displacement of </a:t>
            </a:r>
            <a:r>
              <a:rPr lang="en-US" sz="2000" dirty="0" smtClean="0"/>
              <a:t>the</a:t>
            </a:r>
          </a:p>
          <a:p>
            <a:pPr marL="0" indent="0">
              <a:buNone/>
            </a:pPr>
            <a:r>
              <a:rPr lang="en-US" sz="2000" dirty="0" smtClean="0"/>
              <a:t> </a:t>
            </a:r>
            <a:r>
              <a:rPr lang="en-US" sz="2000" dirty="0"/>
              <a:t>wave to the middle of the wave.</a:t>
            </a:r>
          </a:p>
          <a:p>
            <a:pPr marL="0" indent="0">
              <a:buNone/>
            </a:pPr>
            <a:r>
              <a:rPr lang="en-US" sz="2000" b="1" dirty="0" smtClean="0"/>
              <a:t>2) Wavelength</a:t>
            </a:r>
            <a:endParaRPr lang="en-US" sz="2000" b="1" dirty="0"/>
          </a:p>
          <a:p>
            <a:pPr marL="0" indent="0">
              <a:buNone/>
            </a:pPr>
            <a:r>
              <a:rPr lang="en-US" sz="2000" dirty="0"/>
              <a:t>Wavelength </a:t>
            </a:r>
            <a:r>
              <a:rPr lang="en-US" sz="2000" dirty="0" smtClean="0"/>
              <a:t>(λ</a:t>
            </a:r>
            <a:r>
              <a:rPr lang="en-US" sz="2000" dirty="0"/>
              <a:t>) is the distance of one </a:t>
            </a:r>
            <a:r>
              <a:rPr lang="en-US" sz="2000" dirty="0" smtClean="0"/>
              <a:t>full</a:t>
            </a:r>
          </a:p>
          <a:p>
            <a:pPr marL="0" indent="0">
              <a:buNone/>
            </a:pPr>
            <a:r>
              <a:rPr lang="en-US" sz="2000" dirty="0" smtClean="0"/>
              <a:t> </a:t>
            </a:r>
            <a:r>
              <a:rPr lang="en-US" sz="2000" dirty="0"/>
              <a:t>cycle of the </a:t>
            </a:r>
            <a:r>
              <a:rPr lang="en-US" sz="2000" dirty="0" smtClean="0"/>
              <a:t>oscillation.</a:t>
            </a:r>
          </a:p>
          <a:p>
            <a:pPr marL="0" indent="0">
              <a:buNone/>
            </a:pPr>
            <a:r>
              <a:rPr lang="en-US" sz="2000" b="1" dirty="0" smtClean="0"/>
              <a:t>3)</a:t>
            </a:r>
            <a:r>
              <a:rPr lang="en-US" sz="2000" b="1" dirty="0"/>
              <a:t> </a:t>
            </a:r>
            <a:r>
              <a:rPr lang="en-US" sz="2000" b="1" dirty="0" smtClean="0"/>
              <a:t>Frequency</a:t>
            </a:r>
            <a:endParaRPr lang="en-US" sz="2000" b="1" dirty="0"/>
          </a:p>
          <a:p>
            <a:pPr marL="0" indent="0">
              <a:buNone/>
            </a:pPr>
            <a:r>
              <a:rPr lang="en-US" sz="2000" dirty="0"/>
              <a:t>Frequency is defined as the number of cycles per second, and is expressed </a:t>
            </a:r>
            <a:r>
              <a:rPr lang="en-US" sz="2000" dirty="0" smtClean="0"/>
              <a:t>as</a:t>
            </a:r>
          </a:p>
          <a:p>
            <a:pPr marL="0" indent="0">
              <a:buNone/>
            </a:pPr>
            <a:r>
              <a:rPr lang="en-US" sz="2000" dirty="0" smtClean="0"/>
              <a:t> </a:t>
            </a:r>
            <a:r>
              <a:rPr lang="en-US" sz="2000" dirty="0"/>
              <a:t>sec</a:t>
            </a:r>
            <a:r>
              <a:rPr lang="en-US" sz="2000" baseline="30000" dirty="0"/>
              <a:t>-1</a:t>
            </a:r>
            <a:r>
              <a:rPr lang="en-US" sz="2000" dirty="0"/>
              <a:t> or Hertz (Hz). Frequency is directly proportional to energy and can be express as:</a:t>
            </a:r>
          </a:p>
          <a:p>
            <a:pPr marL="0" indent="0">
              <a:buNone/>
            </a:pPr>
            <a:r>
              <a:rPr lang="en-US" sz="2000" dirty="0" smtClean="0"/>
              <a:t>   E=</a:t>
            </a:r>
            <a:r>
              <a:rPr lang="en-US" sz="2000" dirty="0" err="1" smtClean="0"/>
              <a:t>hν</a:t>
            </a:r>
            <a:endParaRPr lang="en-US" sz="2000" dirty="0"/>
          </a:p>
          <a:p>
            <a:pPr marL="0" indent="0">
              <a:buNone/>
            </a:pPr>
            <a:r>
              <a:rPr lang="en-US" sz="2000" dirty="0" smtClean="0"/>
              <a:t>where</a:t>
            </a:r>
            <a:endParaRPr lang="en-US" sz="2000" dirty="0"/>
          </a:p>
          <a:p>
            <a:r>
              <a:rPr lang="en-US" sz="2000" dirty="0"/>
              <a:t>E is energy,</a:t>
            </a:r>
          </a:p>
          <a:p>
            <a:r>
              <a:rPr lang="en-US" sz="2000" dirty="0"/>
              <a:t>h is Planck's constant, (h= 6.62607 x 10</a:t>
            </a:r>
            <a:r>
              <a:rPr lang="en-US" sz="2000" baseline="30000" dirty="0"/>
              <a:t>-34</a:t>
            </a:r>
            <a:r>
              <a:rPr lang="en-US" sz="2000" dirty="0"/>
              <a:t> J), and</a:t>
            </a:r>
          </a:p>
          <a:p>
            <a:r>
              <a:rPr lang="en-US" sz="2000" dirty="0" smtClean="0"/>
              <a:t>ν</a:t>
            </a:r>
            <a:r>
              <a:rPr lang="en-US" sz="2000" dirty="0"/>
              <a:t> is frequency.</a:t>
            </a:r>
          </a:p>
          <a:p>
            <a:pPr marL="0" indent="0" algn="just">
              <a:buNone/>
            </a:pPr>
            <a:endParaRPr lang="en-US" sz="20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925" y="2008908"/>
            <a:ext cx="4257675" cy="2334491"/>
          </a:xfrm>
          <a:prstGeom prst="rect">
            <a:avLst/>
          </a:prstGeom>
        </p:spPr>
      </p:pic>
    </p:spTree>
    <p:extLst>
      <p:ext uri="{BB962C8B-B14F-4D97-AF65-F5344CB8AC3E}">
        <p14:creationId xmlns:p14="http://schemas.microsoft.com/office/powerpoint/2010/main" val="348362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381000"/>
            <a:ext cx="8839200" cy="6324600"/>
          </a:xfrm>
        </p:spPr>
        <p:txBody>
          <a:bodyPr>
            <a:normAutofit/>
          </a:bodyPr>
          <a:lstStyle/>
          <a:p>
            <a:pPr marL="0" indent="0" algn="just">
              <a:buNone/>
            </a:pPr>
            <a:r>
              <a:rPr lang="en-US" sz="2000" dirty="0"/>
              <a:t>Shorter wavelength means greater frequency, and greater frequency means higher </a:t>
            </a:r>
            <a:r>
              <a:rPr lang="en-US" sz="2000" dirty="0" smtClean="0"/>
              <a:t>energy.</a:t>
            </a:r>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smtClean="0"/>
          </a:p>
          <a:p>
            <a:pPr marL="0" indent="0" algn="just">
              <a:buNone/>
            </a:pPr>
            <a:r>
              <a:rPr lang="en-US" sz="2000" u="sng" dirty="0" smtClean="0"/>
              <a:t>Radiation Types:-</a:t>
            </a:r>
          </a:p>
          <a:p>
            <a:pPr marL="0" indent="0" algn="just">
              <a:buNone/>
            </a:pPr>
            <a:r>
              <a:rPr lang="en-US" sz="2000" b="1" dirty="0" smtClean="0"/>
              <a:t>Radio Waves, microwaves, IR, UV, visible, x-rays, gamma rays.</a:t>
            </a:r>
            <a:r>
              <a:rPr lang="en-US" sz="2000" dirty="0"/>
              <a:t> </a:t>
            </a:r>
            <a:endParaRPr lang="en-US" sz="2000" dirty="0" smtClean="0"/>
          </a:p>
          <a:p>
            <a:pPr marL="0" indent="0" algn="just">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143000"/>
            <a:ext cx="6858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733800"/>
            <a:ext cx="8001000" cy="2667000"/>
          </a:xfrm>
          <a:prstGeom prst="rect">
            <a:avLst/>
          </a:prstGeom>
        </p:spPr>
      </p:pic>
    </p:spTree>
    <p:extLst>
      <p:ext uri="{BB962C8B-B14F-4D97-AF65-F5344CB8AC3E}">
        <p14:creationId xmlns:p14="http://schemas.microsoft.com/office/powerpoint/2010/main" val="1792079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9758</TotalTime>
  <Words>4377</Words>
  <Application>Microsoft Office PowerPoint</Application>
  <PresentationFormat>On-screen Show (4:3)</PresentationFormat>
  <Paragraphs>810</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PowerPoint Presentation</vt:lpstr>
      <vt:lpstr>PowerPoint Presentation</vt:lpstr>
      <vt:lpstr>Chemical bonding:</vt:lpstr>
      <vt:lpstr>PowerPoint Presentation</vt:lpstr>
      <vt:lpstr>PowerPoint Presentation</vt:lpstr>
      <vt:lpstr>PowerPoint Presentation</vt:lpstr>
      <vt:lpstr>PowerPoint Presentation</vt:lpstr>
      <vt:lpstr>PowerPoint Presentation</vt:lpstr>
      <vt:lpstr>PowerPoint Presentation</vt:lpstr>
      <vt:lpstr>The basis of life</vt:lpstr>
      <vt:lpstr>PowerPoint Presentation</vt:lpstr>
      <vt:lpstr>PowerPoint Presentation</vt:lpstr>
      <vt:lpstr>PowerPoint Presentation</vt:lpstr>
      <vt:lpstr>PowerPoint Presentation</vt:lpstr>
      <vt:lpstr>Common diseases and epidemics:-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Pace Computers</dc:creator>
  <cp:lastModifiedBy>Pace Computers</cp:lastModifiedBy>
  <cp:revision>200</cp:revision>
  <dcterms:created xsi:type="dcterms:W3CDTF">2019-06-19T17:48:29Z</dcterms:created>
  <dcterms:modified xsi:type="dcterms:W3CDTF">2019-10-17T06:16:29Z</dcterms:modified>
</cp:coreProperties>
</file>