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2" autoAdjust="0"/>
  </p:normalViewPr>
  <p:slideViewPr>
    <p:cSldViewPr>
      <p:cViewPr>
        <p:scale>
          <a:sx n="160" d="100"/>
          <a:sy n="160" d="100"/>
        </p:scale>
        <p:origin x="-1404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4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9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4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5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CBEA-C203-4895-98ED-9E12A5CE57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EF86-A4E8-49B7-8F34-05F0F77D2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26" Type="http://schemas.openxmlformats.org/officeDocument/2006/relationships/image" Target="../media/image25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5" Type="http://schemas.openxmlformats.org/officeDocument/2006/relationships/image" Target="../media/image24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24" Type="http://schemas.openxmlformats.org/officeDocument/2006/relationships/image" Target="../media/image23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23" Type="http://schemas.openxmlformats.org/officeDocument/2006/relationships/image" Target="../media/image22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gif"/><Relationship Id="rId13" Type="http://schemas.openxmlformats.org/officeDocument/2006/relationships/image" Target="../media/image37.gif"/><Relationship Id="rId18" Type="http://schemas.openxmlformats.org/officeDocument/2006/relationships/image" Target="../media/image42.gif"/><Relationship Id="rId26" Type="http://schemas.openxmlformats.org/officeDocument/2006/relationships/image" Target="../media/image50.gif"/><Relationship Id="rId3" Type="http://schemas.openxmlformats.org/officeDocument/2006/relationships/image" Target="../media/image27.gif"/><Relationship Id="rId21" Type="http://schemas.openxmlformats.org/officeDocument/2006/relationships/image" Target="../media/image45.gif"/><Relationship Id="rId7" Type="http://schemas.openxmlformats.org/officeDocument/2006/relationships/image" Target="../media/image31.gif"/><Relationship Id="rId12" Type="http://schemas.openxmlformats.org/officeDocument/2006/relationships/image" Target="../media/image36.gif"/><Relationship Id="rId17" Type="http://schemas.openxmlformats.org/officeDocument/2006/relationships/image" Target="../media/image41.gif"/><Relationship Id="rId25" Type="http://schemas.openxmlformats.org/officeDocument/2006/relationships/image" Target="../media/image49.gif"/><Relationship Id="rId2" Type="http://schemas.openxmlformats.org/officeDocument/2006/relationships/image" Target="../media/image26.gif"/><Relationship Id="rId16" Type="http://schemas.openxmlformats.org/officeDocument/2006/relationships/image" Target="../media/image40.gif"/><Relationship Id="rId20" Type="http://schemas.openxmlformats.org/officeDocument/2006/relationships/image" Target="../media/image44.gif"/><Relationship Id="rId29" Type="http://schemas.openxmlformats.org/officeDocument/2006/relationships/image" Target="../media/image5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gif"/><Relationship Id="rId11" Type="http://schemas.openxmlformats.org/officeDocument/2006/relationships/image" Target="../media/image35.gif"/><Relationship Id="rId24" Type="http://schemas.openxmlformats.org/officeDocument/2006/relationships/image" Target="../media/image48.gif"/><Relationship Id="rId32" Type="http://schemas.openxmlformats.org/officeDocument/2006/relationships/image" Target="../media/image56.gif"/><Relationship Id="rId5" Type="http://schemas.openxmlformats.org/officeDocument/2006/relationships/image" Target="../media/image29.gif"/><Relationship Id="rId15" Type="http://schemas.openxmlformats.org/officeDocument/2006/relationships/image" Target="../media/image39.gif"/><Relationship Id="rId23" Type="http://schemas.openxmlformats.org/officeDocument/2006/relationships/image" Target="../media/image47.gif"/><Relationship Id="rId28" Type="http://schemas.openxmlformats.org/officeDocument/2006/relationships/image" Target="../media/image52.gif"/><Relationship Id="rId10" Type="http://schemas.openxmlformats.org/officeDocument/2006/relationships/image" Target="../media/image34.gif"/><Relationship Id="rId19" Type="http://schemas.openxmlformats.org/officeDocument/2006/relationships/image" Target="../media/image43.gif"/><Relationship Id="rId31" Type="http://schemas.openxmlformats.org/officeDocument/2006/relationships/image" Target="../media/image55.gif"/><Relationship Id="rId4" Type="http://schemas.openxmlformats.org/officeDocument/2006/relationships/image" Target="../media/image28.gif"/><Relationship Id="rId9" Type="http://schemas.openxmlformats.org/officeDocument/2006/relationships/image" Target="../media/image33.gif"/><Relationship Id="rId14" Type="http://schemas.openxmlformats.org/officeDocument/2006/relationships/image" Target="../media/image38.gif"/><Relationship Id="rId22" Type="http://schemas.openxmlformats.org/officeDocument/2006/relationships/image" Target="../media/image46.gif"/><Relationship Id="rId27" Type="http://schemas.openxmlformats.org/officeDocument/2006/relationships/image" Target="../media/image51.gif"/><Relationship Id="rId30" Type="http://schemas.openxmlformats.org/officeDocument/2006/relationships/image" Target="../media/image5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_x195107248" descr="DRW000006006b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61" y="5159940"/>
            <a:ext cx="1849117" cy="3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_x195104048" descr="DRW000006006b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60" y="4327337"/>
            <a:ext cx="2627831" cy="38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_x195104048" descr="DRW000006006b0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60" y="3851920"/>
            <a:ext cx="1896922" cy="40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직사각형 120"/>
          <p:cNvSpPr/>
          <p:nvPr/>
        </p:nvSpPr>
        <p:spPr>
          <a:xfrm>
            <a:off x="4016940" y="1019856"/>
            <a:ext cx="2736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[ AT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자위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[AT/m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자속세기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[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㎡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자속밀도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[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자하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Φ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[ H ], [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Ω.sec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인덕턴스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4π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-7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[H/m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투자율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6.33 ×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( 4π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B- μ</a:t>
            </a:r>
            <a:r>
              <a:rPr lang="en-US" altLang="ko-KR" sz="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ko-KR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- 1) H =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자화의세기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전자파 고유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임피던스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200" kern="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전자파 속도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 = LC</a:t>
            </a:r>
          </a:p>
        </p:txBody>
      </p:sp>
      <p:pic>
        <p:nvPicPr>
          <p:cNvPr id="122" name="_x195104448" descr="DRW000006006b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54" y="1541726"/>
            <a:ext cx="2731503" cy="3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직사각형 122"/>
          <p:cNvSpPr/>
          <p:nvPr/>
        </p:nvSpPr>
        <p:spPr>
          <a:xfrm>
            <a:off x="188640" y="117848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 전 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277456" y="117848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 자 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751237" y="117848"/>
            <a:ext cx="1631637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단위 </a:t>
            </a:r>
            <a:r>
              <a:rPr lang="en-US" altLang="ko-KR" sz="1200" dirty="0" smtClean="0">
                <a:solidFill>
                  <a:schemeClr val="tx1"/>
                </a:solidFill>
              </a:rPr>
              <a:t>&amp; </a:t>
            </a:r>
            <a:r>
              <a:rPr lang="ko-KR" altLang="en-US" sz="1200" dirty="0" smtClean="0">
                <a:solidFill>
                  <a:schemeClr val="tx1"/>
                </a:solidFill>
              </a:rPr>
              <a:t>관계공식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714785" y="479475"/>
            <a:ext cx="2861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(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힘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[ N ] , [ N/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㎡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(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[ J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, [ N. m ]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 R</a:t>
            </a:r>
            <a:r>
              <a:rPr lang="en-US" altLang="ko-KR" sz="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 I =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= 377 H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14863" y="1025794"/>
            <a:ext cx="282436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 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[ V ] 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[C/F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(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전계세기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[V/m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[N/C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전속밀도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㎡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전하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[ C ], [ A. sec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CV= n e = I t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정전용량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[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],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C/ V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유전율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[F/m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8.855 × 10</a:t>
            </a:r>
            <a:r>
              <a:rPr lang="en-US" altLang="ko-KR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( 4π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ko-KR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ko-KR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10</a:t>
            </a:r>
            <a:r>
              <a:rPr lang="en-US" altLang="ko-KR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분극의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세기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ko-KR" sz="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= ε</a:t>
            </a:r>
            <a:r>
              <a:rPr lang="en-US" altLang="ko-KR" sz="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ko-KR" sz="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-1) 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(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전하량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[ C ] = 1.6 × 10</a:t>
            </a:r>
            <a:r>
              <a:rPr lang="en-US" altLang="ko-KR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 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고유저항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Ω. m ]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도전율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1 / ρ [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/m ]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 = ρε</a:t>
            </a:r>
            <a:r>
              <a:rPr lang="en-US" altLang="ko-KR" sz="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_x195065824" descr="DRW000006006a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2" y="769567"/>
            <a:ext cx="1368152" cy="30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_x195114192" descr="DRW000006006a4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06" y="725002"/>
            <a:ext cx="888599" cy="3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_x195274648" descr="DRW000006006a5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22" y="1877262"/>
            <a:ext cx="707356" cy="3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_x193234640" descr="DRW000006006a9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15" y="2461056"/>
            <a:ext cx="294271" cy="28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_x191560880" descr="DRW000006006a9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8" y="2448140"/>
            <a:ext cx="324848" cy="2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_x195808024" descr="DRW000006006ab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59" y="1067360"/>
            <a:ext cx="311679" cy="2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직사각형 138"/>
          <p:cNvSpPr/>
          <p:nvPr/>
        </p:nvSpPr>
        <p:spPr>
          <a:xfrm rot="10800000">
            <a:off x="1334830" y="4205179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ko-KR" altLang="en-US" sz="1200" dirty="0"/>
          </a:p>
        </p:txBody>
      </p:sp>
      <p:pic>
        <p:nvPicPr>
          <p:cNvPr id="140" name="_x195102048" descr="DRW000006006ac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4458246"/>
            <a:ext cx="1663017" cy="34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직사각형 140"/>
          <p:cNvSpPr/>
          <p:nvPr/>
        </p:nvSpPr>
        <p:spPr>
          <a:xfrm>
            <a:off x="2287419" y="4788024"/>
            <a:ext cx="20056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  (</a:t>
            </a:r>
            <a:r>
              <a:rPr lang="ko-KR" altLang="en-US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쿨롱의</a:t>
            </a:r>
            <a:r>
              <a:rPr lang="en-US" altLang="ko-KR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힘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[ N ]</a:t>
            </a:r>
          </a:p>
          <a:p>
            <a:pPr>
              <a:lnSpc>
                <a:spcPct val="150000"/>
              </a:lnSpc>
            </a:pPr>
            <a:endParaRPr lang="en-US" altLang="ko-KR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전기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쌍극자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자기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전기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이중층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자기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42" name="_x195106608" descr="DRW000006006b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4799217"/>
            <a:ext cx="1758729" cy="4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_x195105328" descr="DRW000006006b5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00" y="4811656"/>
            <a:ext cx="1934360" cy="4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_x193234640" descr="DRW000006006b8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5" y="5508104"/>
            <a:ext cx="1462829" cy="3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_x195275528" descr="DRW000006006b9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6" y="5886766"/>
            <a:ext cx="1560299" cy="3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_x195276648" descr="DRW000006006bac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2" y="6304721"/>
            <a:ext cx="1617460" cy="30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_x196080856" descr="DRW000006006bc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80" y="5512258"/>
            <a:ext cx="1515157" cy="36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_x196076936" descr="DRW000006006bc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45" y="5904520"/>
            <a:ext cx="1584176" cy="33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_x194147296" descr="DRW000006006be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960" y="6290592"/>
            <a:ext cx="1595461" cy="29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직사각형 150"/>
          <p:cNvSpPr/>
          <p:nvPr/>
        </p:nvSpPr>
        <p:spPr>
          <a:xfrm>
            <a:off x="188640" y="6758268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각종 이론들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924944" y="6758268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각종 효과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16632" y="6937912"/>
            <a:ext cx="215475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맥스웰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① 암페어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”   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②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페러데이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”  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③ 가우스     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ρ</a:t>
            </a:r>
            <a:endParaRPr lang="en-US" altLang="ko-KR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”   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④ 가우스     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B = 0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포아송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방정식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라플라스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방정식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스토크스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방정식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KCL           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 </a:t>
            </a:r>
            <a:r>
              <a:rPr lang="en-US" altLang="ko-KR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ko-KR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852936" y="7027772"/>
            <a:ext cx="393088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핀치 효과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DC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전류 → 중심 집중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표피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”   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AC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전류 → 바깥 집중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제</a:t>
            </a:r>
            <a:r>
              <a:rPr lang="ko-KR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백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효과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다른 금속 접합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온도차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전류 발생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열전대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펠티에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”  :             ”       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전류 →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온도차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발생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냉동 원리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톰슨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    :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같은 금속 전류 →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온도차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발생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스트레치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: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도선에 전류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원을 형성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Pyro(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초전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전기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온도변화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분극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압전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효과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기계적 변형 → 전하 발생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효과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플레밍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왼손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전하발생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변위 전류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D , E, V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시간적 변화에 의해 발생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5" name="_x195397320" descr="DRW000033c02d9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36" y="6970659"/>
            <a:ext cx="985467" cy="59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_x195314568" descr="DRW000033c02da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31" y="8072227"/>
            <a:ext cx="1219810" cy="76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_x187326336" descr="DRW00001a80704b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13" y="1894426"/>
            <a:ext cx="760717" cy="3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_x195827216" descr="DRW000006006aaa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39" y="2180195"/>
            <a:ext cx="65236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_x194392072" descr="DRW000009a4693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1" y="419684"/>
            <a:ext cx="1723477" cy="37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5404168" descr="DRW0000627043ac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31" y="395536"/>
            <a:ext cx="1640259" cy="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_x196294256" descr="DRW0000627043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82" y="4531162"/>
            <a:ext cx="814263" cy="39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_x195223728" descr="DRW0000288420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" y="3692154"/>
            <a:ext cx="2123432" cy="50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_x232029008" descr="DRW00002ca45cb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99" y="6462488"/>
            <a:ext cx="10922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_x48306960" descr="DRW00002ca45b2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68" y="743654"/>
            <a:ext cx="1981200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_x136560480" descr="DRW00002ca45b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20" y="1763688"/>
            <a:ext cx="887413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_x48302512" descr="DRW00002ca45af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20" y="2204128"/>
            <a:ext cx="950913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_x136560640" descr="DRW00002ca45b0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20" y="1307710"/>
            <a:ext cx="877888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_x136560720" descr="DRW00002ca45b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2732360"/>
            <a:ext cx="677863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직사각형 104"/>
          <p:cNvSpPr/>
          <p:nvPr/>
        </p:nvSpPr>
        <p:spPr>
          <a:xfrm>
            <a:off x="116632" y="179512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전계의</a:t>
            </a:r>
            <a:r>
              <a:rPr lang="ko-KR" altLang="en-US" sz="1200" dirty="0" smtClean="0">
                <a:solidFill>
                  <a:schemeClr val="tx1"/>
                </a:solidFill>
              </a:rPr>
              <a:t> 세기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01008" y="179512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</a:t>
            </a:r>
            <a:r>
              <a:rPr lang="ko-KR" altLang="en-US" sz="1200" dirty="0" smtClean="0">
                <a:solidFill>
                  <a:schemeClr val="tx1"/>
                </a:solidFill>
              </a:rPr>
              <a:t>계의 세기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16632" y="4932040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정전 용량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16632" y="2162159"/>
            <a:ext cx="8194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④ 구 도체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116632" y="1148184"/>
            <a:ext cx="194155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②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무한장</a:t>
            </a:r>
            <a:r>
              <a:rPr lang="ko-KR" altLang="en-US" sz="1050" dirty="0" smtClean="0">
                <a:solidFill>
                  <a:schemeClr val="tx1"/>
                </a:solidFill>
              </a:rPr>
              <a:t> 직선 도체 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선전하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/>
          </a:p>
        </p:txBody>
      </p:sp>
      <p:sp>
        <p:nvSpPr>
          <p:cNvPr id="111" name="직사각형 110"/>
          <p:cNvSpPr/>
          <p:nvPr/>
        </p:nvSpPr>
        <p:spPr>
          <a:xfrm>
            <a:off x="116632" y="1652240"/>
            <a:ext cx="9541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③ 원통 도체</a:t>
            </a:r>
            <a:endParaRPr lang="ko-KR" altLang="en-US" sz="1050" dirty="0"/>
          </a:p>
        </p:txBody>
      </p:sp>
      <p:sp>
        <p:nvSpPr>
          <p:cNvPr id="112" name="직사각형 111"/>
          <p:cNvSpPr/>
          <p:nvPr/>
        </p:nvSpPr>
        <p:spPr>
          <a:xfrm>
            <a:off x="116632" y="2588344"/>
            <a:ext cx="206338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⑤ </a:t>
            </a: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r>
              <a:rPr lang="ko-KR" altLang="en-US" sz="1050" dirty="0" smtClean="0">
                <a:solidFill>
                  <a:schemeClr val="tx1"/>
                </a:solidFill>
              </a:rPr>
              <a:t>개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평</a:t>
            </a:r>
            <a:r>
              <a:rPr lang="ko-KR" altLang="en-US" sz="1050" dirty="0" err="1" smtClean="0"/>
              <a:t>행</a:t>
            </a:r>
            <a:r>
              <a:rPr lang="ko-KR" altLang="en-US" sz="1050" dirty="0" err="1"/>
              <a:t>판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smtClean="0">
                <a:solidFill>
                  <a:schemeClr val="tx1"/>
                </a:solidFill>
              </a:rPr>
              <a:t>(</a:t>
            </a:r>
            <a:r>
              <a:rPr lang="ko-KR" altLang="en-US" sz="1050" dirty="0" smtClean="0">
                <a:solidFill>
                  <a:schemeClr val="tx1"/>
                </a:solidFill>
              </a:rPr>
              <a:t>임의 모양 도체</a:t>
            </a:r>
            <a:r>
              <a:rPr lang="en-US" altLang="ko-KR" sz="1050" dirty="0" smtClean="0">
                <a:solidFill>
                  <a:schemeClr val="tx1"/>
                </a:solidFill>
              </a:rPr>
              <a:t>)</a:t>
            </a:r>
            <a:endParaRPr lang="ko-KR" altLang="en-US" sz="1050" dirty="0"/>
          </a:p>
        </p:txBody>
      </p:sp>
      <p:sp>
        <p:nvSpPr>
          <p:cNvPr id="113" name="직사각형 112"/>
          <p:cNvSpPr/>
          <p:nvPr/>
        </p:nvSpPr>
        <p:spPr>
          <a:xfrm>
            <a:off x="131682" y="5254188"/>
            <a:ext cx="8194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① 구 도체</a:t>
            </a:r>
            <a:endParaRPr lang="ko-KR" altLang="en-US" sz="1050" dirty="0"/>
          </a:p>
        </p:txBody>
      </p:sp>
      <p:sp>
        <p:nvSpPr>
          <p:cNvPr id="114" name="직사각형 113"/>
          <p:cNvSpPr/>
          <p:nvPr/>
        </p:nvSpPr>
        <p:spPr>
          <a:xfrm>
            <a:off x="136803" y="6660232"/>
            <a:ext cx="1088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④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동축</a:t>
            </a:r>
            <a:r>
              <a:rPr lang="ko-KR" altLang="en-US" sz="1050" dirty="0" smtClean="0">
                <a:solidFill>
                  <a:schemeClr val="tx1"/>
                </a:solidFill>
              </a:rPr>
              <a:t> 케이블</a:t>
            </a:r>
            <a:endParaRPr lang="ko-KR" altLang="en-US" sz="1050" dirty="0"/>
          </a:p>
        </p:txBody>
      </p:sp>
      <p:sp>
        <p:nvSpPr>
          <p:cNvPr id="115" name="직사각형 114"/>
          <p:cNvSpPr/>
          <p:nvPr/>
        </p:nvSpPr>
        <p:spPr>
          <a:xfrm>
            <a:off x="131682" y="5686236"/>
            <a:ext cx="7713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②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평행판</a:t>
            </a:r>
            <a:endParaRPr lang="ko-KR" altLang="en-US" sz="1050" dirty="0"/>
          </a:p>
        </p:txBody>
      </p:sp>
      <p:sp>
        <p:nvSpPr>
          <p:cNvPr id="116" name="직사각형 115"/>
          <p:cNvSpPr/>
          <p:nvPr/>
        </p:nvSpPr>
        <p:spPr>
          <a:xfrm>
            <a:off x="1772816" y="2823009"/>
            <a:ext cx="15568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(1</a:t>
            </a:r>
            <a:r>
              <a:rPr lang="ko-KR" altLang="en-US" sz="1050" dirty="0" smtClean="0">
                <a:solidFill>
                  <a:schemeClr val="tx1"/>
                </a:solidFill>
              </a:rPr>
              <a:t>개 무한 평면도체 </a:t>
            </a:r>
            <a:r>
              <a:rPr lang="en-US" altLang="ko-KR" sz="1050" dirty="0" smtClean="0">
                <a:solidFill>
                  <a:schemeClr val="tx1"/>
                </a:solidFill>
              </a:rPr>
              <a:t>½)</a:t>
            </a:r>
            <a:endParaRPr lang="ko-KR" altLang="en-US" sz="1050" dirty="0"/>
          </a:p>
        </p:txBody>
      </p:sp>
      <p:pic>
        <p:nvPicPr>
          <p:cNvPr id="117" name="_x136563760" descr="DRW00002ca45b5b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4" y="5392216"/>
            <a:ext cx="1182688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_x136563840" descr="DRW00002ca45b6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35" y="5742409"/>
            <a:ext cx="18383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_x136563760" descr="DRW00002ca45b7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21" y="6228184"/>
            <a:ext cx="14192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직사각형 124"/>
          <p:cNvSpPr/>
          <p:nvPr/>
        </p:nvSpPr>
        <p:spPr>
          <a:xfrm>
            <a:off x="116632" y="6156176"/>
            <a:ext cx="1088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③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동심구</a:t>
            </a:r>
            <a:r>
              <a:rPr lang="ko-KR" altLang="en-US" sz="1050" dirty="0" smtClean="0">
                <a:solidFill>
                  <a:schemeClr val="tx1"/>
                </a:solidFill>
              </a:rPr>
              <a:t> 도체</a:t>
            </a:r>
            <a:endParaRPr lang="ko-KR" altLang="en-US" sz="1050" dirty="0"/>
          </a:p>
        </p:txBody>
      </p:sp>
      <p:sp>
        <p:nvSpPr>
          <p:cNvPr id="126" name="직사각형 125"/>
          <p:cNvSpPr/>
          <p:nvPr/>
        </p:nvSpPr>
        <p:spPr>
          <a:xfrm>
            <a:off x="132534" y="7198404"/>
            <a:ext cx="9541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⑤ 평행 도선</a:t>
            </a:r>
            <a:endParaRPr lang="ko-KR" altLang="en-US" sz="1050" dirty="0"/>
          </a:p>
        </p:txBody>
      </p:sp>
      <p:pic>
        <p:nvPicPr>
          <p:cNvPr id="127" name="_x46837112" descr="DRW00002ca45b9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6721499"/>
            <a:ext cx="941388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_x135738960" descr="DRW00002ca45bb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44" y="7351757"/>
            <a:ext cx="896938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직사각형 128"/>
          <p:cNvSpPr/>
          <p:nvPr/>
        </p:nvSpPr>
        <p:spPr>
          <a:xfrm>
            <a:off x="116632" y="557392"/>
            <a:ext cx="25250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① 원형도체 중심에서 </a:t>
            </a:r>
            <a:r>
              <a:rPr lang="en-US" altLang="ko-KR" sz="1050" dirty="0" smtClean="0">
                <a:solidFill>
                  <a:schemeClr val="tx1"/>
                </a:solidFill>
              </a:rPr>
              <a:t>r m </a:t>
            </a:r>
            <a:r>
              <a:rPr lang="ko-KR" altLang="en-US" sz="1050" dirty="0" smtClean="0">
                <a:solidFill>
                  <a:schemeClr val="tx1"/>
                </a:solidFill>
              </a:rPr>
              <a:t>떨어진 지점</a:t>
            </a:r>
            <a:endParaRPr lang="ko-KR" altLang="en-US" sz="1050" dirty="0"/>
          </a:p>
        </p:txBody>
      </p:sp>
      <p:pic>
        <p:nvPicPr>
          <p:cNvPr id="130" name="_x136691096" descr="DRW00002ca45bd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754807"/>
            <a:ext cx="20034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_x136690376" descr="DRW00002ca45be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98" y="1344986"/>
            <a:ext cx="7508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_x136691976" descr="DRW00002ca45bf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23" y="1797957"/>
            <a:ext cx="80803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_x136689976" descr="DRW00002ca45c1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28" y="2351096"/>
            <a:ext cx="2111375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_x136690456" descr="DRW00002ca45c2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80" y="2895142"/>
            <a:ext cx="1573213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_x136563840" descr="DRW00002ca45c4b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32" y="3509554"/>
            <a:ext cx="79533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_x231494152" descr="DRW00002ca45c5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97" y="3480979"/>
            <a:ext cx="1003300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_x231495272" descr="DRW00002ca45c6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90" y="3480979"/>
            <a:ext cx="908050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직사각형 137"/>
          <p:cNvSpPr/>
          <p:nvPr/>
        </p:nvSpPr>
        <p:spPr>
          <a:xfrm>
            <a:off x="3460117" y="2180918"/>
            <a:ext cx="18582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④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유한장</a:t>
            </a:r>
            <a:r>
              <a:rPr lang="ko-KR" altLang="en-US" sz="1050" dirty="0" smtClean="0">
                <a:solidFill>
                  <a:schemeClr val="tx1"/>
                </a:solidFill>
              </a:rPr>
              <a:t> 직선 전류의 자계</a:t>
            </a:r>
            <a:endParaRPr lang="ko-KR" altLang="en-US" sz="1050" dirty="0"/>
          </a:p>
        </p:txBody>
      </p:sp>
      <p:sp>
        <p:nvSpPr>
          <p:cNvPr id="139" name="직사각형 138"/>
          <p:cNvSpPr/>
          <p:nvPr/>
        </p:nvSpPr>
        <p:spPr>
          <a:xfrm>
            <a:off x="3460117" y="1166943"/>
            <a:ext cx="19928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② 원형 코일 중심에서의 자계</a:t>
            </a:r>
            <a:endParaRPr lang="ko-KR" altLang="en-US" sz="1050" dirty="0"/>
          </a:p>
        </p:txBody>
      </p:sp>
      <p:sp>
        <p:nvSpPr>
          <p:cNvPr id="140" name="직사각형 139"/>
          <p:cNvSpPr/>
          <p:nvPr/>
        </p:nvSpPr>
        <p:spPr>
          <a:xfrm>
            <a:off x="3460117" y="1670999"/>
            <a:ext cx="9541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③ 원통 도체</a:t>
            </a:r>
            <a:endParaRPr lang="ko-KR" altLang="en-US" sz="1050" dirty="0"/>
          </a:p>
        </p:txBody>
      </p:sp>
      <p:sp>
        <p:nvSpPr>
          <p:cNvPr id="141" name="직사각형 140"/>
          <p:cNvSpPr/>
          <p:nvPr/>
        </p:nvSpPr>
        <p:spPr>
          <a:xfrm>
            <a:off x="3460117" y="2699792"/>
            <a:ext cx="13981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⑤ 정 </a:t>
            </a:r>
            <a:r>
              <a:rPr lang="en-US" altLang="ko-KR" sz="1050" dirty="0" smtClean="0">
                <a:solidFill>
                  <a:schemeClr val="tx1"/>
                </a:solidFill>
              </a:rPr>
              <a:t>n </a:t>
            </a:r>
            <a:r>
              <a:rPr lang="ko-KR" altLang="en-US" sz="1050" dirty="0" smtClean="0">
                <a:solidFill>
                  <a:schemeClr val="tx1"/>
                </a:solidFill>
              </a:rPr>
              <a:t>변형의 자계</a:t>
            </a:r>
            <a:endParaRPr lang="ko-KR" altLang="en-US" sz="1050" dirty="0"/>
          </a:p>
        </p:txBody>
      </p:sp>
      <p:sp>
        <p:nvSpPr>
          <p:cNvPr id="142" name="직사각형 141"/>
          <p:cNvSpPr/>
          <p:nvPr/>
        </p:nvSpPr>
        <p:spPr>
          <a:xfrm>
            <a:off x="3460117" y="576151"/>
            <a:ext cx="25250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① 원형코일 중심에서 </a:t>
            </a:r>
            <a:r>
              <a:rPr lang="en-US" altLang="ko-KR" sz="1050" dirty="0" smtClean="0">
                <a:solidFill>
                  <a:schemeClr val="tx1"/>
                </a:solidFill>
              </a:rPr>
              <a:t>r m </a:t>
            </a:r>
            <a:r>
              <a:rPr lang="ko-KR" altLang="en-US" sz="1050" dirty="0" smtClean="0">
                <a:solidFill>
                  <a:schemeClr val="tx1"/>
                </a:solidFill>
              </a:rPr>
              <a:t>떨어진 지점</a:t>
            </a:r>
            <a:endParaRPr lang="ko-KR" altLang="en-US" sz="1050" dirty="0"/>
          </a:p>
        </p:txBody>
      </p:sp>
      <p:sp>
        <p:nvSpPr>
          <p:cNvPr id="143" name="직사각형 142"/>
          <p:cNvSpPr/>
          <p:nvPr/>
        </p:nvSpPr>
        <p:spPr>
          <a:xfrm>
            <a:off x="3645024" y="3255638"/>
            <a:ext cx="26564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정 </a:t>
            </a:r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r>
              <a:rPr lang="ko-KR" altLang="en-US" sz="1050" dirty="0" smtClean="0">
                <a:solidFill>
                  <a:schemeClr val="tx1"/>
                </a:solidFill>
              </a:rPr>
              <a:t>각            정 </a:t>
            </a:r>
            <a:r>
              <a:rPr lang="en-US" altLang="ko-KR" sz="1050" dirty="0" smtClean="0">
                <a:solidFill>
                  <a:schemeClr val="tx1"/>
                </a:solidFill>
              </a:rPr>
              <a:t>4</a:t>
            </a:r>
            <a:r>
              <a:rPr lang="ko-KR" altLang="en-US" sz="1050" dirty="0" smtClean="0">
                <a:solidFill>
                  <a:schemeClr val="tx1"/>
                </a:solidFill>
              </a:rPr>
              <a:t>각               정 </a:t>
            </a:r>
            <a:r>
              <a:rPr lang="en-US" altLang="ko-KR" sz="1050" dirty="0" smtClean="0">
                <a:solidFill>
                  <a:schemeClr val="tx1"/>
                </a:solidFill>
              </a:rPr>
              <a:t>6</a:t>
            </a:r>
            <a:r>
              <a:rPr lang="ko-KR" altLang="en-US" sz="1050" dirty="0" smtClean="0">
                <a:solidFill>
                  <a:schemeClr val="tx1"/>
                </a:solidFill>
              </a:rPr>
              <a:t>각</a:t>
            </a:r>
            <a:endParaRPr lang="ko-KR" altLang="en-US" sz="1050" dirty="0"/>
          </a:p>
        </p:txBody>
      </p:sp>
      <p:pic>
        <p:nvPicPr>
          <p:cNvPr id="144" name="_x136979768" descr="DRW00002ca45c7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88" y="5545435"/>
            <a:ext cx="1303338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_x136979688" descr="DRW00002ca45c8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96" y="5031890"/>
            <a:ext cx="8143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직사각형 145"/>
          <p:cNvSpPr/>
          <p:nvPr/>
        </p:nvSpPr>
        <p:spPr>
          <a:xfrm>
            <a:off x="3512058" y="4838637"/>
            <a:ext cx="22557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⑧ 직선 도체에서 </a:t>
            </a:r>
            <a:r>
              <a:rPr lang="en-US" altLang="ko-KR" sz="1050" dirty="0" smtClean="0">
                <a:solidFill>
                  <a:schemeClr val="tx1"/>
                </a:solidFill>
              </a:rPr>
              <a:t>r m </a:t>
            </a:r>
            <a:r>
              <a:rPr lang="ko-KR" altLang="en-US" sz="1050" dirty="0" smtClean="0">
                <a:solidFill>
                  <a:schemeClr val="tx1"/>
                </a:solidFill>
              </a:rPr>
              <a:t>떨어진 지점</a:t>
            </a:r>
            <a:endParaRPr lang="ko-KR" altLang="en-US" sz="1050" dirty="0"/>
          </a:p>
        </p:txBody>
      </p:sp>
      <p:pic>
        <p:nvPicPr>
          <p:cNvPr id="147" name="_x136978088" descr="DRW00002ca45c8d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05" y="4645504"/>
            <a:ext cx="627063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_x136979288" descr="DRW00002ca45c99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98" y="4010592"/>
            <a:ext cx="1352550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3487754" y="3883634"/>
            <a:ext cx="13580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⑥ 환상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솔레노이드</a:t>
            </a:r>
            <a:endParaRPr lang="ko-KR" altLang="en-US" sz="1050" dirty="0"/>
          </a:p>
        </p:txBody>
      </p:sp>
      <p:sp>
        <p:nvSpPr>
          <p:cNvPr id="150" name="직사각형 149"/>
          <p:cNvSpPr/>
          <p:nvPr/>
        </p:nvSpPr>
        <p:spPr>
          <a:xfrm>
            <a:off x="3493692" y="4414830"/>
            <a:ext cx="31758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⑦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무한장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솔레노이드</a:t>
            </a:r>
            <a:r>
              <a:rPr lang="ko-KR" altLang="en-US" sz="1050" dirty="0" smtClean="0">
                <a:solidFill>
                  <a:schemeClr val="tx1"/>
                </a:solidFill>
              </a:rPr>
              <a:t>  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솔레노이드</a:t>
            </a:r>
            <a:r>
              <a:rPr lang="ko-KR" altLang="en-US" sz="1050" dirty="0" smtClean="0"/>
              <a:t> 외부 </a:t>
            </a:r>
            <a:r>
              <a:rPr lang="en-US" altLang="ko-KR" sz="1050" dirty="0" smtClean="0"/>
              <a:t>“</a:t>
            </a:r>
            <a:r>
              <a:rPr lang="en-US" altLang="ko-KR" sz="1050" i="1" dirty="0" smtClean="0"/>
              <a:t>H</a:t>
            </a:r>
            <a:r>
              <a:rPr lang="en-US" altLang="ko-KR" sz="1050" dirty="0" smtClean="0"/>
              <a:t> = 0”)</a:t>
            </a:r>
            <a:endParaRPr lang="ko-KR" altLang="en-US" sz="1050" dirty="0"/>
          </a:p>
        </p:txBody>
      </p:sp>
      <p:sp>
        <p:nvSpPr>
          <p:cNvPr id="151" name="직사각형 150"/>
          <p:cNvSpPr/>
          <p:nvPr/>
        </p:nvSpPr>
        <p:spPr>
          <a:xfrm>
            <a:off x="3526773" y="5390253"/>
            <a:ext cx="13644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⑨비오</a:t>
            </a:r>
            <a:r>
              <a:rPr lang="en-US" altLang="ko-KR" sz="1050" dirty="0" smtClean="0">
                <a:solidFill>
                  <a:schemeClr val="tx1"/>
                </a:solidFill>
              </a:rPr>
              <a:t>-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사바르</a:t>
            </a:r>
            <a:r>
              <a:rPr lang="ko-KR" altLang="en-US" sz="1050" dirty="0" smtClean="0">
                <a:solidFill>
                  <a:schemeClr val="tx1"/>
                </a:solidFill>
              </a:rPr>
              <a:t> 법칙</a:t>
            </a:r>
            <a:endParaRPr lang="ko-KR" altLang="en-US" sz="1050" dirty="0"/>
          </a:p>
        </p:txBody>
      </p:sp>
      <p:sp>
        <p:nvSpPr>
          <p:cNvPr id="152" name="직사각형 151"/>
          <p:cNvSpPr/>
          <p:nvPr/>
        </p:nvSpPr>
        <p:spPr>
          <a:xfrm>
            <a:off x="3501008" y="6084168"/>
            <a:ext cx="1368152" cy="21602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인덕턴스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3" name="_x232029168" descr="DRW00002ca45cdb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43" y="7398593"/>
            <a:ext cx="1360488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_x232027728" descr="DRW00002ca45ce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55" y="7935023"/>
            <a:ext cx="2803525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_x232029328" descr="DRW00002ca45cf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43" y="8622605"/>
            <a:ext cx="1789113" cy="26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_x232029648" descr="DRW00002ca45ccb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796" y="6958594"/>
            <a:ext cx="1322388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/>
          <p:cNvSpPr/>
          <p:nvPr/>
        </p:nvSpPr>
        <p:spPr>
          <a:xfrm>
            <a:off x="3501008" y="7774468"/>
            <a:ext cx="13580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④ 환상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솔레노이드</a:t>
            </a:r>
            <a:endParaRPr lang="ko-KR" altLang="en-US" sz="1050" dirty="0"/>
          </a:p>
        </p:txBody>
      </p:sp>
      <p:sp>
        <p:nvSpPr>
          <p:cNvPr id="158" name="직사각형 157"/>
          <p:cNvSpPr/>
          <p:nvPr/>
        </p:nvSpPr>
        <p:spPr>
          <a:xfrm>
            <a:off x="3501008" y="6854315"/>
            <a:ext cx="10887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②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동축</a:t>
            </a:r>
            <a:r>
              <a:rPr lang="ko-KR" altLang="en-US" sz="1050" dirty="0" smtClean="0">
                <a:solidFill>
                  <a:schemeClr val="tx1"/>
                </a:solidFill>
              </a:rPr>
              <a:t> 케이블</a:t>
            </a:r>
            <a:endParaRPr lang="ko-KR" altLang="en-US" sz="1050" dirty="0"/>
          </a:p>
        </p:txBody>
      </p:sp>
      <p:sp>
        <p:nvSpPr>
          <p:cNvPr id="159" name="직사각형 158"/>
          <p:cNvSpPr/>
          <p:nvPr/>
        </p:nvSpPr>
        <p:spPr>
          <a:xfrm>
            <a:off x="3501008" y="7308304"/>
            <a:ext cx="9541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③ 평행 도선</a:t>
            </a:r>
            <a:endParaRPr lang="ko-KR" altLang="en-US" sz="1050" dirty="0"/>
          </a:p>
        </p:txBody>
      </p:sp>
      <p:sp>
        <p:nvSpPr>
          <p:cNvPr id="160" name="직사각형 159"/>
          <p:cNvSpPr/>
          <p:nvPr/>
        </p:nvSpPr>
        <p:spPr>
          <a:xfrm>
            <a:off x="3501008" y="8422540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⑤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무한장</a:t>
            </a:r>
            <a:r>
              <a:rPr lang="ko-KR" altLang="en-US" sz="1050" dirty="0" smtClean="0">
                <a:solidFill>
                  <a:schemeClr val="tx1"/>
                </a:solidFill>
              </a:rPr>
              <a:t> </a:t>
            </a:r>
            <a:r>
              <a:rPr lang="ko-KR" altLang="en-US" sz="1050" dirty="0" err="1" smtClean="0">
                <a:solidFill>
                  <a:schemeClr val="tx1"/>
                </a:solidFill>
              </a:rPr>
              <a:t>솔레노이드</a:t>
            </a:r>
            <a:endParaRPr lang="ko-KR" altLang="en-US" sz="1050" dirty="0"/>
          </a:p>
        </p:txBody>
      </p:sp>
      <p:sp>
        <p:nvSpPr>
          <p:cNvPr id="161" name="직사각형 160"/>
          <p:cNvSpPr/>
          <p:nvPr/>
        </p:nvSpPr>
        <p:spPr>
          <a:xfrm>
            <a:off x="3501008" y="6427150"/>
            <a:ext cx="9541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① 원</a:t>
            </a:r>
            <a:r>
              <a:rPr lang="ko-KR" altLang="en-US" sz="1050" dirty="0" smtClean="0"/>
              <a:t>통 도체</a:t>
            </a:r>
            <a:endParaRPr lang="ko-KR" altLang="en-US" sz="1050" dirty="0"/>
          </a:p>
        </p:txBody>
      </p:sp>
      <p:sp>
        <p:nvSpPr>
          <p:cNvPr id="162" name="직사각형 161"/>
          <p:cNvSpPr/>
          <p:nvPr/>
        </p:nvSpPr>
        <p:spPr>
          <a:xfrm>
            <a:off x="298269" y="3286278"/>
            <a:ext cx="26372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전기 </a:t>
            </a:r>
            <a:r>
              <a:rPr lang="ko-KR" alt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영상법</a:t>
            </a:r>
            <a:endParaRPr lang="en-US" altLang="ko-KR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050" dirty="0"/>
              <a:t>① </a:t>
            </a:r>
            <a:r>
              <a:rPr lang="ko-KR" alt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평면 도체 </a:t>
            </a:r>
            <a:r>
              <a:rPr lang="ko-KR" alt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점전하</a:t>
            </a:r>
            <a:r>
              <a:rPr lang="ko-KR" alt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050" dirty="0" smtClean="0"/>
              <a:t>② </a:t>
            </a:r>
            <a:r>
              <a:rPr lang="ko-KR" alt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평면 도체 </a:t>
            </a:r>
            <a:r>
              <a:rPr lang="ko-KR" alt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선전하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02237" y="4184999"/>
            <a:ext cx="15119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③ </a:t>
            </a:r>
            <a:r>
              <a:rPr lang="ko-KR" alt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평면 도체 전속밀도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4" name="_x194740952" descr="DRW00002884202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5" y="4404825"/>
            <a:ext cx="1039822" cy="4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116632" y="7884368"/>
            <a:ext cx="322716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</a:rPr>
              <a:t># </a:t>
            </a:r>
            <a:r>
              <a:rPr lang="ko-KR" altLang="en-US" sz="1050" dirty="0" smtClean="0">
                <a:solidFill>
                  <a:schemeClr val="tx1"/>
                </a:solidFill>
              </a:rPr>
              <a:t>주어지는 문제가 지름</a:t>
            </a:r>
            <a:r>
              <a:rPr lang="en-US" altLang="ko-KR" sz="1050" dirty="0" smtClean="0">
                <a:solidFill>
                  <a:schemeClr val="tx1"/>
                </a:solidFill>
              </a:rPr>
              <a:t>? </a:t>
            </a:r>
            <a:r>
              <a:rPr lang="ko-KR" altLang="en-US" sz="1050" dirty="0" smtClean="0">
                <a:solidFill>
                  <a:schemeClr val="tx1"/>
                </a:solidFill>
              </a:rPr>
              <a:t>반지름</a:t>
            </a:r>
            <a:r>
              <a:rPr lang="en-US" altLang="ko-KR" sz="1050" dirty="0" smtClean="0">
                <a:solidFill>
                  <a:schemeClr val="tx1"/>
                </a:solidFill>
              </a:rPr>
              <a:t>?</a:t>
            </a:r>
            <a:r>
              <a:rPr lang="ko-KR" altLang="en-US" sz="1050" dirty="0" smtClean="0">
                <a:solidFill>
                  <a:schemeClr val="tx1"/>
                </a:solidFill>
              </a:rPr>
              <a:t> 구분을 잘해야</a:t>
            </a:r>
            <a:r>
              <a:rPr lang="en-US" altLang="ko-KR" sz="1050" dirty="0" smtClean="0">
                <a:solidFill>
                  <a:schemeClr val="tx1"/>
                </a:solidFill>
              </a:rPr>
              <a:t>~</a:t>
            </a:r>
          </a:p>
          <a:p>
            <a:r>
              <a:rPr lang="en-US" altLang="ko-KR" sz="1050" dirty="0" smtClean="0"/>
              <a:t># </a:t>
            </a:r>
            <a:r>
              <a:rPr lang="ko-KR" altLang="en-US" sz="1050" dirty="0" smtClean="0"/>
              <a:t>막대 자석 회전력   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Φ H l </a:t>
            </a:r>
            <a:r>
              <a:rPr lang="en-US" altLang="ko-KR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sinθ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altLang="ko-KR" sz="105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N.m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ko-KR" altLang="en-US" sz="1050" dirty="0" err="1" smtClean="0"/>
              <a:t>플레밍의</a:t>
            </a:r>
            <a:r>
              <a:rPr lang="ko-KR" altLang="en-US" sz="1050" dirty="0" smtClean="0"/>
              <a:t> 힘         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B I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ko-KR" sz="105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sinθ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r>
              <a:rPr lang="en-US" altLang="ko-KR" sz="1050" dirty="0" smtClean="0"/>
              <a:t># </a:t>
            </a:r>
            <a:r>
              <a:rPr lang="ko-KR" altLang="en-US" sz="1050" dirty="0" err="1" smtClean="0"/>
              <a:t>히스테리시스</a:t>
            </a:r>
            <a:r>
              <a:rPr lang="ko-KR" altLang="en-US" sz="1050" dirty="0" smtClean="0"/>
              <a:t> 곡선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기울기 </a:t>
            </a:r>
            <a:r>
              <a:rPr lang="en-US" altLang="ko-KR" sz="1050" dirty="0" smtClean="0"/>
              <a:t>= </a:t>
            </a:r>
            <a:r>
              <a:rPr lang="ko-KR" altLang="en-US" sz="1050" dirty="0" smtClean="0"/>
              <a:t>투자율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- </a:t>
            </a:r>
            <a:r>
              <a:rPr lang="ko-KR" altLang="en-US" sz="1050" dirty="0" smtClean="0"/>
              <a:t>종축 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자속밀도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잔류자기     </a:t>
            </a:r>
            <a:r>
              <a:rPr lang="en-US" altLang="ko-KR" sz="1050" dirty="0"/>
              <a:t># </a:t>
            </a:r>
            <a:r>
              <a:rPr lang="ko-KR" altLang="en-US" sz="1050" dirty="0" err="1"/>
              <a:t>공극</a:t>
            </a:r>
            <a:r>
              <a:rPr lang="ko-KR" altLang="en-US" sz="1050" dirty="0"/>
              <a:t> </a:t>
            </a:r>
            <a:r>
              <a:rPr lang="en-US" altLang="ko-KR" sz="1050" dirty="0"/>
              <a:t>(air gap)</a:t>
            </a:r>
            <a:endParaRPr lang="ko-KR" altLang="en-US" sz="1050" dirty="0"/>
          </a:p>
          <a:p>
            <a:r>
              <a:rPr lang="en-US" altLang="ko-KR" sz="1050" dirty="0" smtClean="0"/>
              <a:t>   - </a:t>
            </a:r>
            <a:r>
              <a:rPr lang="ko-KR" altLang="en-US" sz="1050" dirty="0" smtClean="0"/>
              <a:t>횡축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자계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보자력</a:t>
            </a:r>
            <a:endParaRPr lang="en-US" altLang="ko-KR" sz="1050" dirty="0" smtClean="0"/>
          </a:p>
        </p:txBody>
      </p:sp>
      <p:pic>
        <p:nvPicPr>
          <p:cNvPr id="2049" name="_x196294736" descr="DRW0000627043c0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26" y="8764545"/>
            <a:ext cx="903258" cy="3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/>
          <p:cNvSpPr/>
          <p:nvPr/>
        </p:nvSpPr>
        <p:spPr>
          <a:xfrm>
            <a:off x="2031158" y="4283968"/>
            <a:ext cx="14398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# </a:t>
            </a:r>
            <a:r>
              <a:rPr lang="ko-KR" altLang="en-US" sz="1050" dirty="0" err="1" smtClean="0"/>
              <a:t>경계면에서</a:t>
            </a:r>
            <a:r>
              <a:rPr lang="ko-KR" altLang="en-US" sz="1050" dirty="0" err="1"/>
              <a:t>의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굴절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22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674</Words>
  <Application>Microsoft Office PowerPoint</Application>
  <PresentationFormat>화면 슬라이드 쇼(4:3)</PresentationFormat>
  <Paragraphs>100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박용진</dc:creator>
  <cp:lastModifiedBy>박용진</cp:lastModifiedBy>
  <cp:revision>108</cp:revision>
  <dcterms:created xsi:type="dcterms:W3CDTF">2019-12-13T10:45:08Z</dcterms:created>
  <dcterms:modified xsi:type="dcterms:W3CDTF">2020-01-14T08:57:18Z</dcterms:modified>
</cp:coreProperties>
</file>