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9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54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98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11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009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69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22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096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6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4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06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17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33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79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2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85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81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8B16-8C24-49B5-9C25-D075E71759EB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7B8C62-7E99-44A8-9E30-C2EC57B9B0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2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pemrograman_dinamis" TargetMode="External"/><Relationship Id="rId2" Type="http://schemas.openxmlformats.org/officeDocument/2006/relationships/hyperlink" Target="https://id.wikipedia.org/wiki/Pemrograman_berorientasi_obje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.wikipedia.org/wiki/Sistem_operasi" TargetMode="External"/><Relationship Id="rId4" Type="http://schemas.openxmlformats.org/officeDocument/2006/relationships/hyperlink" Target="https://id.wikipedia.org/wiki/Bahasa_skrip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Amiga" TargetMode="External"/><Relationship Id="rId13" Type="http://schemas.openxmlformats.org/officeDocument/2006/relationships/hyperlink" Target="http://www.gnu.org/copyleft/gpl.html" TargetMode="External"/><Relationship Id="rId3" Type="http://schemas.openxmlformats.org/officeDocument/2006/relationships/hyperlink" Target="https://id.wikipedia.org/wiki/Unix" TargetMode="External"/><Relationship Id="rId7" Type="http://schemas.openxmlformats.org/officeDocument/2006/relationships/hyperlink" Target="https://id.wikipedia.org/wiki/OS/2" TargetMode="External"/><Relationship Id="rId12" Type="http://schemas.openxmlformats.org/officeDocument/2006/relationships/hyperlink" Target="http://www.opensource.org/docs/osd/" TargetMode="External"/><Relationship Id="rId2" Type="http://schemas.openxmlformats.org/officeDocument/2006/relationships/hyperlink" Target="https://id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Java_Virtual_Machine" TargetMode="External"/><Relationship Id="rId11" Type="http://schemas.openxmlformats.org/officeDocument/2006/relationships/hyperlink" Target="http://www.python.org/doc/Copyright.html/" TargetMode="External"/><Relationship Id="rId5" Type="http://schemas.openxmlformats.org/officeDocument/2006/relationships/hyperlink" Target="https://id.wikipedia.org/wiki/Mac_OS_X" TargetMode="External"/><Relationship Id="rId10" Type="http://schemas.openxmlformats.org/officeDocument/2006/relationships/hyperlink" Target="https://id.wikipedia.org/wiki/Symbian" TargetMode="External"/><Relationship Id="rId4" Type="http://schemas.openxmlformats.org/officeDocument/2006/relationships/hyperlink" Target="https://id.wikipedia.org/wiki/Windows" TargetMode="External"/><Relationship Id="rId9" Type="http://schemas.openxmlformats.org/officeDocument/2006/relationships/hyperlink" Target="https://id.wikipedia.org/wiki/Pal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1990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/index.php?title=BeOpen.com&amp;action=edit&amp;redlink=1" TargetMode="External"/><Relationship Id="rId5" Type="http://schemas.openxmlformats.org/officeDocument/2006/relationships/hyperlink" Target="https://id.wikipedia.org/w/index.php?title=CNRI&amp;action=edit&amp;redlink=1" TargetMode="External"/><Relationship Id="rId4" Type="http://schemas.openxmlformats.org/officeDocument/2006/relationships/hyperlink" Target="https://id.wikipedia.org/w/index.php?title=Bahasa_pemrograman_ABC&amp;action=edit&amp;redlink=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Monty_Python's_Flying_Circus" TargetMode="External"/><Relationship Id="rId2" Type="http://schemas.openxmlformats.org/officeDocument/2006/relationships/hyperlink" Target="https://id.wikipedia.org/w/index.php?title=Python_Software_Foundation&amp;action=edit&amp;redlink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pemrograman_C" TargetMode="External"/><Relationship Id="rId2" Type="http://schemas.openxmlformats.org/officeDocument/2006/relationships/hyperlink" Target="https://id.wikipedia.org/wiki/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d.wikipedia.org/wiki/Pengumpulan_sampah" TargetMode="External"/><Relationship Id="rId4" Type="http://schemas.openxmlformats.org/officeDocument/2006/relationships/hyperlink" Target="https://id.wikipedia.org/wiki/C++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Interpre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1687-89CF-4767-8DAD-A897519B6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B2AB-5B1F-4FE5-A638-9B882E8A8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Nama: Tengku Said Muhammad Ikram</a:t>
            </a:r>
          </a:p>
          <a:p>
            <a:r>
              <a:rPr lang="id-ID" dirty="0"/>
              <a:t>NPM: 5B417871</a:t>
            </a:r>
          </a:p>
          <a:p>
            <a:r>
              <a:rPr lang="id-ID" dirty="0"/>
              <a:t>Kelas: 4IA11</a:t>
            </a:r>
          </a:p>
        </p:txBody>
      </p:sp>
    </p:spTree>
    <p:extLst>
      <p:ext uri="{BB962C8B-B14F-4D97-AF65-F5344CB8AC3E}">
        <p14:creationId xmlns:p14="http://schemas.microsoft.com/office/powerpoint/2010/main" val="140682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79D1-CC8D-442A-B27D-34CD551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01D5-8707-4186-9E0C-3B492B70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mendukung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multi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paradigma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utamanya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namun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dibatasi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; pada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2" tooltip="Pemrograman berorientasi obje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Pemrograman berorientasi obje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2" tooltip="Pemrograman berorientasi obje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berorientasi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Pemrograman berorientasi obje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2" tooltip="Pemrograman berorientasi obje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imperatif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fungsional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Salah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fitur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tersedia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3" tooltip="Bahasa pemrograman dinam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3" tooltip="Bahasa pemrograman dinam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3" tooltip="Bahasa pemrograman dinam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3" tooltip="Bahasa pemrograman dinam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3" tooltip="Bahasa pemrograman dinam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dinamis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dilengkapi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manajemen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memori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halnya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dinamis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lainnya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umumnya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4" tooltip="Bahasa skr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4" tooltip="Bahasa skr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4" tooltip="Bahasa skr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skrip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meski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praktiknya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luas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mencakup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konteks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pemanfaatan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umumnya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skrip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keperluan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lunak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berjalan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platform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5" tooltip="Sistem operas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5" tooltip="Sistem operas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5" tooltip="Sistem operas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AE3C-BA7F-47B9-8F79-A50E3583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OS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4044-C31E-4DC7-8E16-16BB3251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Linu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/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3" tooltip="Un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4" tooltip="Wind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5" tooltip="Mac OS 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 OS X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6" tooltip="Java Virtual Mach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Virtual Machine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7" tooltip="OS/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OS/2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8" tooltip="Amig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Amiga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9" tooltip="Pal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Palm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10" tooltip="Symb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Symbian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(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produk-produk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Nokia)</a:t>
            </a:r>
          </a:p>
          <a:p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didistribusikan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lisensi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versi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Lihat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sejarahnya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di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Copyright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Namun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prinsipnya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diperoleh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dipergunakan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bebas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kepentingan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komersial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Lisensi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bertentangan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menurut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definisi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General Public License (GPL)</a:t>
            </a: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8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A9B1-5C0F-4F5D-A83C-D5B780B6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Sejarah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E4F0-D347-42D1-ADEC-25A5BEF2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dikembangkan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oleh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Guido van Ross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3" tooltip="19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1990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di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Stichting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Mathematisch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Centrum (CWI), Amsterdam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kelanjutan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4" tooltip="Bahasa pemrograman ABC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4" tooltip="Bahasa pemrograman ABC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4" tooltip="Bahasa pemrograman ABC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4" tooltip="Bahasa pemrograman ABC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ABC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Versi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terakhir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dikeluarkan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CWI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1.2.</a:t>
            </a:r>
          </a:p>
          <a:p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1995, Guido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pindah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5" tooltip="CNRI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di Virginia Amerika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sambil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terus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melanjutkan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Versi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terakhir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dikeluarkan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1.6.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Tahun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2000, Guido dan para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pengembang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inti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pindah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6" tooltip="BeOpen.com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BeOpen.com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komersial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membentuk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BeOpen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PythonLabs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Python 2.0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dikeluarkan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oleh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BeOpen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Setelah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mengeluarkan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2.0, Guido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anggota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PythonLabs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pindah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DigitalCreations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19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93FB-D7FD-47A9-933D-79FBEF71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79AB-C01F-4D10-9BF9-BB1DEBAA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terus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oleh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sekumpulan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dikoordinir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Guido dan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Python Software Foundation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Software Foundation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Python Software Foundation (halaman belum tersedi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Software Foundation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organisasi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non-profit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dibentuk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pemegang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hak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cipta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intelektual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sejak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versi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2.1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demikian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mencegah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 </a:t>
            </a:r>
            <a:r>
              <a:rPr lang="en-US" i="1" dirty="0" err="1">
                <a:solidFill>
                  <a:schemeClr val="tx1"/>
                </a:solidFill>
                <a:latin typeface="Agency FB" pitchFamily="34" charset="0"/>
              </a:rPr>
              <a:t>dimiliki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oleh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komersial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distribusi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sudah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mencapai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versi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2.7.14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versi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3.6.3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Nama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dipilih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oleh Guido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nama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ciptaannya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kecintaan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Guido pada acara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televisi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3" tooltip="Monty Python's Flying Circ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Monty Python's Flying Circus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Oleh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seringkali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ungkapan-ungkapan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khas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acara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seringkali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muncul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korespondensi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antar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pengguna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Python.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9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0485-A217-4F20-9890-429C0753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PYTHON </a:t>
            </a:r>
            <a:r>
              <a:rPr lang="en-US" dirty="0" err="1">
                <a:latin typeface="Agency FB" pitchFamily="34" charset="0"/>
              </a:rPr>
              <a:t>Rilis</a:t>
            </a:r>
            <a:r>
              <a:rPr lang="en-US" dirty="0">
                <a:latin typeface="Agency FB" pitchFamily="34" charset="0"/>
              </a:rPr>
              <a:t> pada: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B351-4EC4-4F3B-9396-C5523ADE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1.0 –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Januari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1994Python 1.2 – 10 April 1995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1.3 – 12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1995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1.4 – 25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1996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1.5 – 31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1997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1.6 – 5 September 2000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098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A77-A2EE-4C14-AF28-1B712FA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95B6-7AB9-41A0-8965-A5C2BFDF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2.0 – 16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2000Python 2.1 – 17 April 2001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2.2 – 21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2001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2.3 – 29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Juli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2003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2.4 – 30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Nopember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2004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2.5 – 19 September 2006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2.6 – 1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Oktober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2008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2.7 – 3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Juli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2010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827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0B97-6C74-4564-B646-9DA5B19C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233C-6C42-4A66-98F1-759D46EB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3.0 – 3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2008Python 3.1 – 27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Juni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2009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3.2 – 20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Februari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2011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3.3 – 29 September 2012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3.4 – 16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Maret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2014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3.5 – 13 September 2015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3.6 – 23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Desember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2016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3.7 – 27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Juni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2018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106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E719-3490-49CE-B9FE-E93E9A71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fitur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dimiliki</a:t>
            </a:r>
            <a:r>
              <a:rPr lang="en-US" dirty="0">
                <a:latin typeface="Agency FB" pitchFamily="34" charset="0"/>
              </a:rPr>
              <a:t> Python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19EA-1079-410E-84EF-39B67D53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kepustakaan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luas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distribusi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disediakan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modul-modul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'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siap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pakai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'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keperluan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tata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jernih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dipelajari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aturan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i="1" dirty="0">
                <a:solidFill>
                  <a:schemeClr val="tx1"/>
                </a:solidFill>
                <a:latin typeface="Agency FB" pitchFamily="34" charset="0"/>
              </a:rPr>
              <a:t>layout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memudahkan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pengecekan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pembacaan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kembali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penulisan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ulang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sumber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Berorientasi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objek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pengelolaan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memori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(garbage collection,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Modular,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dikembangkan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menciptakan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modul-modul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baru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modul-modul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dibangun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3" tooltip="Bahasa pemrograman 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/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5" tooltip="Pengumpulan sampa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pengumpulan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5" tooltip="Pengumpulan sampa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5" tooltip="Pengumpulan sampa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halnya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hlinkClick r:id="rId2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fasilitas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pengaturan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ingatan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komputer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pengaturan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ingatan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komputer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faslitas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pendukung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mudah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pengoprasiannya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7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F497-5336-4C1E-86A1-F59479F1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String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EEE7-E742-4CDC-B90D-E5C716C5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String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paling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populer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Kita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membuatnya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hanya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melampirkan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karakter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tanda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kutip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memperlakukan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tanda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kutip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tunggal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sama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tanda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kutip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ganda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string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semudah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memberi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nilai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Dibawah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sederhana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string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	print("Hello World")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BA20-82D0-4763-8158-257F6F82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Nilai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String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A9BB-CCA9-49A0-9AAB-4B642185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Python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karakter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titik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koma</a:t>
            </a:r>
            <a:r>
              <a:rPr lang="en-US" dirty="0">
                <a:latin typeface="Agency FB" pitchFamily="34" charset="0"/>
              </a:rPr>
              <a:t> ;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diperlakukan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string </a:t>
            </a:r>
            <a:r>
              <a:rPr lang="en-US" dirty="0" err="1">
                <a:latin typeface="Agency FB" pitchFamily="34" charset="0"/>
              </a:rPr>
              <a:t>dengan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panjang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satu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sehingga</a:t>
            </a:r>
            <a:r>
              <a:rPr lang="en-US" dirty="0">
                <a:latin typeface="Agency FB" pitchFamily="34" charset="0"/>
              </a:rPr>
              <a:t> juga </a:t>
            </a:r>
            <a:r>
              <a:rPr lang="en-US" dirty="0" err="1">
                <a:latin typeface="Agency FB" pitchFamily="34" charset="0"/>
              </a:rPr>
              <a:t>dianggap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substring.</a:t>
            </a:r>
          </a:p>
          <a:p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mengakses</a:t>
            </a:r>
            <a:r>
              <a:rPr lang="en-US" dirty="0">
                <a:latin typeface="Agency FB" pitchFamily="34" charset="0"/>
              </a:rPr>
              <a:t> substring, </a:t>
            </a:r>
            <a:r>
              <a:rPr lang="en-US" dirty="0" err="1">
                <a:latin typeface="Agency FB" pitchFamily="34" charset="0"/>
              </a:rPr>
              <a:t>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siku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mengiris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beserta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atau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mendapatkan</a:t>
            </a:r>
            <a:r>
              <a:rPr lang="en-US" dirty="0">
                <a:latin typeface="Agency FB" pitchFamily="34" charset="0"/>
              </a:rPr>
              <a:t> substring Anda.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:</a:t>
            </a:r>
          </a:p>
          <a:p>
            <a:r>
              <a:rPr lang="en-US" dirty="0">
                <a:latin typeface="Agency FB" pitchFamily="34" charset="0"/>
              </a:rPr>
              <a:t>name = 'John Doe' message = "John Doe </a:t>
            </a:r>
            <a:r>
              <a:rPr lang="en-US" dirty="0" err="1">
                <a:latin typeface="Agency FB" pitchFamily="34" charset="0"/>
              </a:rPr>
              <a:t>belajar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python di </a:t>
            </a:r>
            <a:r>
              <a:rPr lang="en-US" dirty="0" err="1">
                <a:latin typeface="Agency FB" pitchFamily="34" charset="0"/>
              </a:rPr>
              <a:t>Belajarpython</a:t>
            </a:r>
            <a:r>
              <a:rPr lang="en-US" dirty="0">
                <a:latin typeface="Agency FB" pitchFamily="34" charset="0"/>
              </a:rPr>
              <a:t>" print ("name[0]: ", name[0]) print ("message[1:4]: ", message[1:4])</a:t>
            </a:r>
          </a:p>
          <a:p>
            <a:r>
              <a:rPr lang="en-US" dirty="0" err="1">
                <a:latin typeface="Agency FB" pitchFamily="34" charset="0"/>
              </a:rPr>
              <a:t>Bila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kode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diatas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dieksekusi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maka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menghasilkan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hasil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:</a:t>
            </a:r>
          </a:p>
          <a:p>
            <a:r>
              <a:rPr lang="en-US" dirty="0">
                <a:latin typeface="Agency FB" pitchFamily="34" charset="0"/>
              </a:rPr>
              <a:t>name[0]: J message[1:4]: </a:t>
            </a:r>
            <a:r>
              <a:rPr lang="en-US" dirty="0" err="1">
                <a:latin typeface="Agency FB" pitchFamily="34" charset="0"/>
              </a:rPr>
              <a:t>ohn</a:t>
            </a:r>
            <a:endParaRPr lang="en-US" dirty="0">
              <a:latin typeface="Agency FB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325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E345-C616-42D4-ADD1-0E179F6A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F2BC-ED52-4338-A938-F4BF9EAB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Python di Python.org</a:t>
            </a:r>
          </a:p>
          <a:p>
            <a:r>
              <a:rPr lang="en-US" dirty="0"/>
              <a:t>Cari </a:t>
            </a:r>
            <a:r>
              <a:rPr lang="en-US" dirty="0" err="1"/>
              <a:t>versi</a:t>
            </a:r>
            <a:r>
              <a:rPr lang="en-US" dirty="0"/>
              <a:t>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3.6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0FF9E-78D6-49E6-9767-F5FABDB3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35" y="3122595"/>
            <a:ext cx="5897049" cy="36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36F3-4019-4828-8E5D-DA8CDF65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Operator Format String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68CC-F89E-441F-9F54-DE2DDB98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>
                <a:latin typeface="Agency FB" pitchFamily="34" charset="0"/>
              </a:rPr>
              <a:t>Salah </a:t>
            </a:r>
            <a:r>
              <a:rPr lang="en-US" dirty="0" err="1">
                <a:latin typeface="Agency FB" pitchFamily="34" charset="0"/>
              </a:rPr>
              <a:t>satu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fitur</a:t>
            </a:r>
            <a:r>
              <a:rPr lang="en-US" dirty="0">
                <a:latin typeface="Agency FB" pitchFamily="34" charset="0"/>
              </a:rPr>
              <a:t> Python yang paling </a:t>
            </a:r>
            <a:r>
              <a:rPr lang="en-US" dirty="0" err="1">
                <a:latin typeface="Agency FB" pitchFamily="34" charset="0"/>
              </a:rPr>
              <a:t>keren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format string operator %. Operator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unik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string dan </a:t>
            </a:r>
            <a:r>
              <a:rPr lang="en-US" dirty="0" err="1">
                <a:latin typeface="Agency FB" pitchFamily="34" charset="0"/>
              </a:rPr>
              <a:t>membuat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paket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memiliki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keluarga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printf</a:t>
            </a:r>
            <a:r>
              <a:rPr lang="en-US" dirty="0">
                <a:latin typeface="Agency FB" pitchFamily="34" charset="0"/>
              </a:rPr>
              <a:t> C () C. </a:t>
            </a:r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sederhananya</a:t>
            </a:r>
            <a:r>
              <a:rPr lang="en-US" dirty="0">
                <a:latin typeface="Agency FB" pitchFamily="34" charset="0"/>
              </a:rPr>
              <a:t> : print ("My name is %s and weight is %d kg!" % ('Zara', 21))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9972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79A3-2AE2-4B06-AA22-E2F961A7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daftar </a:t>
            </a:r>
            <a:r>
              <a:rPr lang="en-US" dirty="0" err="1">
                <a:latin typeface="Agency FB" pitchFamily="34" charset="0"/>
              </a:rPr>
              <a:t>lengkap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simbol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bisa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bersamaan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dengan</a:t>
            </a:r>
            <a:r>
              <a:rPr lang="en-US" dirty="0">
                <a:latin typeface="Agency FB" pitchFamily="34" charset="0"/>
              </a:rPr>
              <a:t> % 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08D0-F4B1-43C7-8BDC-2F325FEF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803822"/>
          </a:xfrm>
        </p:spPr>
        <p:txBody>
          <a:bodyPr>
            <a:noAutofit/>
          </a:bodyPr>
          <a:lstStyle/>
          <a:p>
            <a:pPr fontAlgn="ctr"/>
            <a:r>
              <a:rPr lang="en-US" sz="1200" dirty="0"/>
              <a:t>Operator					</a:t>
            </a:r>
            <a:r>
              <a:rPr lang="en-US" sz="1200" dirty="0" err="1"/>
              <a:t>Penjelasan</a:t>
            </a:r>
            <a:endParaRPr lang="id-ID" sz="1200" dirty="0"/>
          </a:p>
          <a:p>
            <a:pPr fontAlgn="ctr"/>
            <a:r>
              <a:rPr lang="en-US" sz="1200" dirty="0"/>
              <a:t>%c						character</a:t>
            </a:r>
            <a:endParaRPr lang="id-ID" sz="1200" dirty="0"/>
          </a:p>
          <a:p>
            <a:pPr fontAlgn="ctr"/>
            <a:r>
              <a:rPr lang="en-US" sz="1200" dirty="0"/>
              <a:t>%s						</a:t>
            </a:r>
            <a:r>
              <a:rPr lang="en-US" sz="1200" dirty="0" err="1"/>
              <a:t>Konversi</a:t>
            </a:r>
            <a:r>
              <a:rPr lang="en-US" sz="1200" dirty="0"/>
              <a:t> string </a:t>
            </a:r>
            <a:r>
              <a:rPr lang="en-US" sz="1200" dirty="0" err="1"/>
              <a:t>melalui</a:t>
            </a:r>
            <a:r>
              <a:rPr lang="en-US" sz="1200" dirty="0"/>
              <a:t> str () </a:t>
            </a:r>
            <a:r>
              <a:rPr lang="en-US" sz="1200" dirty="0" err="1"/>
              <a:t>sebelum</a:t>
            </a:r>
            <a:r>
              <a:rPr lang="en-US" sz="1200" dirty="0"/>
              <a:t> </a:t>
            </a:r>
            <a:r>
              <a:rPr lang="en-US" sz="1200" dirty="0" err="1"/>
              <a:t>memformat</a:t>
            </a:r>
            <a:endParaRPr lang="id-ID" sz="1200" dirty="0"/>
          </a:p>
          <a:p>
            <a:pPr fontAlgn="ctr"/>
            <a:r>
              <a:rPr lang="en-US" sz="1200" dirty="0"/>
              <a:t>%</a:t>
            </a:r>
            <a:r>
              <a:rPr lang="en-US" sz="1200" dirty="0" err="1"/>
              <a:t>i</a:t>
            </a:r>
            <a:r>
              <a:rPr lang="en-US" sz="1200" dirty="0"/>
              <a:t>						</a:t>
            </a:r>
            <a:r>
              <a:rPr lang="en-US" sz="1200" dirty="0" err="1"/>
              <a:t>Dianggap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 </a:t>
            </a:r>
            <a:r>
              <a:rPr lang="en-US" sz="1200" dirty="0" err="1"/>
              <a:t>desimal</a:t>
            </a:r>
            <a:endParaRPr lang="id-ID" sz="1200" dirty="0"/>
          </a:p>
          <a:p>
            <a:pPr fontAlgn="ctr"/>
            <a:r>
              <a:rPr lang="en-US" sz="1200" dirty="0"/>
              <a:t>%d						</a:t>
            </a:r>
            <a:r>
              <a:rPr lang="en-US" sz="1200" dirty="0" err="1"/>
              <a:t>Dianggap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 </a:t>
            </a:r>
            <a:r>
              <a:rPr lang="en-US" sz="1200" dirty="0" err="1"/>
              <a:t>desimal</a:t>
            </a:r>
            <a:endParaRPr lang="id-ID" sz="1200" dirty="0"/>
          </a:p>
          <a:p>
            <a:pPr fontAlgn="ctr"/>
            <a:r>
              <a:rPr lang="en-US" sz="1200" dirty="0"/>
              <a:t>%u						Unsigned decimal integer</a:t>
            </a:r>
            <a:endParaRPr lang="id-ID" sz="1200" dirty="0"/>
          </a:p>
          <a:p>
            <a:pPr fontAlgn="ctr"/>
            <a:r>
              <a:rPr lang="en-US" sz="1200" dirty="0"/>
              <a:t>%o						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 </a:t>
            </a:r>
            <a:r>
              <a:rPr lang="en-US" sz="1200" dirty="0" err="1"/>
              <a:t>oktal</a:t>
            </a:r>
            <a:endParaRPr lang="id-ID" sz="1200" dirty="0"/>
          </a:p>
          <a:p>
            <a:pPr fontAlgn="ctr"/>
            <a:r>
              <a:rPr lang="en-US" sz="1200" dirty="0"/>
              <a:t>%x						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 </a:t>
            </a:r>
            <a:r>
              <a:rPr lang="en-US" sz="1200" dirty="0" err="1"/>
              <a:t>heksadesimal</a:t>
            </a:r>
            <a:r>
              <a:rPr lang="en-US" sz="1200" dirty="0"/>
              <a:t> (</a:t>
            </a:r>
            <a:r>
              <a:rPr lang="en-US" sz="1200" dirty="0" err="1"/>
              <a:t>huruf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)</a:t>
            </a:r>
            <a:endParaRPr lang="id-ID" sz="1200" dirty="0"/>
          </a:p>
          <a:p>
            <a:pPr fontAlgn="ctr"/>
            <a:r>
              <a:rPr lang="en-US" sz="1200" dirty="0"/>
              <a:t>%X						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r>
              <a:rPr lang="en-US" sz="1200" dirty="0"/>
              <a:t> </a:t>
            </a:r>
            <a:r>
              <a:rPr lang="en-US" sz="1200" dirty="0" err="1"/>
              <a:t>heksadesimal</a:t>
            </a:r>
            <a:r>
              <a:rPr lang="en-US" sz="1200" dirty="0"/>
              <a:t> (</a:t>
            </a:r>
            <a:r>
              <a:rPr lang="en-US" sz="1200" dirty="0" err="1"/>
              <a:t>huruf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)</a:t>
            </a:r>
            <a:endParaRPr lang="id-ID" sz="1200" dirty="0"/>
          </a:p>
          <a:p>
            <a:pPr fontAlgn="ctr"/>
            <a:r>
              <a:rPr lang="en-US" sz="1200" dirty="0"/>
              <a:t>%e						</a:t>
            </a:r>
            <a:r>
              <a:rPr lang="en-US" sz="1200" dirty="0" err="1"/>
              <a:t>Notasi</a:t>
            </a:r>
            <a:r>
              <a:rPr lang="en-US" sz="1200" dirty="0"/>
              <a:t> </a:t>
            </a:r>
            <a:r>
              <a:rPr lang="en-US" sz="1200" dirty="0" err="1"/>
              <a:t>eksponensial</a:t>
            </a:r>
            <a:r>
              <a:rPr lang="en-US" sz="1200" dirty="0"/>
              <a:t> (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</a:t>
            </a:r>
            <a:r>
              <a:rPr lang="en-US" sz="1200" dirty="0" err="1"/>
              <a:t>kecil</a:t>
            </a:r>
            <a:r>
              <a:rPr lang="en-US" sz="1200" dirty="0"/>
              <a:t> ‘e’)</a:t>
            </a:r>
            <a:endParaRPr lang="id-ID" sz="1200" dirty="0"/>
          </a:p>
          <a:p>
            <a:pPr fontAlgn="ctr"/>
            <a:r>
              <a:rPr lang="en-US" sz="1200" dirty="0"/>
              <a:t>%E						</a:t>
            </a:r>
            <a:r>
              <a:rPr lang="en-US" sz="1200" dirty="0" err="1"/>
              <a:t>Notasi</a:t>
            </a:r>
            <a:r>
              <a:rPr lang="en-US" sz="1200" dirty="0"/>
              <a:t> </a:t>
            </a:r>
            <a:r>
              <a:rPr lang="en-US" sz="1200" dirty="0" err="1"/>
              <a:t>eksponensial</a:t>
            </a:r>
            <a:r>
              <a:rPr lang="en-US" sz="1200" dirty="0"/>
              <a:t> (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‘E’)</a:t>
            </a:r>
            <a:endParaRPr lang="id-ID" sz="1200" dirty="0"/>
          </a:p>
          <a:p>
            <a:pPr fontAlgn="ctr"/>
            <a:r>
              <a:rPr lang="en-US" sz="1200" dirty="0"/>
              <a:t>%f						</a:t>
            </a:r>
            <a:r>
              <a:rPr lang="en-US" sz="1200" dirty="0" err="1"/>
              <a:t>Bilangan</a:t>
            </a:r>
            <a:r>
              <a:rPr lang="en-US" sz="1200" dirty="0"/>
              <a:t> real floating point</a:t>
            </a:r>
            <a:endParaRPr lang="id-ID" sz="1200" dirty="0"/>
          </a:p>
          <a:p>
            <a:pPr fontAlgn="ctr"/>
            <a:r>
              <a:rPr lang="en-US" sz="1200" dirty="0"/>
              <a:t>%g						</a:t>
            </a:r>
            <a:r>
              <a:rPr lang="nl-NL" sz="1200" dirty="0"/>
              <a:t>Yang lebih pendek dari% f dan% e</a:t>
            </a:r>
            <a:endParaRPr lang="id-ID" sz="1200" dirty="0"/>
          </a:p>
          <a:p>
            <a:pPr fontAlgn="ctr"/>
            <a:r>
              <a:rPr lang="en-US" sz="1200" dirty="0"/>
              <a:t>%G						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pendek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% f dan% E</a:t>
            </a:r>
            <a:endParaRPr lang="id-ID" sz="1200" dirty="0"/>
          </a:p>
          <a:p>
            <a:pPr fontAlgn="ctr"/>
            <a:endParaRPr lang="id-ID" sz="1200" dirty="0"/>
          </a:p>
          <a:p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19725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4CAB-BF99-445E-A099-F8711B94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List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F1FA-BE36-4EB0-BD20-F534C568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Python,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struktur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data yang paling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dasar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urutan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lists.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Setiap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elemen-elemen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berurutan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diberi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nomor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posisi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indeksnya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Indeks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list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nol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indeks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kedua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seterusnya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enam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urutan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built-in,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namun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paling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umum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list dan tuple. 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hal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Anda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lakukan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jenis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list.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Operasi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meliputi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pengindeksan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pengiris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penambahan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perbanyak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pengecekan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keanggotaan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Selain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itu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built-in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menemukan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panjang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list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menemukan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terbesar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terkecilnya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86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9BDE-0A28-4DAD-B1FD-59008B51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Membuat</a:t>
            </a:r>
            <a:r>
              <a:rPr lang="en-US" dirty="0">
                <a:latin typeface="Agency FB" pitchFamily="34" charset="0"/>
              </a:rPr>
              <a:t> List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B1F9E-CB8B-46D1-B3FD-ABF37C00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List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yang paling </a:t>
            </a:r>
            <a:r>
              <a:rPr lang="en-US" dirty="0" err="1">
                <a:latin typeface="Agency FB" pitchFamily="34" charset="0"/>
              </a:rPr>
              <a:t>serbaguna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tersedia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Python, yang </a:t>
            </a:r>
            <a:r>
              <a:rPr lang="en-US" dirty="0" err="1">
                <a:latin typeface="Agency FB" pitchFamily="34" charset="0"/>
              </a:rPr>
              <a:t>dapat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ditulis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daftar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dipisahkan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koma</a:t>
            </a:r>
            <a:r>
              <a:rPr lang="en-US" dirty="0">
                <a:latin typeface="Agency FB" pitchFamily="34" charset="0"/>
              </a:rPr>
              <a:t> (item) </a:t>
            </a:r>
            <a:r>
              <a:rPr lang="en-US" dirty="0" err="1">
                <a:latin typeface="Agency FB" pitchFamily="34" charset="0"/>
              </a:rPr>
              <a:t>antara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siku</a:t>
            </a:r>
            <a:r>
              <a:rPr lang="en-US" dirty="0">
                <a:latin typeface="Agency FB" pitchFamily="34" charset="0"/>
              </a:rPr>
              <a:t>. Hal </a:t>
            </a:r>
            <a:r>
              <a:rPr lang="en-US" dirty="0" err="1">
                <a:latin typeface="Agency FB" pitchFamily="34" charset="0"/>
              </a:rPr>
              <a:t>penting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tentang</a:t>
            </a:r>
            <a:r>
              <a:rPr lang="en-US" dirty="0">
                <a:latin typeface="Agency FB" pitchFamily="34" charset="0"/>
              </a:rPr>
              <a:t> daftar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item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list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boleh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sama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jenisnya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r>
              <a:rPr lang="en-US" dirty="0" err="1">
                <a:latin typeface="Agency FB" pitchFamily="34" charset="0"/>
              </a:rPr>
              <a:t>Membuat</a:t>
            </a:r>
            <a:r>
              <a:rPr lang="en-US" dirty="0">
                <a:latin typeface="Agency FB" pitchFamily="34" charset="0"/>
              </a:rPr>
              <a:t> list </a:t>
            </a:r>
            <a:r>
              <a:rPr lang="en-US" dirty="0" err="1">
                <a:latin typeface="Agency FB" pitchFamily="34" charset="0"/>
              </a:rPr>
              <a:t>sangat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sederhana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tinggal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memasukkan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dipisahkan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koma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antara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siku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sederhana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pembuatan</a:t>
            </a:r>
            <a:r>
              <a:rPr lang="en-US" dirty="0">
                <a:latin typeface="Agency FB" pitchFamily="34" charset="0"/>
              </a:rPr>
              <a:t> list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Python.</a:t>
            </a:r>
          </a:p>
          <a:p>
            <a:r>
              <a:rPr lang="en-US" i="1" dirty="0">
                <a:latin typeface="Agency FB" pitchFamily="34" charset="0"/>
              </a:rPr>
              <a:t>#</a:t>
            </a:r>
            <a:r>
              <a:rPr lang="en-US" i="1" dirty="0" err="1">
                <a:latin typeface="Agency FB" pitchFamily="34" charset="0"/>
              </a:rPr>
              <a:t>Contoh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sederhana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pembuatan</a:t>
            </a:r>
            <a:r>
              <a:rPr lang="en-US" i="1" dirty="0">
                <a:latin typeface="Agency FB" pitchFamily="34" charset="0"/>
              </a:rPr>
              <a:t> list pada </a:t>
            </a:r>
            <a:r>
              <a:rPr lang="en-US" i="1" dirty="0" err="1">
                <a:latin typeface="Agency FB" pitchFamily="34" charset="0"/>
              </a:rPr>
              <a:t>bahasa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pemrograman</a:t>
            </a:r>
            <a:r>
              <a:rPr lang="en-US" i="1" dirty="0">
                <a:latin typeface="Agency FB" pitchFamily="34" charset="0"/>
              </a:rPr>
              <a:t> python</a:t>
            </a:r>
            <a:r>
              <a:rPr lang="en-US" dirty="0">
                <a:latin typeface="Agency FB" pitchFamily="34" charset="0"/>
              </a:rPr>
              <a:t> </a:t>
            </a:r>
          </a:p>
          <a:p>
            <a:r>
              <a:rPr lang="en-US" dirty="0">
                <a:latin typeface="Agency FB" pitchFamily="34" charset="0"/>
              </a:rPr>
              <a:t>list1 = ['</a:t>
            </a:r>
            <a:r>
              <a:rPr lang="en-US" dirty="0" err="1">
                <a:latin typeface="Agency FB" pitchFamily="34" charset="0"/>
              </a:rPr>
              <a:t>kimia</a:t>
            </a:r>
            <a:r>
              <a:rPr lang="en-US" dirty="0">
                <a:latin typeface="Agency FB" pitchFamily="34" charset="0"/>
              </a:rPr>
              <a:t>', '</a:t>
            </a:r>
            <a:r>
              <a:rPr lang="en-US" dirty="0" err="1">
                <a:latin typeface="Agency FB" pitchFamily="34" charset="0"/>
              </a:rPr>
              <a:t>fisika</a:t>
            </a:r>
            <a:r>
              <a:rPr lang="en-US" dirty="0">
                <a:latin typeface="Agency FB" pitchFamily="34" charset="0"/>
              </a:rPr>
              <a:t>', 1993, 2017] </a:t>
            </a:r>
          </a:p>
          <a:p>
            <a:r>
              <a:rPr lang="en-US" dirty="0">
                <a:latin typeface="Agency FB" pitchFamily="34" charset="0"/>
              </a:rPr>
              <a:t>list2 = [1, 2, 3, 4, 5 ] </a:t>
            </a:r>
          </a:p>
          <a:p>
            <a:r>
              <a:rPr lang="en-US" dirty="0">
                <a:latin typeface="Agency FB" pitchFamily="34" charset="0"/>
              </a:rPr>
              <a:t>list3 = ["a", "b", "c", "d"]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89535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B69A-022A-4EF4-AA58-A1530FA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Akses</a:t>
            </a:r>
            <a:r>
              <a:rPr lang="en-US" dirty="0">
                <a:latin typeface="Agency FB" pitchFamily="34" charset="0"/>
              </a:rPr>
              <a:t> Nilai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List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4FA7-E23C-4B9F-B6BB-F5D1312E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mengakses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list python, </a:t>
            </a:r>
            <a:r>
              <a:rPr lang="en-US" dirty="0" err="1">
                <a:latin typeface="Agency FB" pitchFamily="34" charset="0"/>
              </a:rPr>
              <a:t>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siku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mengiris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beserta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atau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mendapatkan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tersedia</a:t>
            </a:r>
            <a:r>
              <a:rPr lang="en-US" dirty="0">
                <a:latin typeface="Agency FB" pitchFamily="34" charset="0"/>
              </a:rPr>
              <a:t> pada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tersebut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mengakses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list python :</a:t>
            </a:r>
          </a:p>
          <a:p>
            <a:r>
              <a:rPr lang="en-US" i="1" dirty="0">
                <a:latin typeface="Agency FB" pitchFamily="34" charset="0"/>
              </a:rPr>
              <a:t>#Cara </a:t>
            </a:r>
            <a:r>
              <a:rPr lang="en-US" i="1" dirty="0" err="1">
                <a:latin typeface="Agency FB" pitchFamily="34" charset="0"/>
              </a:rPr>
              <a:t>mengakses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nilai</a:t>
            </a:r>
            <a:r>
              <a:rPr lang="en-US" i="1" dirty="0">
                <a:latin typeface="Agency FB" pitchFamily="34" charset="0"/>
              </a:rPr>
              <a:t> di </a:t>
            </a:r>
            <a:r>
              <a:rPr lang="en-US" i="1" dirty="0" err="1">
                <a:latin typeface="Agency FB" pitchFamily="34" charset="0"/>
              </a:rPr>
              <a:t>dalam</a:t>
            </a:r>
            <a:r>
              <a:rPr lang="en-US" i="1" dirty="0">
                <a:latin typeface="Agency FB" pitchFamily="34" charset="0"/>
              </a:rPr>
              <a:t> list Python</a:t>
            </a:r>
            <a:r>
              <a:rPr lang="en-US" dirty="0">
                <a:latin typeface="Agency FB" pitchFamily="34" charset="0"/>
              </a:rPr>
              <a:t> </a:t>
            </a:r>
          </a:p>
          <a:p>
            <a:r>
              <a:rPr lang="en-US" dirty="0">
                <a:latin typeface="Agency FB" pitchFamily="34" charset="0"/>
              </a:rPr>
              <a:t>list1 = ['</a:t>
            </a:r>
            <a:r>
              <a:rPr lang="en-US" dirty="0" err="1">
                <a:latin typeface="Agency FB" pitchFamily="34" charset="0"/>
              </a:rPr>
              <a:t>fisika</a:t>
            </a:r>
            <a:r>
              <a:rPr lang="en-US" dirty="0">
                <a:latin typeface="Agency FB" pitchFamily="34" charset="0"/>
              </a:rPr>
              <a:t>', '</a:t>
            </a:r>
            <a:r>
              <a:rPr lang="en-US" dirty="0" err="1">
                <a:latin typeface="Agency FB" pitchFamily="34" charset="0"/>
              </a:rPr>
              <a:t>kimia</a:t>
            </a:r>
            <a:r>
              <a:rPr lang="en-US" dirty="0">
                <a:latin typeface="Agency FB" pitchFamily="34" charset="0"/>
              </a:rPr>
              <a:t>', 1993, 2017] </a:t>
            </a:r>
          </a:p>
          <a:p>
            <a:r>
              <a:rPr lang="en-US" dirty="0">
                <a:latin typeface="Agency FB" pitchFamily="34" charset="0"/>
              </a:rPr>
              <a:t>list2 = [1, 2, 3, 4, 5, 6, 7 ] print ("list1[0]: ", list1[0]) print ("list2[1:5]: ", list2[1:5])</a:t>
            </a:r>
          </a:p>
          <a:p>
            <a:r>
              <a:rPr lang="en-US" dirty="0">
                <a:latin typeface="Agency FB" pitchFamily="34" charset="0"/>
              </a:rPr>
              <a:t>Setelah Anda </a:t>
            </a:r>
            <a:r>
              <a:rPr lang="en-US" dirty="0" err="1">
                <a:latin typeface="Agency FB" pitchFamily="34" charset="0"/>
              </a:rPr>
              <a:t>mengeksekusi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kode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diatas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hasilnya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seperti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:</a:t>
            </a:r>
          </a:p>
          <a:p>
            <a:r>
              <a:rPr lang="en-US" dirty="0">
                <a:latin typeface="Agency FB" pitchFamily="34" charset="0"/>
              </a:rPr>
              <a:t>list1[0]: </a:t>
            </a:r>
            <a:r>
              <a:rPr lang="en-US" dirty="0" err="1">
                <a:latin typeface="Agency FB" pitchFamily="34" charset="0"/>
              </a:rPr>
              <a:t>fisika</a:t>
            </a:r>
            <a:r>
              <a:rPr lang="en-US" dirty="0">
                <a:latin typeface="Agency FB" pitchFamily="34" charset="0"/>
              </a:rPr>
              <a:t> list2[1:5]: [2, 3, 4, 5]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68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BFC1-6F23-401F-836A-B3396AAF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Method dan </a:t>
            </a:r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Build-in Pada List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5CD-879C-4175-BC69-095573F0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menyertakan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 built-in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  <a:cs typeface="Arial" pitchFamily="34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-apple-system"/>
                <a:cs typeface="Arial" pitchFamily="34" charset="0"/>
              </a:rPr>
              <a:t>: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Python Function				</a:t>
            </a:r>
            <a:r>
              <a:rPr lang="en-US" dirty="0" err="1">
                <a:solidFill>
                  <a:schemeClr val="tx1"/>
                </a:solidFill>
              </a:rPr>
              <a:t>Penjelasan</a:t>
            </a:r>
            <a:endParaRPr lang="id-ID" dirty="0">
              <a:solidFill>
                <a:schemeClr val="tx1"/>
              </a:solidFill>
            </a:endParaRPr>
          </a:p>
          <a:p>
            <a:pPr fontAlgn="ctr"/>
            <a:r>
              <a:rPr lang="en-US" dirty="0" err="1">
                <a:solidFill>
                  <a:schemeClr val="tx1"/>
                </a:solidFill>
              </a:rPr>
              <a:t>cmp</a:t>
            </a:r>
            <a:r>
              <a:rPr lang="en-US" dirty="0">
                <a:solidFill>
                  <a:schemeClr val="tx1"/>
                </a:solidFill>
              </a:rPr>
              <a:t>(list1, list2) #				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tersedia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Python 3</a:t>
            </a:r>
            <a:endParaRPr lang="id-ID" dirty="0">
              <a:solidFill>
                <a:schemeClr val="tx1"/>
              </a:solidFill>
            </a:endParaRPr>
          </a:p>
          <a:p>
            <a:pPr fontAlgn="ctr"/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(list)						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total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 list.</a:t>
            </a:r>
            <a:endParaRPr lang="id-ID" dirty="0">
              <a:solidFill>
                <a:schemeClr val="tx1"/>
              </a:solidFill>
            </a:endParaRP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max(list)						</a:t>
            </a:r>
            <a:r>
              <a:rPr lang="en-US" dirty="0" err="1">
                <a:solidFill>
                  <a:schemeClr val="tx1"/>
                </a:solidFill>
              </a:rPr>
              <a:t>Mengembalikan</a:t>
            </a:r>
            <a:r>
              <a:rPr lang="en-US" dirty="0">
                <a:solidFill>
                  <a:schemeClr val="tx1"/>
                </a:solidFill>
              </a:rPr>
              <a:t> item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list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									</a:t>
            </a:r>
            <a:r>
              <a:rPr lang="en-US" dirty="0" err="1">
                <a:solidFill>
                  <a:schemeClr val="tx1"/>
                </a:solidFill>
              </a:rPr>
              <a:t>maks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min(list)						</a:t>
            </a:r>
            <a:r>
              <a:rPr lang="en-US" dirty="0" err="1">
                <a:solidFill>
                  <a:schemeClr val="tx1"/>
                </a:solidFill>
              </a:rPr>
              <a:t>Mengembalikan</a:t>
            </a:r>
            <a:r>
              <a:rPr lang="en-US" dirty="0">
                <a:solidFill>
                  <a:schemeClr val="tx1"/>
                </a:solidFill>
              </a:rPr>
              <a:t> item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list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									min.</a:t>
            </a:r>
            <a:endParaRPr lang="id-ID" dirty="0">
              <a:solidFill>
                <a:schemeClr val="tx1"/>
              </a:solidFill>
            </a:endParaRP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list(seq)						</a:t>
            </a:r>
            <a:r>
              <a:rPr lang="en-US" dirty="0" err="1">
                <a:solidFill>
                  <a:schemeClr val="tx1"/>
                </a:solidFill>
              </a:rPr>
              <a:t>Mengubah</a:t>
            </a:r>
            <a:r>
              <a:rPr lang="en-US" dirty="0">
                <a:solidFill>
                  <a:schemeClr val="tx1"/>
                </a:solidFill>
              </a:rPr>
              <a:t> tuple </a:t>
            </a:r>
            <a:r>
              <a:rPr lang="en-US" dirty="0" err="1">
                <a:solidFill>
                  <a:schemeClr val="tx1"/>
                </a:solidFill>
              </a:rPr>
              <a:t>menjadi</a:t>
            </a:r>
            <a:r>
              <a:rPr lang="en-US" dirty="0">
                <a:solidFill>
                  <a:schemeClr val="tx1"/>
                </a:solidFill>
              </a:rPr>
              <a:t> list.</a:t>
            </a:r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5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822C-772D-403D-9BD2-7EC63629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Python </a:t>
            </a:r>
            <a:r>
              <a:rPr lang="en-US" dirty="0" err="1">
                <a:latin typeface="Agency FB" pitchFamily="34" charset="0"/>
              </a:rPr>
              <a:t>menyertakan</a:t>
            </a:r>
            <a:r>
              <a:rPr lang="en-US" dirty="0">
                <a:latin typeface="Agency FB" pitchFamily="34" charset="0"/>
              </a:rPr>
              <a:t> methods built-in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berikut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E42C-39C8-4993-80BC-1323B20D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ctr"/>
            <a:r>
              <a:rPr lang="en-US" dirty="0"/>
              <a:t>Python Methods				</a:t>
            </a:r>
            <a:r>
              <a:rPr lang="en-US" dirty="0" err="1"/>
              <a:t>Penjelasan</a:t>
            </a:r>
            <a:endParaRPr lang="id-ID" dirty="0"/>
          </a:p>
          <a:p>
            <a:pPr fontAlgn="ctr"/>
            <a:r>
              <a:rPr lang="en-US" dirty="0" err="1"/>
              <a:t>list.append</a:t>
            </a:r>
            <a:r>
              <a:rPr lang="en-US" dirty="0"/>
              <a:t>(obj)				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obj </a:t>
            </a:r>
            <a:r>
              <a:rPr lang="en-US" dirty="0" err="1"/>
              <a:t>ke</a:t>
            </a:r>
            <a:r>
              <a:rPr lang="en-US" dirty="0"/>
              <a:t> list</a:t>
            </a:r>
            <a:endParaRPr lang="id-ID" dirty="0"/>
          </a:p>
          <a:p>
            <a:pPr fontAlgn="ctr"/>
            <a:r>
              <a:rPr lang="en-US" dirty="0" err="1"/>
              <a:t>list.count</a:t>
            </a:r>
            <a:r>
              <a:rPr lang="en-US" dirty="0"/>
              <a:t>(obj)				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obj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</a:t>
            </a:r>
            <a:endParaRPr lang="id-ID" dirty="0"/>
          </a:p>
          <a:p>
            <a:pPr fontAlgn="ctr"/>
            <a:r>
              <a:rPr lang="en-US" dirty="0" err="1"/>
              <a:t>list.extend</a:t>
            </a:r>
            <a:r>
              <a:rPr lang="en-US" dirty="0"/>
              <a:t>(seq)				</a:t>
            </a:r>
            <a:r>
              <a:rPr lang="fi-FI" dirty="0"/>
              <a:t>Tambahkan isi seq ke list</a:t>
            </a:r>
            <a:endParaRPr lang="id-ID" dirty="0"/>
          </a:p>
          <a:p>
            <a:pPr fontAlgn="ctr"/>
            <a:r>
              <a:rPr lang="en-US" dirty="0" err="1"/>
              <a:t>list.index</a:t>
            </a:r>
            <a:r>
              <a:rPr lang="en-US" dirty="0"/>
              <a:t>(obj)				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yang </a:t>
            </a:r>
            <a:r>
              <a:rPr lang="en-US" dirty="0" err="1"/>
              <a:t>muncul</a:t>
            </a:r>
            <a:r>
              <a:rPr lang="en-US" dirty="0"/>
              <a:t> obj</a:t>
            </a:r>
            <a:endParaRPr lang="id-ID" dirty="0"/>
          </a:p>
          <a:p>
            <a:pPr fontAlgn="ctr"/>
            <a:r>
              <a:rPr lang="en-US" dirty="0" err="1"/>
              <a:t>list.insert</a:t>
            </a:r>
            <a:r>
              <a:rPr lang="en-US" dirty="0"/>
              <a:t>(index, obj)			</a:t>
            </a:r>
            <a:r>
              <a:rPr lang="en-US" dirty="0" err="1"/>
              <a:t>Sisipkan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obj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di </a:t>
            </a:r>
            <a:r>
              <a:rPr lang="en-US" dirty="0" err="1"/>
              <a:t>indeks</a:t>
            </a:r>
            <a:r>
              <a:rPr lang="en-US" dirty="0"/>
              <a:t> offset</a:t>
            </a:r>
            <a:endParaRPr lang="id-ID" dirty="0"/>
          </a:p>
          <a:p>
            <a:pPr fontAlgn="ctr"/>
            <a:r>
              <a:rPr lang="en-US" dirty="0" err="1"/>
              <a:t>list.pop</a:t>
            </a:r>
            <a:r>
              <a:rPr lang="en-US" dirty="0"/>
              <a:t>(obj = list[-1])			</a:t>
            </a:r>
            <a:r>
              <a:rPr lang="en-US" dirty="0" err="1"/>
              <a:t>Menghapus</a:t>
            </a:r>
            <a:r>
              <a:rPr lang="en-US" dirty="0"/>
              <a:t> dan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obj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							list</a:t>
            </a:r>
            <a:endParaRPr lang="id-ID" dirty="0"/>
          </a:p>
          <a:p>
            <a:pPr fontAlgn="ctr"/>
            <a:r>
              <a:rPr lang="en-US" dirty="0" err="1"/>
              <a:t>list.remove</a:t>
            </a:r>
            <a:r>
              <a:rPr lang="en-US" dirty="0"/>
              <a:t>(obj)				Removes object obj from list</a:t>
            </a:r>
            <a:endParaRPr lang="id-ID" dirty="0"/>
          </a:p>
          <a:p>
            <a:pPr fontAlgn="ctr"/>
            <a:r>
              <a:rPr lang="en-US" dirty="0" err="1"/>
              <a:t>list.reverse</a:t>
            </a:r>
            <a:r>
              <a:rPr lang="en-US" dirty="0"/>
              <a:t>()				</a:t>
            </a:r>
            <a:r>
              <a:rPr lang="it-IT" dirty="0"/>
              <a:t>Membalik list objek di tempat</a:t>
            </a:r>
            <a:endParaRPr lang="id-ID" dirty="0"/>
          </a:p>
          <a:p>
            <a:pPr fontAlgn="ctr"/>
            <a:r>
              <a:rPr lang="en-US" dirty="0" err="1"/>
              <a:t>list.sort</a:t>
            </a:r>
            <a:r>
              <a:rPr lang="en-US" dirty="0"/>
              <a:t>([</a:t>
            </a:r>
            <a:r>
              <a:rPr lang="en-US" dirty="0" err="1"/>
              <a:t>func</a:t>
            </a:r>
            <a:r>
              <a:rPr lang="en-US" dirty="0"/>
              <a:t>])				</a:t>
            </a: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list, </a:t>
            </a:r>
            <a:r>
              <a:rPr lang="en-US" dirty="0" err="1"/>
              <a:t>gunakan</a:t>
            </a:r>
            <a:r>
              <a:rPr lang="en-US" dirty="0"/>
              <a:t> compare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380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77C7-A2C8-47A2-85CF-2BE906E3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15F7-DAD2-4DCB-8527-6964ECB0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Tipe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suatu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media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memori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komputer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menampung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informasi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sendiri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mempunyai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tipe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cukup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unik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bila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bandingkan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lain.</a:t>
            </a:r>
          </a:p>
        </p:txBody>
      </p:sp>
    </p:spTree>
    <p:extLst>
      <p:ext uri="{BB962C8B-B14F-4D97-AF65-F5344CB8AC3E}">
        <p14:creationId xmlns:p14="http://schemas.microsoft.com/office/powerpoint/2010/main" val="1034786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C794-197A-4A7E-B9CF-95A847BA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Python: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6ABF-1F14-4BFB-A89C-7B3726AB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en-US" dirty="0" err="1"/>
              <a:t>Tipe</a:t>
            </a:r>
            <a:r>
              <a:rPr lang="en-US" dirty="0"/>
              <a:t> Data		</a:t>
            </a:r>
            <a:r>
              <a:rPr lang="en-US" dirty="0" err="1"/>
              <a:t>Contoh</a:t>
            </a:r>
            <a:r>
              <a:rPr lang="en-US" dirty="0"/>
              <a:t>				</a:t>
            </a:r>
            <a:r>
              <a:rPr lang="en-US" dirty="0" err="1"/>
              <a:t>Penjelasan</a:t>
            </a:r>
            <a:endParaRPr lang="id-ID" dirty="0"/>
          </a:p>
          <a:p>
            <a:pPr fontAlgn="ctr"/>
            <a:r>
              <a:rPr lang="en-US" dirty="0"/>
              <a:t>Boolean		True </a:t>
            </a:r>
            <a:r>
              <a:rPr lang="en-US" dirty="0" err="1"/>
              <a:t>atau</a:t>
            </a:r>
            <a:r>
              <a:rPr lang="en-US" dirty="0"/>
              <a:t> False		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True yang </a:t>
            </a:r>
            <a:r>
              <a:rPr lang="en-US" dirty="0" err="1"/>
              <a:t>bernilai</a:t>
            </a:r>
            <a:r>
              <a:rPr lang="en-US" dirty="0"/>
              <a:t> 1, </a:t>
            </a:r>
            <a:r>
              <a:rPr lang="en-US" dirty="0" err="1"/>
              <a:t>atau</a:t>
            </a:r>
            <a:r>
              <a:rPr lang="en-US" dirty="0"/>
              <a:t> 											salah False yang </a:t>
            </a:r>
            <a:r>
              <a:rPr lang="en-US" dirty="0" err="1"/>
              <a:t>bernilai</a:t>
            </a:r>
            <a:r>
              <a:rPr lang="en-US" dirty="0"/>
              <a:t> 0</a:t>
            </a:r>
            <a:endParaRPr lang="id-ID" dirty="0"/>
          </a:p>
          <a:p>
            <a:pPr fontAlgn="ctr"/>
            <a:r>
              <a:rPr lang="en-US" dirty="0"/>
              <a:t>String			"Ayo </a:t>
            </a:r>
            <a:r>
              <a:rPr lang="en-US" dirty="0" err="1"/>
              <a:t>belajar</a:t>
            </a:r>
            <a:r>
              <a:rPr lang="en-US" dirty="0"/>
              <a:t> Python“	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/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									</a:t>
            </a:r>
            <a:r>
              <a:rPr lang="en-US" dirty="0" err="1"/>
              <a:t>dll</a:t>
            </a:r>
            <a:r>
              <a:rPr lang="en-US" dirty="0"/>
              <a:t> (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 " </a:t>
            </a:r>
            <a:r>
              <a:rPr lang="en-US" dirty="0" err="1"/>
              <a:t>atau</a:t>
            </a:r>
            <a:r>
              <a:rPr lang="en-US" dirty="0"/>
              <a:t> ')</a:t>
            </a:r>
            <a:endParaRPr lang="id-ID" dirty="0"/>
          </a:p>
          <a:p>
            <a:pPr fontAlgn="ctr"/>
            <a:r>
              <a:rPr lang="en-US" dirty="0"/>
              <a:t>Integer			25 </a:t>
            </a:r>
            <a:r>
              <a:rPr lang="en-US" dirty="0" err="1"/>
              <a:t>atau</a:t>
            </a:r>
            <a:r>
              <a:rPr lang="en-US" dirty="0"/>
              <a:t> 1209		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id-ID" dirty="0"/>
          </a:p>
          <a:p>
            <a:pPr fontAlgn="ctr"/>
            <a:r>
              <a:rPr lang="en-US" dirty="0"/>
              <a:t>Float			3.14 </a:t>
            </a:r>
            <a:r>
              <a:rPr lang="en-US" dirty="0" err="1"/>
              <a:t>atau</a:t>
            </a:r>
            <a:r>
              <a:rPr lang="en-US" dirty="0"/>
              <a:t> 0.99			</a:t>
            </a:r>
            <a:r>
              <a:rPr lang="nn-NO" dirty="0"/>
              <a:t>Menyatakan bilangan yang mempunyai koma</a:t>
            </a:r>
            <a:endParaRPr lang="id-ID" dirty="0"/>
          </a:p>
          <a:p>
            <a:pPr fontAlgn="ctr"/>
            <a:r>
              <a:rPr lang="en-US" dirty="0"/>
              <a:t>Hexadecimal		9a </a:t>
            </a:r>
            <a:r>
              <a:rPr lang="en-US" dirty="0" err="1"/>
              <a:t>atau</a:t>
            </a:r>
            <a:r>
              <a:rPr lang="en-US" dirty="0"/>
              <a:t> 1d3			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heksa</a:t>
            </a:r>
            <a:r>
              <a:rPr lang="en-US" dirty="0"/>
              <a:t> (</a:t>
            </a:r>
            <a:r>
              <a:rPr lang="en-US" dirty="0" err="1"/>
              <a:t>bilangan</a:t>
            </a:r>
            <a:r>
              <a:rPr lang="en-US" dirty="0"/>
              <a:t> 										</a:t>
            </a:r>
            <a:r>
              <a:rPr lang="en-US" dirty="0" err="1"/>
              <a:t>berbasis</a:t>
            </a:r>
            <a:r>
              <a:rPr lang="en-US" dirty="0"/>
              <a:t> 16)</a:t>
            </a:r>
            <a:endParaRPr lang="id-ID" dirty="0"/>
          </a:p>
          <a:p>
            <a:pPr fontAlgn="ctr"/>
            <a:r>
              <a:rPr lang="en-US" dirty="0"/>
              <a:t>Complex		1 + 5j					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real dan </a:t>
            </a:r>
            <a:r>
              <a:rPr lang="en-US" dirty="0" err="1"/>
              <a:t>imajiner</a:t>
            </a:r>
            <a:endParaRPr lang="id-ID" dirty="0"/>
          </a:p>
          <a:p>
            <a:pPr fontAlgn="ctr"/>
            <a:r>
              <a:rPr lang="en-US" dirty="0"/>
              <a:t>List			['</a:t>
            </a:r>
            <a:r>
              <a:rPr lang="en-US" dirty="0" err="1"/>
              <a:t>xyz</a:t>
            </a:r>
            <a:r>
              <a:rPr lang="en-US" dirty="0"/>
              <a:t>', 786, 2.23]			Data </a:t>
            </a:r>
            <a:r>
              <a:rPr lang="en-US" dirty="0" err="1"/>
              <a:t>untaian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dan 										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diubah-ubah</a:t>
            </a:r>
            <a:endParaRPr lang="id-ID" dirty="0"/>
          </a:p>
          <a:p>
            <a:pPr fontAlgn="ctr"/>
            <a:r>
              <a:rPr lang="en-US" dirty="0"/>
              <a:t>Tuple			('</a:t>
            </a:r>
            <a:r>
              <a:rPr lang="en-US" dirty="0" err="1"/>
              <a:t>xyz</a:t>
            </a:r>
            <a:r>
              <a:rPr lang="en-US" dirty="0"/>
              <a:t>', 768, 2.23)			Data </a:t>
            </a:r>
            <a:r>
              <a:rPr lang="en-US" dirty="0" err="1"/>
              <a:t>untaian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tapi</a:t>
            </a:r>
            <a:r>
              <a:rPr lang="en-US" dirty="0"/>
              <a:t> 										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endParaRPr lang="id-ID" dirty="0"/>
          </a:p>
          <a:p>
            <a:pPr fontAlgn="ctr"/>
            <a:r>
              <a:rPr lang="en-US" dirty="0"/>
              <a:t>Dictionary		{'</a:t>
            </a:r>
            <a:r>
              <a:rPr lang="en-US" dirty="0" err="1"/>
              <a:t>nama</a:t>
            </a:r>
            <a:r>
              <a:rPr lang="en-US" dirty="0"/>
              <a:t>': 'adi','id’:2}		Data </a:t>
            </a:r>
            <a:r>
              <a:rPr lang="en-US" dirty="0" err="1"/>
              <a:t>untaian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									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dan </a:t>
            </a:r>
            <a:r>
              <a:rPr lang="en-US" dirty="0" err="1"/>
              <a:t>nilai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996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863B-8EDA-44B2-8C10-2AF11423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Tuple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9BE1-7C34-4A56-8116-80D41FE7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gency FB" pitchFamily="34" charset="0"/>
              </a:rPr>
              <a:t>Sebuah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urutan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objek</a:t>
            </a:r>
            <a:r>
              <a:rPr lang="en-US" dirty="0">
                <a:latin typeface="Agency FB" pitchFamily="34" charset="0"/>
              </a:rPr>
              <a:t> Python yang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berubah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urutan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seperti</a:t>
            </a:r>
            <a:r>
              <a:rPr lang="en-US" dirty="0">
                <a:latin typeface="Agency FB" pitchFamily="34" charset="0"/>
              </a:rPr>
              <a:t> daftar. </a:t>
            </a:r>
            <a:r>
              <a:rPr lang="en-US" dirty="0" err="1">
                <a:latin typeface="Agency FB" pitchFamily="34" charset="0"/>
              </a:rPr>
              <a:t>Perbedaan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utama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antara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dan </a:t>
            </a:r>
            <a:r>
              <a:rPr lang="en-US" dirty="0" err="1">
                <a:latin typeface="Agency FB" pitchFamily="34" charset="0"/>
              </a:rPr>
              <a:t>daftarnya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bahwa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dapat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diubah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seperti</a:t>
            </a:r>
            <a:r>
              <a:rPr lang="en-US" dirty="0">
                <a:latin typeface="Agency FB" pitchFamily="34" charset="0"/>
              </a:rPr>
              <a:t> List Python.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sedangkan</a:t>
            </a:r>
            <a:r>
              <a:rPr lang="en-US" dirty="0">
                <a:latin typeface="Agency FB" pitchFamily="34" charset="0"/>
              </a:rPr>
              <a:t> List Python </a:t>
            </a:r>
            <a:r>
              <a:rPr lang="en-US" dirty="0" err="1">
                <a:latin typeface="Agency FB" pitchFamily="34" charset="0"/>
              </a:rPr>
              <a:t>menggunakan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siku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r>
              <a:rPr lang="en-US" dirty="0" err="1">
                <a:latin typeface="Agency FB" pitchFamily="34" charset="0"/>
              </a:rPr>
              <a:t>Membuat</a:t>
            </a:r>
            <a:r>
              <a:rPr lang="en-US" dirty="0">
                <a:latin typeface="Agency FB" pitchFamily="34" charset="0"/>
              </a:rPr>
              <a:t> tuple </a:t>
            </a:r>
            <a:r>
              <a:rPr lang="en-US" dirty="0" err="1">
                <a:latin typeface="Agency FB" pitchFamily="34" charset="0"/>
              </a:rPr>
              <a:t>semudah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memasukkan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nilai-nilai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dipisahkan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koma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Secara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opsional</a:t>
            </a:r>
            <a:r>
              <a:rPr lang="en-US" dirty="0">
                <a:latin typeface="Agency FB" pitchFamily="34" charset="0"/>
              </a:rPr>
              <a:t>, Anda </a:t>
            </a:r>
            <a:r>
              <a:rPr lang="en-US" dirty="0" err="1">
                <a:latin typeface="Agency FB" pitchFamily="34" charset="0"/>
              </a:rPr>
              <a:t>dapat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memasukkan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nilai-nilai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dipisahkan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koma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antara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juga.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:</a:t>
            </a:r>
          </a:p>
          <a:p>
            <a:endParaRPr lang="en-US" dirty="0"/>
          </a:p>
          <a:p>
            <a:r>
              <a:rPr lang="en-US" i="1" dirty="0">
                <a:latin typeface="Agency FB" pitchFamily="34" charset="0"/>
              </a:rPr>
              <a:t>#</a:t>
            </a:r>
            <a:r>
              <a:rPr lang="en-US" i="1" dirty="0" err="1">
                <a:latin typeface="Agency FB" pitchFamily="34" charset="0"/>
              </a:rPr>
              <a:t>Contoh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sederhana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pembuatan</a:t>
            </a:r>
            <a:r>
              <a:rPr lang="en-US" i="1" dirty="0">
                <a:latin typeface="Agency FB" pitchFamily="34" charset="0"/>
              </a:rPr>
              <a:t> tuple pada </a:t>
            </a:r>
            <a:r>
              <a:rPr lang="en-US" i="1" dirty="0" err="1">
                <a:latin typeface="Agency FB" pitchFamily="34" charset="0"/>
              </a:rPr>
              <a:t>bahasa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pemrograman</a:t>
            </a:r>
            <a:r>
              <a:rPr lang="en-US" i="1" dirty="0">
                <a:latin typeface="Agency FB" pitchFamily="34" charset="0"/>
              </a:rPr>
              <a:t> python</a:t>
            </a:r>
            <a:r>
              <a:rPr lang="en-US" dirty="0">
                <a:latin typeface="Agency FB" pitchFamily="34" charset="0"/>
              </a:rPr>
              <a:t> </a:t>
            </a:r>
          </a:p>
          <a:p>
            <a:r>
              <a:rPr lang="en-US" dirty="0">
                <a:latin typeface="Agency FB" pitchFamily="34" charset="0"/>
              </a:rPr>
              <a:t>tup1 = ('</a:t>
            </a:r>
            <a:r>
              <a:rPr lang="en-US" dirty="0" err="1">
                <a:latin typeface="Agency FB" pitchFamily="34" charset="0"/>
              </a:rPr>
              <a:t>fisika</a:t>
            </a:r>
            <a:r>
              <a:rPr lang="en-US" dirty="0">
                <a:latin typeface="Agency FB" pitchFamily="34" charset="0"/>
              </a:rPr>
              <a:t>', '</a:t>
            </a:r>
            <a:r>
              <a:rPr lang="en-US" dirty="0" err="1">
                <a:latin typeface="Agency FB" pitchFamily="34" charset="0"/>
              </a:rPr>
              <a:t>kimia</a:t>
            </a:r>
            <a:r>
              <a:rPr lang="en-US" dirty="0">
                <a:latin typeface="Agency FB" pitchFamily="34" charset="0"/>
              </a:rPr>
              <a:t>', 1993, 2017) </a:t>
            </a:r>
          </a:p>
          <a:p>
            <a:r>
              <a:rPr lang="en-US" dirty="0">
                <a:latin typeface="Agency FB" pitchFamily="34" charset="0"/>
              </a:rPr>
              <a:t>tup2 = (1, 2, 3, 4, 5 ) </a:t>
            </a:r>
          </a:p>
          <a:p>
            <a:r>
              <a:rPr lang="en-US" dirty="0">
                <a:latin typeface="Agency FB" pitchFamily="34" charset="0"/>
              </a:rPr>
              <a:t>tup3 = "a", "b", "c", "d"</a:t>
            </a:r>
          </a:p>
          <a:p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kosong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ditulis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dua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tanda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kurung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berisi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apa-apa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contohnya</a:t>
            </a:r>
            <a:r>
              <a:rPr lang="en-US" dirty="0">
                <a:latin typeface="Agency FB" pitchFamily="34" charset="0"/>
              </a:rPr>
              <a:t> : tup1 = ();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menulis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berisi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satu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, Anda </a:t>
            </a:r>
            <a:r>
              <a:rPr lang="en-US" dirty="0" err="1">
                <a:latin typeface="Agency FB" pitchFamily="34" charset="0"/>
              </a:rPr>
              <a:t>harus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memasukkan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koma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meskipun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hanya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satu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contohnya</a:t>
            </a:r>
            <a:r>
              <a:rPr lang="en-US" dirty="0">
                <a:latin typeface="Agency FB" pitchFamily="34" charset="0"/>
              </a:rPr>
              <a:t> : tup1 = (50,) </a:t>
            </a:r>
            <a:r>
              <a:rPr lang="en-US" dirty="0" err="1">
                <a:latin typeface="Agency FB" pitchFamily="34" charset="0"/>
              </a:rPr>
              <a:t>Seperti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String, </a:t>
            </a:r>
            <a:r>
              <a:rPr lang="en-US" dirty="0" err="1">
                <a:latin typeface="Agency FB" pitchFamily="34" charset="0"/>
              </a:rPr>
              <a:t>indeks</a:t>
            </a:r>
            <a:r>
              <a:rPr lang="en-US" dirty="0">
                <a:latin typeface="Agency FB" pitchFamily="34" charset="0"/>
              </a:rPr>
              <a:t> tuple </a:t>
            </a:r>
            <a:r>
              <a:rPr lang="en-US" dirty="0" err="1">
                <a:latin typeface="Agency FB" pitchFamily="34" charset="0"/>
              </a:rPr>
              <a:t>mulai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0, dan </a:t>
            </a:r>
            <a:r>
              <a:rPr lang="en-US" dirty="0" err="1">
                <a:latin typeface="Agency FB" pitchFamily="34" charset="0"/>
              </a:rPr>
              <a:t>mereka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dapat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diiris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digabungkan</a:t>
            </a:r>
            <a:r>
              <a:rPr lang="en-US" dirty="0">
                <a:latin typeface="Agency FB" pitchFamily="34" charset="0"/>
              </a:rPr>
              <a:t>, dan </a:t>
            </a:r>
            <a:r>
              <a:rPr lang="en-US" dirty="0" err="1">
                <a:latin typeface="Agency FB" pitchFamily="34" charset="0"/>
              </a:rPr>
              <a:t>seterusnya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910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FC5-612F-4314-8FC9-44425C48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CE90-2963-45EF-BD2B-8EDA20DA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sesuai</a:t>
            </a:r>
            <a:r>
              <a:rPr lang="en-US" dirty="0"/>
              <a:t> 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521268-F482-4F46-81AF-F843CFB8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28" y="2555147"/>
            <a:ext cx="5186493" cy="41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5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4B4-FF9A-4949-8801-BDBBA51F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Operasi</a:t>
            </a:r>
            <a:r>
              <a:rPr lang="en-US" dirty="0">
                <a:latin typeface="Agency FB" pitchFamily="34" charset="0"/>
              </a:rPr>
              <a:t> Dasar Pada Tuple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6A83-22CF-47D2-9A18-5D36CE4D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merespons</a:t>
            </a:r>
            <a:r>
              <a:rPr lang="en-US" dirty="0">
                <a:latin typeface="Agency FB" pitchFamily="34" charset="0"/>
              </a:rPr>
              <a:t> operator + dan * </a:t>
            </a:r>
            <a:r>
              <a:rPr lang="en-US" dirty="0" err="1">
                <a:latin typeface="Agency FB" pitchFamily="34" charset="0"/>
              </a:rPr>
              <a:t>sama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seperti</a:t>
            </a:r>
            <a:r>
              <a:rPr lang="en-US" dirty="0">
                <a:latin typeface="Agency FB" pitchFamily="34" charset="0"/>
              </a:rPr>
              <a:t> String; </a:t>
            </a:r>
            <a:r>
              <a:rPr lang="en-US" dirty="0" err="1">
                <a:latin typeface="Agency FB" pitchFamily="34" charset="0"/>
              </a:rPr>
              <a:t>Mereka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berarti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penggabungan</a:t>
            </a:r>
            <a:r>
              <a:rPr lang="en-US" dirty="0">
                <a:latin typeface="Agency FB" pitchFamily="34" charset="0"/>
              </a:rPr>
              <a:t> dan </a:t>
            </a:r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sini</a:t>
            </a:r>
            <a:r>
              <a:rPr lang="en-US" dirty="0">
                <a:latin typeface="Agency FB" pitchFamily="34" charset="0"/>
              </a:rPr>
              <a:t> juga </a:t>
            </a:r>
            <a:r>
              <a:rPr lang="en-US" dirty="0" err="1">
                <a:latin typeface="Agency FB" pitchFamily="34" charset="0"/>
              </a:rPr>
              <a:t>berlaku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kecuali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hasilnya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tupel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baru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bukan</a:t>
            </a:r>
            <a:r>
              <a:rPr lang="en-US" dirty="0">
                <a:latin typeface="Agency FB" pitchFamily="34" charset="0"/>
              </a:rPr>
              <a:t> string.</a:t>
            </a:r>
          </a:p>
          <a:p>
            <a:r>
              <a:rPr lang="en-US" dirty="0" err="1">
                <a:latin typeface="Agency FB" pitchFamily="34" charset="0"/>
              </a:rPr>
              <a:t>Sebenarnya</a:t>
            </a:r>
            <a:r>
              <a:rPr lang="en-US" dirty="0">
                <a:latin typeface="Agency FB" pitchFamily="34" charset="0"/>
              </a:rPr>
              <a:t>, Tuple </a:t>
            </a:r>
            <a:r>
              <a:rPr lang="en-US" dirty="0" err="1">
                <a:latin typeface="Agency FB" pitchFamily="34" charset="0"/>
              </a:rPr>
              <a:t>merespons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semua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operasi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urutan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umum</a:t>
            </a:r>
            <a:r>
              <a:rPr lang="en-US" dirty="0">
                <a:latin typeface="Agency FB" pitchFamily="34" charset="0"/>
              </a:rPr>
              <a:t> yang kami </a:t>
            </a:r>
            <a:r>
              <a:rPr lang="en-US" dirty="0" err="1">
                <a:latin typeface="Agency FB" pitchFamily="34" charset="0"/>
              </a:rPr>
              <a:t>gunakan</a:t>
            </a:r>
            <a:r>
              <a:rPr lang="en-US" dirty="0">
                <a:latin typeface="Agency FB" pitchFamily="34" charset="0"/>
              </a:rPr>
              <a:t> pada String di </a:t>
            </a:r>
            <a:r>
              <a:rPr lang="en-US" dirty="0" err="1">
                <a:latin typeface="Agency FB" pitchFamily="34" charset="0"/>
              </a:rPr>
              <a:t>bab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sebelumnya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2756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8B62-E22E-4633-95E0-E4667525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tabel</a:t>
            </a:r>
            <a:r>
              <a:rPr lang="en-US" dirty="0">
                <a:latin typeface="Agency FB" pitchFamily="34" charset="0"/>
              </a:rPr>
              <a:t> daftar </a:t>
            </a:r>
            <a:r>
              <a:rPr lang="en-US" dirty="0" err="1">
                <a:latin typeface="Agency FB" pitchFamily="34" charset="0"/>
              </a:rPr>
              <a:t>operasi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dasar</a:t>
            </a:r>
            <a:r>
              <a:rPr lang="en-US" dirty="0">
                <a:latin typeface="Agency FB" pitchFamily="34" charset="0"/>
              </a:rPr>
              <a:t> pada Tuple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6CF2-99A6-4987-A0F0-49C8EE7B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3880773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Python Expression						Hasil								</a:t>
            </a:r>
            <a:r>
              <a:rPr lang="en-US" dirty="0" err="1"/>
              <a:t>Penjelasan</a:t>
            </a:r>
            <a:endParaRPr lang="id-ID" dirty="0"/>
          </a:p>
          <a:p>
            <a:pPr fontAlgn="ctr"/>
            <a:r>
              <a:rPr lang="en-US" dirty="0" err="1"/>
              <a:t>len</a:t>
            </a:r>
            <a:r>
              <a:rPr lang="en-US" dirty="0"/>
              <a:t>((1, 2, 3))							3									Length</a:t>
            </a:r>
            <a:endParaRPr lang="id-ID" dirty="0"/>
          </a:p>
          <a:p>
            <a:pPr fontAlgn="ctr"/>
            <a:r>
              <a:rPr lang="en-US" dirty="0"/>
              <a:t>(1, 2, 3) + (4, 5, 6)						(1, 2, 3, 4, 5, 6)						Concatenation</a:t>
            </a:r>
            <a:endParaRPr lang="id-ID" dirty="0"/>
          </a:p>
          <a:p>
            <a:pPr fontAlgn="ctr"/>
            <a:r>
              <a:rPr lang="en-US" dirty="0"/>
              <a:t>(‘Halo!’,) * 4							(‘Halo!’, ‘Halo!’, ‘Halo!’, ‘Halo!’)		Repetition</a:t>
            </a:r>
            <a:endParaRPr lang="id-ID" dirty="0"/>
          </a:p>
          <a:p>
            <a:pPr fontAlgn="ctr"/>
            <a:r>
              <a:rPr lang="en-US" dirty="0"/>
              <a:t>3 in (1, 2, 3)							True									Membership</a:t>
            </a:r>
            <a:endParaRPr lang="id-ID" dirty="0"/>
          </a:p>
          <a:p>
            <a:pPr fontAlgn="ctr"/>
            <a:r>
              <a:rPr lang="en-US" dirty="0"/>
              <a:t>for x in (1,2,3) : print (x, end = ‘ ‘)		1 2 3								Iteration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2808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D28D-BCDE-47C4-89C1-E266EA2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Number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5169-410B-4FFB-A277-DA2F2322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Number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Python yang </a:t>
            </a:r>
            <a:r>
              <a:rPr lang="en-US" dirty="0" err="1">
                <a:latin typeface="Agency FB" pitchFamily="34" charset="0"/>
              </a:rPr>
              <a:t>menyimpan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numerik</a:t>
            </a:r>
            <a:r>
              <a:rPr lang="en-US" dirty="0">
                <a:latin typeface="Agency FB" pitchFamily="34" charset="0"/>
              </a:rPr>
              <a:t>. Number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yang </a:t>
            </a:r>
            <a:r>
              <a:rPr lang="en-US" dirty="0" err="1">
                <a:latin typeface="Agency FB" pitchFamily="34" charset="0"/>
              </a:rPr>
              <a:t>tidak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berubah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berarti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mengubah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sejumlah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</a:t>
            </a:r>
            <a:r>
              <a:rPr lang="en-US" dirty="0" err="1">
                <a:latin typeface="Agency FB" pitchFamily="34" charset="0"/>
              </a:rPr>
              <a:t>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menghasilkan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objek</a:t>
            </a:r>
            <a:r>
              <a:rPr lang="en-US" dirty="0">
                <a:latin typeface="Agency FB" pitchFamily="34" charset="0"/>
              </a:rPr>
              <a:t> yang </a:t>
            </a:r>
            <a:r>
              <a:rPr lang="en-US" dirty="0" err="1">
                <a:latin typeface="Agency FB" pitchFamily="34" charset="0"/>
              </a:rPr>
              <a:t>baru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dialokasikan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r>
              <a:rPr lang="en-US" dirty="0" err="1">
                <a:latin typeface="Agency FB" pitchFamily="34" charset="0"/>
              </a:rPr>
              <a:t>Objek</a:t>
            </a:r>
            <a:r>
              <a:rPr lang="en-US" dirty="0">
                <a:latin typeface="Agency FB" pitchFamily="34" charset="0"/>
              </a:rPr>
              <a:t> Number </a:t>
            </a:r>
            <a:r>
              <a:rPr lang="en-US" dirty="0" err="1">
                <a:latin typeface="Agency FB" pitchFamily="34" charset="0"/>
              </a:rPr>
              <a:t>dibuat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saat</a:t>
            </a:r>
            <a:r>
              <a:rPr lang="en-US" dirty="0">
                <a:latin typeface="Agency FB" pitchFamily="34" charset="0"/>
              </a:rPr>
              <a:t> Anda </a:t>
            </a:r>
            <a:r>
              <a:rPr lang="en-US" dirty="0" err="1">
                <a:latin typeface="Agency FB" pitchFamily="34" charset="0"/>
              </a:rPr>
              <a:t>memberikan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nilai</a:t>
            </a:r>
            <a:r>
              <a:rPr lang="en-US" dirty="0">
                <a:latin typeface="Agency FB" pitchFamily="34" charset="0"/>
              </a:rPr>
              <a:t> pada-</a:t>
            </a:r>
            <a:r>
              <a:rPr lang="en-US" dirty="0" err="1">
                <a:latin typeface="Agency FB" pitchFamily="34" charset="0"/>
              </a:rPr>
              <a:t>nya</a:t>
            </a:r>
            <a:r>
              <a:rPr lang="en-US" dirty="0">
                <a:latin typeface="Agency FB" pitchFamily="34" charset="0"/>
              </a:rPr>
              <a:t>. </a:t>
            </a:r>
          </a:p>
          <a:p>
            <a:r>
              <a:rPr lang="en-US" dirty="0" err="1">
                <a:latin typeface="Agency FB" pitchFamily="34" charset="0"/>
              </a:rPr>
              <a:t>Sebagai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: </a:t>
            </a:r>
          </a:p>
          <a:p>
            <a:r>
              <a:rPr lang="en-US" dirty="0" err="1">
                <a:latin typeface="Agency FB" pitchFamily="34" charset="0"/>
              </a:rPr>
              <a:t>angkaPertama</a:t>
            </a:r>
            <a:r>
              <a:rPr lang="en-US" dirty="0">
                <a:latin typeface="Agency FB" pitchFamily="34" charset="0"/>
              </a:rPr>
              <a:t> = 1</a:t>
            </a:r>
          </a:p>
          <a:p>
            <a:r>
              <a:rPr lang="en-US" dirty="0" err="1">
                <a:latin typeface="Agency FB" pitchFamily="34" charset="0"/>
              </a:rPr>
              <a:t>angkaKedua</a:t>
            </a:r>
            <a:r>
              <a:rPr lang="en-US" dirty="0">
                <a:latin typeface="Agency FB" pitchFamily="34" charset="0"/>
              </a:rPr>
              <a:t> = 33</a:t>
            </a:r>
          </a:p>
          <a:p>
            <a:r>
              <a:rPr lang="en-US" dirty="0">
                <a:latin typeface="Agency FB" pitchFamily="34" charset="0"/>
              </a:rPr>
              <a:t>Python </a:t>
            </a:r>
            <a:r>
              <a:rPr lang="en-US" dirty="0" err="1">
                <a:latin typeface="Agency FB" pitchFamily="34" charset="0"/>
              </a:rPr>
              <a:t>mendukung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Number </a:t>
            </a:r>
            <a:r>
              <a:rPr lang="en-US" dirty="0" err="1">
                <a:latin typeface="Agency FB" pitchFamily="34" charset="0"/>
              </a:rPr>
              <a:t>diantaranya</a:t>
            </a:r>
            <a:r>
              <a:rPr lang="en-US" dirty="0">
                <a:latin typeface="Agency FB" pitchFamily="34" charset="0"/>
              </a:rPr>
              <a:t> 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Int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Float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Complex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89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D9B8-6293-4109-A864-9F49CAE4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Number pada Python 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D33D-C138-4A06-9060-A6C12A91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Int		Float			Complex</a:t>
            </a:r>
            <a:endParaRPr lang="id-ID" dirty="0"/>
          </a:p>
          <a:p>
            <a:pPr fontAlgn="ctr"/>
            <a:r>
              <a:rPr lang="en-US" dirty="0"/>
              <a:t>20		0.1				3.14j</a:t>
            </a:r>
            <a:endParaRPr lang="id-ID" dirty="0"/>
          </a:p>
          <a:p>
            <a:pPr fontAlgn="ctr"/>
            <a:r>
              <a:rPr lang="en-US" dirty="0"/>
              <a:t>300		1.20				35.j</a:t>
            </a:r>
            <a:endParaRPr lang="id-ID" dirty="0"/>
          </a:p>
          <a:p>
            <a:pPr fontAlgn="ctr"/>
            <a:r>
              <a:rPr lang="en-US" dirty="0"/>
              <a:t>-13		-41.2			3.12e-12j</a:t>
            </a:r>
            <a:endParaRPr lang="id-ID" dirty="0"/>
          </a:p>
          <a:p>
            <a:pPr fontAlgn="ctr"/>
            <a:r>
              <a:rPr lang="en-US" dirty="0"/>
              <a:t>020		32.23+e123		.873j</a:t>
            </a:r>
            <a:endParaRPr lang="id-ID" dirty="0"/>
          </a:p>
          <a:p>
            <a:pPr fontAlgn="ctr"/>
            <a:r>
              <a:rPr lang="en-US" dirty="0"/>
              <a:t>-0103		-92.				-.123+0J</a:t>
            </a:r>
            <a:endParaRPr lang="id-ID" dirty="0"/>
          </a:p>
          <a:p>
            <a:pPr fontAlgn="ctr"/>
            <a:r>
              <a:rPr lang="en-US" dirty="0"/>
              <a:t>-0x212	-32.52e10		3e+123J</a:t>
            </a:r>
            <a:endParaRPr lang="id-ID" dirty="0"/>
          </a:p>
          <a:p>
            <a:pPr fontAlgn="ctr"/>
            <a:r>
              <a:rPr lang="en-US" dirty="0"/>
              <a:t>0x56		60.2-E13			4.31e-4j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90638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BEE6-8B6F-4D8D-820F-3C61E6C0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Konversi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Number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1499-1CF9-42FC-92AB-F0217BF9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Pada Python Anda </a:t>
            </a:r>
            <a:r>
              <a:rPr lang="en-US" dirty="0" err="1">
                <a:latin typeface="Agency FB" pitchFamily="34" charset="0"/>
              </a:rPr>
              <a:t>bisa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mengkonversi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</a:t>
            </a:r>
            <a:r>
              <a:rPr lang="en-US" dirty="0" err="1">
                <a:latin typeface="Agency FB" pitchFamily="34" charset="0"/>
              </a:rPr>
              <a:t>dengan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mengkonversi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tipe</a:t>
            </a:r>
            <a:r>
              <a:rPr lang="en-US" dirty="0">
                <a:latin typeface="Agency FB" pitchFamily="34" charset="0"/>
              </a:rPr>
              <a:t> data number Python.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int(x) 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meng-konversi</a:t>
            </a:r>
            <a:r>
              <a:rPr lang="en-US" dirty="0">
                <a:latin typeface="Agency FB" pitchFamily="34" charset="0"/>
              </a:rPr>
              <a:t> x </a:t>
            </a:r>
            <a:r>
              <a:rPr lang="en-US" dirty="0" err="1">
                <a:latin typeface="Agency FB" pitchFamily="34" charset="0"/>
              </a:rPr>
              <a:t>menjadi</a:t>
            </a:r>
            <a:r>
              <a:rPr lang="en-US" dirty="0">
                <a:latin typeface="Agency FB" pitchFamily="34" charset="0"/>
              </a:rPr>
              <a:t> plain integer.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long(x) 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meng-konversi</a:t>
            </a:r>
            <a:r>
              <a:rPr lang="en-US" dirty="0">
                <a:latin typeface="Agency FB" pitchFamily="34" charset="0"/>
              </a:rPr>
              <a:t> x </a:t>
            </a:r>
            <a:r>
              <a:rPr lang="en-US" dirty="0" err="1">
                <a:latin typeface="Agency FB" pitchFamily="34" charset="0"/>
              </a:rPr>
              <a:t>menjadi</a:t>
            </a:r>
            <a:r>
              <a:rPr lang="en-US" dirty="0">
                <a:latin typeface="Agency FB" pitchFamily="34" charset="0"/>
              </a:rPr>
              <a:t> long integer.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float(x) 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meng-konversi</a:t>
            </a:r>
            <a:r>
              <a:rPr lang="en-US" dirty="0">
                <a:latin typeface="Agency FB" pitchFamily="34" charset="0"/>
              </a:rPr>
              <a:t> x </a:t>
            </a:r>
            <a:r>
              <a:rPr lang="en-US" dirty="0" err="1">
                <a:latin typeface="Agency FB" pitchFamily="34" charset="0"/>
              </a:rPr>
              <a:t>menjadi</a:t>
            </a:r>
            <a:r>
              <a:rPr lang="en-US" dirty="0">
                <a:latin typeface="Agency FB" pitchFamily="34" charset="0"/>
              </a:rPr>
              <a:t> floating point number.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complex(x) 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meng-konversi</a:t>
            </a:r>
            <a:r>
              <a:rPr lang="en-US" dirty="0">
                <a:latin typeface="Agency FB" pitchFamily="34" charset="0"/>
              </a:rPr>
              <a:t> x </a:t>
            </a:r>
            <a:r>
              <a:rPr lang="en-US" dirty="0" err="1">
                <a:latin typeface="Agency FB" pitchFamily="34" charset="0"/>
              </a:rPr>
              <a:t>menjadi</a:t>
            </a:r>
            <a:r>
              <a:rPr lang="en-US" dirty="0">
                <a:latin typeface="Agency FB" pitchFamily="34" charset="0"/>
              </a:rPr>
              <a:t> complex number </a:t>
            </a:r>
            <a:r>
              <a:rPr lang="en-US" dirty="0" err="1">
                <a:latin typeface="Agency FB" pitchFamily="34" charset="0"/>
              </a:rPr>
              <a:t>dengna</a:t>
            </a:r>
            <a:r>
              <a:rPr lang="en-US" dirty="0">
                <a:latin typeface="Agency FB" pitchFamily="34" charset="0"/>
              </a:rPr>
              <a:t> real part x dan imaginary part zero.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gency FB" pitchFamily="34" charset="0"/>
              </a:rPr>
              <a:t>complex(x, y) 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meng-konversi</a:t>
            </a:r>
            <a:r>
              <a:rPr lang="en-US" dirty="0">
                <a:latin typeface="Agency FB" pitchFamily="34" charset="0"/>
              </a:rPr>
              <a:t> x dan y </a:t>
            </a:r>
            <a:r>
              <a:rPr lang="en-US" dirty="0" err="1">
                <a:latin typeface="Agency FB" pitchFamily="34" charset="0"/>
              </a:rPr>
              <a:t>menjadi</a:t>
            </a:r>
            <a:r>
              <a:rPr lang="en-US" dirty="0">
                <a:latin typeface="Agency FB" pitchFamily="34" charset="0"/>
              </a:rPr>
              <a:t> complex number </a:t>
            </a:r>
            <a:r>
              <a:rPr lang="en-US" dirty="0" err="1">
                <a:latin typeface="Agency FB" pitchFamily="34" charset="0"/>
              </a:rPr>
              <a:t>dengan</a:t>
            </a:r>
            <a:r>
              <a:rPr lang="en-US" dirty="0">
                <a:latin typeface="Agency FB" pitchFamily="34" charset="0"/>
              </a:rPr>
              <a:t> real part x dan imaginary part y. x dan numeric expressions y.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900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EDC4-1FD0-42C5-93A0-41F37C59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Matematika</a:t>
            </a:r>
            <a:r>
              <a:rPr lang="en-US" dirty="0">
                <a:latin typeface="Agency FB" pitchFamily="34" charset="0"/>
              </a:rPr>
              <a:t>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AA5A-30FF-4BB0-87C9-59D4454C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ctr"/>
            <a:r>
              <a:rPr lang="en-US" dirty="0"/>
              <a:t>Nama		</a:t>
            </a:r>
            <a:r>
              <a:rPr lang="en-US" dirty="0" err="1"/>
              <a:t>Penggunaan</a:t>
            </a:r>
            <a:r>
              <a:rPr lang="en-US" dirty="0"/>
              <a:t>		</a:t>
            </a:r>
            <a:r>
              <a:rPr lang="en-US" dirty="0" err="1"/>
              <a:t>Penjelasan</a:t>
            </a:r>
            <a:endParaRPr lang="id-ID" dirty="0"/>
          </a:p>
          <a:p>
            <a:pPr fontAlgn="ctr"/>
            <a:r>
              <a:rPr lang="en-US" dirty="0"/>
              <a:t>Absolute		abs(x)			</a:t>
            </a:r>
            <a:r>
              <a:rPr lang="id-ID" dirty="0"/>
              <a:t>Nilai absolut dari x:(positive) jarak antara x and 0.</a:t>
            </a:r>
          </a:p>
          <a:p>
            <a:pPr fontAlgn="ctr"/>
            <a:r>
              <a:rPr lang="en-US" dirty="0"/>
              <a:t>Ceiling		ceil(x)			Ceiling </a:t>
            </a:r>
            <a:r>
              <a:rPr lang="en-US" dirty="0" err="1"/>
              <a:t>dari</a:t>
            </a:r>
            <a:r>
              <a:rPr lang="en-US" dirty="0"/>
              <a:t> x: integer </a:t>
            </a:r>
            <a:r>
              <a:rPr lang="en-US" dirty="0" err="1"/>
              <a:t>terkecil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x.</a:t>
            </a:r>
            <a:endParaRPr lang="id-ID" dirty="0"/>
          </a:p>
          <a:p>
            <a:pPr fontAlgn="ctr"/>
            <a:r>
              <a:rPr lang="en-US" dirty="0" err="1"/>
              <a:t>Cmp</a:t>
            </a:r>
            <a:r>
              <a:rPr lang="en-US" dirty="0"/>
              <a:t>		</a:t>
            </a:r>
            <a:r>
              <a:rPr lang="en-US" dirty="0" err="1"/>
              <a:t>cmp</a:t>
            </a:r>
            <a:r>
              <a:rPr lang="en-US" dirty="0"/>
              <a:t>(x, y)			-1 if x &lt; y, 0 if x == y, or 1 if x &gt; y.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3.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return (x&gt;y)-(x</a:t>
            </a:r>
            <a:endParaRPr lang="id-ID" dirty="0"/>
          </a:p>
          <a:p>
            <a:pPr fontAlgn="ctr"/>
            <a:r>
              <a:rPr lang="en-US" dirty="0" err="1"/>
              <a:t>Eksponen</a:t>
            </a:r>
            <a:r>
              <a:rPr lang="en-US" dirty="0"/>
              <a:t>		exp(x)			</a:t>
            </a:r>
            <a:r>
              <a:rPr lang="it-IT" dirty="0"/>
              <a:t>Nilai eksponen dari x: ex</a:t>
            </a:r>
            <a:endParaRPr lang="id-ID" dirty="0"/>
          </a:p>
          <a:p>
            <a:pPr fontAlgn="ctr"/>
            <a:r>
              <a:rPr lang="en-US" dirty="0"/>
              <a:t>Fabs		fabs(x)			Nilai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x.</a:t>
            </a:r>
            <a:endParaRPr lang="id-ID" dirty="0"/>
          </a:p>
          <a:p>
            <a:pPr fontAlgn="ctr"/>
            <a:r>
              <a:rPr lang="en-US" dirty="0"/>
              <a:t>Floor		floor(x)			The floor of x: the largest integer not greater than x.</a:t>
            </a:r>
            <a:endParaRPr lang="id-ID" dirty="0"/>
          </a:p>
          <a:p>
            <a:pPr fontAlgn="ctr"/>
            <a:r>
              <a:rPr lang="en-US" dirty="0"/>
              <a:t>Floor		floor(x)			Nilai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x: internet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x.</a:t>
            </a:r>
            <a:endParaRPr lang="id-ID" dirty="0"/>
          </a:p>
          <a:p>
            <a:pPr fontAlgn="ctr"/>
            <a:r>
              <a:rPr lang="en-US" dirty="0"/>
              <a:t>Log		log(x)			</a:t>
            </a:r>
            <a:r>
              <a:rPr lang="it-IT" dirty="0"/>
              <a:t>Logaritma dari x, untuk x &gt; 0.</a:t>
            </a:r>
            <a:endParaRPr lang="id-ID" dirty="0"/>
          </a:p>
          <a:p>
            <a:pPr fontAlgn="ctr"/>
            <a:r>
              <a:rPr lang="en-US" dirty="0"/>
              <a:t>Log 10		log10(x)			Basis 10 </a:t>
            </a:r>
            <a:r>
              <a:rPr lang="en-US" dirty="0" err="1"/>
              <a:t>logaritma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x, </a:t>
            </a:r>
            <a:r>
              <a:rPr lang="en-US" dirty="0" err="1"/>
              <a:t>untuk</a:t>
            </a:r>
            <a:r>
              <a:rPr lang="en-US" dirty="0"/>
              <a:t> x &gt; 0.</a:t>
            </a:r>
            <a:endParaRPr lang="id-ID" dirty="0"/>
          </a:p>
          <a:p>
            <a:pPr fontAlgn="ctr"/>
            <a:r>
              <a:rPr lang="en-US" dirty="0"/>
              <a:t>Max		max(x1, x2,...)		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: Nilai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terhingga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id-ID" dirty="0"/>
          </a:p>
          <a:p>
            <a:pPr fontAlgn="ctr"/>
            <a:r>
              <a:rPr lang="en-US" dirty="0"/>
              <a:t>Min		min(x1, x2,...)		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: </a:t>
            </a:r>
            <a:r>
              <a:rPr lang="en-US" dirty="0" err="1"/>
              <a:t>nilai</a:t>
            </a:r>
            <a:r>
              <a:rPr lang="en-US" dirty="0"/>
              <a:t> yang paling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  <a:endParaRPr lang="id-ID" dirty="0"/>
          </a:p>
          <a:p>
            <a:pPr fontAlgn="ctr"/>
            <a:r>
              <a:rPr lang="en-US" dirty="0" err="1"/>
              <a:t>Modf</a:t>
            </a:r>
            <a:r>
              <a:rPr lang="en-US" dirty="0"/>
              <a:t>		</a:t>
            </a:r>
            <a:r>
              <a:rPr lang="en-US" dirty="0" err="1"/>
              <a:t>modf</a:t>
            </a:r>
            <a:r>
              <a:rPr lang="en-US" dirty="0"/>
              <a:t>(x)			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 dan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item.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x. </a:t>
            </a:r>
            <a:r>
              <a:rPr lang="en-US" dirty="0" err="1"/>
              <a:t>Bagian</a:t>
            </a:r>
            <a:r>
              <a:rPr lang="en-US" dirty="0"/>
              <a:t> integer 							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float.</a:t>
            </a:r>
            <a:endParaRPr lang="id-ID" dirty="0"/>
          </a:p>
          <a:p>
            <a:pPr fontAlgn="ctr"/>
            <a:r>
              <a:rPr lang="en-US" dirty="0"/>
              <a:t>Pow		pow(x, y)			Nilai x ** y.</a:t>
            </a:r>
            <a:endParaRPr lang="id-ID" dirty="0"/>
          </a:p>
          <a:p>
            <a:pPr fontAlgn="ctr"/>
            <a:r>
              <a:rPr lang="en-US" dirty="0"/>
              <a:t>Round		round(x [,n])		X 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 digit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. </a:t>
            </a:r>
            <a:r>
              <a:rPr lang="en-US" dirty="0" err="1"/>
              <a:t>Putaran</a:t>
            </a:r>
            <a:r>
              <a:rPr lang="en-US" dirty="0"/>
              <a:t> Python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tie-breaker: round (0.5) </a:t>
            </a:r>
            <a:r>
              <a:rPr lang="en-US" dirty="0" err="1"/>
              <a:t>adalah</a:t>
            </a:r>
            <a:r>
              <a:rPr lang="en-US" dirty="0"/>
              <a:t> 1.0 dan round (-0.5) 						</a:t>
            </a:r>
            <a:r>
              <a:rPr lang="en-US" dirty="0" err="1"/>
              <a:t>adalah</a:t>
            </a:r>
            <a:r>
              <a:rPr lang="en-US" dirty="0"/>
              <a:t> -1.0.</a:t>
            </a:r>
            <a:endParaRPr lang="id-ID" dirty="0"/>
          </a:p>
          <a:p>
            <a:pPr fontAlgn="ctr"/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		sqrt(x)			</a:t>
            </a:r>
            <a:r>
              <a:rPr lang="id-ID" dirty="0"/>
              <a:t>Akar kuadrat x untuk x&gt; 0.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7322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35B4-6FCB-4248-8677-AC81D811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Loop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CFF3-DB7B-476F-A302-4C8666D9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Secara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umum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pernyataan</a:t>
            </a:r>
            <a:r>
              <a:rPr lang="en-US" dirty="0">
                <a:latin typeface="Agency FB" pitchFamily="34" charset="0"/>
              </a:rPr>
              <a:t> pada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dieksekusi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secara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berurutan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Pernyataan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pertama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sebuah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fungsi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dijalankan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pertama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diikuti</a:t>
            </a:r>
            <a:r>
              <a:rPr lang="en-US" dirty="0">
                <a:latin typeface="Agency FB" pitchFamily="34" charset="0"/>
              </a:rPr>
              <a:t> oleh yang </a:t>
            </a:r>
            <a:r>
              <a:rPr lang="en-US" dirty="0" err="1">
                <a:latin typeface="Agency FB" pitchFamily="34" charset="0"/>
              </a:rPr>
              <a:t>kedua</a:t>
            </a:r>
            <a:r>
              <a:rPr lang="en-US" dirty="0">
                <a:latin typeface="Agency FB" pitchFamily="34" charset="0"/>
              </a:rPr>
              <a:t>, dan </a:t>
            </a:r>
            <a:r>
              <a:rPr lang="en-US" dirty="0" err="1">
                <a:latin typeface="Agency FB" pitchFamily="34" charset="0"/>
              </a:rPr>
              <a:t>seterusnya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Tetapi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situasi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dimana</a:t>
            </a:r>
            <a:r>
              <a:rPr lang="en-US" dirty="0">
                <a:latin typeface="Agency FB" pitchFamily="34" charset="0"/>
              </a:rPr>
              <a:t> Anda </a:t>
            </a:r>
            <a:r>
              <a:rPr lang="en-US" dirty="0" err="1">
                <a:latin typeface="Agency FB" pitchFamily="34" charset="0"/>
              </a:rPr>
              <a:t>harus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menulis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banyak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kode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dimana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kode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tersebut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sangat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banyak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Jika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dilakukan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secara</a:t>
            </a:r>
            <a:r>
              <a:rPr lang="en-US" dirty="0">
                <a:latin typeface="Agency FB" pitchFamily="34" charset="0"/>
              </a:rPr>
              <a:t> manual </a:t>
            </a:r>
            <a:r>
              <a:rPr lang="en-US" dirty="0" err="1">
                <a:latin typeface="Agency FB" pitchFamily="34" charset="0"/>
              </a:rPr>
              <a:t>maka</a:t>
            </a:r>
            <a:r>
              <a:rPr lang="en-US" dirty="0">
                <a:latin typeface="Agency FB" pitchFamily="34" charset="0"/>
              </a:rPr>
              <a:t> Anda </a:t>
            </a:r>
            <a:r>
              <a:rPr lang="en-US" dirty="0" err="1">
                <a:latin typeface="Agency FB" pitchFamily="34" charset="0"/>
              </a:rPr>
              <a:t>hanya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membuang-buang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tenaga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dengan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menulis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beratus-ratus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beribu-ribu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kode</a:t>
            </a:r>
            <a:r>
              <a:rPr lang="en-US" dirty="0">
                <a:latin typeface="Agency FB" pitchFamily="34" charset="0"/>
              </a:rPr>
              <a:t>.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itu</a:t>
            </a:r>
            <a:r>
              <a:rPr lang="en-US" dirty="0">
                <a:latin typeface="Agency FB" pitchFamily="34" charset="0"/>
              </a:rPr>
              <a:t> Anda </a:t>
            </a:r>
            <a:r>
              <a:rPr lang="en-US" dirty="0" err="1">
                <a:latin typeface="Agency FB" pitchFamily="34" charset="0"/>
              </a:rPr>
              <a:t>perlu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menggunakan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Python.</a:t>
            </a:r>
          </a:p>
          <a:p>
            <a:r>
              <a:rPr lang="en-US" dirty="0">
                <a:latin typeface="Agency FB" pitchFamily="34" charset="0"/>
              </a:rPr>
              <a:t>Di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Python </a:t>
            </a:r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dibagi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menjadi</a:t>
            </a:r>
            <a:r>
              <a:rPr lang="en-US" dirty="0">
                <a:latin typeface="Agency FB" pitchFamily="34" charset="0"/>
              </a:rPr>
              <a:t> 3 </a:t>
            </a:r>
            <a:r>
              <a:rPr lang="en-US" dirty="0" err="1">
                <a:latin typeface="Agency FB" pitchFamily="34" charset="0"/>
              </a:rPr>
              <a:t>bagian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yaitu</a:t>
            </a:r>
            <a:r>
              <a:rPr lang="en-US" dirty="0">
                <a:latin typeface="Agency FB" pitchFamily="34" charset="0"/>
              </a:rPr>
              <a:t> :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gency FB" pitchFamily="34" charset="0"/>
              </a:rPr>
              <a:t>While Loop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gency FB" pitchFamily="34" charset="0"/>
              </a:rPr>
              <a:t>For Loop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Agency FB" pitchFamily="34" charset="0"/>
              </a:rPr>
              <a:t>Nested Loop</a:t>
            </a:r>
          </a:p>
          <a:p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5227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DE64-160A-4E5A-BD59-AB55CC6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While Loop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26DC-02CF-4387-8320-96409FED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 While Loop di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bahasa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Python </a:t>
            </a:r>
            <a:r>
              <a:rPr lang="en-US" dirty="0" err="1">
                <a:latin typeface="Agency FB" pitchFamily="34" charset="0"/>
              </a:rPr>
              <a:t>dieksesusi</a:t>
            </a:r>
            <a:r>
              <a:rPr lang="en-US" dirty="0">
                <a:latin typeface="Agency FB" pitchFamily="34" charset="0"/>
              </a:rPr>
              <a:t> statement </a:t>
            </a:r>
            <a:r>
              <a:rPr lang="en-US" dirty="0" err="1">
                <a:latin typeface="Agency FB" pitchFamily="34" charset="0"/>
              </a:rPr>
              <a:t>berkali</a:t>
            </a:r>
            <a:r>
              <a:rPr lang="en-US" dirty="0">
                <a:latin typeface="Agency FB" pitchFamily="34" charset="0"/>
              </a:rPr>
              <a:t>-kali </a:t>
            </a:r>
            <a:r>
              <a:rPr lang="en-US" dirty="0" err="1">
                <a:latin typeface="Agency FB" pitchFamily="34" charset="0"/>
              </a:rPr>
              <a:t>selama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kondisi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bernilai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benar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atau</a:t>
            </a:r>
            <a:r>
              <a:rPr lang="en-US" dirty="0">
                <a:latin typeface="Agency FB" pitchFamily="34" charset="0"/>
              </a:rPr>
              <a:t> True.</a:t>
            </a:r>
          </a:p>
          <a:p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penggunaan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 While Loop.</a:t>
            </a:r>
          </a:p>
          <a:p>
            <a:r>
              <a:rPr lang="en-US" i="1" dirty="0">
                <a:latin typeface="Agency FB" pitchFamily="34" charset="0"/>
              </a:rPr>
              <a:t>#</a:t>
            </a:r>
            <a:r>
              <a:rPr lang="en-US" i="1" dirty="0" err="1">
                <a:latin typeface="Agency FB" pitchFamily="34" charset="0"/>
              </a:rPr>
              <a:t>Contoh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penggunaan</a:t>
            </a:r>
            <a:r>
              <a:rPr lang="en-US" i="1" dirty="0">
                <a:latin typeface="Agency FB" pitchFamily="34" charset="0"/>
              </a:rPr>
              <a:t> While Loop</a:t>
            </a:r>
            <a:r>
              <a:rPr lang="en-US" dirty="0">
                <a:latin typeface="Agency FB" pitchFamily="34" charset="0"/>
              </a:rPr>
              <a:t> </a:t>
            </a:r>
          </a:p>
          <a:p>
            <a:r>
              <a:rPr lang="en-US" dirty="0">
                <a:latin typeface="Agency FB" pitchFamily="34" charset="0"/>
              </a:rPr>
              <a:t>count = 0 </a:t>
            </a:r>
          </a:p>
          <a:p>
            <a:r>
              <a:rPr lang="en-US" dirty="0">
                <a:latin typeface="Agency FB" pitchFamily="34" charset="0"/>
              </a:rPr>
              <a:t>while (count &lt; 9):</a:t>
            </a:r>
          </a:p>
          <a:p>
            <a:r>
              <a:rPr lang="en-US" dirty="0">
                <a:latin typeface="Agency FB" pitchFamily="34" charset="0"/>
              </a:rPr>
              <a:t> 	print 'The count is:', count </a:t>
            </a:r>
          </a:p>
          <a:p>
            <a:r>
              <a:rPr lang="en-US" dirty="0">
                <a:latin typeface="Agency FB" pitchFamily="34" charset="0"/>
              </a:rPr>
              <a:t>	count = count + 1</a:t>
            </a:r>
          </a:p>
          <a:p>
            <a:endParaRPr lang="en-US" dirty="0">
              <a:latin typeface="Agency FB" pitchFamily="34" charset="0"/>
            </a:endParaRPr>
          </a:p>
          <a:p>
            <a:r>
              <a:rPr lang="en-US" dirty="0">
                <a:latin typeface="Agency FB" pitchFamily="34" charset="0"/>
              </a:rPr>
              <a:t> print ("Good bye!")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8598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5AEC-8732-4BAA-9D57-52465FA0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For Loop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4BAA-90F2-43BC-A113-C6E8C501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 for pada Python </a:t>
            </a:r>
            <a:r>
              <a:rPr lang="en-US" dirty="0" err="1">
                <a:latin typeface="Agency FB" pitchFamily="34" charset="0"/>
              </a:rPr>
              <a:t>memiliki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kemampuan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mengulangi</a:t>
            </a:r>
            <a:r>
              <a:rPr lang="en-US" dirty="0">
                <a:latin typeface="Agency FB" pitchFamily="34" charset="0"/>
              </a:rPr>
              <a:t> item </a:t>
            </a:r>
            <a:r>
              <a:rPr lang="en-US" dirty="0" err="1">
                <a:latin typeface="Agency FB" pitchFamily="34" charset="0"/>
              </a:rPr>
              <a:t>dari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urutan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apapun</a:t>
            </a:r>
            <a:r>
              <a:rPr lang="en-US" dirty="0">
                <a:latin typeface="Agency FB" pitchFamily="34" charset="0"/>
              </a:rPr>
              <a:t>, </a:t>
            </a:r>
            <a:r>
              <a:rPr lang="en-US" dirty="0" err="1">
                <a:latin typeface="Agency FB" pitchFamily="34" charset="0"/>
              </a:rPr>
              <a:t>seperti</a:t>
            </a:r>
            <a:r>
              <a:rPr lang="en-US" dirty="0">
                <a:latin typeface="Agency FB" pitchFamily="34" charset="0"/>
              </a:rPr>
              <a:t> list </a:t>
            </a:r>
            <a:r>
              <a:rPr lang="en-US" dirty="0" err="1">
                <a:latin typeface="Agency FB" pitchFamily="34" charset="0"/>
              </a:rPr>
              <a:t>atau</a:t>
            </a:r>
            <a:r>
              <a:rPr lang="en-US" dirty="0">
                <a:latin typeface="Agency FB" pitchFamily="34" charset="0"/>
              </a:rPr>
              <a:t> string.</a:t>
            </a:r>
          </a:p>
          <a:p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penggunaan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pengulangan</a:t>
            </a:r>
            <a:r>
              <a:rPr lang="en-US" dirty="0">
                <a:latin typeface="Agency FB" pitchFamily="34" charset="0"/>
              </a:rPr>
              <a:t> While Loop.</a:t>
            </a:r>
          </a:p>
          <a:p>
            <a:r>
              <a:rPr lang="en-US" i="1" dirty="0">
                <a:latin typeface="Agency FB" pitchFamily="34" charset="0"/>
              </a:rPr>
              <a:t>#</a:t>
            </a:r>
            <a:r>
              <a:rPr lang="en-US" i="1" dirty="0" err="1">
                <a:latin typeface="Agency FB" pitchFamily="34" charset="0"/>
              </a:rPr>
              <a:t>Contoh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pengulangan</a:t>
            </a:r>
            <a:r>
              <a:rPr lang="en-US" i="1" dirty="0">
                <a:latin typeface="Agency FB" pitchFamily="34" charset="0"/>
              </a:rPr>
              <a:t> for </a:t>
            </a:r>
            <a:r>
              <a:rPr lang="en-US" i="1" dirty="0" err="1">
                <a:latin typeface="Agency FB" pitchFamily="34" charset="0"/>
              </a:rPr>
              <a:t>sederhana</a:t>
            </a:r>
            <a:endParaRPr lang="en-US" i="1" dirty="0">
              <a:latin typeface="Agency FB" pitchFamily="34" charset="0"/>
            </a:endParaRPr>
          </a:p>
          <a:p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angka</a:t>
            </a:r>
            <a:r>
              <a:rPr lang="en-US" dirty="0">
                <a:latin typeface="Agency FB" pitchFamily="34" charset="0"/>
              </a:rPr>
              <a:t> = [1,2,3,4,5] </a:t>
            </a:r>
          </a:p>
          <a:p>
            <a:r>
              <a:rPr lang="en-US" dirty="0">
                <a:latin typeface="Agency FB" pitchFamily="34" charset="0"/>
              </a:rPr>
              <a:t>for x in </a:t>
            </a:r>
            <a:r>
              <a:rPr lang="en-US" dirty="0" err="1">
                <a:latin typeface="Agency FB" pitchFamily="34" charset="0"/>
              </a:rPr>
              <a:t>angka</a:t>
            </a:r>
            <a:r>
              <a:rPr lang="en-US" dirty="0">
                <a:latin typeface="Agency FB" pitchFamily="34" charset="0"/>
              </a:rPr>
              <a:t>: </a:t>
            </a:r>
          </a:p>
          <a:p>
            <a:r>
              <a:rPr lang="en-US" dirty="0">
                <a:latin typeface="Agency FB" pitchFamily="34" charset="0"/>
              </a:rPr>
              <a:t>		print(x) </a:t>
            </a:r>
          </a:p>
          <a:p>
            <a:r>
              <a:rPr lang="en-US" i="1" dirty="0">
                <a:latin typeface="Agency FB" pitchFamily="34" charset="0"/>
              </a:rPr>
              <a:t>#</a:t>
            </a:r>
            <a:r>
              <a:rPr lang="en-US" i="1" dirty="0" err="1">
                <a:latin typeface="Agency FB" pitchFamily="34" charset="0"/>
              </a:rPr>
              <a:t>Contoh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pengulangan</a:t>
            </a:r>
            <a:r>
              <a:rPr lang="en-US" i="1" dirty="0">
                <a:latin typeface="Agency FB" pitchFamily="34" charset="0"/>
              </a:rPr>
              <a:t> for</a:t>
            </a:r>
            <a:r>
              <a:rPr lang="en-US" dirty="0">
                <a:latin typeface="Agency FB" pitchFamily="34" charset="0"/>
              </a:rPr>
              <a:t> </a:t>
            </a:r>
          </a:p>
          <a:p>
            <a:r>
              <a:rPr lang="en-US" dirty="0" err="1">
                <a:latin typeface="Agency FB" pitchFamily="34" charset="0"/>
              </a:rPr>
              <a:t>buah</a:t>
            </a:r>
            <a:r>
              <a:rPr lang="en-US" dirty="0">
                <a:latin typeface="Agency FB" pitchFamily="34" charset="0"/>
              </a:rPr>
              <a:t> = ["nanas", "</a:t>
            </a:r>
            <a:r>
              <a:rPr lang="en-US" dirty="0" err="1">
                <a:latin typeface="Agency FB" pitchFamily="34" charset="0"/>
              </a:rPr>
              <a:t>apel</a:t>
            </a:r>
            <a:r>
              <a:rPr lang="en-US" dirty="0">
                <a:latin typeface="Agency FB" pitchFamily="34" charset="0"/>
              </a:rPr>
              <a:t>", "</a:t>
            </a:r>
            <a:r>
              <a:rPr lang="en-US" dirty="0" err="1">
                <a:latin typeface="Agency FB" pitchFamily="34" charset="0"/>
              </a:rPr>
              <a:t>jeruk</a:t>
            </a:r>
            <a:r>
              <a:rPr lang="en-US" dirty="0">
                <a:latin typeface="Agency FB" pitchFamily="34" charset="0"/>
              </a:rPr>
              <a:t>"] </a:t>
            </a:r>
          </a:p>
          <a:p>
            <a:r>
              <a:rPr lang="en-US" dirty="0">
                <a:latin typeface="Agency FB" pitchFamily="34" charset="0"/>
              </a:rPr>
              <a:t>for </a:t>
            </a:r>
            <a:r>
              <a:rPr lang="en-US" dirty="0" err="1">
                <a:latin typeface="Agency FB" pitchFamily="34" charset="0"/>
              </a:rPr>
              <a:t>makanan</a:t>
            </a:r>
            <a:r>
              <a:rPr lang="en-US" dirty="0">
                <a:latin typeface="Agency FB" pitchFamily="34" charset="0"/>
              </a:rPr>
              <a:t> in </a:t>
            </a:r>
            <a:r>
              <a:rPr lang="en-US" dirty="0" err="1">
                <a:latin typeface="Agency FB" pitchFamily="34" charset="0"/>
              </a:rPr>
              <a:t>buah</a:t>
            </a:r>
            <a:r>
              <a:rPr lang="en-US" dirty="0">
                <a:latin typeface="Agency FB" pitchFamily="34" charset="0"/>
              </a:rPr>
              <a:t>: </a:t>
            </a:r>
          </a:p>
          <a:p>
            <a:r>
              <a:rPr lang="en-US" dirty="0">
                <a:latin typeface="Agency FB" pitchFamily="34" charset="0"/>
              </a:rPr>
              <a:t>		print "Saya </a:t>
            </a:r>
            <a:r>
              <a:rPr lang="en-US" dirty="0" err="1">
                <a:latin typeface="Agency FB" pitchFamily="34" charset="0"/>
              </a:rPr>
              <a:t>suka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makan</a:t>
            </a:r>
            <a:r>
              <a:rPr lang="en-US" dirty="0">
                <a:latin typeface="Agency FB" pitchFamily="34" charset="0"/>
              </a:rPr>
              <a:t>", </a:t>
            </a:r>
            <a:r>
              <a:rPr lang="en-US" dirty="0" err="1">
                <a:latin typeface="Agency FB" pitchFamily="34" charset="0"/>
              </a:rPr>
              <a:t>makanan</a:t>
            </a:r>
            <a:endParaRPr lang="en-US" dirty="0">
              <a:latin typeface="Agency FB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85029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1C9-F90F-4098-99FC-954C6AA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itchFamily="34" charset="0"/>
              </a:rPr>
              <a:t>Nested Loop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6806-A235-47A6-AF4D-620EAAB8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gency FB" pitchFamily="34" charset="0"/>
              </a:rPr>
              <a:t>Bahasa </a:t>
            </a:r>
            <a:r>
              <a:rPr lang="en-US" dirty="0" err="1">
                <a:latin typeface="Agency FB" pitchFamily="34" charset="0"/>
              </a:rPr>
              <a:t>pemrograman</a:t>
            </a:r>
            <a:r>
              <a:rPr lang="en-US" dirty="0">
                <a:latin typeface="Agency FB" pitchFamily="34" charset="0"/>
              </a:rPr>
              <a:t> Python </a:t>
            </a:r>
            <a:r>
              <a:rPr lang="en-US" dirty="0" err="1">
                <a:latin typeface="Agency FB" pitchFamily="34" charset="0"/>
              </a:rPr>
              <a:t>memungkinkan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penggunaan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satu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lingkaran</a:t>
            </a:r>
            <a:r>
              <a:rPr lang="en-US" dirty="0">
                <a:latin typeface="Agency FB" pitchFamily="34" charset="0"/>
              </a:rPr>
              <a:t> di </a:t>
            </a:r>
            <a:r>
              <a:rPr lang="en-US" dirty="0" err="1">
                <a:latin typeface="Agency FB" pitchFamily="34" charset="0"/>
              </a:rPr>
              <a:t>dalam</a:t>
            </a:r>
            <a:r>
              <a:rPr lang="en-US" dirty="0">
                <a:latin typeface="Agency FB" pitchFamily="34" charset="0"/>
              </a:rPr>
              <a:t> loop lain. </a:t>
            </a:r>
            <a:r>
              <a:rPr lang="en-US" dirty="0" err="1">
                <a:latin typeface="Agency FB" pitchFamily="34" charset="0"/>
              </a:rPr>
              <a:t>Bagian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berikut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menunjukkan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beberapa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untuk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menggambarkan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konsep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tersebut</a:t>
            </a:r>
            <a:r>
              <a:rPr lang="en-US" dirty="0">
                <a:latin typeface="Agency FB" pitchFamily="34" charset="0"/>
              </a:rPr>
              <a:t>.</a:t>
            </a:r>
          </a:p>
          <a:p>
            <a:r>
              <a:rPr lang="en-US" dirty="0" err="1">
                <a:latin typeface="Agency FB" pitchFamily="34" charset="0"/>
              </a:rPr>
              <a:t>Dibawah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ini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adalah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contoh</a:t>
            </a:r>
            <a:r>
              <a:rPr lang="en-US" dirty="0">
                <a:latin typeface="Agency FB" pitchFamily="34" charset="0"/>
              </a:rPr>
              <a:t> </a:t>
            </a:r>
            <a:r>
              <a:rPr lang="en-US" dirty="0" err="1">
                <a:latin typeface="Agency FB" pitchFamily="34" charset="0"/>
              </a:rPr>
              <a:t>penggunaan</a:t>
            </a:r>
            <a:r>
              <a:rPr lang="en-US" dirty="0">
                <a:latin typeface="Agency FB" pitchFamily="34" charset="0"/>
              </a:rPr>
              <a:t> Nested Loop.</a:t>
            </a:r>
          </a:p>
          <a:p>
            <a:r>
              <a:rPr lang="en-US" i="1" dirty="0">
                <a:latin typeface="Agency FB" pitchFamily="34" charset="0"/>
              </a:rPr>
              <a:t>#</a:t>
            </a:r>
            <a:r>
              <a:rPr lang="en-US" i="1" dirty="0" err="1">
                <a:latin typeface="Agency FB" pitchFamily="34" charset="0"/>
              </a:rPr>
              <a:t>Contoh</a:t>
            </a:r>
            <a:r>
              <a:rPr lang="en-US" i="1" dirty="0">
                <a:latin typeface="Agency FB" pitchFamily="34" charset="0"/>
              </a:rPr>
              <a:t> </a:t>
            </a:r>
            <a:r>
              <a:rPr lang="en-US" i="1" dirty="0" err="1">
                <a:latin typeface="Agency FB" pitchFamily="34" charset="0"/>
              </a:rPr>
              <a:t>penggunaan</a:t>
            </a:r>
            <a:r>
              <a:rPr lang="en-US" i="1" dirty="0">
                <a:latin typeface="Agency FB" pitchFamily="34" charset="0"/>
              </a:rPr>
              <a:t> Nested Loop</a:t>
            </a:r>
            <a:r>
              <a:rPr lang="en-US" dirty="0">
                <a:latin typeface="Agency FB" pitchFamily="34" charset="0"/>
              </a:rPr>
              <a:t> </a:t>
            </a:r>
          </a:p>
          <a:p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 = 2 </a:t>
            </a:r>
          </a:p>
          <a:p>
            <a:r>
              <a:rPr lang="en-US" dirty="0">
                <a:latin typeface="Agency FB" pitchFamily="34" charset="0"/>
              </a:rPr>
              <a:t>	while(</a:t>
            </a:r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 &lt; 100): </a:t>
            </a:r>
          </a:p>
          <a:p>
            <a:r>
              <a:rPr lang="en-US" dirty="0">
                <a:latin typeface="Agency FB" pitchFamily="34" charset="0"/>
              </a:rPr>
              <a:t>       j = 2</a:t>
            </a:r>
          </a:p>
          <a:p>
            <a:r>
              <a:rPr lang="en-US" dirty="0">
                <a:latin typeface="Agency FB" pitchFamily="34" charset="0"/>
              </a:rPr>
              <a:t> 	while(j &lt;= (</a:t>
            </a:r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/j)):</a:t>
            </a:r>
          </a:p>
          <a:p>
            <a:r>
              <a:rPr lang="en-US" dirty="0">
                <a:latin typeface="Agency FB" pitchFamily="34" charset="0"/>
              </a:rPr>
              <a:t> 		if not(</a:t>
            </a:r>
            <a:r>
              <a:rPr lang="en-US" dirty="0" err="1">
                <a:latin typeface="Agency FB" pitchFamily="34" charset="0"/>
              </a:rPr>
              <a:t>i%j</a:t>
            </a:r>
            <a:r>
              <a:rPr lang="en-US" dirty="0">
                <a:latin typeface="Agency FB" pitchFamily="34" charset="0"/>
              </a:rPr>
              <a:t>): break</a:t>
            </a:r>
          </a:p>
          <a:p>
            <a:r>
              <a:rPr lang="en-US" dirty="0">
                <a:latin typeface="Agency FB" pitchFamily="34" charset="0"/>
              </a:rPr>
              <a:t> 		j = j + 1</a:t>
            </a:r>
          </a:p>
          <a:p>
            <a:r>
              <a:rPr lang="en-US" dirty="0">
                <a:latin typeface="Agency FB" pitchFamily="34" charset="0"/>
              </a:rPr>
              <a:t>	 if (j &gt; </a:t>
            </a:r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/j) : print </a:t>
            </a:r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, " is prime“</a:t>
            </a:r>
          </a:p>
          <a:p>
            <a:r>
              <a:rPr lang="en-US" dirty="0">
                <a:latin typeface="Agency FB" pitchFamily="34" charset="0"/>
              </a:rPr>
              <a:t>	 </a:t>
            </a:r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 = </a:t>
            </a:r>
            <a:r>
              <a:rPr lang="en-US" dirty="0" err="1">
                <a:latin typeface="Agency FB" pitchFamily="34" charset="0"/>
              </a:rPr>
              <a:t>i</a:t>
            </a:r>
            <a:r>
              <a:rPr lang="en-US" dirty="0">
                <a:latin typeface="Agency FB" pitchFamily="34" charset="0"/>
              </a:rPr>
              <a:t> + 1 </a:t>
            </a:r>
          </a:p>
          <a:p>
            <a:r>
              <a:rPr lang="en-US" dirty="0">
                <a:latin typeface="Agency FB" pitchFamily="34" charset="0"/>
              </a:rPr>
              <a:t>print "Good bye!"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5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7265-8DCC-46E3-B1FA-767421F1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download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jalankan</a:t>
            </a:r>
            <a:r>
              <a:rPr lang="en-US" dirty="0"/>
              <a:t> Setup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1FBB-E56F-45E2-9408-BFF521BC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114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2F76-3BC4-4A50-BAF9-BA77C7AA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Install Now</a:t>
            </a:r>
            <a:r>
              <a:rPr lang="id-ID" dirty="0"/>
              <a:t>, Check list kedua-dua nya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C1842-9A9B-47DD-B3FA-4DB018409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535" y="2160588"/>
            <a:ext cx="630496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6DC-45E4-4166-8BA2-A827CFE9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C3256-6AD3-4854-81C5-225B6B306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535" y="2160588"/>
            <a:ext cx="630496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4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D77-5932-4BB8-ACBC-339B005D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Jika sudah langsung di Close saja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95F6C-B963-424B-9160-474F0C048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535" y="2160588"/>
            <a:ext cx="630496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E05E-6ABD-46B7-B938-4F87A157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Lalu</a:t>
            </a:r>
            <a:r>
              <a:rPr lang="en-US" dirty="0"/>
              <a:t> test Python di CMD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DE7C-B285-47CD-B66C-22FB83E7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Digambar, </a:t>
            </a:r>
            <a:r>
              <a:rPr lang="en-US" dirty="0" err="1"/>
              <a:t>bearti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endParaRPr lang="en-US" dirty="0"/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A258C-164B-441C-8F57-9EE478FF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50" y="2615158"/>
            <a:ext cx="7789047" cy="40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0F21-62A7-41C9-AAA3-024EF02D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AF82-4B8C-4CF7-B998-FF8B84E2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Python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pemrograman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  <a:hlinkClick r:id="rId2" tooltip="Interpre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interpretatif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multiguna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filosofi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perancangan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berfokus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tingkat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keterbacaan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 Python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diklaim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bahasa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menggabungkan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kapabilitas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kemampuan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sintaksis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kode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jelas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,</a:t>
            </a:r>
            <a:r>
              <a:rPr lang="en-US" baseline="30000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dan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dilengkapi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fungsionalitas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pustaka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standar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komprehensif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 Python juga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didukung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oleh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komunitas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gency FB" pitchFamily="34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64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1420</Words>
  <Application>Microsoft Office PowerPoint</Application>
  <PresentationFormat>Widescreen</PresentationFormat>
  <Paragraphs>248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Agency FB</vt:lpstr>
      <vt:lpstr>-apple-system</vt:lpstr>
      <vt:lpstr>Arial</vt:lpstr>
      <vt:lpstr>Trebuchet MS</vt:lpstr>
      <vt:lpstr>Wingdings</vt:lpstr>
      <vt:lpstr>Wingdings 3</vt:lpstr>
      <vt:lpstr>Facet</vt:lpstr>
      <vt:lpstr>Instalasi Python</vt:lpstr>
      <vt:lpstr>Download</vt:lpstr>
      <vt:lpstr>PowerPoint Presentation</vt:lpstr>
      <vt:lpstr>Jika download sudah selesai jalankan Setup Python</vt:lpstr>
      <vt:lpstr>Klik Install Now, Check list kedua-dua nya</vt:lpstr>
      <vt:lpstr>PowerPoint Presentation</vt:lpstr>
      <vt:lpstr>Jika sudah langsung di Close saja</vt:lpstr>
      <vt:lpstr>Lalu test Python di CMD</vt:lpstr>
      <vt:lpstr>Python</vt:lpstr>
      <vt:lpstr>PowerPoint Presentation</vt:lpstr>
      <vt:lpstr>Python dapat bekerja di OS berikut:</vt:lpstr>
      <vt:lpstr>Sejarah PYTHON</vt:lpstr>
      <vt:lpstr>PowerPoint Presentation</vt:lpstr>
      <vt:lpstr>PYTHON Rilis pada:</vt:lpstr>
      <vt:lpstr>PowerPoint Presentation</vt:lpstr>
      <vt:lpstr>PowerPoint Presentation</vt:lpstr>
      <vt:lpstr>fitur yang dimiliki Python </vt:lpstr>
      <vt:lpstr>String Python</vt:lpstr>
      <vt:lpstr>Nilai dalam String</vt:lpstr>
      <vt:lpstr>Operator Format String Python</vt:lpstr>
      <vt:lpstr>Berikut adalah daftar lengkap simbol yang bisa digunakan bersamaan dengan % :</vt:lpstr>
      <vt:lpstr>List Python</vt:lpstr>
      <vt:lpstr>Membuat List Python</vt:lpstr>
      <vt:lpstr>Akses Nilai Dalam List Python</vt:lpstr>
      <vt:lpstr>Method dan Fungsi Build-in Pada List Python</vt:lpstr>
      <vt:lpstr>Python menyertakan methods built-in sebagai berikut</vt:lpstr>
      <vt:lpstr>Tipe Data Python</vt:lpstr>
      <vt:lpstr>Berikut adalah tipe data dari bahasa pemrograman Python:</vt:lpstr>
      <vt:lpstr>Tuple Python</vt:lpstr>
      <vt:lpstr>Operasi Dasar Pada Tuple Python</vt:lpstr>
      <vt:lpstr>Dibawah ini adalah tabel daftar operasi dasar pada Tuple python</vt:lpstr>
      <vt:lpstr>Number Python</vt:lpstr>
      <vt:lpstr>Berikut ini adalah beberapa contoh dari Tipe data Number pada Python :</vt:lpstr>
      <vt:lpstr>Konversi Tipe Data Number Python</vt:lpstr>
      <vt:lpstr>Fungsi Matematika Python</vt:lpstr>
      <vt:lpstr>Loop Python</vt:lpstr>
      <vt:lpstr>While Loop</vt:lpstr>
      <vt:lpstr>For Loop</vt:lpstr>
      <vt:lpstr>Nested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Python</dc:title>
  <dc:creator>Sayid Ikram</dc:creator>
  <cp:lastModifiedBy>Sayid Ikram</cp:lastModifiedBy>
  <cp:revision>15</cp:revision>
  <dcterms:created xsi:type="dcterms:W3CDTF">2019-03-20T05:19:06Z</dcterms:created>
  <dcterms:modified xsi:type="dcterms:W3CDTF">2019-03-22T11:52:44Z</dcterms:modified>
</cp:coreProperties>
</file>