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  <a:srgbClr val="9900FF"/>
    <a:srgbClr val="CC00CC"/>
    <a:srgbClr val="FF00FF"/>
    <a:srgbClr val="8FAADC"/>
    <a:srgbClr val="336699"/>
    <a:srgbClr val="66FF66"/>
    <a:srgbClr val="FFFFFF"/>
    <a:srgbClr val="FFFF0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189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DF96E-6742-44A1-A757-9A6A3679836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6E247-D796-428A-B9B5-C750C08D86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3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2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8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2990-1E50-435C-BFA8-93FCC05706B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0148-873B-4F11-A14C-35F821AED4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mailto:Reine.Talj@hds.utc.fr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ounis.Adouane@hds.utc.fr" TargetMode="External"/><Relationship Id="rId11" Type="http://schemas.openxmlformats.org/officeDocument/2006/relationships/image" Target="../media/image7.png"/><Relationship Id="rId5" Type="http://schemas.openxmlformats.org/officeDocument/2006/relationships/hyperlink" Target="mailto:Lyes.Saidi@hds.utc.fr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96534F70-0E95-4CAB-9AA8-204166C09A9E}"/>
              </a:ext>
            </a:extLst>
          </p:cNvPr>
          <p:cNvGrpSpPr/>
          <p:nvPr/>
        </p:nvGrpSpPr>
        <p:grpSpPr>
          <a:xfrm>
            <a:off x="289971" y="8051356"/>
            <a:ext cx="29650811" cy="4936245"/>
            <a:chOff x="3106915" y="3501797"/>
            <a:chExt cx="24217089" cy="560483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D337520-34AE-46DB-B0F6-3237984BBF09}"/>
                </a:ext>
              </a:extLst>
            </p:cNvPr>
            <p:cNvSpPr/>
            <p:nvPr/>
          </p:nvSpPr>
          <p:spPr>
            <a:xfrm>
              <a:off x="3872752" y="3501797"/>
              <a:ext cx="6048296" cy="20921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F6EE5B6A-F318-4703-A27D-0E06CAAD59BB}"/>
                </a:ext>
              </a:extLst>
            </p:cNvPr>
            <p:cNvGrpSpPr/>
            <p:nvPr/>
          </p:nvGrpSpPr>
          <p:grpSpPr>
            <a:xfrm>
              <a:off x="3106915" y="4865004"/>
              <a:ext cx="24217089" cy="4241632"/>
              <a:chOff x="2795813" y="4918792"/>
              <a:chExt cx="24217089" cy="4241632"/>
            </a:xfrm>
            <a:effectLst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426EE-1E6B-4154-9729-2C50A6E93D31}"/>
                  </a:ext>
                </a:extLst>
              </p:cNvPr>
              <p:cNvSpPr/>
              <p:nvPr/>
            </p:nvSpPr>
            <p:spPr>
              <a:xfrm>
                <a:off x="2971801" y="5111412"/>
                <a:ext cx="24041101" cy="40490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0347D6-AB13-4DE7-A62D-6C20BA56D03F}"/>
                  </a:ext>
                </a:extLst>
              </p:cNvPr>
              <p:cNvSpPr/>
              <p:nvPr/>
            </p:nvSpPr>
            <p:spPr>
              <a:xfrm>
                <a:off x="2795813" y="4918792"/>
                <a:ext cx="24041101" cy="405880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6E78409-4F33-4266-A23A-C1C6AA01D3DF}"/>
                </a:ext>
              </a:extLst>
            </p:cNvPr>
            <p:cNvSpPr txBox="1"/>
            <p:nvPr/>
          </p:nvSpPr>
          <p:spPr>
            <a:xfrm>
              <a:off x="4023447" y="3630426"/>
              <a:ext cx="5538248" cy="1048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+mj-lt"/>
                </a:rPr>
                <a:t>Overall research context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E69C462-48BC-4742-A9CF-EABE6732E328}"/>
              </a:ext>
            </a:extLst>
          </p:cNvPr>
          <p:cNvSpPr/>
          <p:nvPr/>
        </p:nvSpPr>
        <p:spPr>
          <a:xfrm>
            <a:off x="283368" y="9760386"/>
            <a:ext cx="2993569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/>
              <a:t>Cooperative Automated Vehicles (CAVs)</a:t>
            </a:r>
            <a:r>
              <a:rPr lang="en-US" sz="4000" dirty="0"/>
              <a:t> advantages address many areas: safety with accident reduction; health while improving passengers comfort; transportation time since it reduces road congestion; ecology with fuel efficiency among other advantages.</a:t>
            </a:r>
          </a:p>
          <a:p>
            <a:r>
              <a:rPr lang="en-US" sz="4000" dirty="0"/>
              <a:t>Among the objectives of the </a:t>
            </a:r>
            <a:r>
              <a:rPr lang="en-US" sz="4000" dirty="0" err="1"/>
              <a:t>Ph.D</a:t>
            </a:r>
            <a:r>
              <a:rPr lang="en-US" sz="4000" dirty="0"/>
              <a:t> thesis, addressing the </a:t>
            </a:r>
            <a:r>
              <a:rPr lang="en-US" sz="4000" b="1" dirty="0"/>
              <a:t>on-ramp merging on highway</a:t>
            </a:r>
            <a:r>
              <a:rPr lang="en-US" sz="4000" dirty="0"/>
              <a:t> complexity. In fact, the CAVs permit with the help of a </a:t>
            </a:r>
          </a:p>
          <a:p>
            <a:r>
              <a:rPr lang="en-US" sz="4000" b="1" dirty="0"/>
              <a:t>flexible formation modeling and control </a:t>
            </a:r>
            <a:r>
              <a:rPr lang="en-US" sz="4000" dirty="0"/>
              <a:t>and a </a:t>
            </a:r>
            <a:r>
              <a:rPr lang="en-US" sz="4000" b="1" dirty="0"/>
              <a:t>safe motion synchronization </a:t>
            </a:r>
            <a:r>
              <a:rPr lang="en-US" sz="4000" dirty="0"/>
              <a:t>to envision a </a:t>
            </a:r>
            <a:r>
              <a:rPr lang="en-US" sz="4000" b="1" dirty="0"/>
              <a:t>cooperative merging strategy</a:t>
            </a:r>
            <a:r>
              <a:rPr lang="en-US" sz="4000" dirty="0"/>
              <a:t>. 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14FD561-7892-4CF7-A687-A79C44F80776}"/>
              </a:ext>
            </a:extLst>
          </p:cNvPr>
          <p:cNvGrpSpPr/>
          <p:nvPr/>
        </p:nvGrpSpPr>
        <p:grpSpPr>
          <a:xfrm>
            <a:off x="289971" y="13160970"/>
            <a:ext cx="20792888" cy="27332001"/>
            <a:chOff x="943114" y="11524675"/>
            <a:chExt cx="20792888" cy="26428406"/>
          </a:xfrm>
        </p:grpSpPr>
        <p:sp>
          <p:nvSpPr>
            <p:cNvPr id="409" name="Rectangle : coins arrondis 408">
              <a:extLst>
                <a:ext uri="{FF2B5EF4-FFF2-40B4-BE49-F238E27FC236}">
                  <a16:creationId xmlns:a16="http://schemas.microsoft.com/office/drawing/2014/main" id="{16F44F55-0668-4B61-B144-3D3777C05FE4}"/>
                </a:ext>
              </a:extLst>
            </p:cNvPr>
            <p:cNvSpPr/>
            <p:nvPr/>
          </p:nvSpPr>
          <p:spPr>
            <a:xfrm>
              <a:off x="1521204" y="11524675"/>
              <a:ext cx="12834220" cy="36563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45BF27-006E-41DA-90BB-732020BEB0A7}"/>
                </a:ext>
              </a:extLst>
            </p:cNvPr>
            <p:cNvSpPr/>
            <p:nvPr/>
          </p:nvSpPr>
          <p:spPr>
            <a:xfrm>
              <a:off x="1093479" y="12988626"/>
              <a:ext cx="14760000" cy="24964455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1E13A1-3997-4EA4-886A-2CB3FD216F9B}"/>
                </a:ext>
              </a:extLst>
            </p:cNvPr>
            <p:cNvSpPr/>
            <p:nvPr/>
          </p:nvSpPr>
          <p:spPr>
            <a:xfrm>
              <a:off x="943114" y="12914557"/>
              <a:ext cx="14742519" cy="249644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(a)</a:t>
              </a:r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2BD4AAD3-DD47-4A41-A0CA-6174FAADB255}"/>
                </a:ext>
              </a:extLst>
            </p:cNvPr>
            <p:cNvSpPr txBox="1"/>
            <p:nvPr/>
          </p:nvSpPr>
          <p:spPr>
            <a:xfrm>
              <a:off x="1724999" y="11744036"/>
              <a:ext cx="20011003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+mj-lt"/>
                </a:rPr>
                <a:t>Scenario study: cooperative on-ramp merging    </a:t>
              </a:r>
            </a:p>
            <a:p>
              <a:r>
                <a:rPr lang="en-US" sz="6000" b="1" dirty="0">
                  <a:latin typeface="+mj-lt"/>
                </a:rPr>
                <a:t> 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3BB3DFB-E633-4F0F-AD0B-9EB22E8A4724}"/>
              </a:ext>
            </a:extLst>
          </p:cNvPr>
          <p:cNvGrpSpPr/>
          <p:nvPr/>
        </p:nvGrpSpPr>
        <p:grpSpPr>
          <a:xfrm>
            <a:off x="568051" y="25580211"/>
            <a:ext cx="7532954" cy="1133784"/>
            <a:chOff x="1450319" y="26030833"/>
            <a:chExt cx="5876612" cy="1133784"/>
          </a:xfrm>
        </p:grpSpPr>
        <p:sp>
          <p:nvSpPr>
            <p:cNvPr id="402" name="Rectangle : coins arrondis 401">
              <a:extLst>
                <a:ext uri="{FF2B5EF4-FFF2-40B4-BE49-F238E27FC236}">
                  <a16:creationId xmlns:a16="http://schemas.microsoft.com/office/drawing/2014/main" id="{3BD9A064-83D9-4D44-8838-7FF46DC1DDF3}"/>
                </a:ext>
              </a:extLst>
            </p:cNvPr>
            <p:cNvSpPr/>
            <p:nvPr/>
          </p:nvSpPr>
          <p:spPr>
            <a:xfrm>
              <a:off x="1450319" y="26030833"/>
              <a:ext cx="5876612" cy="11337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03" name="ZoneTexte 402">
              <a:extLst>
                <a:ext uri="{FF2B5EF4-FFF2-40B4-BE49-F238E27FC236}">
                  <a16:creationId xmlns:a16="http://schemas.microsoft.com/office/drawing/2014/main" id="{73055AF8-EC0F-41EA-AFA8-815BEED8A158}"/>
                </a:ext>
              </a:extLst>
            </p:cNvPr>
            <p:cNvSpPr txBox="1"/>
            <p:nvPr/>
          </p:nvSpPr>
          <p:spPr>
            <a:xfrm>
              <a:off x="1600782" y="26151297"/>
              <a:ext cx="5695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Candara Light" panose="020E0502030303020204" pitchFamily="34" charset="0"/>
                </a:rPr>
                <a:t>Cooperative merging strategy  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2F1ED48-F548-43C3-8E73-7808CFD29C12}"/>
              </a:ext>
            </a:extLst>
          </p:cNvPr>
          <p:cNvGrpSpPr/>
          <p:nvPr/>
        </p:nvGrpSpPr>
        <p:grpSpPr>
          <a:xfrm>
            <a:off x="487146" y="26482500"/>
            <a:ext cx="14295324" cy="5144328"/>
            <a:chOff x="558310" y="14218545"/>
            <a:chExt cx="11429244" cy="568718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8081B376-1A6E-496B-AA27-2DC83FC3BCCC}"/>
                </a:ext>
              </a:extLst>
            </p:cNvPr>
            <p:cNvGrpSpPr/>
            <p:nvPr/>
          </p:nvGrpSpPr>
          <p:grpSpPr>
            <a:xfrm>
              <a:off x="558310" y="14218545"/>
              <a:ext cx="11429244" cy="4218351"/>
              <a:chOff x="2693893" y="4850292"/>
              <a:chExt cx="24319009" cy="10273168"/>
            </a:xfrm>
            <a:effectLst/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81D0F22-AEC7-4EEE-B195-976EE7A58290}"/>
                  </a:ext>
                </a:extLst>
              </p:cNvPr>
              <p:cNvSpPr/>
              <p:nvPr/>
            </p:nvSpPr>
            <p:spPr>
              <a:xfrm>
                <a:off x="2971801" y="5111411"/>
                <a:ext cx="24041101" cy="100120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FD4FBA0-63DF-4207-B780-BCEE1390EC44}"/>
                  </a:ext>
                </a:extLst>
              </p:cNvPr>
              <p:cNvSpPr/>
              <p:nvPr/>
            </p:nvSpPr>
            <p:spPr>
              <a:xfrm>
                <a:off x="2693893" y="4850292"/>
                <a:ext cx="24041101" cy="1001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113AB13B-254E-4331-87AE-1C8CB076A784}"/>
                </a:ext>
              </a:extLst>
            </p:cNvPr>
            <p:cNvSpPr txBox="1"/>
            <p:nvPr/>
          </p:nvSpPr>
          <p:spPr>
            <a:xfrm>
              <a:off x="617539" y="14359578"/>
              <a:ext cx="11298635" cy="554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Decision making level: decide on a safe and efficient passing sequence of the CAVs through the merging zone (cf. Figure 1).  </a:t>
              </a:r>
            </a:p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Global planning level: decide on the global path of the CAVs </a:t>
              </a:r>
              <a:r>
                <a:rPr lang="en-US" sz="3600" dirty="0" err="1"/>
                <a:t>w.r.t.</a:t>
              </a:r>
              <a:r>
                <a:rPr lang="en-US" sz="3600" dirty="0"/>
                <a:t> their initial position and their destination, the road geometry, etc. </a:t>
              </a:r>
            </a:p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Local planning level: decide on the local trajectory of the CAVs </a:t>
              </a:r>
              <a:r>
                <a:rPr lang="en-US" sz="3600" dirty="0" err="1"/>
                <a:t>w.r.t.</a:t>
              </a:r>
              <a:r>
                <a:rPr lang="en-US" sz="3600" dirty="0"/>
                <a:t> their passing sequence and their reference global path. </a:t>
              </a:r>
            </a:p>
            <a:p>
              <a:pPr>
                <a:spcAft>
                  <a:spcPts val="1200"/>
                </a:spcAft>
              </a:pPr>
              <a:endParaRPr lang="en-US" sz="3200" dirty="0"/>
            </a:p>
            <a:p>
              <a:pPr>
                <a:spcAft>
                  <a:spcPts val="1200"/>
                </a:spcAft>
              </a:pPr>
              <a:endParaRPr lang="en-US" sz="32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BC2EDE7-414D-47A3-B5DC-E9AF34C30E7E}"/>
              </a:ext>
            </a:extLst>
          </p:cNvPr>
          <p:cNvSpPr/>
          <p:nvPr/>
        </p:nvSpPr>
        <p:spPr>
          <a:xfrm>
            <a:off x="10913360" y="22477644"/>
            <a:ext cx="3815011" cy="1562910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2330F6-D302-4670-8C5D-58FDE407ECC4}"/>
              </a:ext>
            </a:extLst>
          </p:cNvPr>
          <p:cNvSpPr/>
          <p:nvPr/>
        </p:nvSpPr>
        <p:spPr>
          <a:xfrm>
            <a:off x="12417709" y="30961512"/>
            <a:ext cx="2310662" cy="1272879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e 259">
            <a:extLst>
              <a:ext uri="{FF2B5EF4-FFF2-40B4-BE49-F238E27FC236}">
                <a16:creationId xmlns:a16="http://schemas.microsoft.com/office/drawing/2014/main" id="{33406280-6EE7-4D29-B5C6-3BFE7035C4F5}"/>
              </a:ext>
            </a:extLst>
          </p:cNvPr>
          <p:cNvGrpSpPr/>
          <p:nvPr/>
        </p:nvGrpSpPr>
        <p:grpSpPr>
          <a:xfrm>
            <a:off x="15263153" y="13167192"/>
            <a:ext cx="20209031" cy="27325780"/>
            <a:chOff x="943114" y="10974217"/>
            <a:chExt cx="20559303" cy="26763030"/>
          </a:xfrm>
        </p:grpSpPr>
        <p:sp>
          <p:nvSpPr>
            <p:cNvPr id="392" name="Rectangle : coins arrondis 391">
              <a:extLst>
                <a:ext uri="{FF2B5EF4-FFF2-40B4-BE49-F238E27FC236}">
                  <a16:creationId xmlns:a16="http://schemas.microsoft.com/office/drawing/2014/main" id="{66F1C17A-0BD6-4AD9-9338-1E414ECC45DB}"/>
                </a:ext>
              </a:extLst>
            </p:cNvPr>
            <p:cNvSpPr/>
            <p:nvPr/>
          </p:nvSpPr>
          <p:spPr>
            <a:xfrm>
              <a:off x="1444461" y="10974217"/>
              <a:ext cx="13940357" cy="36563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440E5DFD-FABC-42F8-9683-E15A0AAF5A28}"/>
                </a:ext>
              </a:extLst>
            </p:cNvPr>
            <p:cNvSpPr/>
            <p:nvPr/>
          </p:nvSpPr>
          <p:spPr>
            <a:xfrm>
              <a:off x="1093479" y="12430736"/>
              <a:ext cx="14760000" cy="25306511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8F11D0EF-39D4-4036-90D7-1F5F0A6A41D4}"/>
                </a:ext>
              </a:extLst>
            </p:cNvPr>
            <p:cNvSpPr/>
            <p:nvPr/>
          </p:nvSpPr>
          <p:spPr>
            <a:xfrm>
              <a:off x="943114" y="12356668"/>
              <a:ext cx="14742519" cy="25261717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ZoneTexte 395">
              <a:extLst>
                <a:ext uri="{FF2B5EF4-FFF2-40B4-BE49-F238E27FC236}">
                  <a16:creationId xmlns:a16="http://schemas.microsoft.com/office/drawing/2014/main" id="{DDD96C52-801E-4D7C-8B89-9743F6F80956}"/>
                </a:ext>
              </a:extLst>
            </p:cNvPr>
            <p:cNvSpPr txBox="1"/>
            <p:nvPr/>
          </p:nvSpPr>
          <p:spPr>
            <a:xfrm>
              <a:off x="1491415" y="11231785"/>
              <a:ext cx="20011002" cy="1845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+mj-lt"/>
                </a:rPr>
                <a:t>Cooperative on-ramp merging for CAVs   </a:t>
              </a:r>
            </a:p>
            <a:p>
              <a:r>
                <a:rPr lang="en-US" sz="6000" b="1" dirty="0">
                  <a:latin typeface="+mj-lt"/>
                </a:rPr>
                <a:t> </a:t>
              </a:r>
            </a:p>
          </p:txBody>
        </p: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C0760D8-072F-47FC-9E10-1E5F3A2C89FF}"/>
              </a:ext>
            </a:extLst>
          </p:cNvPr>
          <p:cNvSpPr/>
          <p:nvPr/>
        </p:nvSpPr>
        <p:spPr>
          <a:xfrm>
            <a:off x="25957803" y="22556510"/>
            <a:ext cx="3815011" cy="1562910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62C028E-5C55-4B01-9DF8-8EDEC825522F}"/>
              </a:ext>
            </a:extLst>
          </p:cNvPr>
          <p:cNvSpPr/>
          <p:nvPr/>
        </p:nvSpPr>
        <p:spPr>
          <a:xfrm>
            <a:off x="11987067" y="36402998"/>
            <a:ext cx="2935840" cy="766954"/>
          </a:xfrm>
          <a:prstGeom prst="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4916360-7F6C-4929-990B-90BF610386A4}"/>
              </a:ext>
            </a:extLst>
          </p:cNvPr>
          <p:cNvSpPr txBox="1"/>
          <p:nvPr/>
        </p:nvSpPr>
        <p:spPr>
          <a:xfrm>
            <a:off x="15525345" y="18901918"/>
            <a:ext cx="68952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00E6"/>
                </a:solidFill>
              </a:rPr>
              <a:t>(a): </a:t>
            </a:r>
            <a:r>
              <a:rPr lang="en-US" sz="2800" b="1" dirty="0"/>
              <a:t>T=0s, initial configuration: </a:t>
            </a:r>
            <a:r>
              <a:rPr lang="en-US" sz="2800" dirty="0"/>
              <a:t>the vehicles V</a:t>
            </a:r>
            <a:r>
              <a:rPr lang="en-US" sz="2800" baseline="-25000" dirty="0"/>
              <a:t>1 </a:t>
            </a:r>
          </a:p>
          <a:p>
            <a:pPr algn="just"/>
            <a:r>
              <a:rPr lang="en-US" sz="2800" dirty="0"/>
              <a:t>and V</a:t>
            </a:r>
            <a:r>
              <a:rPr lang="en-US" sz="2800" baseline="-25000" dirty="0"/>
              <a:t>2 </a:t>
            </a:r>
            <a:r>
              <a:rPr lang="en-US" sz="2800" dirty="0"/>
              <a:t> are in the main line. V</a:t>
            </a:r>
            <a:r>
              <a:rPr lang="en-US" sz="2800" baseline="-25000" dirty="0"/>
              <a:t>3 </a:t>
            </a:r>
            <a:r>
              <a:rPr lang="en-US" sz="2800" dirty="0"/>
              <a:t>aims to merge</a:t>
            </a:r>
          </a:p>
          <a:p>
            <a:pPr algn="just"/>
            <a:r>
              <a:rPr lang="en-US" sz="2800" dirty="0"/>
              <a:t>into the main line. The three vehicles are part </a:t>
            </a:r>
          </a:p>
          <a:p>
            <a:pPr algn="just"/>
            <a:r>
              <a:rPr lang="en-US" sz="2800" dirty="0"/>
              <a:t>of a </a:t>
            </a:r>
            <a:r>
              <a:rPr lang="en-US" sz="2800" b="1" u="sng" dirty="0"/>
              <a:t>triangular formation</a:t>
            </a:r>
            <a:r>
              <a:rPr lang="en-US" sz="2800" dirty="0"/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A08A8B-34BB-4394-9D76-7CF203C0965F}"/>
              </a:ext>
            </a:extLst>
          </p:cNvPr>
          <p:cNvSpPr/>
          <p:nvPr/>
        </p:nvSpPr>
        <p:spPr>
          <a:xfrm>
            <a:off x="22643731" y="18896743"/>
            <a:ext cx="68876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00E6"/>
                </a:solidFill>
              </a:rPr>
              <a:t>(b):</a:t>
            </a:r>
            <a:r>
              <a:rPr lang="en-US" sz="2800" b="1" dirty="0"/>
              <a:t> T=2s, reconfiguration phase: </a:t>
            </a:r>
            <a:r>
              <a:rPr lang="en-US" sz="2800" dirty="0"/>
              <a:t> V</a:t>
            </a:r>
            <a:r>
              <a:rPr lang="en-US" sz="2800" baseline="-25000" dirty="0"/>
              <a:t>3  </a:t>
            </a:r>
            <a:r>
              <a:rPr lang="en-US" sz="2800" dirty="0"/>
              <a:t>enters the merging zone. A </a:t>
            </a:r>
            <a:r>
              <a:rPr lang="en-US" sz="2800" b="1" u="sng" dirty="0"/>
              <a:t>reconfiguration from a triangular shape toward a linear one is being performed.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2CE9FC-E203-4D4E-8CC5-A9F17514FA37}"/>
                  </a:ext>
                </a:extLst>
              </p:cNvPr>
              <p:cNvSpPr/>
              <p:nvPr/>
            </p:nvSpPr>
            <p:spPr>
              <a:xfrm>
                <a:off x="15495987" y="25029608"/>
                <a:ext cx="6871614" cy="1889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dirty="0">
                    <a:solidFill>
                      <a:srgbClr val="0000E6"/>
                    </a:solidFill>
                  </a:rPr>
                  <a:t>(c): </a:t>
                </a:r>
                <a:r>
                  <a:rPr lang="en-US" sz="2800" b="1" dirty="0"/>
                  <a:t>T=4.2s, reconfiguration phase: </a:t>
                </a:r>
                <a:r>
                  <a:rPr lang="en-US" sz="2800" dirty="0"/>
                  <a:t> the merging vehicle merges into the main line between V</a:t>
                </a:r>
                <a:r>
                  <a:rPr lang="en-US" sz="2800" baseline="-25000" dirty="0"/>
                  <a:t>1 </a:t>
                </a:r>
                <a:r>
                  <a:rPr lang="en-US" sz="2800" dirty="0"/>
                  <a:t>and V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while ensuring the  respect of the minimum safety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ba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2CE9FC-E203-4D4E-8CC5-A9F17514F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987" y="25029608"/>
                <a:ext cx="6871614" cy="1889428"/>
              </a:xfrm>
              <a:prstGeom prst="rect">
                <a:avLst/>
              </a:prstGeom>
              <a:blipFill>
                <a:blip r:embed="rId2"/>
                <a:stretch>
                  <a:fillRect l="-1863" t="-3226" r="-1775"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ZoneTexte 434">
            <a:extLst>
              <a:ext uri="{FF2B5EF4-FFF2-40B4-BE49-F238E27FC236}">
                <a16:creationId xmlns:a16="http://schemas.microsoft.com/office/drawing/2014/main" id="{B6DD01A2-DFAF-4A64-874F-23DBF11B7503}"/>
              </a:ext>
            </a:extLst>
          </p:cNvPr>
          <p:cNvSpPr txBox="1"/>
          <p:nvPr/>
        </p:nvSpPr>
        <p:spPr>
          <a:xfrm>
            <a:off x="22643731" y="25117943"/>
            <a:ext cx="6916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00E6"/>
                </a:solidFill>
              </a:rPr>
              <a:t>(d): </a:t>
            </a:r>
            <a:r>
              <a:rPr lang="en-US" sz="2800" b="1" dirty="0"/>
              <a:t>T=7s, platoon formation: </a:t>
            </a:r>
            <a:r>
              <a:rPr lang="en-US" sz="2800" dirty="0"/>
              <a:t>the three vehicles navigate through the main line in a </a:t>
            </a:r>
            <a:r>
              <a:rPr lang="en-US" sz="2800" b="1" u="sng" dirty="0"/>
              <a:t>linear formation.</a:t>
            </a:r>
          </a:p>
        </p:txBody>
      </p:sp>
      <p:grpSp>
        <p:nvGrpSpPr>
          <p:cNvPr id="446" name="Groupe 445">
            <a:extLst>
              <a:ext uri="{FF2B5EF4-FFF2-40B4-BE49-F238E27FC236}">
                <a16:creationId xmlns:a16="http://schemas.microsoft.com/office/drawing/2014/main" id="{AFFBE530-3F7E-4D07-8A21-AD01EAB8E8E4}"/>
              </a:ext>
            </a:extLst>
          </p:cNvPr>
          <p:cNvGrpSpPr/>
          <p:nvPr/>
        </p:nvGrpSpPr>
        <p:grpSpPr>
          <a:xfrm>
            <a:off x="15641609" y="37711877"/>
            <a:ext cx="3786207" cy="1308762"/>
            <a:chOff x="1450319" y="26561708"/>
            <a:chExt cx="3786207" cy="1308762"/>
          </a:xfrm>
        </p:grpSpPr>
        <p:sp>
          <p:nvSpPr>
            <p:cNvPr id="447" name="Rectangle : coins arrondis 446">
              <a:extLst>
                <a:ext uri="{FF2B5EF4-FFF2-40B4-BE49-F238E27FC236}">
                  <a16:creationId xmlns:a16="http://schemas.microsoft.com/office/drawing/2014/main" id="{DCAF8AF7-1793-4E66-9821-FD939F51E5FC}"/>
                </a:ext>
              </a:extLst>
            </p:cNvPr>
            <p:cNvSpPr/>
            <p:nvPr/>
          </p:nvSpPr>
          <p:spPr>
            <a:xfrm>
              <a:off x="1450319" y="26736686"/>
              <a:ext cx="3786207" cy="11337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53" name="ZoneTexte 452">
              <a:extLst>
                <a:ext uri="{FF2B5EF4-FFF2-40B4-BE49-F238E27FC236}">
                  <a16:creationId xmlns:a16="http://schemas.microsoft.com/office/drawing/2014/main" id="{7FC4EC9E-EB29-41B2-96BC-7D6788CFE79A}"/>
                </a:ext>
              </a:extLst>
            </p:cNvPr>
            <p:cNvSpPr txBox="1"/>
            <p:nvPr/>
          </p:nvSpPr>
          <p:spPr>
            <a:xfrm>
              <a:off x="1610823" y="26561708"/>
              <a:ext cx="3574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+mj-lt"/>
                </a:rPr>
                <a:t>Perspectives </a:t>
              </a:r>
            </a:p>
          </p:txBody>
        </p:sp>
      </p:grpSp>
      <p:grpSp>
        <p:nvGrpSpPr>
          <p:cNvPr id="441" name="Groupe 440">
            <a:extLst>
              <a:ext uri="{FF2B5EF4-FFF2-40B4-BE49-F238E27FC236}">
                <a16:creationId xmlns:a16="http://schemas.microsoft.com/office/drawing/2014/main" id="{15258D53-D43B-41F0-A9B5-8C8E2AED2541}"/>
              </a:ext>
            </a:extLst>
          </p:cNvPr>
          <p:cNvGrpSpPr/>
          <p:nvPr/>
        </p:nvGrpSpPr>
        <p:grpSpPr>
          <a:xfrm>
            <a:off x="15350702" y="38645740"/>
            <a:ext cx="14331965" cy="2707392"/>
            <a:chOff x="423797" y="15086310"/>
            <a:chExt cx="11563757" cy="2993093"/>
          </a:xfrm>
        </p:grpSpPr>
        <p:grpSp>
          <p:nvGrpSpPr>
            <p:cNvPr id="442" name="Groupe 441">
              <a:extLst>
                <a:ext uri="{FF2B5EF4-FFF2-40B4-BE49-F238E27FC236}">
                  <a16:creationId xmlns:a16="http://schemas.microsoft.com/office/drawing/2014/main" id="{5D55ACD6-4C2B-4CF1-844D-F0BC82ACD8C5}"/>
                </a:ext>
              </a:extLst>
            </p:cNvPr>
            <p:cNvGrpSpPr/>
            <p:nvPr/>
          </p:nvGrpSpPr>
          <p:grpSpPr>
            <a:xfrm>
              <a:off x="423797" y="15086310"/>
              <a:ext cx="11563757" cy="1772879"/>
              <a:chOff x="2407677" y="6963597"/>
              <a:chExt cx="24605226" cy="4317584"/>
            </a:xfrm>
            <a:effectLst/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2CB7FB8C-9180-4083-8BD6-C1DB82C9913A}"/>
                  </a:ext>
                </a:extLst>
              </p:cNvPr>
              <p:cNvSpPr/>
              <p:nvPr/>
            </p:nvSpPr>
            <p:spPr>
              <a:xfrm>
                <a:off x="2511122" y="7073285"/>
                <a:ext cx="24501781" cy="42078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54244A16-A8ED-462F-9052-12EF927D290D}"/>
                  </a:ext>
                </a:extLst>
              </p:cNvPr>
              <p:cNvSpPr/>
              <p:nvPr/>
            </p:nvSpPr>
            <p:spPr>
              <a:xfrm>
                <a:off x="2407677" y="6963597"/>
                <a:ext cx="24327321" cy="40564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sp>
          <p:nvSpPr>
            <p:cNvPr id="443" name="ZoneTexte 442">
              <a:extLst>
                <a:ext uri="{FF2B5EF4-FFF2-40B4-BE49-F238E27FC236}">
                  <a16:creationId xmlns:a16="http://schemas.microsoft.com/office/drawing/2014/main" id="{F25AEAAA-1E5A-42FB-B574-6848F05266D4}"/>
                </a:ext>
              </a:extLst>
            </p:cNvPr>
            <p:cNvSpPr txBox="1"/>
            <p:nvPr/>
          </p:nvSpPr>
          <p:spPr>
            <a:xfrm>
              <a:off x="433082" y="15153212"/>
              <a:ext cx="11483092" cy="292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Include vehicle’s dynamics on the proposed solution. </a:t>
              </a:r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Implement the cooperative merging strategy in the laboratory’s vehicles. </a:t>
              </a:r>
            </a:p>
            <a:p>
              <a:pPr>
                <a:spcAft>
                  <a:spcPts val="1200"/>
                </a:spcAft>
              </a:pPr>
              <a:endParaRPr lang="en-US" sz="3200" dirty="0"/>
            </a:p>
            <a:p>
              <a:pPr>
                <a:spcAft>
                  <a:spcPts val="1200"/>
                </a:spcAft>
              </a:pPr>
              <a:endParaRPr lang="en-US" sz="3200" dirty="0"/>
            </a:p>
          </p:txBody>
        </p:sp>
      </p:grpSp>
      <p:pic>
        <p:nvPicPr>
          <p:cNvPr id="454" name="Picture 11" descr="http://www.hds.utc.fr/plugins/auto/kitcnrs/images/Logo_Heudiasyc.png">
            <a:extLst>
              <a:ext uri="{FF2B5EF4-FFF2-40B4-BE49-F238E27FC236}">
                <a16:creationId xmlns:a16="http://schemas.microsoft.com/office/drawing/2014/main" id="{D6DFE8B8-1140-4740-A0C6-04525B56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8238" y="418433"/>
            <a:ext cx="6278761" cy="217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6" name="Picture 15" descr="http://www.hds.utc.fr/plugins/auto/kitcnrs/images/cnrs.png">
            <a:extLst>
              <a:ext uri="{FF2B5EF4-FFF2-40B4-BE49-F238E27FC236}">
                <a16:creationId xmlns:a16="http://schemas.microsoft.com/office/drawing/2014/main" id="{DDE12F68-3141-47AB-9592-8B370DBD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50230" y="453840"/>
            <a:ext cx="20161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7" name="ZoneTexte 456">
            <a:extLst>
              <a:ext uri="{FF2B5EF4-FFF2-40B4-BE49-F238E27FC236}">
                <a16:creationId xmlns:a16="http://schemas.microsoft.com/office/drawing/2014/main" id="{973064C9-B124-4D49-A28D-9F78C6ACAA83}"/>
              </a:ext>
            </a:extLst>
          </p:cNvPr>
          <p:cNvSpPr txBox="1"/>
          <p:nvPr/>
        </p:nvSpPr>
        <p:spPr>
          <a:xfrm>
            <a:off x="2866078" y="3556748"/>
            <a:ext cx="2454305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336699"/>
                </a:solidFill>
              </a:rPr>
              <a:t>Safe and Smooth On-ramp Merging on Highway Strategy for Cooperative Automated Vehicles </a:t>
            </a:r>
          </a:p>
          <a:p>
            <a:pPr algn="ctr"/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Lyes Saidi</a:t>
            </a:r>
            <a:r>
              <a:rPr lang="fr-FR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Lounis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 Adouane</a:t>
            </a:r>
            <a:r>
              <a:rPr lang="fr-FR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 and Reine Talj</a:t>
            </a:r>
            <a:r>
              <a:rPr lang="fr-FR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400" dirty="0">
                <a:cs typeface="Arial" panose="020B0604020202020204" pitchFamily="34" charset="0"/>
              </a:rPr>
              <a:t>Laboratoire </a:t>
            </a:r>
            <a:r>
              <a:rPr lang="fr-FR" sz="4400" dirty="0" err="1">
                <a:cs typeface="Arial" panose="020B0604020202020204" pitchFamily="34" charset="0"/>
              </a:rPr>
              <a:t>Heudiasyc</a:t>
            </a:r>
            <a:r>
              <a:rPr lang="fr-FR" sz="4400" dirty="0">
                <a:cs typeface="Arial" panose="020B0604020202020204" pitchFamily="34" charset="0"/>
              </a:rPr>
              <a:t>, UMR CNRS 7253, Université de Technologie de Compiègne, France</a:t>
            </a: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493E0BDF-5C39-46C0-AEA1-BBC2777B08F6}"/>
              </a:ext>
            </a:extLst>
          </p:cNvPr>
          <p:cNvSpPr/>
          <p:nvPr/>
        </p:nvSpPr>
        <p:spPr>
          <a:xfrm>
            <a:off x="0" y="40884388"/>
            <a:ext cx="30275213" cy="1919375"/>
          </a:xfrm>
          <a:prstGeom prst="rect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4" name="ZoneTexte 463">
            <a:extLst>
              <a:ext uri="{FF2B5EF4-FFF2-40B4-BE49-F238E27FC236}">
                <a16:creationId xmlns:a16="http://schemas.microsoft.com/office/drawing/2014/main" id="{98CA78CB-11C3-45B8-B0CA-040CB2E4C258}"/>
              </a:ext>
            </a:extLst>
          </p:cNvPr>
          <p:cNvSpPr txBox="1"/>
          <p:nvPr/>
        </p:nvSpPr>
        <p:spPr>
          <a:xfrm>
            <a:off x="3046985" y="41055045"/>
            <a:ext cx="24181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Roboto"/>
              </a:rPr>
              <a:t> Journées du Comité Technique Automatique et Transport Terrestre (CT ATT) 2022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66" name="ZoneTexte 465">
            <a:extLst>
              <a:ext uri="{FF2B5EF4-FFF2-40B4-BE49-F238E27FC236}">
                <a16:creationId xmlns:a16="http://schemas.microsoft.com/office/drawing/2014/main" id="{41A88747-51D6-4DA9-A50D-2D46D22F9B1B}"/>
              </a:ext>
            </a:extLst>
          </p:cNvPr>
          <p:cNvSpPr txBox="1"/>
          <p:nvPr/>
        </p:nvSpPr>
        <p:spPr>
          <a:xfrm>
            <a:off x="0" y="41966855"/>
            <a:ext cx="30275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Contacts:                                                  1: </a:t>
            </a:r>
            <a:r>
              <a:rPr lang="en-US" sz="3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Lyes.Saidi@hds.utc.fr</a:t>
            </a:r>
            <a:r>
              <a:rPr lang="en-US" sz="3200" dirty="0">
                <a:solidFill>
                  <a:schemeClr val="bg1"/>
                </a:solidFill>
              </a:rPr>
              <a:t>                                2: </a:t>
            </a:r>
            <a:r>
              <a:rPr lang="en-US" sz="3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lounis.Adouane@hds.utc.fr</a:t>
            </a:r>
            <a:r>
              <a:rPr lang="en-US" sz="3200" dirty="0">
                <a:solidFill>
                  <a:schemeClr val="bg1"/>
                </a:solidFill>
              </a:rPr>
              <a:t>                           3:   </a:t>
            </a:r>
            <a:r>
              <a:rPr lang="en-US" sz="32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Reine.Talj@hds.utc.fr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854425-8422-409A-86AE-F1BFC579F33A}"/>
              </a:ext>
            </a:extLst>
          </p:cNvPr>
          <p:cNvSpPr/>
          <p:nvPr/>
        </p:nvSpPr>
        <p:spPr>
          <a:xfrm>
            <a:off x="17905136" y="32157665"/>
            <a:ext cx="170572" cy="16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55D070E-8E6E-4583-A11D-042D3FF12923}"/>
              </a:ext>
            </a:extLst>
          </p:cNvPr>
          <p:cNvSpPr/>
          <p:nvPr/>
        </p:nvSpPr>
        <p:spPr>
          <a:xfrm>
            <a:off x="19823859" y="32151013"/>
            <a:ext cx="170572" cy="16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FC44586-96A2-4C46-9E81-0AA58EB60958}"/>
              </a:ext>
            </a:extLst>
          </p:cNvPr>
          <p:cNvSpPr/>
          <p:nvPr/>
        </p:nvSpPr>
        <p:spPr>
          <a:xfrm>
            <a:off x="21766645" y="32151012"/>
            <a:ext cx="170572" cy="16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5E5A38E-16F2-4468-83A5-9C9D656D1771}"/>
              </a:ext>
            </a:extLst>
          </p:cNvPr>
          <p:cNvSpPr/>
          <p:nvPr/>
        </p:nvSpPr>
        <p:spPr>
          <a:xfrm>
            <a:off x="23691596" y="32150331"/>
            <a:ext cx="170572" cy="16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C892C20-436F-4458-8892-71FB2B35AE72}"/>
              </a:ext>
            </a:extLst>
          </p:cNvPr>
          <p:cNvSpPr/>
          <p:nvPr/>
        </p:nvSpPr>
        <p:spPr>
          <a:xfrm>
            <a:off x="25613116" y="32150330"/>
            <a:ext cx="170572" cy="16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914926E-06FF-4EF4-9DB9-7B9517ADAEF1}"/>
              </a:ext>
            </a:extLst>
          </p:cNvPr>
          <p:cNvSpPr/>
          <p:nvPr/>
        </p:nvSpPr>
        <p:spPr>
          <a:xfrm>
            <a:off x="27545269" y="32160419"/>
            <a:ext cx="170572" cy="16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ZoneTexte 270">
            <a:extLst>
              <a:ext uri="{FF2B5EF4-FFF2-40B4-BE49-F238E27FC236}">
                <a16:creationId xmlns:a16="http://schemas.microsoft.com/office/drawing/2014/main" id="{8E3E169D-452D-4CD8-AE42-274AD84532B9}"/>
              </a:ext>
            </a:extLst>
          </p:cNvPr>
          <p:cNvSpPr txBox="1"/>
          <p:nvPr/>
        </p:nvSpPr>
        <p:spPr>
          <a:xfrm>
            <a:off x="15588918" y="36461170"/>
            <a:ext cx="13642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Figure 3: Velocity and in-between distance profile of each vehicle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1F0AF5-95F1-484A-B622-6294A363BA36}"/>
              </a:ext>
            </a:extLst>
          </p:cNvPr>
          <p:cNvSpPr/>
          <p:nvPr/>
        </p:nvSpPr>
        <p:spPr>
          <a:xfrm>
            <a:off x="2508152" y="31148891"/>
            <a:ext cx="9570258" cy="8057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chier:Logo UTC 2018.svg — Wikipédia">
            <a:extLst>
              <a:ext uri="{FF2B5EF4-FFF2-40B4-BE49-F238E27FC236}">
                <a16:creationId xmlns:a16="http://schemas.microsoft.com/office/drawing/2014/main" id="{E09B414B-72B5-425D-B60D-B7410A7C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942" y="702846"/>
            <a:ext cx="7530948" cy="19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39A4376-77C8-451E-90AE-16347D0569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152" y="31172954"/>
            <a:ext cx="11281840" cy="8011317"/>
          </a:xfrm>
          <a:prstGeom prst="rect">
            <a:avLst/>
          </a:prstGeom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6B078D7F-5E24-4BB4-9A12-8247E74163CB}"/>
              </a:ext>
            </a:extLst>
          </p:cNvPr>
          <p:cNvSpPr txBox="1"/>
          <p:nvPr/>
        </p:nvSpPr>
        <p:spPr>
          <a:xfrm>
            <a:off x="413378" y="39373088"/>
            <a:ext cx="14495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Figure 2: The overall architecture of the cooperative merging strategy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F45BEAA-989D-4153-9195-845F9872F33F}"/>
              </a:ext>
            </a:extLst>
          </p:cNvPr>
          <p:cNvGrpSpPr/>
          <p:nvPr/>
        </p:nvGrpSpPr>
        <p:grpSpPr>
          <a:xfrm>
            <a:off x="380180" y="14823756"/>
            <a:ext cx="14877214" cy="10269844"/>
            <a:chOff x="318024" y="28360076"/>
            <a:chExt cx="15057993" cy="10314128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18506A2D-7F9C-4DAD-9B89-81553FACDA8D}"/>
                </a:ext>
              </a:extLst>
            </p:cNvPr>
            <p:cNvSpPr/>
            <p:nvPr/>
          </p:nvSpPr>
          <p:spPr>
            <a:xfrm>
              <a:off x="12417709" y="31490898"/>
              <a:ext cx="2310662" cy="1272879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9" name="Image 258">
              <a:extLst>
                <a:ext uri="{FF2B5EF4-FFF2-40B4-BE49-F238E27FC236}">
                  <a16:creationId xmlns:a16="http://schemas.microsoft.com/office/drawing/2014/main" id="{A57F2BDB-90AD-4F8E-9298-C82364E96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8024" y="28360076"/>
              <a:ext cx="14715913" cy="95980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88844F4-6A31-4B52-80B8-B38F0E62416D}"/>
                </a:ext>
              </a:extLst>
            </p:cNvPr>
            <p:cNvSpPr/>
            <p:nvPr/>
          </p:nvSpPr>
          <p:spPr>
            <a:xfrm>
              <a:off x="11987067" y="36932384"/>
              <a:ext cx="2935840" cy="766954"/>
            </a:xfrm>
            <a:prstGeom prst="rect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34E6A29-7AA3-432B-8B41-7EF0DA65BC82}"/>
                </a:ext>
              </a:extLst>
            </p:cNvPr>
            <p:cNvSpPr/>
            <p:nvPr/>
          </p:nvSpPr>
          <p:spPr>
            <a:xfrm>
              <a:off x="9387241" y="35388761"/>
              <a:ext cx="5794519" cy="2455736"/>
            </a:xfrm>
            <a:prstGeom prst="rect">
              <a:avLst/>
            </a:prstGeom>
            <a:solidFill>
              <a:srgbClr val="DAE3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e 269">
              <a:extLst>
                <a:ext uri="{FF2B5EF4-FFF2-40B4-BE49-F238E27FC236}">
                  <a16:creationId xmlns:a16="http://schemas.microsoft.com/office/drawing/2014/main" id="{50C00352-82D3-461F-9385-764B13224553}"/>
                </a:ext>
              </a:extLst>
            </p:cNvPr>
            <p:cNvGrpSpPr/>
            <p:nvPr/>
          </p:nvGrpSpPr>
          <p:grpSpPr>
            <a:xfrm>
              <a:off x="9320608" y="36491522"/>
              <a:ext cx="5552133" cy="1089470"/>
              <a:chOff x="10022485" y="19787115"/>
              <a:chExt cx="5552133" cy="1089470"/>
            </a:xfrm>
          </p:grpSpPr>
          <p:pic>
            <p:nvPicPr>
              <p:cNvPr id="272" name="Image 271">
                <a:extLst>
                  <a:ext uri="{FF2B5EF4-FFF2-40B4-BE49-F238E27FC236}">
                    <a16:creationId xmlns:a16="http://schemas.microsoft.com/office/drawing/2014/main" id="{D63B97A4-4426-4364-A421-0F21A8A9C6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3682" y="19787115"/>
                <a:ext cx="689970" cy="1050169"/>
              </a:xfrm>
              <a:prstGeom prst="rect">
                <a:avLst/>
              </a:prstGeom>
            </p:spPr>
          </p:pic>
          <p:grpSp>
            <p:nvGrpSpPr>
              <p:cNvPr id="273" name="Groupe 272">
                <a:extLst>
                  <a:ext uri="{FF2B5EF4-FFF2-40B4-BE49-F238E27FC236}">
                    <a16:creationId xmlns:a16="http://schemas.microsoft.com/office/drawing/2014/main" id="{CFFB71A9-F914-4E4C-8B5B-2982E8A9B99B}"/>
                  </a:ext>
                </a:extLst>
              </p:cNvPr>
              <p:cNvGrpSpPr/>
              <p:nvPr/>
            </p:nvGrpSpPr>
            <p:grpSpPr>
              <a:xfrm>
                <a:off x="10022485" y="19827054"/>
                <a:ext cx="5552133" cy="1049531"/>
                <a:chOff x="9099331" y="6872846"/>
                <a:chExt cx="2675259" cy="971948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FA97BF71-D96D-47DC-897E-C08C1F65678B}"/>
                    </a:ext>
                  </a:extLst>
                </p:cNvPr>
                <p:cNvGrpSpPr/>
                <p:nvPr/>
              </p:nvGrpSpPr>
              <p:grpSpPr>
                <a:xfrm>
                  <a:off x="9490329" y="6872846"/>
                  <a:ext cx="2284261" cy="971948"/>
                  <a:chOff x="9501249" y="5633238"/>
                  <a:chExt cx="2284261" cy="971948"/>
                </a:xfrm>
                <a:noFill/>
              </p:grpSpPr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67B1070D-CE89-4C8A-89F8-4BFFFFAD764C}"/>
                      </a:ext>
                    </a:extLst>
                  </p:cNvPr>
                  <p:cNvSpPr/>
                  <p:nvPr/>
                </p:nvSpPr>
                <p:spPr>
                  <a:xfrm>
                    <a:off x="9501249" y="5633238"/>
                    <a:ext cx="1303558" cy="42753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Road congestion      </a:t>
                    </a:r>
                  </a:p>
                </p:txBody>
              </p:sp>
              <p:sp>
                <p:nvSpPr>
                  <p:cNvPr id="277" name="ZoneTexte 276">
                    <a:extLst>
                      <a:ext uri="{FF2B5EF4-FFF2-40B4-BE49-F238E27FC236}">
                        <a16:creationId xmlns:a16="http://schemas.microsoft.com/office/drawing/2014/main" id="{1C4F6844-0750-440F-8240-28E97C40CB36}"/>
                      </a:ext>
                    </a:extLst>
                  </p:cNvPr>
                  <p:cNvSpPr txBox="1"/>
                  <p:nvPr/>
                </p:nvSpPr>
                <p:spPr>
                  <a:xfrm>
                    <a:off x="9511736" y="5949629"/>
                    <a:ext cx="2273774" cy="6555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Due to unnecessary speed changes and inefficient traffic management.</a:t>
                    </a:r>
                  </a:p>
                </p:txBody>
              </p:sp>
            </p:grpSp>
            <p:pic>
              <p:nvPicPr>
                <p:cNvPr id="275" name="Graphique 274" descr="Cône de signalisation">
                  <a:extLst>
                    <a:ext uri="{FF2B5EF4-FFF2-40B4-BE49-F238E27FC236}">
                      <a16:creationId xmlns:a16="http://schemas.microsoft.com/office/drawing/2014/main" id="{CE6381A4-F8EC-4E38-B7ED-39F2A59A5D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099331" y="7042012"/>
                  <a:ext cx="426671" cy="497323"/>
                </a:xfrm>
                <a:prstGeom prst="rect">
                  <a:avLst/>
                </a:prstGeom>
                <a:scene3d>
                  <a:camera prst="isometricLeftDown"/>
                  <a:lightRig rig="threePt" dir="t"/>
                </a:scene3d>
              </p:spPr>
            </p:pic>
          </p:grpSp>
        </p:grpSp>
        <p:sp>
          <p:nvSpPr>
            <p:cNvPr id="278" name="ZoneTexte 277">
              <a:extLst>
                <a:ext uri="{FF2B5EF4-FFF2-40B4-BE49-F238E27FC236}">
                  <a16:creationId xmlns:a16="http://schemas.microsoft.com/office/drawing/2014/main" id="{C75F03BD-CB6B-4C74-A7B4-852674AA7DC7}"/>
                </a:ext>
              </a:extLst>
            </p:cNvPr>
            <p:cNvSpPr txBox="1"/>
            <p:nvPr/>
          </p:nvSpPr>
          <p:spPr>
            <a:xfrm rot="19804646">
              <a:off x="5232567" y="35900829"/>
              <a:ext cx="25759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92D050"/>
                  </a:solidFill>
                </a:rPr>
                <a:t>Platoon navigation </a:t>
              </a:r>
            </a:p>
          </p:txBody>
        </p: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122F94DA-E4AB-40E5-956A-891E5E83C51A}"/>
                </a:ext>
              </a:extLst>
            </p:cNvPr>
            <p:cNvSpPr txBox="1"/>
            <p:nvPr/>
          </p:nvSpPr>
          <p:spPr>
            <a:xfrm rot="19804646">
              <a:off x="6052913" y="32609134"/>
              <a:ext cx="2831166" cy="463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Reference trajectory 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52D3C3D7-2BDE-4E47-AFED-6003EBBF08F4}"/>
                </a:ext>
              </a:extLst>
            </p:cNvPr>
            <p:cNvSpPr txBox="1"/>
            <p:nvPr/>
          </p:nvSpPr>
          <p:spPr>
            <a:xfrm rot="19804646">
              <a:off x="10387015" y="30327550"/>
              <a:ext cx="1658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Risky zone  </a:t>
              </a:r>
            </a:p>
          </p:txBody>
        </p:sp>
        <p:sp>
          <p:nvSpPr>
            <p:cNvPr id="281" name="ZoneTexte 280">
              <a:extLst>
                <a:ext uri="{FF2B5EF4-FFF2-40B4-BE49-F238E27FC236}">
                  <a16:creationId xmlns:a16="http://schemas.microsoft.com/office/drawing/2014/main" id="{4AAB9A4C-501B-4BFD-88C2-78C23B12457C}"/>
                </a:ext>
              </a:extLst>
            </p:cNvPr>
            <p:cNvSpPr txBox="1"/>
            <p:nvPr/>
          </p:nvSpPr>
          <p:spPr>
            <a:xfrm rot="19804646">
              <a:off x="8655899" y="31170248"/>
              <a:ext cx="2056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AFDF3"/>
                  </a:solidFill>
                </a:rPr>
                <a:t>Merging zone  </a:t>
              </a:r>
            </a:p>
          </p:txBody>
        </p: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452B8D0B-AC7A-4E1E-962F-36F9A3A90A0B}"/>
                </a:ext>
              </a:extLst>
            </p:cNvPr>
            <p:cNvSpPr txBox="1"/>
            <p:nvPr/>
          </p:nvSpPr>
          <p:spPr>
            <a:xfrm rot="19804646">
              <a:off x="2566156" y="34844112"/>
              <a:ext cx="22529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99CC"/>
                  </a:solidFill>
                </a:rPr>
                <a:t>Safety distance  </a:t>
              </a:r>
            </a:p>
          </p:txBody>
        </p:sp>
        <p:grpSp>
          <p:nvGrpSpPr>
            <p:cNvPr id="283" name="Groupe 282">
              <a:extLst>
                <a:ext uri="{FF2B5EF4-FFF2-40B4-BE49-F238E27FC236}">
                  <a16:creationId xmlns:a16="http://schemas.microsoft.com/office/drawing/2014/main" id="{053AF17C-C73B-43F4-ACE3-3EB6FCC1E083}"/>
                </a:ext>
              </a:extLst>
            </p:cNvPr>
            <p:cNvGrpSpPr/>
            <p:nvPr/>
          </p:nvGrpSpPr>
          <p:grpSpPr>
            <a:xfrm>
              <a:off x="6179952" y="30720647"/>
              <a:ext cx="576000" cy="720000"/>
              <a:chOff x="7833281" y="21677070"/>
              <a:chExt cx="885497" cy="1050169"/>
            </a:xfrm>
          </p:grpSpPr>
          <p:pic>
            <p:nvPicPr>
              <p:cNvPr id="284" name="Image 283">
                <a:extLst>
                  <a:ext uri="{FF2B5EF4-FFF2-40B4-BE49-F238E27FC236}">
                    <a16:creationId xmlns:a16="http://schemas.microsoft.com/office/drawing/2014/main" id="{6EEAB4B2-B4B2-4463-9BBC-71117121D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690" y="21677070"/>
                <a:ext cx="689970" cy="1050169"/>
              </a:xfrm>
              <a:prstGeom prst="rect">
                <a:avLst/>
              </a:prstGeom>
            </p:spPr>
          </p:pic>
          <p:pic>
            <p:nvPicPr>
              <p:cNvPr id="285" name="Graphique 284" descr="Cône de signalisation">
                <a:extLst>
                  <a:ext uri="{FF2B5EF4-FFF2-40B4-BE49-F238E27FC236}">
                    <a16:creationId xmlns:a16="http://schemas.microsoft.com/office/drawing/2014/main" id="{46B9BB9E-4E9A-47B7-913B-ECC197A62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7833281" y="21907248"/>
                <a:ext cx="885497" cy="537021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  <p:grpSp>
          <p:nvGrpSpPr>
            <p:cNvPr id="286" name="Groupe 285">
              <a:extLst>
                <a:ext uri="{FF2B5EF4-FFF2-40B4-BE49-F238E27FC236}">
                  <a16:creationId xmlns:a16="http://schemas.microsoft.com/office/drawing/2014/main" id="{40A0ECC4-87BB-4625-BA93-B9BEA4F9310A}"/>
                </a:ext>
              </a:extLst>
            </p:cNvPr>
            <p:cNvGrpSpPr/>
            <p:nvPr/>
          </p:nvGrpSpPr>
          <p:grpSpPr>
            <a:xfrm>
              <a:off x="10803577" y="28937470"/>
              <a:ext cx="576000" cy="720000"/>
              <a:chOff x="7833281" y="21677070"/>
              <a:chExt cx="885497" cy="1050169"/>
            </a:xfrm>
          </p:grpSpPr>
          <p:pic>
            <p:nvPicPr>
              <p:cNvPr id="287" name="Image 286">
                <a:extLst>
                  <a:ext uri="{FF2B5EF4-FFF2-40B4-BE49-F238E27FC236}">
                    <a16:creationId xmlns:a16="http://schemas.microsoft.com/office/drawing/2014/main" id="{FD05A35B-3D92-4DCB-B386-07F9BAECC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690" y="21677070"/>
                <a:ext cx="689970" cy="1050169"/>
              </a:xfrm>
              <a:prstGeom prst="rect">
                <a:avLst/>
              </a:prstGeom>
            </p:spPr>
          </p:pic>
          <p:pic>
            <p:nvPicPr>
              <p:cNvPr id="288" name="Graphique 287" descr="Cône de signalisation">
                <a:extLst>
                  <a:ext uri="{FF2B5EF4-FFF2-40B4-BE49-F238E27FC236}">
                    <a16:creationId xmlns:a16="http://schemas.microsoft.com/office/drawing/2014/main" id="{0E76DB35-E5EB-4BFB-9F6A-4E2111283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7833281" y="21907248"/>
                <a:ext cx="885497" cy="537021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461ED2-0EA8-400E-A595-D69748776388}"/>
                </a:ext>
              </a:extLst>
            </p:cNvPr>
            <p:cNvGrpSpPr/>
            <p:nvPr/>
          </p:nvGrpSpPr>
          <p:grpSpPr>
            <a:xfrm>
              <a:off x="2507870" y="33966049"/>
              <a:ext cx="576000" cy="720000"/>
              <a:chOff x="7833281" y="21677070"/>
              <a:chExt cx="885497" cy="1050169"/>
            </a:xfrm>
          </p:grpSpPr>
          <p:pic>
            <p:nvPicPr>
              <p:cNvPr id="290" name="Image 289">
                <a:extLst>
                  <a:ext uri="{FF2B5EF4-FFF2-40B4-BE49-F238E27FC236}">
                    <a16:creationId xmlns:a16="http://schemas.microsoft.com/office/drawing/2014/main" id="{51EC78F5-2021-45EE-8816-8C5B5D915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690" y="21677070"/>
                <a:ext cx="689970" cy="1050169"/>
              </a:xfrm>
              <a:prstGeom prst="rect">
                <a:avLst/>
              </a:prstGeom>
            </p:spPr>
          </p:pic>
          <p:pic>
            <p:nvPicPr>
              <p:cNvPr id="291" name="Graphique 290" descr="Cône de signalisation">
                <a:extLst>
                  <a:ext uri="{FF2B5EF4-FFF2-40B4-BE49-F238E27FC236}">
                    <a16:creationId xmlns:a16="http://schemas.microsoft.com/office/drawing/2014/main" id="{E6F16867-9955-43E2-B48A-ACFE4BBF0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7833281" y="21907248"/>
                <a:ext cx="885497" cy="537021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  <p:grpSp>
          <p:nvGrpSpPr>
            <p:cNvPr id="292" name="Groupe 291">
              <a:extLst>
                <a:ext uri="{FF2B5EF4-FFF2-40B4-BE49-F238E27FC236}">
                  <a16:creationId xmlns:a16="http://schemas.microsoft.com/office/drawing/2014/main" id="{8545AA26-7CC1-4FD4-888B-0AE6D548390A}"/>
                </a:ext>
              </a:extLst>
            </p:cNvPr>
            <p:cNvGrpSpPr/>
            <p:nvPr/>
          </p:nvGrpSpPr>
          <p:grpSpPr>
            <a:xfrm>
              <a:off x="9326299" y="35388761"/>
              <a:ext cx="6049718" cy="1336389"/>
              <a:chOff x="22329911" y="13065620"/>
              <a:chExt cx="6049718" cy="1336389"/>
            </a:xfrm>
          </p:grpSpPr>
          <p:pic>
            <p:nvPicPr>
              <p:cNvPr id="293" name="Image 292">
                <a:extLst>
                  <a:ext uri="{FF2B5EF4-FFF2-40B4-BE49-F238E27FC236}">
                    <a16:creationId xmlns:a16="http://schemas.microsoft.com/office/drawing/2014/main" id="{3032AE63-0FD1-4E64-B699-99248476A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18657" y="13065620"/>
                <a:ext cx="689970" cy="963164"/>
              </a:xfrm>
              <a:prstGeom prst="rect">
                <a:avLst/>
              </a:prstGeom>
            </p:spPr>
          </p:pic>
          <p:sp>
            <p:nvSpPr>
              <p:cNvPr id="294" name="ZoneTexte 293">
                <a:extLst>
                  <a:ext uri="{FF2B5EF4-FFF2-40B4-BE49-F238E27FC236}">
                    <a16:creationId xmlns:a16="http://schemas.microsoft.com/office/drawing/2014/main" id="{9F41D061-18BE-40E2-B9D5-D6F7C8A01FC5}"/>
                  </a:ext>
                </a:extLst>
              </p:cNvPr>
              <p:cNvSpPr txBox="1"/>
              <p:nvPr/>
            </p:nvSpPr>
            <p:spPr>
              <a:xfrm>
                <a:off x="22329911" y="13288329"/>
                <a:ext cx="8085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r>
                  <a:rPr lang="en-US" sz="2800" dirty="0"/>
                  <a:t>CAV</a:t>
                </a: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5B5F5D4E-97C0-45A2-97BA-555C040AEED0}"/>
                  </a:ext>
                </a:extLst>
              </p:cNvPr>
              <p:cNvSpPr/>
              <p:nvPr/>
            </p:nvSpPr>
            <p:spPr>
              <a:xfrm>
                <a:off x="22368578" y="13082470"/>
                <a:ext cx="54754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Connected  Automated Vehicle</a:t>
                </a:r>
              </a:p>
            </p:txBody>
          </p:sp>
          <p:sp>
            <p:nvSpPr>
              <p:cNvPr id="296" name="ZoneTexte 295">
                <a:extLst>
                  <a:ext uri="{FF2B5EF4-FFF2-40B4-BE49-F238E27FC236}">
                    <a16:creationId xmlns:a16="http://schemas.microsoft.com/office/drawing/2014/main" id="{CE1F4ED8-3477-4E1B-94C4-0A092CE809F4}"/>
                  </a:ext>
                </a:extLst>
              </p:cNvPr>
              <p:cNvSpPr txBox="1"/>
              <p:nvPr/>
            </p:nvSpPr>
            <p:spPr>
              <a:xfrm>
                <a:off x="23033178" y="13386346"/>
                <a:ext cx="5346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Equipped with localization and perception modules along with V2V Communication. </a:t>
                </a:r>
              </a:p>
              <a:p>
                <a:endParaRPr lang="en-US" sz="2000" dirty="0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EC4E141D-E2B5-468B-B75D-BBCA7EDE12B2}"/>
                </a:ext>
              </a:extLst>
            </p:cNvPr>
            <p:cNvGrpSpPr/>
            <p:nvPr/>
          </p:nvGrpSpPr>
          <p:grpSpPr>
            <a:xfrm>
              <a:off x="8979329" y="30287921"/>
              <a:ext cx="509455" cy="648000"/>
              <a:chOff x="8397137" y="20783265"/>
              <a:chExt cx="880149" cy="963164"/>
            </a:xfrm>
          </p:grpSpPr>
          <p:pic>
            <p:nvPicPr>
              <p:cNvPr id="298" name="Image 297">
                <a:extLst>
                  <a:ext uri="{FF2B5EF4-FFF2-40B4-BE49-F238E27FC236}">
                    <a16:creationId xmlns:a16="http://schemas.microsoft.com/office/drawing/2014/main" id="{B0D34D61-A441-4561-ACC6-C3651375F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1178" y="20783265"/>
                <a:ext cx="689970" cy="963164"/>
              </a:xfrm>
              <a:prstGeom prst="rect">
                <a:avLst/>
              </a:prstGeom>
            </p:spPr>
          </p:pic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059AA8DF-1AC7-4272-A55D-07F4FD623BA5}"/>
                  </a:ext>
                </a:extLst>
              </p:cNvPr>
              <p:cNvSpPr txBox="1"/>
              <p:nvPr/>
            </p:nvSpPr>
            <p:spPr>
              <a:xfrm>
                <a:off x="8397137" y="20959759"/>
                <a:ext cx="880149" cy="45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r>
                  <a:rPr lang="en-US" sz="1400" dirty="0"/>
                  <a:t>CAV</a:t>
                </a:r>
                <a:endParaRPr lang="en-US" sz="3200" dirty="0"/>
              </a:p>
            </p:txBody>
          </p:sp>
        </p:grpSp>
        <p:grpSp>
          <p:nvGrpSpPr>
            <p:cNvPr id="300" name="Groupe 299">
              <a:extLst>
                <a:ext uri="{FF2B5EF4-FFF2-40B4-BE49-F238E27FC236}">
                  <a16:creationId xmlns:a16="http://schemas.microsoft.com/office/drawing/2014/main" id="{33B87E33-0679-485B-AC90-231783258F1F}"/>
                </a:ext>
              </a:extLst>
            </p:cNvPr>
            <p:cNvGrpSpPr/>
            <p:nvPr/>
          </p:nvGrpSpPr>
          <p:grpSpPr>
            <a:xfrm>
              <a:off x="8161860" y="29494025"/>
              <a:ext cx="509455" cy="648000"/>
              <a:chOff x="8397142" y="20783265"/>
              <a:chExt cx="880150" cy="963164"/>
            </a:xfrm>
          </p:grpSpPr>
          <p:pic>
            <p:nvPicPr>
              <p:cNvPr id="301" name="Image 300">
                <a:extLst>
                  <a:ext uri="{FF2B5EF4-FFF2-40B4-BE49-F238E27FC236}">
                    <a16:creationId xmlns:a16="http://schemas.microsoft.com/office/drawing/2014/main" id="{2CEB58BF-FF50-4EC2-9A10-37DBE6F5D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1178" y="20783265"/>
                <a:ext cx="689970" cy="963164"/>
              </a:xfrm>
              <a:prstGeom prst="rect">
                <a:avLst/>
              </a:prstGeom>
            </p:spPr>
          </p:pic>
          <p:sp>
            <p:nvSpPr>
              <p:cNvPr id="302" name="ZoneTexte 301">
                <a:extLst>
                  <a:ext uri="{FF2B5EF4-FFF2-40B4-BE49-F238E27FC236}">
                    <a16:creationId xmlns:a16="http://schemas.microsoft.com/office/drawing/2014/main" id="{94EE2954-B5B4-4036-BB50-4F1EF975F60C}"/>
                  </a:ext>
                </a:extLst>
              </p:cNvPr>
              <p:cNvSpPr txBox="1"/>
              <p:nvPr/>
            </p:nvSpPr>
            <p:spPr>
              <a:xfrm>
                <a:off x="8397142" y="20959759"/>
                <a:ext cx="880150" cy="45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r>
                  <a:rPr lang="en-US" sz="1400" dirty="0"/>
                  <a:t>CAV</a:t>
                </a:r>
                <a:endParaRPr lang="en-US" sz="3200" dirty="0"/>
              </a:p>
            </p:txBody>
          </p:sp>
        </p:grpSp>
        <p:grpSp>
          <p:nvGrpSpPr>
            <p:cNvPr id="303" name="Groupe 302">
              <a:extLst>
                <a:ext uri="{FF2B5EF4-FFF2-40B4-BE49-F238E27FC236}">
                  <a16:creationId xmlns:a16="http://schemas.microsoft.com/office/drawing/2014/main" id="{FB7FF86A-330F-4F49-81E4-F466DE6CDA0A}"/>
                </a:ext>
              </a:extLst>
            </p:cNvPr>
            <p:cNvGrpSpPr/>
            <p:nvPr/>
          </p:nvGrpSpPr>
          <p:grpSpPr>
            <a:xfrm>
              <a:off x="5860582" y="31851778"/>
              <a:ext cx="509455" cy="648000"/>
              <a:chOff x="8397137" y="20783265"/>
              <a:chExt cx="880149" cy="963164"/>
            </a:xfrm>
          </p:grpSpPr>
          <p:pic>
            <p:nvPicPr>
              <p:cNvPr id="304" name="Image 303">
                <a:extLst>
                  <a:ext uri="{FF2B5EF4-FFF2-40B4-BE49-F238E27FC236}">
                    <a16:creationId xmlns:a16="http://schemas.microsoft.com/office/drawing/2014/main" id="{CDD50208-8C6D-4916-90BE-57DC3C9F5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1178" y="20783265"/>
                <a:ext cx="689970" cy="963164"/>
              </a:xfrm>
              <a:prstGeom prst="rect">
                <a:avLst/>
              </a:prstGeom>
            </p:spPr>
          </p:pic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D3122B33-3CAE-4243-B808-8A4D0AC3F1EF}"/>
                  </a:ext>
                </a:extLst>
              </p:cNvPr>
              <p:cNvSpPr txBox="1"/>
              <p:nvPr/>
            </p:nvSpPr>
            <p:spPr>
              <a:xfrm>
                <a:off x="8397137" y="20959759"/>
                <a:ext cx="880149" cy="45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r>
                  <a:rPr lang="en-US" sz="1400" dirty="0"/>
                  <a:t>CAV</a:t>
                </a:r>
                <a:endParaRPr lang="en-US" sz="3200" dirty="0"/>
              </a:p>
            </p:txBody>
          </p:sp>
        </p:grpSp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05711AE0-DE9C-4392-8582-6C681397DB3C}"/>
                </a:ext>
              </a:extLst>
            </p:cNvPr>
            <p:cNvGrpSpPr/>
            <p:nvPr/>
          </p:nvGrpSpPr>
          <p:grpSpPr>
            <a:xfrm>
              <a:off x="2303393" y="32873972"/>
              <a:ext cx="509455" cy="648000"/>
              <a:chOff x="8397137" y="20783265"/>
              <a:chExt cx="880149" cy="963164"/>
            </a:xfrm>
          </p:grpSpPr>
          <p:pic>
            <p:nvPicPr>
              <p:cNvPr id="307" name="Image 306">
                <a:extLst>
                  <a:ext uri="{FF2B5EF4-FFF2-40B4-BE49-F238E27FC236}">
                    <a16:creationId xmlns:a16="http://schemas.microsoft.com/office/drawing/2014/main" id="{9D2ECAF6-FE11-4A54-BDF7-404BA349A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1178" y="20783265"/>
                <a:ext cx="689970" cy="963164"/>
              </a:xfrm>
              <a:prstGeom prst="rect">
                <a:avLst/>
              </a:prstGeom>
            </p:spPr>
          </p:pic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C4C61462-6D6C-4909-958A-6FCF8A2E1BF6}"/>
                  </a:ext>
                </a:extLst>
              </p:cNvPr>
              <p:cNvSpPr txBox="1"/>
              <p:nvPr/>
            </p:nvSpPr>
            <p:spPr>
              <a:xfrm>
                <a:off x="8397137" y="20959759"/>
                <a:ext cx="880149" cy="45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isometricLeftDown"/>
                  <a:lightRig rig="threePt" dir="t"/>
                </a:scene3d>
              </a:bodyPr>
              <a:lstStyle/>
              <a:p>
                <a:r>
                  <a:rPr lang="en-US" sz="1400" dirty="0"/>
                  <a:t>CAV</a:t>
                </a:r>
                <a:endParaRPr lang="en-US" sz="3200" dirty="0"/>
              </a:p>
            </p:txBody>
          </p:sp>
        </p:grpSp>
        <p:sp>
          <p:nvSpPr>
            <p:cNvPr id="309" name="ZoneTexte 308">
              <a:extLst>
                <a:ext uri="{FF2B5EF4-FFF2-40B4-BE49-F238E27FC236}">
                  <a16:creationId xmlns:a16="http://schemas.microsoft.com/office/drawing/2014/main" id="{0B3397A7-8372-4B3E-BAFA-2AA00D31E0C0}"/>
                </a:ext>
              </a:extLst>
            </p:cNvPr>
            <p:cNvSpPr txBox="1"/>
            <p:nvPr/>
          </p:nvSpPr>
          <p:spPr>
            <a:xfrm>
              <a:off x="3784022" y="37963266"/>
              <a:ext cx="8500765" cy="710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Figure 1: On-ramp merging on highway </a:t>
              </a:r>
            </a:p>
          </p:txBody>
        </p:sp>
      </p:grpSp>
      <p:pic>
        <p:nvPicPr>
          <p:cNvPr id="34" name="Image 33">
            <a:extLst>
              <a:ext uri="{FF2B5EF4-FFF2-40B4-BE49-F238E27FC236}">
                <a16:creationId xmlns:a16="http://schemas.microsoft.com/office/drawing/2014/main" id="{23DB85DE-6D67-4063-AE81-68B0C35633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25345" y="14725392"/>
            <a:ext cx="6884800" cy="4110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27A00F2-8B3A-4C30-ADDE-1DBB999169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43731" y="14723771"/>
            <a:ext cx="6916258" cy="4066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010E537C-949C-4A5A-8475-EDED3A7C60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495988" y="20896234"/>
            <a:ext cx="6871614" cy="4066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7438578-D190-41FF-B9B7-A0B157CC06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43731" y="20919539"/>
            <a:ext cx="6887659" cy="4063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73940BD-7F78-4BF0-ABDB-275C11682A34}"/>
              </a:ext>
            </a:extLst>
          </p:cNvPr>
          <p:cNvSpPr/>
          <p:nvPr/>
        </p:nvSpPr>
        <p:spPr>
          <a:xfrm>
            <a:off x="15857809" y="26948717"/>
            <a:ext cx="12908546" cy="9504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27EAAE4-E791-4108-B9D3-F867611DC9AA}"/>
              </a:ext>
            </a:extLst>
          </p:cNvPr>
          <p:cNvSpPr txBox="1"/>
          <p:nvPr/>
        </p:nvSpPr>
        <p:spPr>
          <a:xfrm>
            <a:off x="21730265" y="16388348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sz="2800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E77C91B-83B3-47CA-95FC-1F1E9B35D2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405" y="27015288"/>
            <a:ext cx="12290400" cy="9525885"/>
          </a:xfrm>
          <a:prstGeom prst="rect">
            <a:avLst/>
          </a:prstGeom>
        </p:spPr>
      </p:pic>
      <p:sp>
        <p:nvSpPr>
          <p:cNvPr id="311" name="ZoneTexte 310">
            <a:extLst>
              <a:ext uri="{FF2B5EF4-FFF2-40B4-BE49-F238E27FC236}">
                <a16:creationId xmlns:a16="http://schemas.microsoft.com/office/drawing/2014/main" id="{61F1A678-4561-444E-B809-227BEF7FC0F2}"/>
              </a:ext>
            </a:extLst>
          </p:cNvPr>
          <p:cNvSpPr txBox="1"/>
          <p:nvPr/>
        </p:nvSpPr>
        <p:spPr>
          <a:xfrm>
            <a:off x="15639377" y="16391332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sz="2800" b="1" dirty="0"/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62AD7C41-351C-4414-A365-1C389DD12CE3}"/>
              </a:ext>
            </a:extLst>
          </p:cNvPr>
          <p:cNvSpPr txBox="1"/>
          <p:nvPr/>
        </p:nvSpPr>
        <p:spPr>
          <a:xfrm rot="20874698">
            <a:off x="16967578" y="17967251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endParaRPr lang="en-US" sz="2800" b="1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E8597C6-AFBC-4AD2-B34A-D6A1F92A97B7}"/>
              </a:ext>
            </a:extLst>
          </p:cNvPr>
          <p:cNvCxnSpPr>
            <a:cxnSpLocks/>
          </p:cNvCxnSpPr>
          <p:nvPr/>
        </p:nvCxnSpPr>
        <p:spPr>
          <a:xfrm>
            <a:off x="17205159" y="28153898"/>
            <a:ext cx="0" cy="3369898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3143EB63-EEFC-49E3-8372-37153C9E79D9}"/>
              </a:ext>
            </a:extLst>
          </p:cNvPr>
          <p:cNvCxnSpPr>
            <a:cxnSpLocks/>
          </p:cNvCxnSpPr>
          <p:nvPr/>
        </p:nvCxnSpPr>
        <p:spPr>
          <a:xfrm>
            <a:off x="19739804" y="28185983"/>
            <a:ext cx="0" cy="3369898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87D0B32B-5B1E-4BDD-A1E7-43CFF8067885}"/>
              </a:ext>
            </a:extLst>
          </p:cNvPr>
          <p:cNvCxnSpPr>
            <a:cxnSpLocks/>
          </p:cNvCxnSpPr>
          <p:nvPr/>
        </p:nvCxnSpPr>
        <p:spPr>
          <a:xfrm>
            <a:off x="22611334" y="28169942"/>
            <a:ext cx="0" cy="3369898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73BF1E62-BFC7-4FB4-9D13-07B516CCA7DD}"/>
              </a:ext>
            </a:extLst>
          </p:cNvPr>
          <p:cNvCxnSpPr>
            <a:cxnSpLocks/>
          </p:cNvCxnSpPr>
          <p:nvPr/>
        </p:nvCxnSpPr>
        <p:spPr>
          <a:xfrm>
            <a:off x="26252885" y="28147435"/>
            <a:ext cx="0" cy="1872000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1E942C05-2E04-4258-99F0-7EA0E5A8427B}"/>
              </a:ext>
            </a:extLst>
          </p:cNvPr>
          <p:cNvCxnSpPr>
            <a:cxnSpLocks/>
          </p:cNvCxnSpPr>
          <p:nvPr/>
        </p:nvCxnSpPr>
        <p:spPr>
          <a:xfrm>
            <a:off x="17092866" y="33287362"/>
            <a:ext cx="0" cy="2484000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10C54BB7-013A-417E-811C-ACEB0E1B3054}"/>
              </a:ext>
            </a:extLst>
          </p:cNvPr>
          <p:cNvCxnSpPr>
            <a:cxnSpLocks/>
          </p:cNvCxnSpPr>
          <p:nvPr/>
        </p:nvCxnSpPr>
        <p:spPr>
          <a:xfrm>
            <a:off x="19627518" y="33223195"/>
            <a:ext cx="0" cy="2484000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121F9E13-B0D4-4246-80E1-91097714F216}"/>
              </a:ext>
            </a:extLst>
          </p:cNvPr>
          <p:cNvCxnSpPr>
            <a:cxnSpLocks/>
          </p:cNvCxnSpPr>
          <p:nvPr/>
        </p:nvCxnSpPr>
        <p:spPr>
          <a:xfrm>
            <a:off x="22571239" y="33255280"/>
            <a:ext cx="0" cy="2484000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CEAC4D0A-3CF7-4725-B1A3-D360006AFE8B}"/>
              </a:ext>
            </a:extLst>
          </p:cNvPr>
          <p:cNvCxnSpPr>
            <a:cxnSpLocks/>
          </p:cNvCxnSpPr>
          <p:nvPr/>
        </p:nvCxnSpPr>
        <p:spPr>
          <a:xfrm>
            <a:off x="26212788" y="33311428"/>
            <a:ext cx="0" cy="216000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5AB560D-5E92-4CE9-B1A8-1880713E70F6}"/>
              </a:ext>
            </a:extLst>
          </p:cNvPr>
          <p:cNvSpPr txBox="1"/>
          <p:nvPr/>
        </p:nvSpPr>
        <p:spPr>
          <a:xfrm>
            <a:off x="16829169" y="27464755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E6"/>
                </a:solidFill>
              </a:rPr>
              <a:t>(a)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4954D73-2287-42DA-8B09-B396367383B8}"/>
              </a:ext>
            </a:extLst>
          </p:cNvPr>
          <p:cNvSpPr txBox="1"/>
          <p:nvPr/>
        </p:nvSpPr>
        <p:spPr>
          <a:xfrm>
            <a:off x="16790553" y="3257613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E6"/>
                </a:solidFill>
              </a:rPr>
              <a:t>(a)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498CC1C2-2A11-45FB-B038-804A77B9907C}"/>
              </a:ext>
            </a:extLst>
          </p:cNvPr>
          <p:cNvSpPr txBox="1"/>
          <p:nvPr/>
        </p:nvSpPr>
        <p:spPr>
          <a:xfrm>
            <a:off x="19365807" y="27459441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E6"/>
                </a:solidFill>
              </a:rPr>
              <a:t>(b)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322B308-16D9-4369-85C2-715411F1B53C}"/>
              </a:ext>
            </a:extLst>
          </p:cNvPr>
          <p:cNvSpPr txBox="1"/>
          <p:nvPr/>
        </p:nvSpPr>
        <p:spPr>
          <a:xfrm>
            <a:off x="19289488" y="32569052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E6"/>
                </a:solidFill>
              </a:rPr>
              <a:t>(b)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97010CE-D758-473F-BF6F-EF6648533CF9}"/>
              </a:ext>
            </a:extLst>
          </p:cNvPr>
          <p:cNvSpPr txBox="1"/>
          <p:nvPr/>
        </p:nvSpPr>
        <p:spPr>
          <a:xfrm>
            <a:off x="22335644" y="27469290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E6"/>
                </a:solidFill>
              </a:rPr>
              <a:t>(c)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C4467C7-C47F-4207-B615-509F7D89D5AE}"/>
              </a:ext>
            </a:extLst>
          </p:cNvPr>
          <p:cNvSpPr txBox="1"/>
          <p:nvPr/>
        </p:nvSpPr>
        <p:spPr>
          <a:xfrm>
            <a:off x="22239895" y="32528948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E6"/>
                </a:solidFill>
              </a:rPr>
              <a:t>(c)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CB0CE574-8A16-468B-B930-64E37E4A688A}"/>
              </a:ext>
            </a:extLst>
          </p:cNvPr>
          <p:cNvSpPr txBox="1"/>
          <p:nvPr/>
        </p:nvSpPr>
        <p:spPr>
          <a:xfrm>
            <a:off x="25861544" y="27453339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E6"/>
                </a:solidFill>
              </a:rPr>
              <a:t>(d)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C6287973-659F-4B08-9E3D-2C8E9060961A}"/>
              </a:ext>
            </a:extLst>
          </p:cNvPr>
          <p:cNvSpPr txBox="1"/>
          <p:nvPr/>
        </p:nvSpPr>
        <p:spPr>
          <a:xfrm>
            <a:off x="25843829" y="32538663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E6"/>
                </a:solidFill>
              </a:rPr>
              <a:t>(d)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8039DEDE-5BE6-4626-9B7B-A401FD29A2F7}"/>
              </a:ext>
            </a:extLst>
          </p:cNvPr>
          <p:cNvCxnSpPr>
            <a:cxnSpLocks/>
          </p:cNvCxnSpPr>
          <p:nvPr/>
        </p:nvCxnSpPr>
        <p:spPr>
          <a:xfrm>
            <a:off x="26252885" y="31348257"/>
            <a:ext cx="0" cy="216000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8F6EF96A-8569-4500-90E4-03F15BE38C63}"/>
              </a:ext>
            </a:extLst>
          </p:cNvPr>
          <p:cNvCxnSpPr>
            <a:cxnSpLocks/>
          </p:cNvCxnSpPr>
          <p:nvPr/>
        </p:nvCxnSpPr>
        <p:spPr>
          <a:xfrm>
            <a:off x="26210298" y="34529362"/>
            <a:ext cx="0" cy="1296000"/>
          </a:xfrm>
          <a:prstGeom prst="line">
            <a:avLst/>
          </a:prstGeom>
          <a:ln w="57150">
            <a:solidFill>
              <a:srgbClr val="0000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C5B7FA37-5D51-462C-A7CD-56F22976AFA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447" y="37228776"/>
            <a:ext cx="2448924" cy="2034803"/>
          </a:xfrm>
          <a:prstGeom prst="rect">
            <a:avLst/>
          </a:prstGeom>
          <a:ln>
            <a:solidFill>
              <a:srgbClr val="0000E6"/>
            </a:solidFill>
          </a:ln>
        </p:spPr>
      </p:pic>
    </p:spTree>
    <p:extLst>
      <p:ext uri="{BB962C8B-B14F-4D97-AF65-F5344CB8AC3E}">
        <p14:creationId xmlns:p14="http://schemas.microsoft.com/office/powerpoint/2010/main" val="549323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</TotalTime>
  <Words>515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Cambria Math</vt:lpstr>
      <vt:lpstr>Candara Light</vt:lpstr>
      <vt:lpstr>Roboto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JJCR 2021</dc:title>
  <dc:creator>saidilye_admin</dc:creator>
  <cp:lastModifiedBy>saidilye</cp:lastModifiedBy>
  <cp:revision>215</cp:revision>
  <dcterms:created xsi:type="dcterms:W3CDTF">2021-09-29T07:51:23Z</dcterms:created>
  <dcterms:modified xsi:type="dcterms:W3CDTF">2022-04-05T10:11:31Z</dcterms:modified>
</cp:coreProperties>
</file>