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61" r:id="rId2"/>
    <p:sldId id="262" r:id="rId3"/>
  </p:sldIdLst>
  <p:sldSz cx="30275213" cy="42803763"/>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FA2D29"/>
    <a:srgbClr val="336699"/>
    <a:srgbClr val="666666"/>
    <a:srgbClr val="FF00FF"/>
    <a:srgbClr val="0000E6"/>
    <a:srgbClr val="FEA900"/>
    <a:srgbClr val="996600"/>
    <a:srgbClr val="FF6600"/>
    <a:srgbClr val="F5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0" d="100"/>
          <a:sy n="30" d="100"/>
        </p:scale>
        <p:origin x="1002" y="-28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BF9DF96E-6742-44A1-A757-9A6A36798361}" type="datetimeFigureOut">
              <a:rPr lang="en-US" smtClean="0"/>
              <a:t>3/3/2023</a:t>
            </a:fld>
            <a:endParaRPr lang="en-US"/>
          </a:p>
        </p:txBody>
      </p:sp>
      <p:sp>
        <p:nvSpPr>
          <p:cNvPr id="4" name="Espace réservé de l'image des diapositives 3"/>
          <p:cNvSpPr>
            <a:spLocks noGrp="1" noRot="1" noChangeAspect="1"/>
          </p:cNvSpPr>
          <p:nvPr>
            <p:ph type="sldImg" idx="2"/>
          </p:nvPr>
        </p:nvSpPr>
        <p:spPr>
          <a:xfrm>
            <a:off x="2151063" y="1241425"/>
            <a:ext cx="2366962"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2CD6E247-D796-428A-B9B5-C750C08D86D5}" type="slidenum">
              <a:rPr lang="en-US" smtClean="0"/>
              <a:t>‹N°›</a:t>
            </a:fld>
            <a:endParaRPr lang="en-US"/>
          </a:p>
        </p:txBody>
      </p:sp>
    </p:spTree>
    <p:extLst>
      <p:ext uri="{BB962C8B-B14F-4D97-AF65-F5344CB8AC3E}">
        <p14:creationId xmlns:p14="http://schemas.microsoft.com/office/powerpoint/2010/main" val="2830734829"/>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a:t>Modifiez le style du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A6E2990-1E50-435C-BFA8-93FCC05706B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C0148-873B-4F11-A14C-35F821AED489}" type="slidenum">
              <a:rPr lang="en-US" smtClean="0"/>
              <a:t>‹N°›</a:t>
            </a:fld>
            <a:endParaRPr lang="en-US"/>
          </a:p>
        </p:txBody>
      </p:sp>
    </p:spTree>
    <p:extLst>
      <p:ext uri="{BB962C8B-B14F-4D97-AF65-F5344CB8AC3E}">
        <p14:creationId xmlns:p14="http://schemas.microsoft.com/office/powerpoint/2010/main" val="47151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A6E2990-1E50-435C-BFA8-93FCC05706B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C0148-873B-4F11-A14C-35F821AED489}" type="slidenum">
              <a:rPr lang="en-US" smtClean="0"/>
              <a:t>‹N°›</a:t>
            </a:fld>
            <a:endParaRPr lang="en-US"/>
          </a:p>
        </p:txBody>
      </p:sp>
    </p:spTree>
    <p:extLst>
      <p:ext uri="{BB962C8B-B14F-4D97-AF65-F5344CB8AC3E}">
        <p14:creationId xmlns:p14="http://schemas.microsoft.com/office/powerpoint/2010/main" val="258212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A6E2990-1E50-435C-BFA8-93FCC05706B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C0148-873B-4F11-A14C-35F821AED489}" type="slidenum">
              <a:rPr lang="en-US" smtClean="0"/>
              <a:t>‹N°›</a:t>
            </a:fld>
            <a:endParaRPr lang="en-US"/>
          </a:p>
        </p:txBody>
      </p:sp>
    </p:spTree>
    <p:extLst>
      <p:ext uri="{BB962C8B-B14F-4D97-AF65-F5344CB8AC3E}">
        <p14:creationId xmlns:p14="http://schemas.microsoft.com/office/powerpoint/2010/main" val="133726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A6E2990-1E50-435C-BFA8-93FCC05706B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C0148-873B-4F11-A14C-35F821AED489}" type="slidenum">
              <a:rPr lang="en-US" smtClean="0"/>
              <a:t>‹N°›</a:t>
            </a:fld>
            <a:endParaRPr lang="en-US"/>
          </a:p>
        </p:txBody>
      </p:sp>
    </p:spTree>
    <p:extLst>
      <p:ext uri="{BB962C8B-B14F-4D97-AF65-F5344CB8AC3E}">
        <p14:creationId xmlns:p14="http://schemas.microsoft.com/office/powerpoint/2010/main" val="382867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a:t>Modifiez le style du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A6E2990-1E50-435C-BFA8-93FCC05706B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C0148-873B-4F11-A14C-35F821AED489}" type="slidenum">
              <a:rPr lang="en-US" smtClean="0"/>
              <a:t>‹N°›</a:t>
            </a:fld>
            <a:endParaRPr lang="en-US"/>
          </a:p>
        </p:txBody>
      </p:sp>
    </p:spTree>
    <p:extLst>
      <p:ext uri="{BB962C8B-B14F-4D97-AF65-F5344CB8AC3E}">
        <p14:creationId xmlns:p14="http://schemas.microsoft.com/office/powerpoint/2010/main" val="399192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A6E2990-1E50-435C-BFA8-93FCC05706B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C0148-873B-4F11-A14C-35F821AED489}" type="slidenum">
              <a:rPr lang="en-US" smtClean="0"/>
              <a:t>‹N°›</a:t>
            </a:fld>
            <a:endParaRPr lang="en-US"/>
          </a:p>
        </p:txBody>
      </p:sp>
    </p:spTree>
    <p:extLst>
      <p:ext uri="{BB962C8B-B14F-4D97-AF65-F5344CB8AC3E}">
        <p14:creationId xmlns:p14="http://schemas.microsoft.com/office/powerpoint/2010/main" val="136382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A6E2990-1E50-435C-BFA8-93FCC05706B4}"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4C0148-873B-4F11-A14C-35F821AED489}" type="slidenum">
              <a:rPr lang="en-US" smtClean="0"/>
              <a:t>‹N°›</a:t>
            </a:fld>
            <a:endParaRPr lang="en-US"/>
          </a:p>
        </p:txBody>
      </p:sp>
    </p:spTree>
    <p:extLst>
      <p:ext uri="{BB962C8B-B14F-4D97-AF65-F5344CB8AC3E}">
        <p14:creationId xmlns:p14="http://schemas.microsoft.com/office/powerpoint/2010/main" val="162348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A6E2990-1E50-435C-BFA8-93FCC05706B4}"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4C0148-873B-4F11-A14C-35F821AED489}" type="slidenum">
              <a:rPr lang="en-US" smtClean="0"/>
              <a:t>‹N°›</a:t>
            </a:fld>
            <a:endParaRPr lang="en-US"/>
          </a:p>
        </p:txBody>
      </p:sp>
    </p:spTree>
    <p:extLst>
      <p:ext uri="{BB962C8B-B14F-4D97-AF65-F5344CB8AC3E}">
        <p14:creationId xmlns:p14="http://schemas.microsoft.com/office/powerpoint/2010/main" val="418713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E2990-1E50-435C-BFA8-93FCC05706B4}"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4C0148-873B-4F11-A14C-35F821AED489}" type="slidenum">
              <a:rPr lang="en-US" smtClean="0"/>
              <a:t>‹N°›</a:t>
            </a:fld>
            <a:endParaRPr lang="en-US"/>
          </a:p>
        </p:txBody>
      </p:sp>
    </p:spTree>
    <p:extLst>
      <p:ext uri="{BB962C8B-B14F-4D97-AF65-F5344CB8AC3E}">
        <p14:creationId xmlns:p14="http://schemas.microsoft.com/office/powerpoint/2010/main" val="251522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3A6E2990-1E50-435C-BFA8-93FCC05706B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C0148-873B-4F11-A14C-35F821AED489}" type="slidenum">
              <a:rPr lang="en-US" smtClean="0"/>
              <a:t>‹N°›</a:t>
            </a:fld>
            <a:endParaRPr lang="en-US"/>
          </a:p>
        </p:txBody>
      </p:sp>
    </p:spTree>
    <p:extLst>
      <p:ext uri="{BB962C8B-B14F-4D97-AF65-F5344CB8AC3E}">
        <p14:creationId xmlns:p14="http://schemas.microsoft.com/office/powerpoint/2010/main" val="379979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3A6E2990-1E50-435C-BFA8-93FCC05706B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C0148-873B-4F11-A14C-35F821AED489}" type="slidenum">
              <a:rPr lang="en-US" smtClean="0"/>
              <a:t>‹N°›</a:t>
            </a:fld>
            <a:endParaRPr lang="en-US"/>
          </a:p>
        </p:txBody>
      </p:sp>
    </p:spTree>
    <p:extLst>
      <p:ext uri="{BB962C8B-B14F-4D97-AF65-F5344CB8AC3E}">
        <p14:creationId xmlns:p14="http://schemas.microsoft.com/office/powerpoint/2010/main" val="99644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A6E2990-1E50-435C-BFA8-93FCC05706B4}" type="datetimeFigureOut">
              <a:rPr lang="en-US" smtClean="0"/>
              <a:t>3/3/2023</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24C0148-873B-4F11-A14C-35F821AED489}" type="slidenum">
              <a:rPr lang="en-US" smtClean="0"/>
              <a:t>‹N°›</a:t>
            </a:fld>
            <a:endParaRPr lang="en-US"/>
          </a:p>
        </p:txBody>
      </p:sp>
    </p:spTree>
    <p:extLst>
      <p:ext uri="{BB962C8B-B14F-4D97-AF65-F5344CB8AC3E}">
        <p14:creationId xmlns:p14="http://schemas.microsoft.com/office/powerpoint/2010/main" val="536585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svg"/><Relationship Id="rId39" Type="http://schemas.openxmlformats.org/officeDocument/2006/relationships/image" Target="../media/image27.png"/><Relationship Id="rId34" Type="http://schemas.openxmlformats.org/officeDocument/2006/relationships/image" Target="../media/image20.png"/><Relationship Id="rId42" Type="http://schemas.openxmlformats.org/officeDocument/2006/relationships/image" Target="../media/image30.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33" Type="http://schemas.openxmlformats.org/officeDocument/2006/relationships/image" Target="../media/image19.png"/><Relationship Id="rId38" Type="http://schemas.openxmlformats.org/officeDocument/2006/relationships/image" Target="../media/image24.svg"/><Relationship Id="rId46" Type="http://schemas.openxmlformats.org/officeDocument/2006/relationships/image" Target="../media/image34.png"/><Relationship Id="rId2" Type="http://schemas.openxmlformats.org/officeDocument/2006/relationships/image" Target="../media/image1.png"/><Relationship Id="rId16" Type="http://schemas.openxmlformats.org/officeDocument/2006/relationships/image" Target="../media/image12.svg"/><Relationship Id="rId20" Type="http://schemas.openxmlformats.org/officeDocument/2006/relationships/image" Target="../media/image16.svg"/><Relationship Id="rId29" Type="http://schemas.openxmlformats.org/officeDocument/2006/relationships/image" Target="../media/image25.png"/><Relationship Id="rId41"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hyperlink" Target="mailto:Reine.Talj@hds.utc.fr" TargetMode="External"/><Relationship Id="rId11" Type="http://schemas.openxmlformats.org/officeDocument/2006/relationships/image" Target="../media/image7.png"/><Relationship Id="rId32" Type="http://schemas.openxmlformats.org/officeDocument/2006/relationships/image" Target="../media/image18.png"/><Relationship Id="rId37" Type="http://schemas.openxmlformats.org/officeDocument/2006/relationships/image" Target="../media/image23.png"/><Relationship Id="rId40" Type="http://schemas.openxmlformats.org/officeDocument/2006/relationships/image" Target="../media/image28.svg"/><Relationship Id="rId45" Type="http://schemas.openxmlformats.org/officeDocument/2006/relationships/image" Target="../media/image33.png"/><Relationship Id="rId5" Type="http://schemas.openxmlformats.org/officeDocument/2006/relationships/hyperlink" Target="mailto:lounis.Adouane@hds.utc.fr" TargetMode="External"/><Relationship Id="rId15" Type="http://schemas.openxmlformats.org/officeDocument/2006/relationships/image" Target="../media/image11.png"/><Relationship Id="rId36" Type="http://schemas.openxmlformats.org/officeDocument/2006/relationships/image" Target="../media/image22.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17.png"/><Relationship Id="rId44" Type="http://schemas.openxmlformats.org/officeDocument/2006/relationships/image" Target="../media/image32.png"/><Relationship Id="rId4" Type="http://schemas.openxmlformats.org/officeDocument/2006/relationships/hyperlink" Target="mailto:Lyes.Saidi@hds.utc.fr" TargetMode="External"/><Relationship Id="rId9" Type="http://schemas.openxmlformats.org/officeDocument/2006/relationships/image" Target="../media/image5.png"/><Relationship Id="rId14" Type="http://schemas.openxmlformats.org/officeDocument/2006/relationships/image" Target="../media/image10.svg"/><Relationship Id="rId30" Type="http://schemas.openxmlformats.org/officeDocument/2006/relationships/image" Target="../media/image26.png"/><Relationship Id="rId35" Type="http://schemas.openxmlformats.org/officeDocument/2006/relationships/image" Target="../media/image21.png"/><Relationship Id="rId43" Type="http://schemas.openxmlformats.org/officeDocument/2006/relationships/image" Target="../media/image31.png"/><Relationship Id="rId8" Type="http://schemas.openxmlformats.org/officeDocument/2006/relationships/image" Target="../media/image4.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9.png"/><Relationship Id="rId18" Type="http://schemas.openxmlformats.org/officeDocument/2006/relationships/image" Target="../media/image16.svg"/><Relationship Id="rId26" Type="http://schemas.openxmlformats.org/officeDocument/2006/relationships/image" Target="../media/image220.png"/><Relationship Id="rId3" Type="http://schemas.openxmlformats.org/officeDocument/2006/relationships/image" Target="../media/image2.png"/><Relationship Id="rId21" Type="http://schemas.openxmlformats.org/officeDocument/2006/relationships/image" Target="../media/image35.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5.png"/><Relationship Id="rId25" Type="http://schemas.openxmlformats.org/officeDocument/2006/relationships/image" Target="../media/image210.png"/><Relationship Id="rId2" Type="http://schemas.openxmlformats.org/officeDocument/2006/relationships/image" Target="../media/image1.png"/><Relationship Id="rId16" Type="http://schemas.openxmlformats.org/officeDocument/2006/relationships/image" Target="../media/image14.svg"/><Relationship Id="rId20" Type="http://schemas.openxmlformats.org/officeDocument/2006/relationships/image" Target="../media/image12.svg"/><Relationship Id="rId1" Type="http://schemas.openxmlformats.org/officeDocument/2006/relationships/slideLayout" Target="../slideLayouts/slideLayout1.xml"/><Relationship Id="rId6" Type="http://schemas.openxmlformats.org/officeDocument/2006/relationships/hyperlink" Target="mailto:Reine.Talj@hds.utc.fr" TargetMode="External"/><Relationship Id="rId11" Type="http://schemas.openxmlformats.org/officeDocument/2006/relationships/image" Target="../media/image7.png"/><Relationship Id="rId24" Type="http://schemas.openxmlformats.org/officeDocument/2006/relationships/image" Target="../media/image200.png"/><Relationship Id="rId5" Type="http://schemas.openxmlformats.org/officeDocument/2006/relationships/hyperlink" Target="mailto:lounis.Adouane@hds.utc.fr" TargetMode="External"/><Relationship Id="rId15" Type="http://schemas.openxmlformats.org/officeDocument/2006/relationships/image" Target="../media/image13.png"/><Relationship Id="rId23" Type="http://schemas.openxmlformats.org/officeDocument/2006/relationships/image" Target="../media/image190.png"/><Relationship Id="rId10" Type="http://schemas.openxmlformats.org/officeDocument/2006/relationships/image" Target="../media/image60.png"/><Relationship Id="rId19" Type="http://schemas.openxmlformats.org/officeDocument/2006/relationships/image" Target="../media/image11.png"/><Relationship Id="rId4" Type="http://schemas.openxmlformats.org/officeDocument/2006/relationships/hyperlink" Target="mailto:Lyes.Saidi@hds.utc.fr" TargetMode="External"/><Relationship Id="rId9" Type="http://schemas.openxmlformats.org/officeDocument/2006/relationships/image" Target="../media/image50.png"/><Relationship Id="rId14" Type="http://schemas.openxmlformats.org/officeDocument/2006/relationships/image" Target="../media/image10.svg"/><Relationship Id="rId22" Type="http://schemas.openxmlformats.org/officeDocument/2006/relationships/image" Target="../media/image36.svg"/><Relationship Id="rId27" Type="http://schemas.openxmlformats.org/officeDocument/2006/relationships/image" Target="../media/image2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5" name="Groupe 284">
            <a:extLst>
              <a:ext uri="{FF2B5EF4-FFF2-40B4-BE49-F238E27FC236}">
                <a16:creationId xmlns:a16="http://schemas.microsoft.com/office/drawing/2014/main" id="{E21F9364-1E80-4D74-8FBD-9AEBDB841B6E}"/>
              </a:ext>
            </a:extLst>
          </p:cNvPr>
          <p:cNvGrpSpPr/>
          <p:nvPr/>
        </p:nvGrpSpPr>
        <p:grpSpPr>
          <a:xfrm>
            <a:off x="140442" y="23085913"/>
            <a:ext cx="29822113" cy="17619034"/>
            <a:chOff x="3662568" y="4518401"/>
            <a:chExt cx="23661437" cy="16527921"/>
          </a:xfrm>
        </p:grpSpPr>
        <p:sp>
          <p:nvSpPr>
            <p:cNvPr id="286" name="Rectangle : coins arrondis 285">
              <a:extLst>
                <a:ext uri="{FF2B5EF4-FFF2-40B4-BE49-F238E27FC236}">
                  <a16:creationId xmlns:a16="http://schemas.microsoft.com/office/drawing/2014/main" id="{EF6903F7-3E99-460C-A49E-202E8D671D06}"/>
                </a:ext>
              </a:extLst>
            </p:cNvPr>
            <p:cNvSpPr/>
            <p:nvPr/>
          </p:nvSpPr>
          <p:spPr>
            <a:xfrm>
              <a:off x="3872753" y="4528270"/>
              <a:ext cx="3972231" cy="1065707"/>
            </a:xfrm>
            <a:prstGeom prst="round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rial Rounded MT Bold" panose="020F0704030504030204" pitchFamily="34" charset="0"/>
              </a:endParaRPr>
            </a:p>
          </p:txBody>
        </p:sp>
        <p:sp>
          <p:nvSpPr>
            <p:cNvPr id="287" name="Rectangle 286">
              <a:extLst>
                <a:ext uri="{FF2B5EF4-FFF2-40B4-BE49-F238E27FC236}">
                  <a16:creationId xmlns:a16="http://schemas.microsoft.com/office/drawing/2014/main" id="{D21A4546-707C-4664-901C-3976D78D25F4}"/>
                </a:ext>
              </a:extLst>
            </p:cNvPr>
            <p:cNvSpPr/>
            <p:nvPr/>
          </p:nvSpPr>
          <p:spPr>
            <a:xfrm>
              <a:off x="3662568" y="5259205"/>
              <a:ext cx="23661437" cy="157871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ZoneTexte 287">
              <a:extLst>
                <a:ext uri="{FF2B5EF4-FFF2-40B4-BE49-F238E27FC236}">
                  <a16:creationId xmlns:a16="http://schemas.microsoft.com/office/drawing/2014/main" id="{FF7C7636-6FE2-4C24-992F-ECD84F98974E}"/>
                </a:ext>
              </a:extLst>
            </p:cNvPr>
            <p:cNvSpPr txBox="1"/>
            <p:nvPr/>
          </p:nvSpPr>
          <p:spPr>
            <a:xfrm>
              <a:off x="4037763" y="4518401"/>
              <a:ext cx="3663193" cy="787845"/>
            </a:xfrm>
            <a:prstGeom prst="rect">
              <a:avLst/>
            </a:prstGeom>
            <a:noFill/>
          </p:spPr>
          <p:txBody>
            <a:bodyPr wrap="none" rtlCol="0">
              <a:spAutoFit/>
            </a:bodyPr>
            <a:lstStyle/>
            <a:p>
              <a:r>
                <a:rPr lang="en-US" sz="4800" b="1" i="1" dirty="0">
                  <a:latin typeface="+mj-lt"/>
                </a:rPr>
                <a:t>Simulation results </a:t>
              </a:r>
            </a:p>
          </p:txBody>
        </p:sp>
      </p:grpSp>
      <p:grpSp>
        <p:nvGrpSpPr>
          <p:cNvPr id="13" name="Groupe 12">
            <a:extLst>
              <a:ext uri="{FF2B5EF4-FFF2-40B4-BE49-F238E27FC236}">
                <a16:creationId xmlns:a16="http://schemas.microsoft.com/office/drawing/2014/main" id="{96534F70-0E95-4CAB-9AA8-204166C09A9E}"/>
              </a:ext>
            </a:extLst>
          </p:cNvPr>
          <p:cNvGrpSpPr/>
          <p:nvPr/>
        </p:nvGrpSpPr>
        <p:grpSpPr>
          <a:xfrm>
            <a:off x="100515" y="7128266"/>
            <a:ext cx="29822113" cy="15810322"/>
            <a:chOff x="3662568" y="4067431"/>
            <a:chExt cx="23661437" cy="17951765"/>
          </a:xfrm>
        </p:grpSpPr>
        <p:sp>
          <p:nvSpPr>
            <p:cNvPr id="9" name="Rectangle : coins arrondis 8">
              <a:extLst>
                <a:ext uri="{FF2B5EF4-FFF2-40B4-BE49-F238E27FC236}">
                  <a16:creationId xmlns:a16="http://schemas.microsoft.com/office/drawing/2014/main" id="{DD337520-34AE-46DB-B0F6-3237984BBF09}"/>
                </a:ext>
              </a:extLst>
            </p:cNvPr>
            <p:cNvSpPr/>
            <p:nvPr/>
          </p:nvSpPr>
          <p:spPr>
            <a:xfrm>
              <a:off x="3872752" y="4092622"/>
              <a:ext cx="11097773" cy="1501354"/>
            </a:xfrm>
            <a:prstGeom prst="round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rial Rounded MT Bold" panose="020F0704030504030204" pitchFamily="34" charset="0"/>
              </a:endParaRPr>
            </a:p>
          </p:txBody>
        </p:sp>
        <p:sp>
          <p:nvSpPr>
            <p:cNvPr id="6" name="Rectangle 5">
              <a:extLst>
                <a:ext uri="{FF2B5EF4-FFF2-40B4-BE49-F238E27FC236}">
                  <a16:creationId xmlns:a16="http://schemas.microsoft.com/office/drawing/2014/main" id="{3BE426EE-1E6B-4154-9729-2C50A6E93D31}"/>
                </a:ext>
              </a:extLst>
            </p:cNvPr>
            <p:cNvSpPr/>
            <p:nvPr/>
          </p:nvSpPr>
          <p:spPr>
            <a:xfrm>
              <a:off x="3662568" y="5057624"/>
              <a:ext cx="23661437" cy="169615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ZoneTexte 10">
              <a:extLst>
                <a:ext uri="{FF2B5EF4-FFF2-40B4-BE49-F238E27FC236}">
                  <a16:creationId xmlns:a16="http://schemas.microsoft.com/office/drawing/2014/main" id="{06E78409-4F33-4266-A23A-C1C6AA01D3DF}"/>
                </a:ext>
              </a:extLst>
            </p:cNvPr>
            <p:cNvSpPr txBox="1"/>
            <p:nvPr/>
          </p:nvSpPr>
          <p:spPr>
            <a:xfrm>
              <a:off x="4006485" y="4067431"/>
              <a:ext cx="11075808" cy="943552"/>
            </a:xfrm>
            <a:prstGeom prst="rect">
              <a:avLst/>
            </a:prstGeom>
            <a:noFill/>
            <a:ln>
              <a:noFill/>
            </a:ln>
          </p:spPr>
          <p:txBody>
            <a:bodyPr wrap="none" rtlCol="0">
              <a:spAutoFit/>
            </a:bodyPr>
            <a:lstStyle/>
            <a:p>
              <a:r>
                <a:rPr lang="en-US" sz="4800" b="1" i="1" dirty="0">
                  <a:latin typeface="+mj-lt"/>
                </a:rPr>
                <a:t>On-ramp merging based on cooperative decision-making </a:t>
              </a:r>
            </a:p>
          </p:txBody>
        </p:sp>
      </p:grpSp>
      <p:sp>
        <p:nvSpPr>
          <p:cNvPr id="26" name="Rectangle 25">
            <a:extLst>
              <a:ext uri="{FF2B5EF4-FFF2-40B4-BE49-F238E27FC236}">
                <a16:creationId xmlns:a16="http://schemas.microsoft.com/office/drawing/2014/main" id="{CE69C462-48BC-4742-A9CF-EABE6732E328}"/>
              </a:ext>
            </a:extLst>
          </p:cNvPr>
          <p:cNvSpPr/>
          <p:nvPr/>
        </p:nvSpPr>
        <p:spPr>
          <a:xfrm>
            <a:off x="211179" y="8161913"/>
            <a:ext cx="29935695" cy="3570208"/>
          </a:xfrm>
          <a:prstGeom prst="rect">
            <a:avLst/>
          </a:prstGeom>
        </p:spPr>
        <p:txBody>
          <a:bodyPr wrap="square">
            <a:spAutoFit/>
          </a:bodyPr>
          <a:lstStyle/>
          <a:p>
            <a:pPr>
              <a:spcAft>
                <a:spcPts val="1200"/>
              </a:spcAft>
            </a:pPr>
            <a:r>
              <a:rPr lang="en-US" sz="3600" b="1" dirty="0"/>
              <a:t>Cooperative Automated Vehicles (CAVs)</a:t>
            </a:r>
            <a:r>
              <a:rPr lang="en-US" sz="3600" dirty="0"/>
              <a:t> advantages address many areas: </a:t>
            </a:r>
            <a:r>
              <a:rPr lang="en-US" sz="3600" i="1" dirty="0">
                <a:solidFill>
                  <a:srgbClr val="336699"/>
                </a:solidFill>
              </a:rPr>
              <a:t>safety</a:t>
            </a:r>
            <a:r>
              <a:rPr lang="en-US" sz="3600" dirty="0"/>
              <a:t> with accident reduction; </a:t>
            </a:r>
            <a:r>
              <a:rPr lang="en-US" sz="3600" i="1" dirty="0">
                <a:solidFill>
                  <a:srgbClr val="336699"/>
                </a:solidFill>
              </a:rPr>
              <a:t>health</a:t>
            </a:r>
            <a:r>
              <a:rPr lang="en-US" sz="3600" dirty="0"/>
              <a:t> while improving passengers’ comfort; </a:t>
            </a:r>
            <a:r>
              <a:rPr lang="en-US" sz="3600" i="1" dirty="0">
                <a:solidFill>
                  <a:srgbClr val="336699"/>
                </a:solidFill>
              </a:rPr>
              <a:t>transportation time </a:t>
            </a:r>
            <a:r>
              <a:rPr lang="en-US" sz="3600" dirty="0"/>
              <a:t>since it reduces road congestion; </a:t>
            </a:r>
            <a:r>
              <a:rPr lang="en-US" sz="3600" i="1" dirty="0">
                <a:solidFill>
                  <a:srgbClr val="336699"/>
                </a:solidFill>
              </a:rPr>
              <a:t>ecology</a:t>
            </a:r>
            <a:r>
              <a:rPr lang="en-US" sz="3600" dirty="0"/>
              <a:t> with fuel efficiency among other advantages.</a:t>
            </a:r>
          </a:p>
          <a:p>
            <a:r>
              <a:rPr lang="en-US" sz="3600" dirty="0"/>
              <a:t>Our work aims to develop a </a:t>
            </a:r>
            <a:r>
              <a:rPr lang="en-US" sz="3600" b="1" dirty="0"/>
              <a:t>cooperative decision-making level </a:t>
            </a:r>
            <a:r>
              <a:rPr lang="en-US" sz="3600" dirty="0"/>
              <a:t>part of the architecture in Figure 2 to guarantee the </a:t>
            </a:r>
            <a:r>
              <a:rPr lang="en-US" sz="3600" i="1" dirty="0">
                <a:solidFill>
                  <a:srgbClr val="336699"/>
                </a:solidFill>
              </a:rPr>
              <a:t>safety requirement</a:t>
            </a:r>
            <a:r>
              <a:rPr lang="en-US" sz="3600" dirty="0"/>
              <a:t> in the case of on-ramp merging on highway (Cf. Figure 1). The CAVs under the communication range of the Road Side Unit (RSU) in Figure 1 are put into a formation using the</a:t>
            </a:r>
            <a:r>
              <a:rPr lang="en-US" sz="3600" b="1" dirty="0"/>
              <a:t> virtual structure formalism</a:t>
            </a:r>
            <a:r>
              <a:rPr lang="en-US" sz="3600" dirty="0"/>
              <a:t> in [2]. A formation reconfiguration algorithm based on the</a:t>
            </a:r>
            <a:r>
              <a:rPr lang="en-US" sz="3600" b="1" dirty="0"/>
              <a:t> Constrained Optimal Reconfiguration matrix (CORM)</a:t>
            </a:r>
            <a:r>
              <a:rPr lang="en-US" sz="3600" dirty="0"/>
              <a:t> [1]</a:t>
            </a:r>
            <a:r>
              <a:rPr lang="en-US" sz="3600" b="1" dirty="0"/>
              <a:t> </a:t>
            </a:r>
            <a:r>
              <a:rPr lang="en-US" sz="3600" dirty="0"/>
              <a:t>is used to reconfigure the formation according to the passing sequence selected by </a:t>
            </a:r>
            <a:r>
              <a:rPr lang="en-US" sz="3600" b="1" dirty="0"/>
              <a:t>Cooperative decision-making level</a:t>
            </a:r>
            <a:r>
              <a:rPr lang="en-US" sz="3600" dirty="0"/>
              <a:t>.   </a:t>
            </a:r>
          </a:p>
        </p:txBody>
      </p:sp>
      <p:pic>
        <p:nvPicPr>
          <p:cNvPr id="454" name="Picture 11" descr="http://www.hds.utc.fr/plugins/auto/kitcnrs/images/Logo_Heudiasyc.png">
            <a:extLst>
              <a:ext uri="{FF2B5EF4-FFF2-40B4-BE49-F238E27FC236}">
                <a16:creationId xmlns:a16="http://schemas.microsoft.com/office/drawing/2014/main" id="{D6DFE8B8-1140-4740-A0C6-04525B569C20}"/>
              </a:ext>
            </a:extLst>
          </p:cNvPr>
          <p:cNvPicPr>
            <a:picLocks noChangeAspect="1" noChangeArrowheads="1"/>
          </p:cNvPicPr>
          <p:nvPr/>
        </p:nvPicPr>
        <p:blipFill>
          <a:blip r:embed="rId2" cstate="print"/>
          <a:srcRect/>
          <a:stretch>
            <a:fillRect/>
          </a:stretch>
        </p:blipFill>
        <p:spPr bwMode="auto">
          <a:xfrm>
            <a:off x="1138238" y="124520"/>
            <a:ext cx="6278761" cy="2173743"/>
          </a:xfrm>
          <a:prstGeom prst="rect">
            <a:avLst/>
          </a:prstGeom>
          <a:noFill/>
          <a:ln w="9525">
            <a:noFill/>
            <a:miter lim="800000"/>
            <a:headEnd/>
            <a:tailEnd/>
          </a:ln>
        </p:spPr>
      </p:pic>
      <p:pic>
        <p:nvPicPr>
          <p:cNvPr id="456" name="Picture 15" descr="http://www.hds.utc.fr/plugins/auto/kitcnrs/images/cnrs.png">
            <a:extLst>
              <a:ext uri="{FF2B5EF4-FFF2-40B4-BE49-F238E27FC236}">
                <a16:creationId xmlns:a16="http://schemas.microsoft.com/office/drawing/2014/main" id="{DDE12F68-3141-47AB-9592-8B370DBD43A4}"/>
              </a:ext>
            </a:extLst>
          </p:cNvPr>
          <p:cNvPicPr>
            <a:picLocks noChangeAspect="1" noChangeArrowheads="1"/>
          </p:cNvPicPr>
          <p:nvPr/>
        </p:nvPicPr>
        <p:blipFill>
          <a:blip r:embed="rId3" cstate="print"/>
          <a:srcRect/>
          <a:stretch>
            <a:fillRect/>
          </a:stretch>
        </p:blipFill>
        <p:spPr bwMode="auto">
          <a:xfrm>
            <a:off x="26750230" y="159927"/>
            <a:ext cx="2016125" cy="2016125"/>
          </a:xfrm>
          <a:prstGeom prst="rect">
            <a:avLst/>
          </a:prstGeom>
          <a:noFill/>
          <a:ln w="9525">
            <a:noFill/>
            <a:miter lim="800000"/>
            <a:headEnd/>
            <a:tailEnd/>
          </a:ln>
        </p:spPr>
      </p:pic>
      <p:sp>
        <p:nvSpPr>
          <p:cNvPr id="457" name="ZoneTexte 456">
            <a:extLst>
              <a:ext uri="{FF2B5EF4-FFF2-40B4-BE49-F238E27FC236}">
                <a16:creationId xmlns:a16="http://schemas.microsoft.com/office/drawing/2014/main" id="{973064C9-B124-4D49-A28D-9F78C6ACAA83}"/>
              </a:ext>
            </a:extLst>
          </p:cNvPr>
          <p:cNvSpPr txBox="1"/>
          <p:nvPr/>
        </p:nvSpPr>
        <p:spPr>
          <a:xfrm>
            <a:off x="2866078" y="2870951"/>
            <a:ext cx="24543051" cy="3908762"/>
          </a:xfrm>
          <a:prstGeom prst="rect">
            <a:avLst/>
          </a:prstGeom>
          <a:noFill/>
        </p:spPr>
        <p:txBody>
          <a:bodyPr wrap="square" rtlCol="0">
            <a:spAutoFit/>
          </a:bodyPr>
          <a:lstStyle/>
          <a:p>
            <a:pPr algn="ctr"/>
            <a:r>
              <a:rPr lang="en-US" sz="8000" b="1" dirty="0">
                <a:solidFill>
                  <a:srgbClr val="336699"/>
                </a:solidFill>
              </a:rPr>
              <a:t>Cooperative Decision-Making for Safe On-Ramp Merging on Highway for Connected Automated Vehicles </a:t>
            </a:r>
          </a:p>
          <a:p>
            <a:pPr algn="ctr"/>
            <a:r>
              <a:rPr lang="fr-FR" sz="4400" dirty="0">
                <a:latin typeface="Arial" panose="020B0604020202020204" pitchFamily="34" charset="0"/>
                <a:cs typeface="Arial" panose="020B0604020202020204" pitchFamily="34" charset="0"/>
              </a:rPr>
              <a:t>Lyes Saidi, Lounis </a:t>
            </a:r>
            <a:r>
              <a:rPr lang="fr-FR" sz="4400" dirty="0" err="1">
                <a:latin typeface="Arial" panose="020B0604020202020204" pitchFamily="34" charset="0"/>
                <a:cs typeface="Arial" panose="020B0604020202020204" pitchFamily="34" charset="0"/>
              </a:rPr>
              <a:t>Adouane</a:t>
            </a:r>
            <a:r>
              <a:rPr lang="fr-FR" sz="4400" dirty="0">
                <a:latin typeface="Arial" panose="020B0604020202020204" pitchFamily="34" charset="0"/>
                <a:cs typeface="Arial" panose="020B0604020202020204" pitchFamily="34" charset="0"/>
              </a:rPr>
              <a:t> and Reine Talj</a:t>
            </a:r>
          </a:p>
          <a:p>
            <a:pPr algn="ctr"/>
            <a:r>
              <a:rPr lang="fr-FR" sz="4400" dirty="0">
                <a:cs typeface="Arial" panose="020B0604020202020204" pitchFamily="34" charset="0"/>
              </a:rPr>
              <a:t>Laboratoire </a:t>
            </a:r>
            <a:r>
              <a:rPr lang="fr-FR" sz="4400" dirty="0" err="1">
                <a:cs typeface="Arial" panose="020B0604020202020204" pitchFamily="34" charset="0"/>
              </a:rPr>
              <a:t>Heudiasyc</a:t>
            </a:r>
            <a:r>
              <a:rPr lang="fr-FR" sz="4400" dirty="0">
                <a:cs typeface="Arial" panose="020B0604020202020204" pitchFamily="34" charset="0"/>
              </a:rPr>
              <a:t>, UMR CNRS 7253, Université de Technologie de Compiègne, France</a:t>
            </a:r>
          </a:p>
        </p:txBody>
      </p:sp>
      <p:sp>
        <p:nvSpPr>
          <p:cNvPr id="465" name="Rectangle 464">
            <a:extLst>
              <a:ext uri="{FF2B5EF4-FFF2-40B4-BE49-F238E27FC236}">
                <a16:creationId xmlns:a16="http://schemas.microsoft.com/office/drawing/2014/main" id="{493E0BDF-5C39-46C0-AEA1-BBC2777B08F6}"/>
              </a:ext>
            </a:extLst>
          </p:cNvPr>
          <p:cNvSpPr/>
          <p:nvPr/>
        </p:nvSpPr>
        <p:spPr>
          <a:xfrm>
            <a:off x="0" y="40884388"/>
            <a:ext cx="30275213" cy="1919375"/>
          </a:xfrm>
          <a:prstGeom prst="rect">
            <a:avLst/>
          </a:prstGeom>
          <a:solidFill>
            <a:srgbClr val="336699"/>
          </a:solid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195">
            <a:extLst>
              <a:ext uri="{FF2B5EF4-FFF2-40B4-BE49-F238E27FC236}">
                <a16:creationId xmlns:a16="http://schemas.microsoft.com/office/drawing/2014/main" id="{5A55BD8D-79C0-43C9-A5FC-FBDFB06DE63C}"/>
              </a:ext>
            </a:extLst>
          </p:cNvPr>
          <p:cNvSpPr/>
          <p:nvPr/>
        </p:nvSpPr>
        <p:spPr>
          <a:xfrm>
            <a:off x="10223425" y="11975714"/>
            <a:ext cx="19513375" cy="102646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ZoneTexte 463">
            <a:extLst>
              <a:ext uri="{FF2B5EF4-FFF2-40B4-BE49-F238E27FC236}">
                <a16:creationId xmlns:a16="http://schemas.microsoft.com/office/drawing/2014/main" id="{98CA78CB-11C3-45B8-B0CA-040CB2E4C258}"/>
              </a:ext>
            </a:extLst>
          </p:cNvPr>
          <p:cNvSpPr txBox="1"/>
          <p:nvPr/>
        </p:nvSpPr>
        <p:spPr>
          <a:xfrm>
            <a:off x="3046985" y="41055045"/>
            <a:ext cx="24702660" cy="830997"/>
          </a:xfrm>
          <a:prstGeom prst="rect">
            <a:avLst/>
          </a:prstGeom>
          <a:noFill/>
        </p:spPr>
        <p:txBody>
          <a:bodyPr wrap="none" rtlCol="0">
            <a:spAutoFit/>
          </a:bodyPr>
          <a:lstStyle/>
          <a:p>
            <a:r>
              <a:rPr lang="en-US" sz="4800" b="1" dirty="0">
                <a:solidFill>
                  <a:schemeClr val="bg1"/>
                </a:solidFill>
                <a:latin typeface="Roboto"/>
              </a:rPr>
              <a:t>International Symposium on the Verification of Autonomous Mobile Systems (VAMS)</a:t>
            </a:r>
            <a:endParaRPr lang="en-US" sz="4800" dirty="0">
              <a:solidFill>
                <a:schemeClr val="bg1"/>
              </a:solidFill>
            </a:endParaRPr>
          </a:p>
        </p:txBody>
      </p:sp>
      <p:sp>
        <p:nvSpPr>
          <p:cNvPr id="466" name="ZoneTexte 465">
            <a:extLst>
              <a:ext uri="{FF2B5EF4-FFF2-40B4-BE49-F238E27FC236}">
                <a16:creationId xmlns:a16="http://schemas.microsoft.com/office/drawing/2014/main" id="{41A88747-51D6-4DA9-A50D-2D46D22F9B1B}"/>
              </a:ext>
            </a:extLst>
          </p:cNvPr>
          <p:cNvSpPr txBox="1"/>
          <p:nvPr/>
        </p:nvSpPr>
        <p:spPr>
          <a:xfrm>
            <a:off x="0" y="41966855"/>
            <a:ext cx="30275213" cy="1569660"/>
          </a:xfrm>
          <a:prstGeom prst="rect">
            <a:avLst/>
          </a:prstGeom>
          <a:noFill/>
        </p:spPr>
        <p:txBody>
          <a:bodyPr wrap="square" rtlCol="0">
            <a:spAutoFit/>
          </a:bodyPr>
          <a:lstStyle/>
          <a:p>
            <a:r>
              <a:rPr lang="en-US" sz="3200" dirty="0">
                <a:solidFill>
                  <a:schemeClr val="bg1"/>
                </a:solidFill>
              </a:rPr>
              <a:t>Contacts:                                                   </a:t>
            </a:r>
            <a:r>
              <a:rPr lang="en-US" sz="3200" dirty="0">
                <a:solidFill>
                  <a:schemeClr val="bg1"/>
                </a:solidFill>
                <a:hlinkClick r:id="rId4">
                  <a:extLst>
                    <a:ext uri="{A12FA001-AC4F-418D-AE19-62706E023703}">
                      <ahyp:hlinkClr xmlns:ahyp="http://schemas.microsoft.com/office/drawing/2018/hyperlinkcolor" val="tx"/>
                    </a:ext>
                  </a:extLst>
                </a:hlinkClick>
              </a:rPr>
              <a:t>Lyes.Saidi@hds.utc.fr</a:t>
            </a:r>
            <a:r>
              <a:rPr lang="en-US" sz="3200" dirty="0">
                <a:solidFill>
                  <a:schemeClr val="bg1"/>
                </a:solidFill>
              </a:rPr>
              <a:t>                                 </a:t>
            </a:r>
            <a:r>
              <a:rPr lang="en-US" sz="3200" dirty="0">
                <a:solidFill>
                  <a:schemeClr val="bg1"/>
                </a:solidFill>
                <a:hlinkClick r:id="rId5">
                  <a:extLst>
                    <a:ext uri="{A12FA001-AC4F-418D-AE19-62706E023703}">
                      <ahyp:hlinkClr xmlns:ahyp="http://schemas.microsoft.com/office/drawing/2018/hyperlinkcolor" val="tx"/>
                    </a:ext>
                  </a:extLst>
                </a:hlinkClick>
              </a:rPr>
              <a:t>lounis.Adouane@hds.utc.fr</a:t>
            </a:r>
            <a:r>
              <a:rPr lang="en-US" sz="3200" dirty="0">
                <a:solidFill>
                  <a:schemeClr val="bg1"/>
                </a:solidFill>
              </a:rPr>
              <a:t>                                </a:t>
            </a:r>
            <a:r>
              <a:rPr lang="en-US" sz="3200" dirty="0">
                <a:solidFill>
                  <a:schemeClr val="bg1"/>
                </a:solidFill>
                <a:hlinkClick r:id="rId6">
                  <a:extLst>
                    <a:ext uri="{A12FA001-AC4F-418D-AE19-62706E023703}">
                      <ahyp:hlinkClr xmlns:ahyp="http://schemas.microsoft.com/office/drawing/2018/hyperlinkcolor" val="tx"/>
                    </a:ext>
                  </a:extLst>
                </a:hlinkClick>
              </a:rPr>
              <a:t>Reine.Talj@hds.utc.fr</a:t>
            </a:r>
            <a:r>
              <a:rPr lang="en-US" sz="3200" dirty="0">
                <a:solidFill>
                  <a:schemeClr val="bg1"/>
                </a:solidFill>
              </a:rPr>
              <a:t> </a:t>
            </a:r>
          </a:p>
          <a:p>
            <a:endParaRPr lang="en-US" sz="3200" dirty="0">
              <a:solidFill>
                <a:schemeClr val="bg1"/>
              </a:solidFill>
            </a:endParaRPr>
          </a:p>
          <a:p>
            <a:endParaRPr lang="en-US" sz="3200" dirty="0">
              <a:solidFill>
                <a:schemeClr val="bg1"/>
              </a:solidFill>
            </a:endParaRPr>
          </a:p>
        </p:txBody>
      </p:sp>
      <p:pic>
        <p:nvPicPr>
          <p:cNvPr id="1026" name="Picture 2" descr="Fichier:Logo UTC 2018.svg — Wikipédia">
            <a:extLst>
              <a:ext uri="{FF2B5EF4-FFF2-40B4-BE49-F238E27FC236}">
                <a16:creationId xmlns:a16="http://schemas.microsoft.com/office/drawing/2014/main" id="{E09B414B-72B5-425D-B60D-B7410A7CEE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60942" y="408933"/>
            <a:ext cx="7530948" cy="1904800"/>
          </a:xfrm>
          <a:prstGeom prst="rect">
            <a:avLst/>
          </a:prstGeom>
          <a:noFill/>
          <a:extLst>
            <a:ext uri="{909E8E84-426E-40DD-AFC4-6F175D3DCCD1}">
              <a14:hiddenFill xmlns:a14="http://schemas.microsoft.com/office/drawing/2010/main">
                <a:solidFill>
                  <a:srgbClr val="FFFFFF"/>
                </a:solidFill>
              </a14:hiddenFill>
            </a:ext>
          </a:extLst>
        </p:spPr>
      </p:pic>
      <p:grpSp>
        <p:nvGrpSpPr>
          <p:cNvPr id="201" name="Groupe 200">
            <a:extLst>
              <a:ext uri="{FF2B5EF4-FFF2-40B4-BE49-F238E27FC236}">
                <a16:creationId xmlns:a16="http://schemas.microsoft.com/office/drawing/2014/main" id="{83B33E13-E283-445A-8149-6E47F673FA94}"/>
              </a:ext>
            </a:extLst>
          </p:cNvPr>
          <p:cNvGrpSpPr/>
          <p:nvPr/>
        </p:nvGrpSpPr>
        <p:grpSpPr>
          <a:xfrm>
            <a:off x="16904446" y="14289221"/>
            <a:ext cx="4834936" cy="5529674"/>
            <a:chOff x="3927462" y="3171947"/>
            <a:chExt cx="2054096" cy="2903434"/>
          </a:xfrm>
        </p:grpSpPr>
        <p:sp>
          <p:nvSpPr>
            <p:cNvPr id="228" name="ZoneTexte 227">
              <a:extLst>
                <a:ext uri="{FF2B5EF4-FFF2-40B4-BE49-F238E27FC236}">
                  <a16:creationId xmlns:a16="http://schemas.microsoft.com/office/drawing/2014/main" id="{54C48910-0C11-48BD-B829-A4C1FB51970B}"/>
                </a:ext>
              </a:extLst>
            </p:cNvPr>
            <p:cNvSpPr txBox="1"/>
            <p:nvPr/>
          </p:nvSpPr>
          <p:spPr>
            <a:xfrm>
              <a:off x="3929981" y="3171947"/>
              <a:ext cx="1715520" cy="2903434"/>
            </a:xfrm>
            <a:prstGeom prst="rect">
              <a:avLst/>
            </a:prstGeom>
            <a:solidFill>
              <a:schemeClr val="accent1">
                <a:lumMod val="20000"/>
                <a:lumOff val="80000"/>
              </a:schemeClr>
            </a:solidFill>
            <a:ln>
              <a:solidFill>
                <a:schemeClr val="tx1"/>
              </a:solidFill>
            </a:ln>
          </p:spPr>
          <p:txBody>
            <a:bodyPr wrap="square" rtlCol="0">
              <a:spAutoFit/>
            </a:bodyPr>
            <a:lstStyle/>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
          <p:nvSpPr>
            <p:cNvPr id="229" name="Rectangle 228">
              <a:extLst>
                <a:ext uri="{FF2B5EF4-FFF2-40B4-BE49-F238E27FC236}">
                  <a16:creationId xmlns:a16="http://schemas.microsoft.com/office/drawing/2014/main" id="{A187B26C-CA52-4DD5-946D-BDB09A5DE11A}"/>
                </a:ext>
              </a:extLst>
            </p:cNvPr>
            <p:cNvSpPr/>
            <p:nvPr/>
          </p:nvSpPr>
          <p:spPr>
            <a:xfrm>
              <a:off x="3927462" y="3228978"/>
              <a:ext cx="2054096" cy="2213954"/>
            </a:xfrm>
            <a:prstGeom prst="rect">
              <a:avLst/>
            </a:prstGeom>
          </p:spPr>
          <p:txBody>
            <a:bodyPr wrap="square">
              <a:spAutoFit/>
            </a:bodyPr>
            <a:lstStyle/>
            <a:p>
              <a:r>
                <a:rPr lang="en-US" sz="3200" b="1" i="1" dirty="0"/>
                <a:t>Global path planning </a:t>
              </a:r>
            </a:p>
            <a:p>
              <a:r>
                <a:rPr lang="en-US" sz="2800" dirty="0"/>
                <a:t>Generates the global </a:t>
              </a:r>
            </a:p>
            <a:p>
              <a:r>
                <a:rPr lang="en-US" sz="2800" dirty="0"/>
                <a:t>reference path of the CAV. </a:t>
              </a:r>
            </a:p>
            <a:p>
              <a:endParaRPr lang="en-US" sz="3200" dirty="0"/>
            </a:p>
            <a:p>
              <a:r>
                <a:rPr lang="en-US" sz="3200" dirty="0"/>
                <a:t>It includes: </a:t>
              </a:r>
            </a:p>
            <a:p>
              <a:pPr marL="171450" indent="-171450">
                <a:buFont typeface="Arial" panose="020B0604020202020204" pitchFamily="34" charset="0"/>
                <a:buChar char="•"/>
              </a:pPr>
              <a:r>
                <a:rPr lang="en-US" sz="2800" dirty="0"/>
                <a:t>Environment constraints,</a:t>
              </a:r>
            </a:p>
            <a:p>
              <a:pPr marL="171450" indent="-171450">
                <a:buFont typeface="Arial" panose="020B0604020202020204" pitchFamily="34" charset="0"/>
                <a:buChar char="•"/>
              </a:pPr>
              <a:r>
                <a:rPr lang="en-US" sz="2800" dirty="0"/>
                <a:t>Road topology </a:t>
              </a:r>
              <a:r>
                <a:rPr lang="en-US" sz="2400" dirty="0"/>
                <a:t>(e.g., links)</a:t>
              </a:r>
              <a:r>
                <a:rPr lang="en-US" sz="2800" dirty="0"/>
                <a:t>,</a:t>
              </a:r>
            </a:p>
            <a:p>
              <a:pPr marL="171450" indent="-171450">
                <a:buFont typeface="Arial" panose="020B0604020202020204" pitchFamily="34" charset="0"/>
                <a:buChar char="•"/>
              </a:pPr>
              <a:r>
                <a:rPr lang="en-US" sz="2800" dirty="0"/>
                <a:t>Velocity limitations, </a:t>
              </a:r>
            </a:p>
            <a:p>
              <a:pPr marL="171450" indent="-171450">
                <a:buFont typeface="Arial" panose="020B0604020202020204" pitchFamily="34" charset="0"/>
                <a:buChar char="•"/>
              </a:pPr>
              <a:r>
                <a:rPr lang="en-US" sz="2800" dirty="0"/>
                <a:t>Traffic signs, etc.</a:t>
              </a:r>
            </a:p>
          </p:txBody>
        </p:sp>
      </p:grpSp>
      <p:sp>
        <p:nvSpPr>
          <p:cNvPr id="202" name="ZoneTexte 201">
            <a:extLst>
              <a:ext uri="{FF2B5EF4-FFF2-40B4-BE49-F238E27FC236}">
                <a16:creationId xmlns:a16="http://schemas.microsoft.com/office/drawing/2014/main" id="{985F95BA-DC30-470A-84ED-68C9A7C2C8D5}"/>
              </a:ext>
            </a:extLst>
          </p:cNvPr>
          <p:cNvSpPr txBox="1"/>
          <p:nvPr/>
        </p:nvSpPr>
        <p:spPr>
          <a:xfrm>
            <a:off x="21156550" y="12100627"/>
            <a:ext cx="8262043" cy="769441"/>
          </a:xfrm>
          <a:prstGeom prst="rect">
            <a:avLst/>
          </a:prstGeom>
          <a:solidFill>
            <a:schemeClr val="bg1"/>
          </a:solidFill>
          <a:ln w="19050">
            <a:solidFill>
              <a:srgbClr val="FF0000"/>
            </a:solidFill>
          </a:ln>
        </p:spPr>
        <p:txBody>
          <a:bodyPr wrap="square" rtlCol="0">
            <a:spAutoFit/>
          </a:bodyPr>
          <a:lstStyle/>
          <a:p>
            <a:pPr algn="ctr"/>
            <a:r>
              <a:rPr lang="en-US" sz="4400" b="1" dirty="0"/>
              <a:t>Risk assessment and management </a:t>
            </a:r>
          </a:p>
        </p:txBody>
      </p:sp>
      <p:cxnSp>
        <p:nvCxnSpPr>
          <p:cNvPr id="205" name="Connecteur droit avec flèche 204">
            <a:extLst>
              <a:ext uri="{FF2B5EF4-FFF2-40B4-BE49-F238E27FC236}">
                <a16:creationId xmlns:a16="http://schemas.microsoft.com/office/drawing/2014/main" id="{91A1891E-0AB9-49C1-8C66-907BBA13B84E}"/>
              </a:ext>
            </a:extLst>
          </p:cNvPr>
          <p:cNvCxnSpPr>
            <a:cxnSpLocks/>
          </p:cNvCxnSpPr>
          <p:nvPr/>
        </p:nvCxnSpPr>
        <p:spPr>
          <a:xfrm>
            <a:off x="16463328" y="17128087"/>
            <a:ext cx="486395"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8A3BF1DF-8E8D-4CFE-87D6-66DDD731F559}"/>
              </a:ext>
            </a:extLst>
          </p:cNvPr>
          <p:cNvCxnSpPr>
            <a:cxnSpLocks/>
          </p:cNvCxnSpPr>
          <p:nvPr/>
        </p:nvCxnSpPr>
        <p:spPr>
          <a:xfrm flipH="1" flipV="1">
            <a:off x="16625974" y="12557184"/>
            <a:ext cx="1" cy="455805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2E8B7258-9B0F-4294-9E87-78CA738357E0}"/>
              </a:ext>
            </a:extLst>
          </p:cNvPr>
          <p:cNvCxnSpPr>
            <a:cxnSpLocks/>
          </p:cNvCxnSpPr>
          <p:nvPr/>
        </p:nvCxnSpPr>
        <p:spPr>
          <a:xfrm>
            <a:off x="16664979" y="12557184"/>
            <a:ext cx="4370643" cy="0"/>
          </a:xfrm>
          <a:prstGeom prst="line">
            <a:avLst/>
          </a:prstGeom>
          <a:ln w="5715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BB095AA5-3C96-435E-9B49-89D351CFDACC}"/>
              </a:ext>
            </a:extLst>
          </p:cNvPr>
          <p:cNvCxnSpPr>
            <a:cxnSpLocks/>
            <a:endCxn id="313" idx="0"/>
          </p:cNvCxnSpPr>
          <p:nvPr/>
        </p:nvCxnSpPr>
        <p:spPr>
          <a:xfrm>
            <a:off x="25287572" y="12921912"/>
            <a:ext cx="0" cy="3165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58" name="Groupe 457">
            <a:extLst>
              <a:ext uri="{FF2B5EF4-FFF2-40B4-BE49-F238E27FC236}">
                <a16:creationId xmlns:a16="http://schemas.microsoft.com/office/drawing/2014/main" id="{D955A23D-A0ED-4314-9F11-0050A8C40384}"/>
              </a:ext>
            </a:extLst>
          </p:cNvPr>
          <p:cNvGrpSpPr>
            <a:grpSpLocks noChangeAspect="1"/>
          </p:cNvGrpSpPr>
          <p:nvPr/>
        </p:nvGrpSpPr>
        <p:grpSpPr>
          <a:xfrm>
            <a:off x="10263894" y="13131515"/>
            <a:ext cx="6299034" cy="7354500"/>
            <a:chOff x="7322873" y="14582175"/>
            <a:chExt cx="7090371" cy="8681728"/>
          </a:xfrm>
        </p:grpSpPr>
        <p:sp>
          <p:nvSpPr>
            <p:cNvPr id="144" name="Rectangle 143">
              <a:extLst>
                <a:ext uri="{FF2B5EF4-FFF2-40B4-BE49-F238E27FC236}">
                  <a16:creationId xmlns:a16="http://schemas.microsoft.com/office/drawing/2014/main" id="{EF1216C8-A038-4006-A1B2-D40ABE093C6C}"/>
                </a:ext>
              </a:extLst>
            </p:cNvPr>
            <p:cNvSpPr/>
            <p:nvPr/>
          </p:nvSpPr>
          <p:spPr>
            <a:xfrm>
              <a:off x="7322873" y="16214519"/>
              <a:ext cx="6929368" cy="48446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grpSp>
          <p:nvGrpSpPr>
            <p:cNvPr id="152" name="Groupe 151">
              <a:extLst>
                <a:ext uri="{FF2B5EF4-FFF2-40B4-BE49-F238E27FC236}">
                  <a16:creationId xmlns:a16="http://schemas.microsoft.com/office/drawing/2014/main" id="{89819AAB-33A2-4A3E-A2F1-C443A5638174}"/>
                </a:ext>
              </a:extLst>
            </p:cNvPr>
            <p:cNvGrpSpPr/>
            <p:nvPr/>
          </p:nvGrpSpPr>
          <p:grpSpPr>
            <a:xfrm>
              <a:off x="7506673" y="16335400"/>
              <a:ext cx="3507181" cy="826326"/>
              <a:chOff x="741210" y="379712"/>
              <a:chExt cx="1490006" cy="369332"/>
            </a:xfrm>
          </p:grpSpPr>
          <p:sp>
            <p:nvSpPr>
              <p:cNvPr id="246" name="Rectangle 245">
                <a:extLst>
                  <a:ext uri="{FF2B5EF4-FFF2-40B4-BE49-F238E27FC236}">
                    <a16:creationId xmlns:a16="http://schemas.microsoft.com/office/drawing/2014/main" id="{0ED09E7A-EC54-40A1-A1CF-D08DE4A16082}"/>
                  </a:ext>
                </a:extLst>
              </p:cNvPr>
              <p:cNvSpPr/>
              <p:nvPr/>
            </p:nvSpPr>
            <p:spPr>
              <a:xfrm>
                <a:off x="741210" y="379712"/>
                <a:ext cx="1490006"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7" name="ZoneTexte 246">
                <a:extLst>
                  <a:ext uri="{FF2B5EF4-FFF2-40B4-BE49-F238E27FC236}">
                    <a16:creationId xmlns:a16="http://schemas.microsoft.com/office/drawing/2014/main" id="{69EC8146-CC90-4490-BA67-2C095360609C}"/>
                  </a:ext>
                </a:extLst>
              </p:cNvPr>
              <p:cNvSpPr txBox="1"/>
              <p:nvPr/>
            </p:nvSpPr>
            <p:spPr>
              <a:xfrm>
                <a:off x="786180" y="455412"/>
                <a:ext cx="1290164" cy="233857"/>
              </a:xfrm>
              <a:prstGeom prst="rect">
                <a:avLst/>
              </a:prstGeom>
              <a:noFill/>
            </p:spPr>
            <p:txBody>
              <a:bodyPr wrap="none" rtlCol="0">
                <a:spAutoFit/>
              </a:bodyPr>
              <a:lstStyle/>
              <a:p>
                <a:r>
                  <a:rPr lang="en-US" sz="2800" dirty="0"/>
                  <a:t>Perception module </a:t>
                </a:r>
              </a:p>
            </p:txBody>
          </p:sp>
        </p:grpSp>
        <p:grpSp>
          <p:nvGrpSpPr>
            <p:cNvPr id="153" name="Groupe 152">
              <a:extLst>
                <a:ext uri="{FF2B5EF4-FFF2-40B4-BE49-F238E27FC236}">
                  <a16:creationId xmlns:a16="http://schemas.microsoft.com/office/drawing/2014/main" id="{4D9DD6FA-1E35-4FF9-A4C5-9CD24B5615A4}"/>
                </a:ext>
              </a:extLst>
            </p:cNvPr>
            <p:cNvGrpSpPr/>
            <p:nvPr/>
          </p:nvGrpSpPr>
          <p:grpSpPr>
            <a:xfrm>
              <a:off x="7469074" y="20032318"/>
              <a:ext cx="3545265" cy="826326"/>
              <a:chOff x="2430381" y="391545"/>
              <a:chExt cx="1506187" cy="369332"/>
            </a:xfrm>
          </p:grpSpPr>
          <p:sp>
            <p:nvSpPr>
              <p:cNvPr id="244" name="Rectangle 243">
                <a:extLst>
                  <a:ext uri="{FF2B5EF4-FFF2-40B4-BE49-F238E27FC236}">
                    <a16:creationId xmlns:a16="http://schemas.microsoft.com/office/drawing/2014/main" id="{BFEF9EF7-77D1-4A39-9F26-9910E26E789E}"/>
                  </a:ext>
                </a:extLst>
              </p:cNvPr>
              <p:cNvSpPr/>
              <p:nvPr/>
            </p:nvSpPr>
            <p:spPr>
              <a:xfrm>
                <a:off x="2430381" y="391545"/>
                <a:ext cx="1506187"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5" name="ZoneTexte 244">
                <a:extLst>
                  <a:ext uri="{FF2B5EF4-FFF2-40B4-BE49-F238E27FC236}">
                    <a16:creationId xmlns:a16="http://schemas.microsoft.com/office/drawing/2014/main" id="{BB9F2DD8-7B5A-410A-B4F1-AA29A4A89A71}"/>
                  </a:ext>
                </a:extLst>
              </p:cNvPr>
              <p:cNvSpPr txBox="1"/>
              <p:nvPr/>
            </p:nvSpPr>
            <p:spPr>
              <a:xfrm>
                <a:off x="2495928" y="443295"/>
                <a:ext cx="1346772" cy="233857"/>
              </a:xfrm>
              <a:prstGeom prst="rect">
                <a:avLst/>
              </a:prstGeom>
              <a:noFill/>
            </p:spPr>
            <p:txBody>
              <a:bodyPr wrap="none" rtlCol="0">
                <a:spAutoFit/>
              </a:bodyPr>
              <a:lstStyle/>
              <a:p>
                <a:r>
                  <a:rPr lang="en-US" sz="2800" dirty="0"/>
                  <a:t>Localization module </a:t>
                </a:r>
              </a:p>
            </p:txBody>
          </p:sp>
        </p:grpSp>
        <p:grpSp>
          <p:nvGrpSpPr>
            <p:cNvPr id="155" name="Groupe 154">
              <a:extLst>
                <a:ext uri="{FF2B5EF4-FFF2-40B4-BE49-F238E27FC236}">
                  <a16:creationId xmlns:a16="http://schemas.microsoft.com/office/drawing/2014/main" id="{D132B97B-28D5-45C1-BD38-7BBCFB807EF9}"/>
                </a:ext>
              </a:extLst>
            </p:cNvPr>
            <p:cNvGrpSpPr/>
            <p:nvPr/>
          </p:nvGrpSpPr>
          <p:grpSpPr>
            <a:xfrm>
              <a:off x="9006651" y="18018757"/>
              <a:ext cx="1961625" cy="1190501"/>
              <a:chOff x="2342662" y="1099469"/>
              <a:chExt cx="833383" cy="532103"/>
            </a:xfrm>
          </p:grpSpPr>
          <p:sp>
            <p:nvSpPr>
              <p:cNvPr id="242" name="Rectangle 241">
                <a:extLst>
                  <a:ext uri="{FF2B5EF4-FFF2-40B4-BE49-F238E27FC236}">
                    <a16:creationId xmlns:a16="http://schemas.microsoft.com/office/drawing/2014/main" id="{86CCA202-7734-454E-92DD-2C95C67C292C}"/>
                  </a:ext>
                </a:extLst>
              </p:cNvPr>
              <p:cNvSpPr/>
              <p:nvPr/>
            </p:nvSpPr>
            <p:spPr>
              <a:xfrm>
                <a:off x="2342662" y="1099469"/>
                <a:ext cx="833383" cy="532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3" name="ZoneTexte 242">
                <a:extLst>
                  <a:ext uri="{FF2B5EF4-FFF2-40B4-BE49-F238E27FC236}">
                    <a16:creationId xmlns:a16="http://schemas.microsoft.com/office/drawing/2014/main" id="{DFC43379-FBA5-4372-BCE8-92520A2AEBB6}"/>
                  </a:ext>
                </a:extLst>
              </p:cNvPr>
              <p:cNvSpPr txBox="1"/>
              <p:nvPr/>
            </p:nvSpPr>
            <p:spPr>
              <a:xfrm>
                <a:off x="2427677" y="1101212"/>
                <a:ext cx="687427" cy="426445"/>
              </a:xfrm>
              <a:prstGeom prst="rect">
                <a:avLst/>
              </a:prstGeom>
              <a:noFill/>
            </p:spPr>
            <p:txBody>
              <a:bodyPr wrap="none" rtlCol="0">
                <a:spAutoFit/>
              </a:bodyPr>
              <a:lstStyle/>
              <a:p>
                <a:pPr algn="ctr"/>
                <a:r>
                  <a:rPr lang="en-US" sz="2800" dirty="0"/>
                  <a:t>Map </a:t>
                </a:r>
              </a:p>
              <a:p>
                <a:pPr algn="ctr"/>
                <a:r>
                  <a:rPr lang="en-US" sz="2800" dirty="0"/>
                  <a:t>matching </a:t>
                </a:r>
              </a:p>
            </p:txBody>
          </p:sp>
        </p:grpSp>
        <p:grpSp>
          <p:nvGrpSpPr>
            <p:cNvPr id="156" name="Groupe 155">
              <a:extLst>
                <a:ext uri="{FF2B5EF4-FFF2-40B4-BE49-F238E27FC236}">
                  <a16:creationId xmlns:a16="http://schemas.microsoft.com/office/drawing/2014/main" id="{DE1F7662-D59C-443F-A92D-B8AF66D6BE3F}"/>
                </a:ext>
              </a:extLst>
            </p:cNvPr>
            <p:cNvGrpSpPr/>
            <p:nvPr/>
          </p:nvGrpSpPr>
          <p:grpSpPr>
            <a:xfrm>
              <a:off x="7469074" y="18015621"/>
              <a:ext cx="1446078" cy="1190500"/>
              <a:chOff x="1457742" y="1041124"/>
              <a:chExt cx="614358" cy="532103"/>
            </a:xfrm>
          </p:grpSpPr>
          <p:sp>
            <p:nvSpPr>
              <p:cNvPr id="240" name="Rectangle 239">
                <a:extLst>
                  <a:ext uri="{FF2B5EF4-FFF2-40B4-BE49-F238E27FC236}">
                    <a16:creationId xmlns:a16="http://schemas.microsoft.com/office/drawing/2014/main" id="{AE1D66A7-029A-46B2-BA16-82EB1C9971C4}"/>
                  </a:ext>
                </a:extLst>
              </p:cNvPr>
              <p:cNvSpPr/>
              <p:nvPr/>
            </p:nvSpPr>
            <p:spPr>
              <a:xfrm>
                <a:off x="1457742" y="1041124"/>
                <a:ext cx="614358" cy="532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1" name="ZoneTexte 240">
                <a:extLst>
                  <a:ext uri="{FF2B5EF4-FFF2-40B4-BE49-F238E27FC236}">
                    <a16:creationId xmlns:a16="http://schemas.microsoft.com/office/drawing/2014/main" id="{A4249CDB-990A-452B-8C78-B9A7381A1CD1}"/>
                  </a:ext>
                </a:extLst>
              </p:cNvPr>
              <p:cNvSpPr txBox="1"/>
              <p:nvPr/>
            </p:nvSpPr>
            <p:spPr>
              <a:xfrm>
                <a:off x="1507919" y="1059111"/>
                <a:ext cx="550161" cy="426445"/>
              </a:xfrm>
              <a:prstGeom prst="rect">
                <a:avLst/>
              </a:prstGeom>
              <a:noFill/>
            </p:spPr>
            <p:txBody>
              <a:bodyPr wrap="none" rtlCol="0">
                <a:spAutoFit/>
              </a:bodyPr>
              <a:lstStyle/>
              <a:p>
                <a:pPr algn="ctr"/>
                <a:r>
                  <a:rPr lang="en-US" sz="2800" dirty="0"/>
                  <a:t>Vector  </a:t>
                </a:r>
              </a:p>
              <a:p>
                <a:pPr algn="ctr"/>
                <a:r>
                  <a:rPr lang="en-US" sz="2800" dirty="0"/>
                  <a:t>map </a:t>
                </a:r>
              </a:p>
            </p:txBody>
          </p:sp>
        </p:grpSp>
        <p:sp>
          <p:nvSpPr>
            <p:cNvPr id="175" name="Rectangle 174">
              <a:extLst>
                <a:ext uri="{FF2B5EF4-FFF2-40B4-BE49-F238E27FC236}">
                  <a16:creationId xmlns:a16="http://schemas.microsoft.com/office/drawing/2014/main" id="{3BA40BFA-E9C1-45F0-AB7B-EA58164CF6CA}"/>
                </a:ext>
              </a:extLst>
            </p:cNvPr>
            <p:cNvSpPr/>
            <p:nvPr/>
          </p:nvSpPr>
          <p:spPr>
            <a:xfrm>
              <a:off x="7404132" y="16278910"/>
              <a:ext cx="3706148" cy="4696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grpSp>
          <p:nvGrpSpPr>
            <p:cNvPr id="176" name="Groupe 175">
              <a:extLst>
                <a:ext uri="{FF2B5EF4-FFF2-40B4-BE49-F238E27FC236}">
                  <a16:creationId xmlns:a16="http://schemas.microsoft.com/office/drawing/2014/main" id="{1608B51F-0333-47ED-9A72-A8F4A81E36F4}"/>
                </a:ext>
              </a:extLst>
            </p:cNvPr>
            <p:cNvGrpSpPr/>
            <p:nvPr/>
          </p:nvGrpSpPr>
          <p:grpSpPr>
            <a:xfrm>
              <a:off x="11240152" y="16296897"/>
              <a:ext cx="3173092" cy="4383282"/>
              <a:chOff x="1996107" y="3325420"/>
              <a:chExt cx="1348071" cy="1959139"/>
            </a:xfrm>
          </p:grpSpPr>
          <p:grpSp>
            <p:nvGrpSpPr>
              <p:cNvPr id="230" name="Groupe 229">
                <a:extLst>
                  <a:ext uri="{FF2B5EF4-FFF2-40B4-BE49-F238E27FC236}">
                    <a16:creationId xmlns:a16="http://schemas.microsoft.com/office/drawing/2014/main" id="{4181D69C-6DD9-4B0C-B80B-8E939D670F4A}"/>
                  </a:ext>
                </a:extLst>
              </p:cNvPr>
              <p:cNvGrpSpPr/>
              <p:nvPr/>
            </p:nvGrpSpPr>
            <p:grpSpPr>
              <a:xfrm>
                <a:off x="2154663" y="4707199"/>
                <a:ext cx="1040851" cy="534970"/>
                <a:chOff x="2491178" y="1730515"/>
                <a:chExt cx="1040851" cy="534970"/>
              </a:xfrm>
            </p:grpSpPr>
            <p:sp>
              <p:nvSpPr>
                <p:cNvPr id="238" name="Rectangle 237">
                  <a:extLst>
                    <a:ext uri="{FF2B5EF4-FFF2-40B4-BE49-F238E27FC236}">
                      <a16:creationId xmlns:a16="http://schemas.microsoft.com/office/drawing/2014/main" id="{4FB4BE80-B1E9-4031-B582-D1EE53FDDF4F}"/>
                    </a:ext>
                  </a:extLst>
                </p:cNvPr>
                <p:cNvSpPr/>
                <p:nvPr/>
              </p:nvSpPr>
              <p:spPr>
                <a:xfrm>
                  <a:off x="2495823" y="1751570"/>
                  <a:ext cx="1036112" cy="5139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9" name="ZoneTexte 238">
                  <a:extLst>
                    <a:ext uri="{FF2B5EF4-FFF2-40B4-BE49-F238E27FC236}">
                      <a16:creationId xmlns:a16="http://schemas.microsoft.com/office/drawing/2014/main" id="{B81B765D-CD3E-4662-BD17-5AAE413894C1}"/>
                    </a:ext>
                  </a:extLst>
                </p:cNvPr>
                <p:cNvSpPr txBox="1"/>
                <p:nvPr/>
              </p:nvSpPr>
              <p:spPr>
                <a:xfrm>
                  <a:off x="2491178" y="1730515"/>
                  <a:ext cx="1040851" cy="426445"/>
                </a:xfrm>
                <a:prstGeom prst="rect">
                  <a:avLst/>
                </a:prstGeom>
                <a:noFill/>
              </p:spPr>
              <p:txBody>
                <a:bodyPr wrap="square" rtlCol="0">
                  <a:spAutoFit/>
                </a:bodyPr>
                <a:lstStyle/>
                <a:p>
                  <a:pPr algn="ctr"/>
                  <a:r>
                    <a:rPr lang="en-US" sz="2800" dirty="0"/>
                    <a:t>Sensor </a:t>
                  </a:r>
                </a:p>
                <a:p>
                  <a:pPr algn="ctr"/>
                  <a:r>
                    <a:rPr lang="en-US" sz="2800" dirty="0"/>
                    <a:t>uncertainty  </a:t>
                  </a:r>
                </a:p>
              </p:txBody>
            </p:sp>
          </p:grpSp>
          <p:grpSp>
            <p:nvGrpSpPr>
              <p:cNvPr id="231" name="Groupe 230">
                <a:extLst>
                  <a:ext uri="{FF2B5EF4-FFF2-40B4-BE49-F238E27FC236}">
                    <a16:creationId xmlns:a16="http://schemas.microsoft.com/office/drawing/2014/main" id="{1B9233BF-C138-49CA-8075-422FEB50496D}"/>
                  </a:ext>
                </a:extLst>
              </p:cNvPr>
              <p:cNvGrpSpPr/>
              <p:nvPr/>
            </p:nvGrpSpPr>
            <p:grpSpPr>
              <a:xfrm>
                <a:off x="2001856" y="3344994"/>
                <a:ext cx="1342322" cy="541795"/>
                <a:chOff x="207015" y="3327608"/>
                <a:chExt cx="1342322" cy="541795"/>
              </a:xfrm>
            </p:grpSpPr>
            <p:sp>
              <p:nvSpPr>
                <p:cNvPr id="236" name="Rectangle 235">
                  <a:extLst>
                    <a:ext uri="{FF2B5EF4-FFF2-40B4-BE49-F238E27FC236}">
                      <a16:creationId xmlns:a16="http://schemas.microsoft.com/office/drawing/2014/main" id="{EF7B961A-6D03-490F-9A21-622016068367}"/>
                    </a:ext>
                  </a:extLst>
                </p:cNvPr>
                <p:cNvSpPr/>
                <p:nvPr/>
              </p:nvSpPr>
              <p:spPr>
                <a:xfrm>
                  <a:off x="367084" y="3346184"/>
                  <a:ext cx="1024895" cy="5232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7" name="ZoneTexte 236">
                  <a:extLst>
                    <a:ext uri="{FF2B5EF4-FFF2-40B4-BE49-F238E27FC236}">
                      <a16:creationId xmlns:a16="http://schemas.microsoft.com/office/drawing/2014/main" id="{5406BEDB-BFB9-4F57-81B1-CE6AC7E02F4B}"/>
                    </a:ext>
                  </a:extLst>
                </p:cNvPr>
                <p:cNvSpPr txBox="1"/>
                <p:nvPr/>
              </p:nvSpPr>
              <p:spPr>
                <a:xfrm>
                  <a:off x="207015" y="3327608"/>
                  <a:ext cx="1342322" cy="426445"/>
                </a:xfrm>
                <a:prstGeom prst="rect">
                  <a:avLst/>
                </a:prstGeom>
                <a:noFill/>
              </p:spPr>
              <p:txBody>
                <a:bodyPr wrap="square" rtlCol="0">
                  <a:spAutoFit/>
                </a:bodyPr>
                <a:lstStyle/>
                <a:p>
                  <a:pPr algn="ctr"/>
                  <a:r>
                    <a:rPr lang="en-US" sz="2800" dirty="0"/>
                    <a:t>Map</a:t>
                  </a:r>
                </a:p>
                <a:p>
                  <a:pPr algn="ctr"/>
                  <a:r>
                    <a:rPr lang="en-US" sz="2800" dirty="0"/>
                    <a:t>information </a:t>
                  </a:r>
                </a:p>
              </p:txBody>
            </p:sp>
          </p:grpSp>
          <p:grpSp>
            <p:nvGrpSpPr>
              <p:cNvPr id="232" name="Groupe 231">
                <a:extLst>
                  <a:ext uri="{FF2B5EF4-FFF2-40B4-BE49-F238E27FC236}">
                    <a16:creationId xmlns:a16="http://schemas.microsoft.com/office/drawing/2014/main" id="{064D9B65-6800-4D99-AB34-D7922D99AB0C}"/>
                  </a:ext>
                </a:extLst>
              </p:cNvPr>
              <p:cNvGrpSpPr/>
              <p:nvPr/>
            </p:nvGrpSpPr>
            <p:grpSpPr>
              <a:xfrm>
                <a:off x="1996107" y="4085702"/>
                <a:ext cx="1313459" cy="523221"/>
                <a:chOff x="241515" y="4239086"/>
                <a:chExt cx="1313459" cy="523221"/>
              </a:xfrm>
            </p:grpSpPr>
            <p:sp>
              <p:nvSpPr>
                <p:cNvPr id="234" name="Rectangle 233">
                  <a:extLst>
                    <a:ext uri="{FF2B5EF4-FFF2-40B4-BE49-F238E27FC236}">
                      <a16:creationId xmlns:a16="http://schemas.microsoft.com/office/drawing/2014/main" id="{B2DB97D1-F0DB-48AE-ABE4-FA3E287C6381}"/>
                    </a:ext>
                  </a:extLst>
                </p:cNvPr>
                <p:cNvSpPr/>
                <p:nvPr/>
              </p:nvSpPr>
              <p:spPr>
                <a:xfrm>
                  <a:off x="403025" y="4242637"/>
                  <a:ext cx="1037803" cy="5196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5" name="ZoneTexte 234">
                  <a:extLst>
                    <a:ext uri="{FF2B5EF4-FFF2-40B4-BE49-F238E27FC236}">
                      <a16:creationId xmlns:a16="http://schemas.microsoft.com/office/drawing/2014/main" id="{4EEBD40E-898A-4D06-9BED-9CE47C7EDD2A}"/>
                    </a:ext>
                  </a:extLst>
                </p:cNvPr>
                <p:cNvSpPr txBox="1"/>
                <p:nvPr/>
              </p:nvSpPr>
              <p:spPr>
                <a:xfrm>
                  <a:off x="241515" y="4239086"/>
                  <a:ext cx="1313459" cy="426445"/>
                </a:xfrm>
                <a:prstGeom prst="rect">
                  <a:avLst/>
                </a:prstGeom>
                <a:noFill/>
              </p:spPr>
              <p:txBody>
                <a:bodyPr wrap="square" rtlCol="0">
                  <a:spAutoFit/>
                </a:bodyPr>
                <a:lstStyle/>
                <a:p>
                  <a:pPr algn="ctr"/>
                  <a:r>
                    <a:rPr lang="en-US" sz="2800" dirty="0"/>
                    <a:t>CAV pose </a:t>
                  </a:r>
                </a:p>
                <a:p>
                  <a:pPr algn="ctr"/>
                  <a:r>
                    <a:rPr lang="en-US" sz="2800" dirty="0"/>
                    <a:t>and velocity </a:t>
                  </a:r>
                </a:p>
              </p:txBody>
            </p:sp>
          </p:grpSp>
          <p:sp>
            <p:nvSpPr>
              <p:cNvPr id="233" name="Rectangle 232">
                <a:extLst>
                  <a:ext uri="{FF2B5EF4-FFF2-40B4-BE49-F238E27FC236}">
                    <a16:creationId xmlns:a16="http://schemas.microsoft.com/office/drawing/2014/main" id="{276AC5D5-7DC9-47AB-AA92-13C531303236}"/>
                  </a:ext>
                </a:extLst>
              </p:cNvPr>
              <p:cNvSpPr/>
              <p:nvPr/>
            </p:nvSpPr>
            <p:spPr>
              <a:xfrm>
                <a:off x="2134224" y="3325420"/>
                <a:ext cx="1101331" cy="1959139"/>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grpSp>
        <p:sp>
          <p:nvSpPr>
            <p:cNvPr id="209" name="Rectangle 208">
              <a:extLst>
                <a:ext uri="{FF2B5EF4-FFF2-40B4-BE49-F238E27FC236}">
                  <a16:creationId xmlns:a16="http://schemas.microsoft.com/office/drawing/2014/main" id="{0842BC22-7685-4198-BA37-6FDF2E6BA891}"/>
                </a:ext>
              </a:extLst>
            </p:cNvPr>
            <p:cNvSpPr/>
            <p:nvPr/>
          </p:nvSpPr>
          <p:spPr>
            <a:xfrm>
              <a:off x="8652392" y="14582175"/>
              <a:ext cx="3601574" cy="886953"/>
            </a:xfrm>
            <a:prstGeom prst="rect">
              <a:avLst/>
            </a:prstGeom>
            <a:solidFill>
              <a:srgbClr val="CE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solidFill>
                    <a:schemeClr val="tx1"/>
                  </a:solidFill>
                </a:rPr>
                <a:t>Environment</a:t>
              </a:r>
            </a:p>
          </p:txBody>
        </p:sp>
        <p:cxnSp>
          <p:nvCxnSpPr>
            <p:cNvPr id="210" name="Connecteur droit avec flèche 209">
              <a:extLst>
                <a:ext uri="{FF2B5EF4-FFF2-40B4-BE49-F238E27FC236}">
                  <a16:creationId xmlns:a16="http://schemas.microsoft.com/office/drawing/2014/main" id="{04A2BCAF-A768-4A75-AA7B-BF671445B0A9}"/>
                </a:ext>
              </a:extLst>
            </p:cNvPr>
            <p:cNvCxnSpPr>
              <a:cxnSpLocks/>
            </p:cNvCxnSpPr>
            <p:nvPr/>
          </p:nvCxnSpPr>
          <p:spPr>
            <a:xfrm>
              <a:off x="11110280" y="18626322"/>
              <a:ext cx="45495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onnecteur droit avec flèche 210">
              <a:extLst>
                <a:ext uri="{FF2B5EF4-FFF2-40B4-BE49-F238E27FC236}">
                  <a16:creationId xmlns:a16="http://schemas.microsoft.com/office/drawing/2014/main" id="{054BE008-AFF8-4668-B484-0261B1091FE5}"/>
                </a:ext>
              </a:extLst>
            </p:cNvPr>
            <p:cNvCxnSpPr>
              <a:cxnSpLocks/>
            </p:cNvCxnSpPr>
            <p:nvPr/>
          </p:nvCxnSpPr>
          <p:spPr>
            <a:xfrm flipH="1" flipV="1">
              <a:off x="10448051" y="15491816"/>
              <a:ext cx="0" cy="688982"/>
            </a:xfrm>
            <a:prstGeom prst="straightConnector1">
              <a:avLst/>
            </a:prstGeom>
            <a:ln w="476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3" name="Rectangle 212">
              <a:extLst>
                <a:ext uri="{FF2B5EF4-FFF2-40B4-BE49-F238E27FC236}">
                  <a16:creationId xmlns:a16="http://schemas.microsoft.com/office/drawing/2014/main" id="{D8ED552C-AC0F-4E97-9B7A-9462B175B2AD}"/>
                </a:ext>
              </a:extLst>
            </p:cNvPr>
            <p:cNvSpPr/>
            <p:nvPr/>
          </p:nvSpPr>
          <p:spPr>
            <a:xfrm>
              <a:off x="7506672" y="22376950"/>
              <a:ext cx="5670087" cy="886953"/>
            </a:xfrm>
            <a:prstGeom prst="rect">
              <a:avLst/>
            </a:prstGeom>
            <a:solidFill>
              <a:srgbClr val="BAE18F"/>
            </a:solidFill>
            <a:ln>
              <a:solidFill>
                <a:srgbClr val="BAE18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ln w="0"/>
                  <a:solidFill>
                    <a:schemeClr val="tx1"/>
                  </a:solidFill>
                  <a:effectLst>
                    <a:outerShdw blurRad="38100" dist="19050" dir="2700000" algn="tl" rotWithShape="0">
                      <a:schemeClr val="dk1">
                        <a:alpha val="40000"/>
                      </a:schemeClr>
                    </a:outerShdw>
                  </a:effectLst>
                </a:rPr>
                <a:t>Communication (RSU)</a:t>
              </a:r>
            </a:p>
          </p:txBody>
        </p:sp>
        <p:cxnSp>
          <p:nvCxnSpPr>
            <p:cNvPr id="214" name="Connecteur droit avec flèche 213">
              <a:extLst>
                <a:ext uri="{FF2B5EF4-FFF2-40B4-BE49-F238E27FC236}">
                  <a16:creationId xmlns:a16="http://schemas.microsoft.com/office/drawing/2014/main" id="{B9BC0D71-6679-4642-BC90-87C574711E2F}"/>
                </a:ext>
              </a:extLst>
            </p:cNvPr>
            <p:cNvCxnSpPr>
              <a:cxnSpLocks/>
            </p:cNvCxnSpPr>
            <p:nvPr/>
          </p:nvCxnSpPr>
          <p:spPr>
            <a:xfrm flipV="1">
              <a:off x="10210005" y="20975925"/>
              <a:ext cx="0" cy="1383058"/>
            </a:xfrm>
            <a:prstGeom prst="straightConnector1">
              <a:avLst/>
            </a:prstGeom>
            <a:ln w="53975">
              <a:solidFill>
                <a:srgbClr val="92D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5" name="ZoneTexte 214">
              <a:extLst>
                <a:ext uri="{FF2B5EF4-FFF2-40B4-BE49-F238E27FC236}">
                  <a16:creationId xmlns:a16="http://schemas.microsoft.com/office/drawing/2014/main" id="{ABED40A1-BD1E-4762-A190-E2BE7D87D49B}"/>
                </a:ext>
              </a:extLst>
            </p:cNvPr>
            <p:cNvSpPr txBox="1"/>
            <p:nvPr/>
          </p:nvSpPr>
          <p:spPr>
            <a:xfrm>
              <a:off x="10549078" y="21154304"/>
              <a:ext cx="3110544" cy="1126289"/>
            </a:xfrm>
            <a:prstGeom prst="rect">
              <a:avLst/>
            </a:prstGeom>
            <a:noFill/>
          </p:spPr>
          <p:txBody>
            <a:bodyPr wrap="none" rtlCol="0">
              <a:spAutoFit/>
            </a:bodyPr>
            <a:lstStyle/>
            <a:p>
              <a:r>
                <a:rPr lang="en-US" sz="2800" i="1" dirty="0"/>
                <a:t>Surrounding </a:t>
              </a:r>
            </a:p>
            <a:p>
              <a:r>
                <a:rPr lang="en-US" sz="2800" i="1" dirty="0"/>
                <a:t>CAVs information </a:t>
              </a:r>
            </a:p>
          </p:txBody>
        </p:sp>
        <p:sp>
          <p:nvSpPr>
            <p:cNvPr id="216" name="ZoneTexte 215">
              <a:extLst>
                <a:ext uri="{FF2B5EF4-FFF2-40B4-BE49-F238E27FC236}">
                  <a16:creationId xmlns:a16="http://schemas.microsoft.com/office/drawing/2014/main" id="{D25D8988-4D59-4B9F-B24E-CEF3307E9C4C}"/>
                </a:ext>
              </a:extLst>
            </p:cNvPr>
            <p:cNvSpPr txBox="1"/>
            <p:nvPr/>
          </p:nvSpPr>
          <p:spPr>
            <a:xfrm>
              <a:off x="7784423" y="21249824"/>
              <a:ext cx="1901931" cy="954107"/>
            </a:xfrm>
            <a:prstGeom prst="rect">
              <a:avLst/>
            </a:prstGeom>
            <a:noFill/>
          </p:spPr>
          <p:txBody>
            <a:bodyPr wrap="none" rtlCol="0">
              <a:spAutoFit/>
            </a:bodyPr>
            <a:lstStyle/>
            <a:p>
              <a:r>
                <a:rPr lang="en-US" sz="2800" i="1" dirty="0"/>
                <a:t>Ego CAV </a:t>
              </a:r>
            </a:p>
            <a:p>
              <a:r>
                <a:rPr lang="en-US" sz="2800" i="1" dirty="0"/>
                <a:t>information</a:t>
              </a:r>
            </a:p>
          </p:txBody>
        </p:sp>
        <p:cxnSp>
          <p:nvCxnSpPr>
            <p:cNvPr id="221" name="Connecteur droit 220">
              <a:extLst>
                <a:ext uri="{FF2B5EF4-FFF2-40B4-BE49-F238E27FC236}">
                  <a16:creationId xmlns:a16="http://schemas.microsoft.com/office/drawing/2014/main" id="{6F3235A3-02FB-4B18-96F0-DBD54E573C3F}"/>
                </a:ext>
              </a:extLst>
            </p:cNvPr>
            <p:cNvCxnSpPr>
              <a:cxnSpLocks/>
            </p:cNvCxnSpPr>
            <p:nvPr/>
          </p:nvCxnSpPr>
          <p:spPr>
            <a:xfrm>
              <a:off x="9108185" y="17161726"/>
              <a:ext cx="0" cy="3330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E993AF3F-1986-4B31-81E6-2375EA527AC0}"/>
                </a:ext>
              </a:extLst>
            </p:cNvPr>
            <p:cNvCxnSpPr>
              <a:cxnSpLocks/>
            </p:cNvCxnSpPr>
            <p:nvPr/>
          </p:nvCxnSpPr>
          <p:spPr>
            <a:xfrm flipH="1">
              <a:off x="9167900" y="19742444"/>
              <a:ext cx="290" cy="289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41F1D908-8B20-4170-A28C-71DC8FC8DEB0}"/>
                </a:ext>
              </a:extLst>
            </p:cNvPr>
            <p:cNvCxnSpPr>
              <a:cxnSpLocks/>
            </p:cNvCxnSpPr>
            <p:nvPr/>
          </p:nvCxnSpPr>
          <p:spPr>
            <a:xfrm flipV="1">
              <a:off x="9108185" y="17494738"/>
              <a:ext cx="90759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D34EA1B-F4C7-454F-8421-1C419B40732A}"/>
                </a:ext>
              </a:extLst>
            </p:cNvPr>
            <p:cNvCxnSpPr>
              <a:cxnSpLocks/>
            </p:cNvCxnSpPr>
            <p:nvPr/>
          </p:nvCxnSpPr>
          <p:spPr>
            <a:xfrm>
              <a:off x="9177491" y="19744128"/>
              <a:ext cx="966623" cy="5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C7E0A17A-92BA-4F56-B841-AE68A8FEF9ED}"/>
                </a:ext>
              </a:extLst>
            </p:cNvPr>
            <p:cNvCxnSpPr>
              <a:endCxn id="243" idx="0"/>
            </p:cNvCxnSpPr>
            <p:nvPr/>
          </p:nvCxnSpPr>
          <p:spPr>
            <a:xfrm>
              <a:off x="10015782" y="17494740"/>
              <a:ext cx="14" cy="52791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3167632B-C55D-488E-94A2-7256DA6AA309}"/>
                </a:ext>
              </a:extLst>
            </p:cNvPr>
            <p:cNvCxnSpPr>
              <a:cxnSpLocks/>
            </p:cNvCxnSpPr>
            <p:nvPr/>
          </p:nvCxnSpPr>
          <p:spPr>
            <a:xfrm>
              <a:off x="10144114" y="19221220"/>
              <a:ext cx="0" cy="527919"/>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3" name="Rectangle 312">
            <a:extLst>
              <a:ext uri="{FF2B5EF4-FFF2-40B4-BE49-F238E27FC236}">
                <a16:creationId xmlns:a16="http://schemas.microsoft.com/office/drawing/2014/main" id="{90F19554-98FA-4CBF-83BB-E8D705E8869E}"/>
              </a:ext>
            </a:extLst>
          </p:cNvPr>
          <p:cNvSpPr/>
          <p:nvPr/>
        </p:nvSpPr>
        <p:spPr>
          <a:xfrm>
            <a:off x="21151070" y="13238446"/>
            <a:ext cx="8273003" cy="7559218"/>
          </a:xfrm>
          <a:prstGeom prst="rect">
            <a:avLst/>
          </a:prstGeom>
          <a:solidFill>
            <a:srgbClr val="EED6BC"/>
          </a:solidFill>
          <a:ln>
            <a:solidFill>
              <a:srgbClr val="EED6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314" name="Rectangle 313">
            <a:extLst>
              <a:ext uri="{FF2B5EF4-FFF2-40B4-BE49-F238E27FC236}">
                <a16:creationId xmlns:a16="http://schemas.microsoft.com/office/drawing/2014/main" id="{246AACED-B4B0-45F1-8A28-E02A1DAE610A}"/>
              </a:ext>
            </a:extLst>
          </p:cNvPr>
          <p:cNvSpPr/>
          <p:nvPr/>
        </p:nvSpPr>
        <p:spPr>
          <a:xfrm>
            <a:off x="21353757" y="15683431"/>
            <a:ext cx="7803363" cy="5008990"/>
          </a:xfrm>
          <a:prstGeom prst="rect">
            <a:avLst/>
          </a:prstGeom>
          <a:solidFill>
            <a:schemeClr val="accent6">
              <a:lumMod val="20000"/>
              <a:lumOff val="80000"/>
            </a:schemeClr>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343" name="Rectangle 342">
            <a:extLst>
              <a:ext uri="{FF2B5EF4-FFF2-40B4-BE49-F238E27FC236}">
                <a16:creationId xmlns:a16="http://schemas.microsoft.com/office/drawing/2014/main" id="{F85A32DD-8C66-48E9-8F7B-1B16CAFCCC22}"/>
              </a:ext>
            </a:extLst>
          </p:cNvPr>
          <p:cNvSpPr/>
          <p:nvPr/>
        </p:nvSpPr>
        <p:spPr>
          <a:xfrm>
            <a:off x="25705632" y="17461628"/>
            <a:ext cx="3219460" cy="2843999"/>
          </a:xfrm>
          <a:prstGeom prst="rect">
            <a:avLst/>
          </a:prstGeom>
          <a:solidFill>
            <a:srgbClr val="D2EBF2">
              <a:alpha val="60000"/>
            </a:srgbClr>
          </a:solidFill>
          <a:ln>
            <a:solidFill>
              <a:schemeClr val="tx1"/>
            </a:soli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15" name="Rectangle 314">
            <a:extLst>
              <a:ext uri="{FF2B5EF4-FFF2-40B4-BE49-F238E27FC236}">
                <a16:creationId xmlns:a16="http://schemas.microsoft.com/office/drawing/2014/main" id="{517E1D29-1404-4C77-9C32-EECC23D022D7}"/>
              </a:ext>
            </a:extLst>
          </p:cNvPr>
          <p:cNvSpPr/>
          <p:nvPr/>
        </p:nvSpPr>
        <p:spPr>
          <a:xfrm>
            <a:off x="21299242" y="13340439"/>
            <a:ext cx="7857878" cy="2014368"/>
          </a:xfrm>
          <a:prstGeom prst="rect">
            <a:avLst/>
          </a:prstGeom>
          <a:solidFill>
            <a:srgbClr val="DAA66C"/>
          </a:solidFill>
          <a:ln w="19050">
            <a:noFill/>
            <a:prstDash val="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cxnSp>
        <p:nvCxnSpPr>
          <p:cNvPr id="316" name="Connecteur droit 315">
            <a:extLst>
              <a:ext uri="{FF2B5EF4-FFF2-40B4-BE49-F238E27FC236}">
                <a16:creationId xmlns:a16="http://schemas.microsoft.com/office/drawing/2014/main" id="{F4FC5CC7-5BC4-4D89-AF82-DBA3A8D0B3BA}"/>
              </a:ext>
            </a:extLst>
          </p:cNvPr>
          <p:cNvCxnSpPr>
            <a:cxnSpLocks/>
          </p:cNvCxnSpPr>
          <p:nvPr/>
        </p:nvCxnSpPr>
        <p:spPr>
          <a:xfrm flipV="1">
            <a:off x="22991722" y="17288195"/>
            <a:ext cx="0" cy="385652"/>
          </a:xfrm>
          <a:prstGeom prst="line">
            <a:avLst/>
          </a:prstGeom>
          <a:ln w="57150">
            <a:headEnd type="none"/>
            <a:tailEnd type="oval"/>
          </a:ln>
        </p:spPr>
        <p:style>
          <a:lnRef idx="1">
            <a:schemeClr val="accent1"/>
          </a:lnRef>
          <a:fillRef idx="0">
            <a:schemeClr val="accent1"/>
          </a:fillRef>
          <a:effectRef idx="0">
            <a:schemeClr val="accent1"/>
          </a:effectRef>
          <a:fontRef idx="minor">
            <a:schemeClr val="tx1"/>
          </a:fontRef>
        </p:style>
      </p:cxnSp>
      <p:sp>
        <p:nvSpPr>
          <p:cNvPr id="317" name="Rectangle 316">
            <a:extLst>
              <a:ext uri="{FF2B5EF4-FFF2-40B4-BE49-F238E27FC236}">
                <a16:creationId xmlns:a16="http://schemas.microsoft.com/office/drawing/2014/main" id="{33EBFA63-7827-4452-AAC0-76B2B0F5C352}"/>
              </a:ext>
            </a:extLst>
          </p:cNvPr>
          <p:cNvSpPr/>
          <p:nvPr/>
        </p:nvSpPr>
        <p:spPr>
          <a:xfrm>
            <a:off x="21692842" y="13906932"/>
            <a:ext cx="7041413" cy="136975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18" name="ZoneTexte 317">
            <a:extLst>
              <a:ext uri="{FF2B5EF4-FFF2-40B4-BE49-F238E27FC236}">
                <a16:creationId xmlns:a16="http://schemas.microsoft.com/office/drawing/2014/main" id="{C0FE2B01-7CF1-4686-8C93-D3B74AD0D160}"/>
              </a:ext>
            </a:extLst>
          </p:cNvPr>
          <p:cNvSpPr txBox="1"/>
          <p:nvPr/>
        </p:nvSpPr>
        <p:spPr>
          <a:xfrm>
            <a:off x="21493333" y="14036403"/>
            <a:ext cx="7564158" cy="1046440"/>
          </a:xfrm>
          <a:prstGeom prst="rect">
            <a:avLst/>
          </a:prstGeom>
          <a:noFill/>
        </p:spPr>
        <p:txBody>
          <a:bodyPr wrap="square" rtlCol="0">
            <a:spAutoFit/>
          </a:bodyPr>
          <a:lstStyle/>
          <a:p>
            <a:pPr algn="ctr"/>
            <a:r>
              <a:rPr lang="en-US" sz="3100" dirty="0"/>
              <a:t>Multi-mode safe and cooperative</a:t>
            </a:r>
          </a:p>
          <a:p>
            <a:pPr algn="ctr"/>
            <a:r>
              <a:rPr lang="en-US" sz="3100" dirty="0"/>
              <a:t> decision-making</a:t>
            </a:r>
          </a:p>
        </p:txBody>
      </p:sp>
      <p:sp>
        <p:nvSpPr>
          <p:cNvPr id="361" name="Rectangle 360">
            <a:extLst>
              <a:ext uri="{FF2B5EF4-FFF2-40B4-BE49-F238E27FC236}">
                <a16:creationId xmlns:a16="http://schemas.microsoft.com/office/drawing/2014/main" id="{A8F0491C-0A0C-49A0-9815-58CABE60DD1C}"/>
              </a:ext>
            </a:extLst>
          </p:cNvPr>
          <p:cNvSpPr/>
          <p:nvPr/>
        </p:nvSpPr>
        <p:spPr>
          <a:xfrm>
            <a:off x="21493332" y="17566320"/>
            <a:ext cx="3175883" cy="1166413"/>
          </a:xfrm>
          <a:prstGeom prst="rect">
            <a:avLst/>
          </a:prstGeom>
          <a:solidFill>
            <a:srgbClr val="EBDFFD">
              <a:alpha val="50196"/>
            </a:srgbClr>
          </a:solidFill>
          <a:ln>
            <a:solidFill>
              <a:schemeClr val="tx1"/>
            </a:soli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cxnSp>
        <p:nvCxnSpPr>
          <p:cNvPr id="319" name="Connecteur droit 318">
            <a:extLst>
              <a:ext uri="{FF2B5EF4-FFF2-40B4-BE49-F238E27FC236}">
                <a16:creationId xmlns:a16="http://schemas.microsoft.com/office/drawing/2014/main" id="{43DD376A-CDD1-424B-91E8-241073E053A9}"/>
              </a:ext>
            </a:extLst>
          </p:cNvPr>
          <p:cNvCxnSpPr>
            <a:cxnSpLocks/>
          </p:cNvCxnSpPr>
          <p:nvPr/>
        </p:nvCxnSpPr>
        <p:spPr>
          <a:xfrm flipV="1">
            <a:off x="25218058" y="16839306"/>
            <a:ext cx="0" cy="344899"/>
          </a:xfrm>
          <a:prstGeom prst="line">
            <a:avLst/>
          </a:prstGeom>
          <a:ln w="57150">
            <a:headEnd type="oval"/>
            <a:tailEnd type="none"/>
          </a:ln>
        </p:spPr>
        <p:style>
          <a:lnRef idx="1">
            <a:schemeClr val="accent1"/>
          </a:lnRef>
          <a:fillRef idx="0">
            <a:schemeClr val="accent1"/>
          </a:fillRef>
          <a:effectRef idx="0">
            <a:schemeClr val="accent1"/>
          </a:effectRef>
          <a:fontRef idx="minor">
            <a:schemeClr val="tx1"/>
          </a:fontRef>
        </p:style>
      </p:cxnSp>
      <p:sp>
        <p:nvSpPr>
          <p:cNvPr id="320" name="Rectangle 319">
            <a:extLst>
              <a:ext uri="{FF2B5EF4-FFF2-40B4-BE49-F238E27FC236}">
                <a16:creationId xmlns:a16="http://schemas.microsoft.com/office/drawing/2014/main" id="{4108D03B-A79C-46A0-8FC3-3E1BCD6C092C}"/>
              </a:ext>
            </a:extLst>
          </p:cNvPr>
          <p:cNvSpPr/>
          <p:nvPr/>
        </p:nvSpPr>
        <p:spPr>
          <a:xfrm>
            <a:off x="21554536" y="17735268"/>
            <a:ext cx="3028651" cy="868545"/>
          </a:xfrm>
          <a:prstGeom prst="rect">
            <a:avLst/>
          </a:prstGeom>
          <a:solidFill>
            <a:srgbClr val="E2D0F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sp>
        <p:nvSpPr>
          <p:cNvPr id="321" name="ZoneTexte 320">
            <a:extLst>
              <a:ext uri="{FF2B5EF4-FFF2-40B4-BE49-F238E27FC236}">
                <a16:creationId xmlns:a16="http://schemas.microsoft.com/office/drawing/2014/main" id="{B1DCEBFB-78D9-4FBE-B2D5-6FABA211B2E5}"/>
              </a:ext>
            </a:extLst>
          </p:cNvPr>
          <p:cNvSpPr txBox="1"/>
          <p:nvPr/>
        </p:nvSpPr>
        <p:spPr>
          <a:xfrm>
            <a:off x="21562961" y="17714973"/>
            <a:ext cx="2938456" cy="977514"/>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rPr>
              <a:t>Nominal</a:t>
            </a:r>
          </a:p>
          <a:p>
            <a:pPr algn="ctr"/>
            <a:r>
              <a:rPr lang="en-US" sz="2800" b="1" dirty="0">
                <a:effectLst>
                  <a:outerShdw blurRad="38100" dist="38100" dir="2700000" algn="tl">
                    <a:srgbClr val="000000">
                      <a:alpha val="43137"/>
                    </a:srgbClr>
                  </a:outerShdw>
                </a:effectLst>
              </a:rPr>
              <a:t>mode</a:t>
            </a:r>
          </a:p>
        </p:txBody>
      </p:sp>
      <p:sp>
        <p:nvSpPr>
          <p:cNvPr id="322" name="ZoneTexte 321">
            <a:extLst>
              <a:ext uri="{FF2B5EF4-FFF2-40B4-BE49-F238E27FC236}">
                <a16:creationId xmlns:a16="http://schemas.microsoft.com/office/drawing/2014/main" id="{7F975FFB-DE54-485E-AF44-A4BFFB1DD58B}"/>
              </a:ext>
            </a:extLst>
          </p:cNvPr>
          <p:cNvSpPr txBox="1"/>
          <p:nvPr/>
        </p:nvSpPr>
        <p:spPr>
          <a:xfrm>
            <a:off x="23425980" y="16226206"/>
            <a:ext cx="3888117" cy="662189"/>
          </a:xfrm>
          <a:prstGeom prst="rect">
            <a:avLst/>
          </a:prstGeom>
          <a:solidFill>
            <a:schemeClr val="bg1"/>
          </a:solidFill>
          <a:ln>
            <a:solidFill>
              <a:schemeClr val="tx1"/>
            </a:solidFill>
          </a:ln>
        </p:spPr>
        <p:txBody>
          <a:bodyPr wrap="none" rtlCol="0">
            <a:spAutoFit/>
          </a:bodyPr>
          <a:lstStyle/>
          <a:p>
            <a:r>
              <a:rPr lang="en-US" sz="3600" dirty="0"/>
              <a:t>Behavior activation </a:t>
            </a:r>
          </a:p>
        </p:txBody>
      </p:sp>
      <p:cxnSp>
        <p:nvCxnSpPr>
          <p:cNvPr id="323" name="Connecteur droit 322">
            <a:extLst>
              <a:ext uri="{FF2B5EF4-FFF2-40B4-BE49-F238E27FC236}">
                <a16:creationId xmlns:a16="http://schemas.microsoft.com/office/drawing/2014/main" id="{0B9B67BF-C41F-4B5B-810B-58DF038C0272}"/>
              </a:ext>
            </a:extLst>
          </p:cNvPr>
          <p:cNvCxnSpPr>
            <a:cxnSpLocks/>
          </p:cNvCxnSpPr>
          <p:nvPr/>
        </p:nvCxnSpPr>
        <p:spPr>
          <a:xfrm flipV="1">
            <a:off x="27293003" y="17283595"/>
            <a:ext cx="0" cy="385652"/>
          </a:xfrm>
          <a:prstGeom prst="line">
            <a:avLst/>
          </a:prstGeom>
          <a:ln w="57150">
            <a:tailEnd type="ova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C57256B-0373-44A6-91B5-865E5D189462}"/>
              </a:ext>
            </a:extLst>
          </p:cNvPr>
          <p:cNvCxnSpPr>
            <a:cxnSpLocks/>
          </p:cNvCxnSpPr>
          <p:nvPr/>
        </p:nvCxnSpPr>
        <p:spPr>
          <a:xfrm flipH="1">
            <a:off x="23055456" y="17221649"/>
            <a:ext cx="2095594" cy="6933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25" name="ZoneTexte 324">
            <a:extLst>
              <a:ext uri="{FF2B5EF4-FFF2-40B4-BE49-F238E27FC236}">
                <a16:creationId xmlns:a16="http://schemas.microsoft.com/office/drawing/2014/main" id="{4063BCD6-FDCF-47AA-8F64-5DDB1CFA6BF1}"/>
              </a:ext>
            </a:extLst>
          </p:cNvPr>
          <p:cNvSpPr txBox="1"/>
          <p:nvPr/>
        </p:nvSpPr>
        <p:spPr>
          <a:xfrm>
            <a:off x="21411642" y="15650645"/>
            <a:ext cx="4795865" cy="662189"/>
          </a:xfrm>
          <a:prstGeom prst="rect">
            <a:avLst/>
          </a:prstGeom>
          <a:noFill/>
        </p:spPr>
        <p:txBody>
          <a:bodyPr wrap="none" rtlCol="0">
            <a:spAutoFit/>
          </a:bodyPr>
          <a:lstStyle/>
          <a:p>
            <a:r>
              <a:rPr lang="en-US" sz="3600" b="1" i="1" dirty="0"/>
              <a:t>Behavior selection level </a:t>
            </a:r>
          </a:p>
        </p:txBody>
      </p:sp>
      <p:sp>
        <p:nvSpPr>
          <p:cNvPr id="326" name="ZoneTexte 325">
            <a:extLst>
              <a:ext uri="{FF2B5EF4-FFF2-40B4-BE49-F238E27FC236}">
                <a16:creationId xmlns:a16="http://schemas.microsoft.com/office/drawing/2014/main" id="{516C4158-CC72-4F88-86D0-7402BF99F545}"/>
              </a:ext>
            </a:extLst>
          </p:cNvPr>
          <p:cNvSpPr txBox="1"/>
          <p:nvPr/>
        </p:nvSpPr>
        <p:spPr>
          <a:xfrm>
            <a:off x="22071653" y="21273078"/>
            <a:ext cx="2423137" cy="599122"/>
          </a:xfrm>
          <a:prstGeom prst="rect">
            <a:avLst/>
          </a:prstGeom>
          <a:solidFill>
            <a:srgbClr val="FFA7A7"/>
          </a:solidFill>
          <a:ln w="12700">
            <a:solidFill>
              <a:schemeClr val="tx1"/>
            </a:solidFill>
          </a:ln>
        </p:spPr>
        <p:txBody>
          <a:bodyPr wrap="square" rtlCol="0">
            <a:spAutoFit/>
          </a:bodyPr>
          <a:lstStyle/>
          <a:p>
            <a:pPr algn="ctr"/>
            <a:r>
              <a:rPr lang="en-US" sz="3200" dirty="0"/>
              <a:t>CAV model</a:t>
            </a:r>
          </a:p>
        </p:txBody>
      </p:sp>
      <p:sp>
        <p:nvSpPr>
          <p:cNvPr id="327" name="Rectangle 326">
            <a:extLst>
              <a:ext uri="{FF2B5EF4-FFF2-40B4-BE49-F238E27FC236}">
                <a16:creationId xmlns:a16="http://schemas.microsoft.com/office/drawing/2014/main" id="{9611A4C9-9295-4156-8603-8FECCC4A6561}"/>
              </a:ext>
            </a:extLst>
          </p:cNvPr>
          <p:cNvSpPr/>
          <p:nvPr/>
        </p:nvSpPr>
        <p:spPr>
          <a:xfrm>
            <a:off x="26163003" y="21176692"/>
            <a:ext cx="2408731" cy="817414"/>
          </a:xfrm>
          <a:prstGeom prst="rect">
            <a:avLst/>
          </a:prstGeom>
          <a:solidFill>
            <a:srgbClr val="FCF6BA"/>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28" name="ZoneTexte 327">
            <a:extLst>
              <a:ext uri="{FF2B5EF4-FFF2-40B4-BE49-F238E27FC236}">
                <a16:creationId xmlns:a16="http://schemas.microsoft.com/office/drawing/2014/main" id="{C8313EE1-5187-4B13-ABC9-2883B3FFD561}"/>
              </a:ext>
            </a:extLst>
          </p:cNvPr>
          <p:cNvSpPr txBox="1"/>
          <p:nvPr/>
        </p:nvSpPr>
        <p:spPr>
          <a:xfrm>
            <a:off x="26264623" y="21274245"/>
            <a:ext cx="2186433" cy="599122"/>
          </a:xfrm>
          <a:prstGeom prst="rect">
            <a:avLst/>
          </a:prstGeom>
          <a:noFill/>
        </p:spPr>
        <p:txBody>
          <a:bodyPr wrap="none" rtlCol="0">
            <a:spAutoFit/>
          </a:bodyPr>
          <a:lstStyle/>
          <a:p>
            <a:r>
              <a:rPr lang="en-US" sz="3200" dirty="0"/>
              <a:t>Control law </a:t>
            </a:r>
          </a:p>
        </p:txBody>
      </p:sp>
      <p:cxnSp>
        <p:nvCxnSpPr>
          <p:cNvPr id="329" name="Connecteur droit avec flèche 328">
            <a:extLst>
              <a:ext uri="{FF2B5EF4-FFF2-40B4-BE49-F238E27FC236}">
                <a16:creationId xmlns:a16="http://schemas.microsoft.com/office/drawing/2014/main" id="{04110451-E242-45BB-9A77-F5FAB376E035}"/>
              </a:ext>
            </a:extLst>
          </p:cNvPr>
          <p:cNvCxnSpPr>
            <a:cxnSpLocks/>
          </p:cNvCxnSpPr>
          <p:nvPr/>
        </p:nvCxnSpPr>
        <p:spPr>
          <a:xfrm>
            <a:off x="27068144" y="20721464"/>
            <a:ext cx="0" cy="468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Connecteur droit avec flèche 329">
            <a:extLst>
              <a:ext uri="{FF2B5EF4-FFF2-40B4-BE49-F238E27FC236}">
                <a16:creationId xmlns:a16="http://schemas.microsoft.com/office/drawing/2014/main" id="{667E687F-0817-4E3D-AF0A-EF7A640B8CBF}"/>
              </a:ext>
            </a:extLst>
          </p:cNvPr>
          <p:cNvCxnSpPr>
            <a:cxnSpLocks/>
            <a:stCxn id="327" idx="1"/>
            <a:endCxn id="326" idx="3"/>
          </p:cNvCxnSpPr>
          <p:nvPr/>
        </p:nvCxnSpPr>
        <p:spPr>
          <a:xfrm flipH="1" flipV="1">
            <a:off x="24494791" y="21572640"/>
            <a:ext cx="16682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1" name="ZoneTexte 330">
                <a:extLst>
                  <a:ext uri="{FF2B5EF4-FFF2-40B4-BE49-F238E27FC236}">
                    <a16:creationId xmlns:a16="http://schemas.microsoft.com/office/drawing/2014/main" id="{7058354D-0BD2-49CE-A270-6825B860C118}"/>
                  </a:ext>
                </a:extLst>
              </p:cNvPr>
              <p:cNvSpPr txBox="1"/>
              <p:nvPr/>
            </p:nvSpPr>
            <p:spPr>
              <a:xfrm>
                <a:off x="27068144" y="20528363"/>
                <a:ext cx="1295804" cy="662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𝑇</m:t>
                          </m:r>
                        </m:e>
                        <m:sub>
                          <m:r>
                            <a:rPr lang="fr-FR" sz="3600" b="0" i="1" smtClean="0">
                              <a:latin typeface="Cambria Math" panose="02040503050406030204" pitchFamily="18" charset="0"/>
                            </a:rPr>
                            <m:t>𝑑</m:t>
                          </m:r>
                        </m:sub>
                      </m:sSub>
                      <m:r>
                        <a:rPr lang="fr-FR" sz="3600" b="0" i="1" smtClean="0">
                          <a:latin typeface="Cambria Math" panose="02040503050406030204" pitchFamily="18" charset="0"/>
                        </a:rPr>
                        <m:t>, </m:t>
                      </m:r>
                      <m:r>
                        <a:rPr lang="fr-FR" sz="3600" b="0" i="1" smtClean="0">
                          <a:latin typeface="Cambria Math" panose="02040503050406030204" pitchFamily="18" charset="0"/>
                        </a:rPr>
                        <m:t>𝑣</m:t>
                      </m:r>
                      <m:r>
                        <a:rPr lang="fr-FR" sz="3600" b="0" i="1" smtClean="0">
                          <a:latin typeface="Cambria Math" panose="02040503050406030204" pitchFamily="18" charset="0"/>
                        </a:rPr>
                        <m:t> </m:t>
                      </m:r>
                    </m:oMath>
                  </m:oMathPara>
                </a14:m>
                <a:endParaRPr lang="en-US" sz="3600" dirty="0"/>
              </a:p>
            </p:txBody>
          </p:sp>
        </mc:Choice>
        <mc:Fallback>
          <p:sp>
            <p:nvSpPr>
              <p:cNvPr id="331" name="ZoneTexte 330">
                <a:extLst>
                  <a:ext uri="{FF2B5EF4-FFF2-40B4-BE49-F238E27FC236}">
                    <a16:creationId xmlns:a16="http://schemas.microsoft.com/office/drawing/2014/main" id="{7058354D-0BD2-49CE-A270-6825B860C118}"/>
                  </a:ext>
                </a:extLst>
              </p:cNvPr>
              <p:cNvSpPr txBox="1">
                <a:spLocks noRot="1" noChangeAspect="1" noMove="1" noResize="1" noEditPoints="1" noAdjustHandles="1" noChangeArrowheads="1" noChangeShapeType="1" noTextEdit="1"/>
              </p:cNvSpPr>
              <p:nvPr/>
            </p:nvSpPr>
            <p:spPr>
              <a:xfrm>
                <a:off x="27068144" y="20528363"/>
                <a:ext cx="1295804" cy="66218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2" name="ZoneTexte 331">
                <a:extLst>
                  <a:ext uri="{FF2B5EF4-FFF2-40B4-BE49-F238E27FC236}">
                    <a16:creationId xmlns:a16="http://schemas.microsoft.com/office/drawing/2014/main" id="{AAEF38A8-8BE2-4B21-AB6F-8E256E010C6E}"/>
                  </a:ext>
                </a:extLst>
              </p:cNvPr>
              <p:cNvSpPr txBox="1"/>
              <p:nvPr/>
            </p:nvSpPr>
            <p:spPr>
              <a:xfrm>
                <a:off x="25011469" y="20978802"/>
                <a:ext cx="968791" cy="662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ea typeface="Cambria Math" panose="02040503050406030204" pitchFamily="18" charset="0"/>
                        </a:rPr>
                        <m:t>𝜐</m:t>
                      </m:r>
                      <m:r>
                        <a:rPr lang="fr-FR" sz="3600" b="0" i="1" smtClean="0">
                          <a:latin typeface="Cambria Math" panose="02040503050406030204" pitchFamily="18" charset="0"/>
                          <a:ea typeface="Cambria Math" panose="02040503050406030204" pitchFamily="18" charset="0"/>
                        </a:rPr>
                        <m:t>, </m:t>
                      </m:r>
                      <m:r>
                        <a:rPr lang="fr-FR" sz="3600" b="0" i="1" smtClean="0">
                          <a:latin typeface="Cambria Math" panose="02040503050406030204" pitchFamily="18" charset="0"/>
                          <a:ea typeface="Cambria Math" panose="02040503050406030204" pitchFamily="18" charset="0"/>
                        </a:rPr>
                        <m:t>𝛿</m:t>
                      </m:r>
                    </m:oMath>
                  </m:oMathPara>
                </a14:m>
                <a:endParaRPr lang="en-US" sz="3600" dirty="0"/>
              </a:p>
            </p:txBody>
          </p:sp>
        </mc:Choice>
        <mc:Fallback>
          <p:sp>
            <p:nvSpPr>
              <p:cNvPr id="332" name="ZoneTexte 331">
                <a:extLst>
                  <a:ext uri="{FF2B5EF4-FFF2-40B4-BE49-F238E27FC236}">
                    <a16:creationId xmlns:a16="http://schemas.microsoft.com/office/drawing/2014/main" id="{AAEF38A8-8BE2-4B21-AB6F-8E256E010C6E}"/>
                  </a:ext>
                </a:extLst>
              </p:cNvPr>
              <p:cNvSpPr txBox="1">
                <a:spLocks noRot="1" noChangeAspect="1" noMove="1" noResize="1" noEditPoints="1" noAdjustHandles="1" noChangeArrowheads="1" noChangeShapeType="1" noTextEdit="1"/>
              </p:cNvSpPr>
              <p:nvPr/>
            </p:nvSpPr>
            <p:spPr>
              <a:xfrm>
                <a:off x="25011469" y="20978802"/>
                <a:ext cx="968791" cy="66218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3" name="ZoneTexte 332">
                <a:extLst>
                  <a:ext uri="{FF2B5EF4-FFF2-40B4-BE49-F238E27FC236}">
                    <a16:creationId xmlns:a16="http://schemas.microsoft.com/office/drawing/2014/main" id="{210AC022-851C-4DA7-852E-EE545FDB1F91}"/>
                  </a:ext>
                </a:extLst>
              </p:cNvPr>
              <p:cNvSpPr txBox="1"/>
              <p:nvPr/>
            </p:nvSpPr>
            <p:spPr>
              <a:xfrm>
                <a:off x="20786361" y="21566839"/>
                <a:ext cx="1353384" cy="717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𝑋</m:t>
                          </m:r>
                        </m:e>
                        <m:sub>
                          <m:r>
                            <a:rPr lang="fr-FR" sz="3600" b="0" i="1" smtClean="0">
                              <a:latin typeface="Cambria Math" panose="02040503050406030204" pitchFamily="18" charset="0"/>
                            </a:rPr>
                            <m:t>𝐶𝐴</m:t>
                          </m:r>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𝑉</m:t>
                              </m:r>
                            </m:e>
                            <m:sub>
                              <m:r>
                                <a:rPr lang="fr-FR" sz="3600" b="0" i="1" smtClean="0">
                                  <a:latin typeface="Cambria Math" panose="02040503050406030204" pitchFamily="18" charset="0"/>
                                </a:rPr>
                                <m:t>𝑖</m:t>
                              </m:r>
                            </m:sub>
                          </m:sSub>
                        </m:sub>
                      </m:sSub>
                    </m:oMath>
                  </m:oMathPara>
                </a14:m>
                <a:endParaRPr lang="en-US" sz="3600" dirty="0"/>
              </a:p>
            </p:txBody>
          </p:sp>
        </mc:Choice>
        <mc:Fallback>
          <p:sp>
            <p:nvSpPr>
              <p:cNvPr id="333" name="ZoneTexte 332">
                <a:extLst>
                  <a:ext uri="{FF2B5EF4-FFF2-40B4-BE49-F238E27FC236}">
                    <a16:creationId xmlns:a16="http://schemas.microsoft.com/office/drawing/2014/main" id="{210AC022-851C-4DA7-852E-EE545FDB1F91}"/>
                  </a:ext>
                </a:extLst>
              </p:cNvPr>
              <p:cNvSpPr txBox="1">
                <a:spLocks noRot="1" noChangeAspect="1" noMove="1" noResize="1" noEditPoints="1" noAdjustHandles="1" noChangeArrowheads="1" noChangeShapeType="1" noTextEdit="1"/>
              </p:cNvSpPr>
              <p:nvPr/>
            </p:nvSpPr>
            <p:spPr>
              <a:xfrm>
                <a:off x="20786361" y="21566839"/>
                <a:ext cx="1353384" cy="717568"/>
              </a:xfrm>
              <a:prstGeom prst="rect">
                <a:avLst/>
              </a:prstGeom>
              <a:blipFill>
                <a:blip r:embed="rId10"/>
                <a:stretch>
                  <a:fillRect/>
                </a:stretch>
              </a:blipFill>
            </p:spPr>
            <p:txBody>
              <a:bodyPr/>
              <a:lstStyle/>
              <a:p>
                <a:r>
                  <a:rPr lang="en-US">
                    <a:noFill/>
                  </a:rPr>
                  <a:t> </a:t>
                </a:r>
              </a:p>
            </p:txBody>
          </p:sp>
        </mc:Fallback>
      </mc:AlternateContent>
      <p:cxnSp>
        <p:nvCxnSpPr>
          <p:cNvPr id="337" name="Connecteur droit 336">
            <a:extLst>
              <a:ext uri="{FF2B5EF4-FFF2-40B4-BE49-F238E27FC236}">
                <a16:creationId xmlns:a16="http://schemas.microsoft.com/office/drawing/2014/main" id="{2A2028CD-49E5-4714-8780-9CD5C4758725}"/>
              </a:ext>
            </a:extLst>
          </p:cNvPr>
          <p:cNvCxnSpPr>
            <a:cxnSpLocks/>
          </p:cNvCxnSpPr>
          <p:nvPr/>
        </p:nvCxnSpPr>
        <p:spPr>
          <a:xfrm>
            <a:off x="25465944" y="18073810"/>
            <a:ext cx="935512" cy="0"/>
          </a:xfrm>
          <a:prstGeom prst="line">
            <a:avLst/>
          </a:prstGeom>
          <a:ln w="7620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C2C1F8DF-5B98-457D-AFE7-34B1FC831E6D}"/>
              </a:ext>
            </a:extLst>
          </p:cNvPr>
          <p:cNvCxnSpPr>
            <a:cxnSpLocks/>
          </p:cNvCxnSpPr>
          <p:nvPr/>
        </p:nvCxnSpPr>
        <p:spPr>
          <a:xfrm>
            <a:off x="25453029" y="18035709"/>
            <a:ext cx="8482" cy="1692000"/>
          </a:xfrm>
          <a:prstGeom prst="line">
            <a:avLst/>
          </a:prstGeom>
          <a:ln w="7620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39" name="ZoneTexte 338">
            <a:extLst>
              <a:ext uri="{FF2B5EF4-FFF2-40B4-BE49-F238E27FC236}">
                <a16:creationId xmlns:a16="http://schemas.microsoft.com/office/drawing/2014/main" id="{E5BF6A43-3062-4AEE-A93B-D1BCF25E4E69}"/>
              </a:ext>
            </a:extLst>
          </p:cNvPr>
          <p:cNvSpPr txBox="1"/>
          <p:nvPr/>
        </p:nvSpPr>
        <p:spPr>
          <a:xfrm rot="16200000">
            <a:off x="24249022" y="18461896"/>
            <a:ext cx="1506503" cy="830997"/>
          </a:xfrm>
          <a:prstGeom prst="rect">
            <a:avLst/>
          </a:prstGeom>
          <a:noFill/>
          <a:ln cmpd="sng">
            <a:noFill/>
            <a:prstDash val="solid"/>
          </a:ln>
        </p:spPr>
        <p:txBody>
          <a:bodyPr wrap="none" rtlCol="0">
            <a:spAutoFit/>
          </a:bodyPr>
          <a:lstStyle/>
          <a:p>
            <a:pPr algn="ctr"/>
            <a:r>
              <a:rPr lang="en-US" sz="2400" b="1" i="1" dirty="0">
                <a:solidFill>
                  <a:srgbClr val="FF0000"/>
                </a:solidFill>
              </a:rPr>
              <a:t>Passing</a:t>
            </a:r>
          </a:p>
          <a:p>
            <a:pPr algn="ctr"/>
            <a:r>
              <a:rPr lang="en-US" sz="2400" b="1" i="1" dirty="0">
                <a:solidFill>
                  <a:srgbClr val="FF0000"/>
                </a:solidFill>
              </a:rPr>
              <a:t> sequence </a:t>
            </a:r>
          </a:p>
        </p:txBody>
      </p:sp>
      <p:cxnSp>
        <p:nvCxnSpPr>
          <p:cNvPr id="352" name="Connecteur droit 351">
            <a:extLst>
              <a:ext uri="{FF2B5EF4-FFF2-40B4-BE49-F238E27FC236}">
                <a16:creationId xmlns:a16="http://schemas.microsoft.com/office/drawing/2014/main" id="{C63F73CC-A0A6-4C2C-8418-67E7CE38BE08}"/>
              </a:ext>
            </a:extLst>
          </p:cNvPr>
          <p:cNvCxnSpPr>
            <a:cxnSpLocks/>
          </p:cNvCxnSpPr>
          <p:nvPr/>
        </p:nvCxnSpPr>
        <p:spPr>
          <a:xfrm flipH="1">
            <a:off x="25447692" y="19688645"/>
            <a:ext cx="486009" cy="0"/>
          </a:xfrm>
          <a:prstGeom prst="line">
            <a:avLst/>
          </a:prstGeom>
          <a:ln w="76200" cmpd="sng">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Connecteur droit 333">
            <a:extLst>
              <a:ext uri="{FF2B5EF4-FFF2-40B4-BE49-F238E27FC236}">
                <a16:creationId xmlns:a16="http://schemas.microsoft.com/office/drawing/2014/main" id="{30CD177F-8C79-4BD2-AA0F-93BD36B5F19F}"/>
              </a:ext>
            </a:extLst>
          </p:cNvPr>
          <p:cNvCxnSpPr>
            <a:cxnSpLocks/>
          </p:cNvCxnSpPr>
          <p:nvPr/>
        </p:nvCxnSpPr>
        <p:spPr>
          <a:xfrm>
            <a:off x="21035622" y="20560809"/>
            <a:ext cx="0" cy="1024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6530B162-8124-4E87-90A5-20407AB68290}"/>
              </a:ext>
            </a:extLst>
          </p:cNvPr>
          <p:cNvCxnSpPr>
            <a:cxnSpLocks/>
          </p:cNvCxnSpPr>
          <p:nvPr/>
        </p:nvCxnSpPr>
        <p:spPr>
          <a:xfrm flipV="1">
            <a:off x="21003156" y="21611876"/>
            <a:ext cx="10521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ZoneTexte 335">
            <a:extLst>
              <a:ext uri="{FF2B5EF4-FFF2-40B4-BE49-F238E27FC236}">
                <a16:creationId xmlns:a16="http://schemas.microsoft.com/office/drawing/2014/main" id="{73F67868-5729-41D5-8EC0-3C8A23E11B36}"/>
              </a:ext>
            </a:extLst>
          </p:cNvPr>
          <p:cNvSpPr txBox="1"/>
          <p:nvPr/>
        </p:nvSpPr>
        <p:spPr>
          <a:xfrm>
            <a:off x="21418557" y="13321743"/>
            <a:ext cx="4326184" cy="662189"/>
          </a:xfrm>
          <a:prstGeom prst="rect">
            <a:avLst/>
          </a:prstGeom>
          <a:noFill/>
        </p:spPr>
        <p:txBody>
          <a:bodyPr wrap="none" rtlCol="0">
            <a:spAutoFit/>
          </a:bodyPr>
          <a:lstStyle/>
          <a:p>
            <a:r>
              <a:rPr lang="en-US" sz="3600" b="1" i="1" dirty="0"/>
              <a:t>Decision making level</a:t>
            </a:r>
          </a:p>
        </p:txBody>
      </p:sp>
      <p:sp>
        <p:nvSpPr>
          <p:cNvPr id="340" name="Rectangle 339">
            <a:extLst>
              <a:ext uri="{FF2B5EF4-FFF2-40B4-BE49-F238E27FC236}">
                <a16:creationId xmlns:a16="http://schemas.microsoft.com/office/drawing/2014/main" id="{4C127F3B-B6EF-419D-BB3C-51F01682BDC2}"/>
              </a:ext>
            </a:extLst>
          </p:cNvPr>
          <p:cNvSpPr/>
          <p:nvPr/>
        </p:nvSpPr>
        <p:spPr>
          <a:xfrm>
            <a:off x="25821711" y="17593519"/>
            <a:ext cx="3028651" cy="868545"/>
          </a:xfrm>
          <a:prstGeom prst="rect">
            <a:avLst/>
          </a:prstGeom>
          <a:solidFill>
            <a:srgbClr val="B8DFE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sp>
        <p:nvSpPr>
          <p:cNvPr id="341" name="ZoneTexte 340">
            <a:extLst>
              <a:ext uri="{FF2B5EF4-FFF2-40B4-BE49-F238E27FC236}">
                <a16:creationId xmlns:a16="http://schemas.microsoft.com/office/drawing/2014/main" id="{85882DBD-6AF7-4DEE-8F24-319778501944}"/>
              </a:ext>
            </a:extLst>
          </p:cNvPr>
          <p:cNvSpPr txBox="1"/>
          <p:nvPr/>
        </p:nvSpPr>
        <p:spPr>
          <a:xfrm>
            <a:off x="25795799" y="17515330"/>
            <a:ext cx="2938456" cy="977514"/>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rPr>
              <a:t>Cooperation</a:t>
            </a:r>
          </a:p>
          <a:p>
            <a:pPr algn="ctr"/>
            <a:r>
              <a:rPr lang="en-US" sz="2800" b="1" dirty="0">
                <a:effectLst>
                  <a:outerShdw blurRad="38100" dist="38100" dir="2700000" algn="tl">
                    <a:srgbClr val="000000">
                      <a:alpha val="43137"/>
                    </a:srgbClr>
                  </a:outerShdw>
                </a:effectLst>
              </a:rPr>
              <a:t> mode </a:t>
            </a:r>
          </a:p>
        </p:txBody>
      </p:sp>
      <p:sp>
        <p:nvSpPr>
          <p:cNvPr id="344" name="Rectangle 343">
            <a:extLst>
              <a:ext uri="{FF2B5EF4-FFF2-40B4-BE49-F238E27FC236}">
                <a16:creationId xmlns:a16="http://schemas.microsoft.com/office/drawing/2014/main" id="{5DD5D128-FB41-428A-8481-2F4C3FBB820D}"/>
              </a:ext>
            </a:extLst>
          </p:cNvPr>
          <p:cNvSpPr/>
          <p:nvPr/>
        </p:nvSpPr>
        <p:spPr>
          <a:xfrm>
            <a:off x="25925623" y="19272015"/>
            <a:ext cx="2721725" cy="868545"/>
          </a:xfrm>
          <a:prstGeom prst="rect">
            <a:avLst/>
          </a:prstGeom>
          <a:solidFill>
            <a:srgbClr val="3584CB"/>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45" name="ZoneTexte 344">
            <a:extLst>
              <a:ext uri="{FF2B5EF4-FFF2-40B4-BE49-F238E27FC236}">
                <a16:creationId xmlns:a16="http://schemas.microsoft.com/office/drawing/2014/main" id="{B19883D3-B9C2-45C3-9860-B742B388C4F6}"/>
              </a:ext>
            </a:extLst>
          </p:cNvPr>
          <p:cNvSpPr txBox="1"/>
          <p:nvPr/>
        </p:nvSpPr>
        <p:spPr>
          <a:xfrm>
            <a:off x="26566629" y="19365056"/>
            <a:ext cx="1505348" cy="646331"/>
          </a:xfrm>
          <a:prstGeom prst="rect">
            <a:avLst/>
          </a:prstGeom>
          <a:noFill/>
        </p:spPr>
        <p:txBody>
          <a:bodyPr wrap="none" rtlCol="0">
            <a:spAutoFit/>
          </a:bodyPr>
          <a:lstStyle/>
          <a:p>
            <a:pPr algn="ctr"/>
            <a:r>
              <a:rPr lang="en-US" sz="3600" b="1" dirty="0">
                <a:effectLst>
                  <a:outerShdw blurRad="38100" dist="38100" dir="2700000" algn="tl">
                    <a:srgbClr val="000000">
                      <a:alpha val="43137"/>
                    </a:srgbClr>
                  </a:outerShdw>
                </a:effectLst>
              </a:rPr>
              <a:t>CORM </a:t>
            </a:r>
          </a:p>
        </p:txBody>
      </p:sp>
      <p:cxnSp>
        <p:nvCxnSpPr>
          <p:cNvPr id="353" name="Connecteur droit avec flèche 352">
            <a:extLst>
              <a:ext uri="{FF2B5EF4-FFF2-40B4-BE49-F238E27FC236}">
                <a16:creationId xmlns:a16="http://schemas.microsoft.com/office/drawing/2014/main" id="{D55F38D3-3019-4E34-90BB-E38F6B08C9D4}"/>
              </a:ext>
            </a:extLst>
          </p:cNvPr>
          <p:cNvCxnSpPr>
            <a:cxnSpLocks/>
          </p:cNvCxnSpPr>
          <p:nvPr/>
        </p:nvCxnSpPr>
        <p:spPr>
          <a:xfrm>
            <a:off x="27281714" y="18453871"/>
            <a:ext cx="0" cy="7961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EB82B5D8-B242-4945-9921-13B95A03EC49}"/>
              </a:ext>
            </a:extLst>
          </p:cNvPr>
          <p:cNvSpPr/>
          <p:nvPr/>
        </p:nvSpPr>
        <p:spPr>
          <a:xfrm flipV="1">
            <a:off x="29085990" y="17793758"/>
            <a:ext cx="615553" cy="2132507"/>
          </a:xfrm>
          <a:prstGeom prst="rect">
            <a:avLst/>
          </a:prstGeom>
        </p:spPr>
        <p:txBody>
          <a:bodyPr vert="vert270" wrap="none">
            <a:spAutoFit/>
          </a:bodyPr>
          <a:lstStyle/>
          <a:p>
            <a:r>
              <a:rPr lang="en-US" sz="2800" b="1" i="1" dirty="0">
                <a:solidFill>
                  <a:srgbClr val="0000FF"/>
                </a:solidFill>
              </a:rPr>
              <a:t>Scenario data</a:t>
            </a:r>
            <a:endParaRPr lang="en-US" sz="2800" dirty="0">
              <a:solidFill>
                <a:srgbClr val="0000FF"/>
              </a:solidFill>
            </a:endParaRPr>
          </a:p>
        </p:txBody>
      </p:sp>
      <p:cxnSp>
        <p:nvCxnSpPr>
          <p:cNvPr id="356" name="Connecteur droit 355">
            <a:extLst>
              <a:ext uri="{FF2B5EF4-FFF2-40B4-BE49-F238E27FC236}">
                <a16:creationId xmlns:a16="http://schemas.microsoft.com/office/drawing/2014/main" id="{CDD83A4B-0512-4974-9377-1DEDE83C2D65}"/>
              </a:ext>
            </a:extLst>
          </p:cNvPr>
          <p:cNvCxnSpPr>
            <a:cxnSpLocks/>
          </p:cNvCxnSpPr>
          <p:nvPr/>
        </p:nvCxnSpPr>
        <p:spPr>
          <a:xfrm>
            <a:off x="29107303" y="18052930"/>
            <a:ext cx="0" cy="1648931"/>
          </a:xfrm>
          <a:prstGeom prst="line">
            <a:avLst/>
          </a:prstGeom>
          <a:ln w="38100" cmpd="thinThick">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7" name="Connecteur droit 356">
            <a:extLst>
              <a:ext uri="{FF2B5EF4-FFF2-40B4-BE49-F238E27FC236}">
                <a16:creationId xmlns:a16="http://schemas.microsoft.com/office/drawing/2014/main" id="{0AA69FB2-3D33-44CB-976D-8883CA59146D}"/>
              </a:ext>
            </a:extLst>
          </p:cNvPr>
          <p:cNvCxnSpPr>
            <a:cxnSpLocks/>
          </p:cNvCxnSpPr>
          <p:nvPr/>
        </p:nvCxnSpPr>
        <p:spPr>
          <a:xfrm>
            <a:off x="28868366" y="18058443"/>
            <a:ext cx="238937" cy="15367"/>
          </a:xfrm>
          <a:prstGeom prst="line">
            <a:avLst/>
          </a:prstGeom>
          <a:ln w="38100" cmpd="thinThick">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Connecteur droit 357">
            <a:extLst>
              <a:ext uri="{FF2B5EF4-FFF2-40B4-BE49-F238E27FC236}">
                <a16:creationId xmlns:a16="http://schemas.microsoft.com/office/drawing/2014/main" id="{04B83F01-0DA3-4642-A0AC-20B0A2032C2A}"/>
              </a:ext>
            </a:extLst>
          </p:cNvPr>
          <p:cNvCxnSpPr>
            <a:cxnSpLocks/>
            <a:endCxn id="344" idx="3"/>
          </p:cNvCxnSpPr>
          <p:nvPr/>
        </p:nvCxnSpPr>
        <p:spPr>
          <a:xfrm flipH="1" flipV="1">
            <a:off x="28647348" y="19706288"/>
            <a:ext cx="459955" cy="4303"/>
          </a:xfrm>
          <a:prstGeom prst="line">
            <a:avLst/>
          </a:prstGeom>
          <a:ln w="38100" cmpd="thinThick">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Connecteur droit avec flèche 358">
            <a:extLst>
              <a:ext uri="{FF2B5EF4-FFF2-40B4-BE49-F238E27FC236}">
                <a16:creationId xmlns:a16="http://schemas.microsoft.com/office/drawing/2014/main" id="{891D9D66-EF7F-4EB0-A95D-0632440C5C2A}"/>
              </a:ext>
            </a:extLst>
          </p:cNvPr>
          <p:cNvCxnSpPr>
            <a:cxnSpLocks/>
          </p:cNvCxnSpPr>
          <p:nvPr/>
        </p:nvCxnSpPr>
        <p:spPr>
          <a:xfrm>
            <a:off x="21011559" y="20554405"/>
            <a:ext cx="3955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0" name="Arc 359">
            <a:extLst>
              <a:ext uri="{FF2B5EF4-FFF2-40B4-BE49-F238E27FC236}">
                <a16:creationId xmlns:a16="http://schemas.microsoft.com/office/drawing/2014/main" id="{70E810DF-B8EE-48E4-B2C3-FFF42A0FBBE5}"/>
              </a:ext>
            </a:extLst>
          </p:cNvPr>
          <p:cNvSpPr/>
          <p:nvPr/>
        </p:nvSpPr>
        <p:spPr>
          <a:xfrm rot="20640064" flipH="1" flipV="1">
            <a:off x="24085964" y="16225524"/>
            <a:ext cx="1232094" cy="1206115"/>
          </a:xfrm>
          <a:prstGeom prst="arc">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grpSp>
        <p:nvGrpSpPr>
          <p:cNvPr id="39" name="Groupe 38">
            <a:extLst>
              <a:ext uri="{FF2B5EF4-FFF2-40B4-BE49-F238E27FC236}">
                <a16:creationId xmlns:a16="http://schemas.microsoft.com/office/drawing/2014/main" id="{C1AF7954-2D94-4680-865A-99408342D51E}"/>
              </a:ext>
            </a:extLst>
          </p:cNvPr>
          <p:cNvGrpSpPr/>
          <p:nvPr/>
        </p:nvGrpSpPr>
        <p:grpSpPr>
          <a:xfrm>
            <a:off x="483700" y="24769848"/>
            <a:ext cx="13594580" cy="4802131"/>
            <a:chOff x="124473" y="24334995"/>
            <a:chExt cx="13594580" cy="4802131"/>
          </a:xfrm>
        </p:grpSpPr>
        <p:pic>
          <p:nvPicPr>
            <p:cNvPr id="5" name="Graphique 4">
              <a:extLst>
                <a:ext uri="{FF2B5EF4-FFF2-40B4-BE49-F238E27FC236}">
                  <a16:creationId xmlns:a16="http://schemas.microsoft.com/office/drawing/2014/main" id="{CDAD02B9-2CD1-46D7-A953-8FEE9F3837F2}"/>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9180" t="28286" r="9077" b="27522"/>
            <a:stretch/>
          </p:blipFill>
          <p:spPr>
            <a:xfrm>
              <a:off x="124473" y="24334995"/>
              <a:ext cx="13594580" cy="3960000"/>
            </a:xfrm>
            <a:prstGeom prst="rect">
              <a:avLst/>
            </a:prstGeom>
          </p:spPr>
        </p:pic>
        <p:sp>
          <p:nvSpPr>
            <p:cNvPr id="22" name="ZoneTexte 21">
              <a:extLst>
                <a:ext uri="{FF2B5EF4-FFF2-40B4-BE49-F238E27FC236}">
                  <a16:creationId xmlns:a16="http://schemas.microsoft.com/office/drawing/2014/main" id="{DCB1AA79-C4AE-41FD-8E7C-9162B7B2B8E8}"/>
                </a:ext>
              </a:extLst>
            </p:cNvPr>
            <p:cNvSpPr txBox="1"/>
            <p:nvPr/>
          </p:nvSpPr>
          <p:spPr>
            <a:xfrm>
              <a:off x="629109" y="27936797"/>
              <a:ext cx="13089943" cy="1200329"/>
            </a:xfrm>
            <a:prstGeom prst="rect">
              <a:avLst/>
            </a:prstGeom>
            <a:noFill/>
          </p:spPr>
          <p:txBody>
            <a:bodyPr wrap="square" rtlCol="0">
              <a:spAutoFit/>
            </a:bodyPr>
            <a:lstStyle/>
            <a:p>
              <a:pPr algn="just"/>
              <a:r>
                <a:rPr lang="en-US" sz="2400" b="1" i="1" dirty="0">
                  <a:solidFill>
                    <a:srgbClr val="00B050"/>
                  </a:solidFill>
                </a:rPr>
                <a:t>(a):</a:t>
              </a:r>
              <a:r>
                <a:rPr lang="en-US" sz="2400" b="1" i="1" dirty="0">
                  <a:solidFill>
                    <a:srgbClr val="0000E6"/>
                  </a:solidFill>
                </a:rPr>
                <a:t> </a:t>
              </a:r>
              <a:r>
                <a:rPr lang="en-US" sz="2400" b="1" dirty="0"/>
                <a:t>T=0s, initial configuration of the formation,  </a:t>
              </a:r>
              <a:r>
                <a:rPr lang="en-US" sz="2400" dirty="0"/>
                <a:t>the CAVs under the communication range of the RSU form a formation using the virtual structure formalism in [1] [2] in the presence of a cooperation protocol between the vehicles.  </a:t>
              </a:r>
            </a:p>
          </p:txBody>
        </p:sp>
        <p:grpSp>
          <p:nvGrpSpPr>
            <p:cNvPr id="29" name="Groupe 28">
              <a:extLst>
                <a:ext uri="{FF2B5EF4-FFF2-40B4-BE49-F238E27FC236}">
                  <a16:creationId xmlns:a16="http://schemas.microsoft.com/office/drawing/2014/main" id="{1454C184-2BEE-4D3D-BF26-F78D9C5E2ED2}"/>
                </a:ext>
              </a:extLst>
            </p:cNvPr>
            <p:cNvGrpSpPr/>
            <p:nvPr/>
          </p:nvGrpSpPr>
          <p:grpSpPr>
            <a:xfrm>
              <a:off x="12648270" y="25488036"/>
              <a:ext cx="914400" cy="997527"/>
              <a:chOff x="13257870" y="25526136"/>
              <a:chExt cx="914400" cy="997527"/>
            </a:xfrm>
          </p:grpSpPr>
          <p:sp>
            <p:nvSpPr>
              <p:cNvPr id="24" name="Rectangle 23">
                <a:extLst>
                  <a:ext uri="{FF2B5EF4-FFF2-40B4-BE49-F238E27FC236}">
                    <a16:creationId xmlns:a16="http://schemas.microsoft.com/office/drawing/2014/main" id="{EDEE8F77-1A08-4E1B-B57C-609C5E14053D}"/>
                  </a:ext>
                </a:extLst>
              </p:cNvPr>
              <p:cNvSpPr/>
              <p:nvPr/>
            </p:nvSpPr>
            <p:spPr>
              <a:xfrm>
                <a:off x="13623577" y="26235663"/>
                <a:ext cx="187673" cy="28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que 26" descr="WiFi">
                <a:extLst>
                  <a:ext uri="{FF2B5EF4-FFF2-40B4-BE49-F238E27FC236}">
                    <a16:creationId xmlns:a16="http://schemas.microsoft.com/office/drawing/2014/main" id="{B5BDCF63-E71E-4812-BE12-994CFBCAD54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257870" y="25526136"/>
                <a:ext cx="914400" cy="914400"/>
              </a:xfrm>
              <a:prstGeom prst="rect">
                <a:avLst/>
              </a:prstGeom>
            </p:spPr>
          </p:pic>
        </p:grpSp>
        <p:sp>
          <p:nvSpPr>
            <p:cNvPr id="28" name="ZoneTexte 27">
              <a:extLst>
                <a:ext uri="{FF2B5EF4-FFF2-40B4-BE49-F238E27FC236}">
                  <a16:creationId xmlns:a16="http://schemas.microsoft.com/office/drawing/2014/main" id="{53EADA1E-6CA7-43C2-8906-37A33B6E2BDF}"/>
                </a:ext>
              </a:extLst>
            </p:cNvPr>
            <p:cNvSpPr txBox="1"/>
            <p:nvPr/>
          </p:nvSpPr>
          <p:spPr>
            <a:xfrm>
              <a:off x="12187435" y="26078200"/>
              <a:ext cx="787075" cy="523220"/>
            </a:xfrm>
            <a:prstGeom prst="rect">
              <a:avLst/>
            </a:prstGeom>
            <a:noFill/>
          </p:spPr>
          <p:txBody>
            <a:bodyPr wrap="none" rtlCol="0">
              <a:spAutoFit/>
            </a:bodyPr>
            <a:lstStyle/>
            <a:p>
              <a:r>
                <a:rPr lang="en-US" sz="2800" b="1" dirty="0">
                  <a:solidFill>
                    <a:schemeClr val="tx1">
                      <a:lumMod val="50000"/>
                      <a:lumOff val="50000"/>
                    </a:schemeClr>
                  </a:solidFill>
                </a:rPr>
                <a:t>RSU</a:t>
              </a:r>
            </a:p>
          </p:txBody>
        </p:sp>
      </p:grpSp>
      <p:grpSp>
        <p:nvGrpSpPr>
          <p:cNvPr id="480" name="Groupe 479">
            <a:extLst>
              <a:ext uri="{FF2B5EF4-FFF2-40B4-BE49-F238E27FC236}">
                <a16:creationId xmlns:a16="http://schemas.microsoft.com/office/drawing/2014/main" id="{BD893C32-E01A-4C4E-BB91-8115649518B8}"/>
              </a:ext>
            </a:extLst>
          </p:cNvPr>
          <p:cNvGrpSpPr/>
          <p:nvPr/>
        </p:nvGrpSpPr>
        <p:grpSpPr>
          <a:xfrm>
            <a:off x="453834" y="33016954"/>
            <a:ext cx="13578793" cy="3944224"/>
            <a:chOff x="477897" y="33151306"/>
            <a:chExt cx="13578793" cy="3944224"/>
          </a:xfrm>
        </p:grpSpPr>
        <p:grpSp>
          <p:nvGrpSpPr>
            <p:cNvPr id="41" name="Groupe 40">
              <a:extLst>
                <a:ext uri="{FF2B5EF4-FFF2-40B4-BE49-F238E27FC236}">
                  <a16:creationId xmlns:a16="http://schemas.microsoft.com/office/drawing/2014/main" id="{7FC77E6B-4528-4A1E-87C3-13C9F06C141A}"/>
                </a:ext>
              </a:extLst>
            </p:cNvPr>
            <p:cNvGrpSpPr/>
            <p:nvPr/>
          </p:nvGrpSpPr>
          <p:grpSpPr>
            <a:xfrm>
              <a:off x="477897" y="33151306"/>
              <a:ext cx="13578793" cy="2647702"/>
              <a:chOff x="118670" y="33790842"/>
              <a:chExt cx="13578793" cy="2647702"/>
            </a:xfrm>
          </p:grpSpPr>
          <p:pic>
            <p:nvPicPr>
              <p:cNvPr id="38" name="Graphique 37">
                <a:extLst>
                  <a:ext uri="{FF2B5EF4-FFF2-40B4-BE49-F238E27FC236}">
                    <a16:creationId xmlns:a16="http://schemas.microsoft.com/office/drawing/2014/main" id="{1D9E9D8A-F883-4C08-911D-BE85439B3B24}"/>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9161" t="41420" r="9053" b="30933"/>
              <a:stretch/>
            </p:blipFill>
            <p:spPr>
              <a:xfrm>
                <a:off x="118670" y="33954544"/>
                <a:ext cx="13578793" cy="2484000"/>
              </a:xfrm>
              <a:prstGeom prst="rect">
                <a:avLst/>
              </a:prstGeom>
            </p:spPr>
          </p:pic>
          <p:grpSp>
            <p:nvGrpSpPr>
              <p:cNvPr id="146" name="Groupe 145">
                <a:extLst>
                  <a:ext uri="{FF2B5EF4-FFF2-40B4-BE49-F238E27FC236}">
                    <a16:creationId xmlns:a16="http://schemas.microsoft.com/office/drawing/2014/main" id="{F25602BF-6593-49E6-885C-78A89650C2D6}"/>
                  </a:ext>
                </a:extLst>
              </p:cNvPr>
              <p:cNvGrpSpPr/>
              <p:nvPr/>
            </p:nvGrpSpPr>
            <p:grpSpPr>
              <a:xfrm>
                <a:off x="7197699" y="33790842"/>
                <a:ext cx="914400" cy="997080"/>
                <a:chOff x="13257870" y="25740047"/>
                <a:chExt cx="914400" cy="997080"/>
              </a:xfrm>
            </p:grpSpPr>
            <p:sp>
              <p:nvSpPr>
                <p:cNvPr id="147" name="Rectangle 146">
                  <a:extLst>
                    <a:ext uri="{FF2B5EF4-FFF2-40B4-BE49-F238E27FC236}">
                      <a16:creationId xmlns:a16="http://schemas.microsoft.com/office/drawing/2014/main" id="{B253BC55-8426-4D54-BAF7-276C46BE54AF}"/>
                    </a:ext>
                  </a:extLst>
                </p:cNvPr>
                <p:cNvSpPr/>
                <p:nvPr/>
              </p:nvSpPr>
              <p:spPr>
                <a:xfrm>
                  <a:off x="13623577" y="26449127"/>
                  <a:ext cx="187673" cy="28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8" name="Graphique 147" descr="WiFi">
                  <a:extLst>
                    <a:ext uri="{FF2B5EF4-FFF2-40B4-BE49-F238E27FC236}">
                      <a16:creationId xmlns:a16="http://schemas.microsoft.com/office/drawing/2014/main" id="{F6BCC921-9AA5-4E0E-BA66-49FCC228236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257870" y="25740047"/>
                  <a:ext cx="914400" cy="914400"/>
                </a:xfrm>
                <a:prstGeom prst="rect">
                  <a:avLst/>
                </a:prstGeom>
              </p:spPr>
            </p:pic>
          </p:grpSp>
        </p:grpSp>
        <p:sp>
          <p:nvSpPr>
            <p:cNvPr id="158" name="ZoneTexte 157">
              <a:extLst>
                <a:ext uri="{FF2B5EF4-FFF2-40B4-BE49-F238E27FC236}">
                  <a16:creationId xmlns:a16="http://schemas.microsoft.com/office/drawing/2014/main" id="{DAF43D05-46BD-4DC6-85F1-6E4F0030934C}"/>
                </a:ext>
              </a:extLst>
            </p:cNvPr>
            <p:cNvSpPr txBox="1"/>
            <p:nvPr/>
          </p:nvSpPr>
          <p:spPr>
            <a:xfrm>
              <a:off x="894897" y="35525870"/>
              <a:ext cx="13089943" cy="1569660"/>
            </a:xfrm>
            <a:prstGeom prst="rect">
              <a:avLst/>
            </a:prstGeom>
            <a:noFill/>
          </p:spPr>
          <p:txBody>
            <a:bodyPr wrap="square" rtlCol="0">
              <a:spAutoFit/>
            </a:bodyPr>
            <a:lstStyle/>
            <a:p>
              <a:pPr algn="just"/>
              <a:r>
                <a:rPr lang="en-US" sz="2400" b="1" i="1" dirty="0">
                  <a:solidFill>
                    <a:srgbClr val="0000E6"/>
                  </a:solidFill>
                </a:rPr>
                <a:t>(b.2): </a:t>
              </a:r>
              <a:r>
                <a:rPr lang="en-US" sz="2400" b="1" dirty="0"/>
                <a:t>T=3,6s, snapshot of the on-ramp merging scenario performed with cooperation,  </a:t>
              </a:r>
              <a:r>
                <a:rPr lang="en-US" sz="2400" dirty="0"/>
                <a:t>thanks to the cooperative decision making (Cf. Figure 2), the CAV3 merges between CAV4 and CAV5. According to the decided passing sequence the formation was reconfigured during the merging maneuver safely using the CORM algorithm [1]. Consequently, the collision between CAV</a:t>
              </a:r>
              <a:r>
                <a:rPr lang="en-US" sz="2400" baseline="-25000" dirty="0"/>
                <a:t>3</a:t>
              </a:r>
              <a:r>
                <a:rPr lang="en-US" sz="2400" dirty="0"/>
                <a:t> and CAV</a:t>
              </a:r>
              <a:r>
                <a:rPr lang="en-US" sz="2400" baseline="-25000" dirty="0"/>
                <a:t>4 </a:t>
              </a:r>
              <a:r>
                <a:rPr lang="en-US" sz="2400" dirty="0"/>
                <a:t>is avoided. </a:t>
              </a:r>
            </a:p>
          </p:txBody>
        </p:sp>
      </p:grpSp>
      <p:grpSp>
        <p:nvGrpSpPr>
          <p:cNvPr id="481" name="Groupe 480">
            <a:extLst>
              <a:ext uri="{FF2B5EF4-FFF2-40B4-BE49-F238E27FC236}">
                <a16:creationId xmlns:a16="http://schemas.microsoft.com/office/drawing/2014/main" id="{CF4DCDC4-D1CC-4850-940B-3080E709DF49}"/>
              </a:ext>
            </a:extLst>
          </p:cNvPr>
          <p:cNvGrpSpPr/>
          <p:nvPr/>
        </p:nvGrpSpPr>
        <p:grpSpPr>
          <a:xfrm>
            <a:off x="339148" y="36913770"/>
            <a:ext cx="13859952" cy="3277667"/>
            <a:chOff x="387274" y="36846739"/>
            <a:chExt cx="13859952" cy="3277667"/>
          </a:xfrm>
        </p:grpSpPr>
        <p:grpSp>
          <p:nvGrpSpPr>
            <p:cNvPr id="42" name="Groupe 41">
              <a:extLst>
                <a:ext uri="{FF2B5EF4-FFF2-40B4-BE49-F238E27FC236}">
                  <a16:creationId xmlns:a16="http://schemas.microsoft.com/office/drawing/2014/main" id="{EAF673A8-CDA2-4361-A4D6-E26028E1B6D2}"/>
                </a:ext>
              </a:extLst>
            </p:cNvPr>
            <p:cNvGrpSpPr/>
            <p:nvPr/>
          </p:nvGrpSpPr>
          <p:grpSpPr>
            <a:xfrm>
              <a:off x="387274" y="36846739"/>
              <a:ext cx="13859952" cy="2644971"/>
              <a:chOff x="28047" y="37943475"/>
              <a:chExt cx="13859952" cy="2644971"/>
            </a:xfrm>
          </p:grpSpPr>
          <p:pic>
            <p:nvPicPr>
              <p:cNvPr id="20" name="Graphique 19">
                <a:extLst>
                  <a:ext uri="{FF2B5EF4-FFF2-40B4-BE49-F238E27FC236}">
                    <a16:creationId xmlns:a16="http://schemas.microsoft.com/office/drawing/2014/main" id="{014D1EEB-D837-4FC9-9396-C76A5C70C6F6}"/>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8539" t="41367" r="8413" b="30391"/>
              <a:stretch/>
            </p:blipFill>
            <p:spPr>
              <a:xfrm>
                <a:off x="28047" y="38068446"/>
                <a:ext cx="13859952" cy="2520000"/>
              </a:xfrm>
              <a:prstGeom prst="rect">
                <a:avLst/>
              </a:prstGeom>
            </p:spPr>
          </p:pic>
          <p:grpSp>
            <p:nvGrpSpPr>
              <p:cNvPr id="137" name="Groupe 136">
                <a:extLst>
                  <a:ext uri="{FF2B5EF4-FFF2-40B4-BE49-F238E27FC236}">
                    <a16:creationId xmlns:a16="http://schemas.microsoft.com/office/drawing/2014/main" id="{79527B84-F348-4D5D-97B4-365BA5654A69}"/>
                  </a:ext>
                </a:extLst>
              </p:cNvPr>
              <p:cNvGrpSpPr/>
              <p:nvPr/>
            </p:nvGrpSpPr>
            <p:grpSpPr>
              <a:xfrm>
                <a:off x="686747" y="37943475"/>
                <a:ext cx="914400" cy="997527"/>
                <a:chOff x="13257870" y="25651918"/>
                <a:chExt cx="914400" cy="997527"/>
              </a:xfrm>
            </p:grpSpPr>
            <p:sp>
              <p:nvSpPr>
                <p:cNvPr id="138" name="Rectangle 137">
                  <a:extLst>
                    <a:ext uri="{FF2B5EF4-FFF2-40B4-BE49-F238E27FC236}">
                      <a16:creationId xmlns:a16="http://schemas.microsoft.com/office/drawing/2014/main" id="{91993010-B10D-4A23-88BE-BAD85E00F500}"/>
                    </a:ext>
                  </a:extLst>
                </p:cNvPr>
                <p:cNvSpPr/>
                <p:nvPr/>
              </p:nvSpPr>
              <p:spPr>
                <a:xfrm>
                  <a:off x="13623577" y="26361445"/>
                  <a:ext cx="187673" cy="28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Graphique 138" descr="WiFi">
                  <a:extLst>
                    <a:ext uri="{FF2B5EF4-FFF2-40B4-BE49-F238E27FC236}">
                      <a16:creationId xmlns:a16="http://schemas.microsoft.com/office/drawing/2014/main" id="{85F3E15F-E2EC-4CB8-A6D4-971BC0113C4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257870" y="25651918"/>
                  <a:ext cx="914400" cy="914400"/>
                </a:xfrm>
                <a:prstGeom prst="rect">
                  <a:avLst/>
                </a:prstGeom>
              </p:spPr>
            </p:pic>
          </p:grpSp>
        </p:grpSp>
        <p:sp>
          <p:nvSpPr>
            <p:cNvPr id="159" name="ZoneTexte 158">
              <a:extLst>
                <a:ext uri="{FF2B5EF4-FFF2-40B4-BE49-F238E27FC236}">
                  <a16:creationId xmlns:a16="http://schemas.microsoft.com/office/drawing/2014/main" id="{EFCCA35C-67A1-429E-825B-3AF6FE00B2DB}"/>
                </a:ext>
              </a:extLst>
            </p:cNvPr>
            <p:cNvSpPr txBox="1"/>
            <p:nvPr/>
          </p:nvSpPr>
          <p:spPr>
            <a:xfrm>
              <a:off x="894897" y="39293409"/>
              <a:ext cx="13089943" cy="830997"/>
            </a:xfrm>
            <a:prstGeom prst="rect">
              <a:avLst/>
            </a:prstGeom>
            <a:noFill/>
          </p:spPr>
          <p:txBody>
            <a:bodyPr wrap="square" rtlCol="0">
              <a:spAutoFit/>
            </a:bodyPr>
            <a:lstStyle/>
            <a:p>
              <a:pPr algn="just"/>
              <a:r>
                <a:rPr lang="en-US" sz="2400" b="1" i="1" dirty="0">
                  <a:solidFill>
                    <a:srgbClr val="00B050"/>
                  </a:solidFill>
                </a:rPr>
                <a:t>(c): </a:t>
              </a:r>
              <a:r>
                <a:rPr lang="en-US" sz="2400" b="1" dirty="0"/>
                <a:t>T=14s, snapshot of the on-ramp merging scenario at the end of the formation reconfiguration,  </a:t>
              </a:r>
              <a:r>
                <a:rPr lang="en-US" sz="2400" dirty="0"/>
                <a:t>the virtual structure of the formation is reshaped from the initial shape to the desired linear-platoon shape. </a:t>
              </a:r>
            </a:p>
          </p:txBody>
        </p:sp>
      </p:grpSp>
      <p:grpSp>
        <p:nvGrpSpPr>
          <p:cNvPr id="462" name="Groupe 461">
            <a:extLst>
              <a:ext uri="{FF2B5EF4-FFF2-40B4-BE49-F238E27FC236}">
                <a16:creationId xmlns:a16="http://schemas.microsoft.com/office/drawing/2014/main" id="{FE555983-6541-425F-BD17-EA0B2A1C8DA1}"/>
              </a:ext>
            </a:extLst>
          </p:cNvPr>
          <p:cNvGrpSpPr/>
          <p:nvPr/>
        </p:nvGrpSpPr>
        <p:grpSpPr>
          <a:xfrm>
            <a:off x="342103" y="29476831"/>
            <a:ext cx="13905123" cy="3663896"/>
            <a:chOff x="342103" y="29400631"/>
            <a:chExt cx="13905123" cy="3663896"/>
          </a:xfrm>
        </p:grpSpPr>
        <p:grpSp>
          <p:nvGrpSpPr>
            <p:cNvPr id="40" name="Groupe 39">
              <a:extLst>
                <a:ext uri="{FF2B5EF4-FFF2-40B4-BE49-F238E27FC236}">
                  <a16:creationId xmlns:a16="http://schemas.microsoft.com/office/drawing/2014/main" id="{1A5EF73E-4171-494B-90B7-AF3E17194F42}"/>
                </a:ext>
              </a:extLst>
            </p:cNvPr>
            <p:cNvGrpSpPr/>
            <p:nvPr/>
          </p:nvGrpSpPr>
          <p:grpSpPr>
            <a:xfrm>
              <a:off x="342103" y="29400631"/>
              <a:ext cx="13905123" cy="3663896"/>
              <a:chOff x="-17124" y="28983963"/>
              <a:chExt cx="13905123" cy="3663896"/>
            </a:xfrm>
          </p:grpSpPr>
          <p:grpSp>
            <p:nvGrpSpPr>
              <p:cNvPr id="23" name="Groupe 22">
                <a:extLst>
                  <a:ext uri="{FF2B5EF4-FFF2-40B4-BE49-F238E27FC236}">
                    <a16:creationId xmlns:a16="http://schemas.microsoft.com/office/drawing/2014/main" id="{5C8019D8-2F35-4CA7-B8D7-C22F4CFC245E}"/>
                  </a:ext>
                </a:extLst>
              </p:cNvPr>
              <p:cNvGrpSpPr>
                <a:grpSpLocks noChangeAspect="1"/>
              </p:cNvGrpSpPr>
              <p:nvPr/>
            </p:nvGrpSpPr>
            <p:grpSpPr>
              <a:xfrm>
                <a:off x="-17124" y="29142258"/>
                <a:ext cx="13905123" cy="2736000"/>
                <a:chOff x="-17124" y="28475508"/>
                <a:chExt cx="13905123" cy="2736000"/>
              </a:xfrm>
            </p:grpSpPr>
            <p:pic>
              <p:nvPicPr>
                <p:cNvPr id="14" name="Graphique 13">
                  <a:extLst>
                    <a:ext uri="{FF2B5EF4-FFF2-40B4-BE49-F238E27FC236}">
                      <a16:creationId xmlns:a16="http://schemas.microsoft.com/office/drawing/2014/main" id="{92AE2DF1-8C8A-4EE1-BF5C-A1E7B544E017}"/>
                    </a:ext>
                  </a:extLst>
                </p:cNvPr>
                <p:cNvPicPr>
                  <a:picLocks noChangeAspect="1"/>
                </p:cNvPicPr>
                <p:nvPr/>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8437" t="42956" r="8197" b="26600"/>
                <a:stretch/>
              </p:blipFill>
              <p:spPr>
                <a:xfrm>
                  <a:off x="-17124" y="28475508"/>
                  <a:ext cx="13905123" cy="2736000"/>
                </a:xfrm>
                <a:prstGeom prst="rect">
                  <a:avLst/>
                </a:prstGeom>
              </p:spPr>
            </p:pic>
            <p:sp>
              <p:nvSpPr>
                <p:cNvPr id="21" name="Ellipse 20">
                  <a:extLst>
                    <a:ext uri="{FF2B5EF4-FFF2-40B4-BE49-F238E27FC236}">
                      <a16:creationId xmlns:a16="http://schemas.microsoft.com/office/drawing/2014/main" id="{81D5792D-976C-4748-8052-C3929F2627C0}"/>
                    </a:ext>
                  </a:extLst>
                </p:cNvPr>
                <p:cNvSpPr/>
                <p:nvPr/>
              </p:nvSpPr>
              <p:spPr>
                <a:xfrm>
                  <a:off x="6704092" y="29175383"/>
                  <a:ext cx="750556" cy="691519"/>
                </a:xfrm>
                <a:prstGeom prst="ellipse">
                  <a:avLst/>
                </a:prstGeom>
                <a:noFill/>
                <a:ln w="41275">
                  <a:solidFill>
                    <a:srgbClr val="FEA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e 127">
                <a:extLst>
                  <a:ext uri="{FF2B5EF4-FFF2-40B4-BE49-F238E27FC236}">
                    <a16:creationId xmlns:a16="http://schemas.microsoft.com/office/drawing/2014/main" id="{8FC7704D-84CA-4EDB-8710-FF53BB76053F}"/>
                  </a:ext>
                </a:extLst>
              </p:cNvPr>
              <p:cNvGrpSpPr/>
              <p:nvPr/>
            </p:nvGrpSpPr>
            <p:grpSpPr>
              <a:xfrm>
                <a:off x="7175585" y="28983963"/>
                <a:ext cx="914400" cy="985001"/>
                <a:chOff x="13257870" y="25689496"/>
                <a:chExt cx="914400" cy="985001"/>
              </a:xfrm>
            </p:grpSpPr>
            <p:sp>
              <p:nvSpPr>
                <p:cNvPr id="129" name="Rectangle 128">
                  <a:extLst>
                    <a:ext uri="{FF2B5EF4-FFF2-40B4-BE49-F238E27FC236}">
                      <a16:creationId xmlns:a16="http://schemas.microsoft.com/office/drawing/2014/main" id="{A2B44C81-087F-4208-97D1-148509F7729E}"/>
                    </a:ext>
                  </a:extLst>
                </p:cNvPr>
                <p:cNvSpPr/>
                <p:nvPr/>
              </p:nvSpPr>
              <p:spPr>
                <a:xfrm>
                  <a:off x="13623577" y="26386497"/>
                  <a:ext cx="187673" cy="28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Graphique 129" descr="WiFi">
                  <a:extLst>
                    <a:ext uri="{FF2B5EF4-FFF2-40B4-BE49-F238E27FC236}">
                      <a16:creationId xmlns:a16="http://schemas.microsoft.com/office/drawing/2014/main" id="{44DCD740-864E-4CA8-9EBF-3F21FB84CF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257870" y="25689496"/>
                  <a:ext cx="914400" cy="914400"/>
                </a:xfrm>
                <a:prstGeom prst="rect">
                  <a:avLst/>
                </a:prstGeom>
              </p:spPr>
            </p:pic>
          </p:grpSp>
          <p:sp>
            <p:nvSpPr>
              <p:cNvPr id="142" name="ZoneTexte 141">
                <a:extLst>
                  <a:ext uri="{FF2B5EF4-FFF2-40B4-BE49-F238E27FC236}">
                    <a16:creationId xmlns:a16="http://schemas.microsoft.com/office/drawing/2014/main" id="{D581CCA9-2C05-476D-82B1-352003342726}"/>
                  </a:ext>
                </a:extLst>
              </p:cNvPr>
              <p:cNvSpPr txBox="1"/>
              <p:nvPr/>
            </p:nvSpPr>
            <p:spPr>
              <a:xfrm>
                <a:off x="535670" y="31447530"/>
                <a:ext cx="13089943" cy="1200329"/>
              </a:xfrm>
              <a:prstGeom prst="rect">
                <a:avLst/>
              </a:prstGeom>
              <a:noFill/>
            </p:spPr>
            <p:txBody>
              <a:bodyPr wrap="square" rtlCol="0">
                <a:spAutoFit/>
              </a:bodyPr>
              <a:lstStyle/>
              <a:p>
                <a:pPr algn="just"/>
                <a:r>
                  <a:rPr lang="en-US" sz="2400" b="1" i="1" dirty="0">
                    <a:solidFill>
                      <a:srgbClr val="FF00FF"/>
                    </a:solidFill>
                  </a:rPr>
                  <a:t>(b.1): </a:t>
                </a:r>
                <a:r>
                  <a:rPr lang="en-US" sz="2400" b="1" dirty="0"/>
                  <a:t>T=3,6s, snapshot of the on-ramp merging scenario performed without cooperation, </a:t>
                </a:r>
                <a:r>
                  <a:rPr lang="en-US" sz="2400" dirty="0"/>
                  <a:t>during the reconfiguration phase, the safety requirement can not be ensured resulting in a collision between CAV</a:t>
                </a:r>
                <a:r>
                  <a:rPr lang="en-US" sz="2400" baseline="-25000" dirty="0"/>
                  <a:t>3</a:t>
                </a:r>
                <a:r>
                  <a:rPr lang="en-US" sz="2400" dirty="0"/>
                  <a:t> and CAV</a:t>
                </a:r>
                <a:r>
                  <a:rPr lang="en-US" sz="2400" baseline="-25000" dirty="0"/>
                  <a:t>4</a:t>
                </a:r>
                <a:r>
                  <a:rPr lang="en-US" sz="2400" dirty="0"/>
                  <a:t>.</a:t>
                </a:r>
              </a:p>
            </p:txBody>
          </p:sp>
        </p:grpSp>
        <p:grpSp>
          <p:nvGrpSpPr>
            <p:cNvPr id="200" name="Groupe 199">
              <a:extLst>
                <a:ext uri="{FF2B5EF4-FFF2-40B4-BE49-F238E27FC236}">
                  <a16:creationId xmlns:a16="http://schemas.microsoft.com/office/drawing/2014/main" id="{05FBF64D-2BE4-48BD-ACA1-209BE89B6DEF}"/>
                </a:ext>
              </a:extLst>
            </p:cNvPr>
            <p:cNvGrpSpPr/>
            <p:nvPr/>
          </p:nvGrpSpPr>
          <p:grpSpPr>
            <a:xfrm flipH="1">
              <a:off x="5250794" y="29794967"/>
              <a:ext cx="1899014" cy="523220"/>
              <a:chOff x="20631865" y="30177077"/>
              <a:chExt cx="1899014" cy="523220"/>
            </a:xfrm>
          </p:grpSpPr>
          <p:cxnSp>
            <p:nvCxnSpPr>
              <p:cNvPr id="203" name="Connecteur droit avec flèche 202">
                <a:extLst>
                  <a:ext uri="{FF2B5EF4-FFF2-40B4-BE49-F238E27FC236}">
                    <a16:creationId xmlns:a16="http://schemas.microsoft.com/office/drawing/2014/main" id="{C2C93D76-299B-4D55-BD9D-529D4E81304F}"/>
                  </a:ext>
                </a:extLst>
              </p:cNvPr>
              <p:cNvCxnSpPr>
                <a:cxnSpLocks/>
              </p:cNvCxnSpPr>
              <p:nvPr/>
            </p:nvCxnSpPr>
            <p:spPr>
              <a:xfrm flipV="1">
                <a:off x="20631865" y="30461691"/>
                <a:ext cx="423832" cy="234916"/>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4" name="ZoneTexte 203">
                <a:extLst>
                  <a:ext uri="{FF2B5EF4-FFF2-40B4-BE49-F238E27FC236}">
                    <a16:creationId xmlns:a16="http://schemas.microsoft.com/office/drawing/2014/main" id="{6FF68F47-26A3-4CB3-B5BA-2D6D288BDE8B}"/>
                  </a:ext>
                </a:extLst>
              </p:cNvPr>
              <p:cNvSpPr txBox="1"/>
              <p:nvPr/>
            </p:nvSpPr>
            <p:spPr>
              <a:xfrm>
                <a:off x="21001293" y="30177077"/>
                <a:ext cx="1529586" cy="523220"/>
              </a:xfrm>
              <a:prstGeom prst="rect">
                <a:avLst/>
              </a:prstGeom>
              <a:noFill/>
            </p:spPr>
            <p:txBody>
              <a:bodyPr wrap="none" rtlCol="0">
                <a:spAutoFit/>
              </a:bodyPr>
              <a:lstStyle/>
              <a:p>
                <a:r>
                  <a:rPr lang="en-US" sz="2800" b="1" dirty="0"/>
                  <a:t>Collision </a:t>
                </a:r>
              </a:p>
            </p:txBody>
          </p:sp>
        </p:grpSp>
      </p:grpSp>
      <p:grpSp>
        <p:nvGrpSpPr>
          <p:cNvPr id="37" name="Groupe 36">
            <a:extLst>
              <a:ext uri="{FF2B5EF4-FFF2-40B4-BE49-F238E27FC236}">
                <a16:creationId xmlns:a16="http://schemas.microsoft.com/office/drawing/2014/main" id="{90BF39D8-7121-4267-A43C-F2C3D28D1E4C}"/>
              </a:ext>
            </a:extLst>
          </p:cNvPr>
          <p:cNvGrpSpPr/>
          <p:nvPr/>
        </p:nvGrpSpPr>
        <p:grpSpPr>
          <a:xfrm>
            <a:off x="330710" y="19333576"/>
            <a:ext cx="9249678" cy="2280776"/>
            <a:chOff x="330710" y="19165139"/>
            <a:chExt cx="9249678" cy="2280776"/>
          </a:xfrm>
        </p:grpSpPr>
        <p:grpSp>
          <p:nvGrpSpPr>
            <p:cNvPr id="476" name="Groupe 475">
              <a:extLst>
                <a:ext uri="{FF2B5EF4-FFF2-40B4-BE49-F238E27FC236}">
                  <a16:creationId xmlns:a16="http://schemas.microsoft.com/office/drawing/2014/main" id="{0D3BE00E-67A8-46BC-AF25-317778B4197B}"/>
                </a:ext>
              </a:extLst>
            </p:cNvPr>
            <p:cNvGrpSpPr/>
            <p:nvPr/>
          </p:nvGrpSpPr>
          <p:grpSpPr>
            <a:xfrm>
              <a:off x="407695" y="19807597"/>
              <a:ext cx="9172693" cy="1638318"/>
              <a:chOff x="6574641" y="21225074"/>
              <a:chExt cx="7780012" cy="1638318"/>
            </a:xfrm>
          </p:grpSpPr>
          <p:sp>
            <p:nvSpPr>
              <p:cNvPr id="272" name="Rectangle 271">
                <a:extLst>
                  <a:ext uri="{FF2B5EF4-FFF2-40B4-BE49-F238E27FC236}">
                    <a16:creationId xmlns:a16="http://schemas.microsoft.com/office/drawing/2014/main" id="{9AB72A60-858A-4990-9EE4-020EB66F08B1}"/>
                  </a:ext>
                </a:extLst>
              </p:cNvPr>
              <p:cNvSpPr/>
              <p:nvPr/>
            </p:nvSpPr>
            <p:spPr>
              <a:xfrm>
                <a:off x="6574641" y="21326245"/>
                <a:ext cx="1004984" cy="301925"/>
              </a:xfrm>
              <a:prstGeom prst="rect">
                <a:avLst/>
              </a:prstGeom>
              <a:solidFill>
                <a:srgbClr val="656565"/>
              </a:solidFill>
              <a:ln>
                <a:solidFill>
                  <a:srgbClr val="FFD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Spot 1</a:t>
                </a:r>
              </a:p>
            </p:txBody>
          </p:sp>
          <p:sp>
            <p:nvSpPr>
              <p:cNvPr id="273" name="Rectangle 272">
                <a:extLst>
                  <a:ext uri="{FF2B5EF4-FFF2-40B4-BE49-F238E27FC236}">
                    <a16:creationId xmlns:a16="http://schemas.microsoft.com/office/drawing/2014/main" id="{BD3B8AAC-C3B7-4913-86F3-258D2B3F830E}"/>
                  </a:ext>
                </a:extLst>
              </p:cNvPr>
              <p:cNvSpPr/>
              <p:nvPr/>
            </p:nvSpPr>
            <p:spPr>
              <a:xfrm>
                <a:off x="6581973" y="21921624"/>
                <a:ext cx="1004984" cy="301925"/>
              </a:xfrm>
              <a:prstGeom prst="rect">
                <a:avLst/>
              </a:prstGeom>
              <a:solidFill>
                <a:srgbClr val="656565"/>
              </a:solidFill>
              <a:ln>
                <a:solidFill>
                  <a:srgbClr val="FFD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Spot 2</a:t>
                </a:r>
              </a:p>
            </p:txBody>
          </p:sp>
          <p:sp>
            <p:nvSpPr>
              <p:cNvPr id="274" name="Rectangle 273">
                <a:extLst>
                  <a:ext uri="{FF2B5EF4-FFF2-40B4-BE49-F238E27FC236}">
                    <a16:creationId xmlns:a16="http://schemas.microsoft.com/office/drawing/2014/main" id="{B40E539F-64CB-472E-976F-B3FD4ADE88F2}"/>
                  </a:ext>
                </a:extLst>
              </p:cNvPr>
              <p:cNvSpPr/>
              <p:nvPr/>
            </p:nvSpPr>
            <p:spPr>
              <a:xfrm>
                <a:off x="6574641" y="22443430"/>
                <a:ext cx="1004984" cy="301925"/>
              </a:xfrm>
              <a:prstGeom prst="rect">
                <a:avLst/>
              </a:prstGeom>
              <a:solidFill>
                <a:srgbClr val="656565"/>
              </a:solidFill>
              <a:ln>
                <a:solidFill>
                  <a:srgbClr val="FFD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Spot 3</a:t>
                </a:r>
              </a:p>
            </p:txBody>
          </p:sp>
          <mc:AlternateContent xmlns:mc="http://schemas.openxmlformats.org/markup-compatibility/2006" xmlns:a14="http://schemas.microsoft.com/office/drawing/2010/main">
            <mc:Choice Requires="a14">
              <p:sp>
                <p:nvSpPr>
                  <p:cNvPr id="275" name="ZoneTexte 274">
                    <a:extLst>
                      <a:ext uri="{FF2B5EF4-FFF2-40B4-BE49-F238E27FC236}">
                        <a16:creationId xmlns:a16="http://schemas.microsoft.com/office/drawing/2014/main" id="{79FB4D33-90EA-4B8E-A6AE-263213DC6968}"/>
                      </a:ext>
                    </a:extLst>
                  </p:cNvPr>
                  <p:cNvSpPr txBox="1"/>
                  <p:nvPr/>
                </p:nvSpPr>
                <p:spPr>
                  <a:xfrm>
                    <a:off x="7755571" y="21225074"/>
                    <a:ext cx="4707708" cy="584775"/>
                  </a:xfrm>
                  <a:prstGeom prst="rect">
                    <a:avLst/>
                  </a:prstGeom>
                  <a:noFill/>
                </p:spPr>
                <p:txBody>
                  <a:bodyPr wrap="square" rtlCol="0">
                    <a:spAutoFit/>
                  </a:bodyPr>
                  <a:lstStyle/>
                  <a:p>
                    <a14:m>
                      <m:oMath xmlns:m="http://schemas.openxmlformats.org/officeDocument/2006/math">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𝐶𝐴𝑉</m:t>
                            </m:r>
                          </m:e>
                          <m:sub>
                            <m:r>
                              <a:rPr lang="fr-FR" sz="3200" b="0" i="1" smtClean="0">
                                <a:latin typeface="Cambria Math" panose="02040503050406030204" pitchFamily="18" charset="0"/>
                              </a:rPr>
                              <m:t>3</m:t>
                            </m:r>
                          </m:sub>
                        </m:sSub>
                      </m:oMath>
                    </a14:m>
                    <a:r>
                      <a:rPr lang="en-US" sz="3200" dirty="0"/>
                      <a:t> merges ahead of </a:t>
                    </a:r>
                    <a14:m>
                      <m:oMath xmlns:m="http://schemas.openxmlformats.org/officeDocument/2006/math">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𝐶𝐴𝑉</m:t>
                            </m:r>
                          </m:e>
                          <m:sub>
                            <m:r>
                              <a:rPr lang="fr-FR" sz="3200" b="0" i="1" smtClean="0">
                                <a:latin typeface="Cambria Math" panose="02040503050406030204" pitchFamily="18" charset="0"/>
                              </a:rPr>
                              <m:t>1</m:t>
                            </m:r>
                          </m:sub>
                        </m:sSub>
                      </m:oMath>
                    </a14:m>
                    <a:r>
                      <a:rPr lang="en-US" sz="3200" dirty="0"/>
                      <a:t>,</a:t>
                    </a:r>
                  </a:p>
                </p:txBody>
              </p:sp>
            </mc:Choice>
            <mc:Fallback xmlns="">
              <p:sp>
                <p:nvSpPr>
                  <p:cNvPr id="275" name="ZoneTexte 274">
                    <a:extLst>
                      <a:ext uri="{FF2B5EF4-FFF2-40B4-BE49-F238E27FC236}">
                        <a16:creationId xmlns:a16="http://schemas.microsoft.com/office/drawing/2014/main" id="{79FB4D33-90EA-4B8E-A6AE-263213DC6968}"/>
                      </a:ext>
                    </a:extLst>
                  </p:cNvPr>
                  <p:cNvSpPr txBox="1">
                    <a:spLocks noRot="1" noChangeAspect="1" noMove="1" noResize="1" noEditPoints="1" noAdjustHandles="1" noChangeArrowheads="1" noChangeShapeType="1" noTextEdit="1"/>
                  </p:cNvSpPr>
                  <p:nvPr/>
                </p:nvSpPr>
                <p:spPr>
                  <a:xfrm>
                    <a:off x="7755571" y="21225074"/>
                    <a:ext cx="4707708" cy="584775"/>
                  </a:xfrm>
                  <a:prstGeom prst="rect">
                    <a:avLst/>
                  </a:prstGeom>
                  <a:blipFill>
                    <a:blip r:embed="rId29"/>
                    <a:stretch>
                      <a:fillRect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6" name="ZoneTexte 275">
                    <a:extLst>
                      <a:ext uri="{FF2B5EF4-FFF2-40B4-BE49-F238E27FC236}">
                        <a16:creationId xmlns:a16="http://schemas.microsoft.com/office/drawing/2014/main" id="{C6171504-B9FF-4ADA-9A6C-E3984F100154}"/>
                      </a:ext>
                    </a:extLst>
                  </p:cNvPr>
                  <p:cNvSpPr txBox="1"/>
                  <p:nvPr/>
                </p:nvSpPr>
                <p:spPr>
                  <a:xfrm>
                    <a:off x="7740730" y="21772194"/>
                    <a:ext cx="6105749" cy="584775"/>
                  </a:xfrm>
                  <a:prstGeom prst="rect">
                    <a:avLst/>
                  </a:prstGeom>
                  <a:noFill/>
                </p:spPr>
                <p:txBody>
                  <a:bodyPr wrap="square" rtlCol="0">
                    <a:spAutoFit/>
                  </a:bodyPr>
                  <a:lstStyle/>
                  <a:p>
                    <a14:m>
                      <m:oMath xmlns:m="http://schemas.openxmlformats.org/officeDocument/2006/math">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𝐶𝐴𝑉</m:t>
                            </m:r>
                          </m:e>
                          <m:sub>
                            <m:r>
                              <a:rPr lang="fr-FR" sz="3200" b="0" i="1" smtClean="0">
                                <a:latin typeface="Cambria Math" panose="02040503050406030204" pitchFamily="18" charset="0"/>
                              </a:rPr>
                              <m:t>3</m:t>
                            </m:r>
                          </m:sub>
                        </m:sSub>
                        <m:r>
                          <a:rPr lang="fr-FR" sz="3200" b="0" i="0" smtClean="0">
                            <a:latin typeface="Cambria Math" panose="02040503050406030204" pitchFamily="18" charset="0"/>
                          </a:rPr>
                          <m:t> </m:t>
                        </m:r>
                        <m:r>
                          <m:rPr>
                            <m:sty m:val="p"/>
                          </m:rPr>
                          <a:rPr lang="fr-FR" sz="3200" b="0" i="0" smtClean="0">
                            <a:latin typeface="Cambria Math" panose="02040503050406030204" pitchFamily="18" charset="0"/>
                          </a:rPr>
                          <m:t>merges</m:t>
                        </m:r>
                        <m:r>
                          <a:rPr lang="fr-FR" sz="3200" b="0" i="0" smtClean="0">
                            <a:latin typeface="Cambria Math" panose="02040503050406030204" pitchFamily="18" charset="0"/>
                          </a:rPr>
                          <m:t> </m:t>
                        </m:r>
                        <m:r>
                          <m:rPr>
                            <m:sty m:val="p"/>
                          </m:rPr>
                          <a:rPr lang="fr-FR" sz="3200" b="0" i="0" smtClean="0">
                            <a:latin typeface="Cambria Math" panose="02040503050406030204" pitchFamily="18" charset="0"/>
                          </a:rPr>
                          <m:t>between</m:t>
                        </m:r>
                      </m:oMath>
                    </a14:m>
                    <a:r>
                      <a:rPr lang="en-US" sz="3200" dirty="0"/>
                      <a:t>  </a:t>
                    </a:r>
                    <a14:m>
                      <m:oMath xmlns:m="http://schemas.openxmlformats.org/officeDocument/2006/math">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𝐶𝐴𝑉</m:t>
                            </m:r>
                          </m:e>
                          <m:sub>
                            <m:r>
                              <a:rPr lang="fr-FR" sz="3200" b="0" i="1" smtClean="0">
                                <a:latin typeface="Cambria Math" panose="02040503050406030204" pitchFamily="18" charset="0"/>
                              </a:rPr>
                              <m:t>1</m:t>
                            </m:r>
                          </m:sub>
                        </m:sSub>
                      </m:oMath>
                    </a14:m>
                    <a:r>
                      <a:rPr lang="en-US" sz="3200" dirty="0"/>
                      <a:t> and </a:t>
                    </a:r>
                    <a14:m>
                      <m:oMath xmlns:m="http://schemas.openxmlformats.org/officeDocument/2006/math">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𝐶𝐴𝑉</m:t>
                            </m:r>
                          </m:e>
                          <m:sub>
                            <m:r>
                              <a:rPr lang="fr-FR" sz="3200" b="0" i="1" smtClean="0">
                                <a:latin typeface="Cambria Math" panose="02040503050406030204" pitchFamily="18" charset="0"/>
                              </a:rPr>
                              <m:t>2</m:t>
                            </m:r>
                          </m:sub>
                        </m:sSub>
                      </m:oMath>
                    </a14:m>
                    <a:r>
                      <a:rPr lang="en-US" sz="3200" dirty="0"/>
                      <a:t>, </a:t>
                    </a:r>
                  </a:p>
                </p:txBody>
              </p:sp>
            </mc:Choice>
            <mc:Fallback xmlns="">
              <p:sp>
                <p:nvSpPr>
                  <p:cNvPr id="276" name="ZoneTexte 275">
                    <a:extLst>
                      <a:ext uri="{FF2B5EF4-FFF2-40B4-BE49-F238E27FC236}">
                        <a16:creationId xmlns:a16="http://schemas.microsoft.com/office/drawing/2014/main" id="{C6171504-B9FF-4ADA-9A6C-E3984F100154}"/>
                      </a:ext>
                    </a:extLst>
                  </p:cNvPr>
                  <p:cNvSpPr txBox="1">
                    <a:spLocks noRot="1" noChangeAspect="1" noMove="1" noResize="1" noEditPoints="1" noAdjustHandles="1" noChangeArrowheads="1" noChangeShapeType="1" noTextEdit="1"/>
                  </p:cNvSpPr>
                  <p:nvPr/>
                </p:nvSpPr>
                <p:spPr>
                  <a:xfrm>
                    <a:off x="7740730" y="21772194"/>
                    <a:ext cx="6105749" cy="584775"/>
                  </a:xfrm>
                  <a:prstGeom prst="rect">
                    <a:avLst/>
                  </a:prstGeom>
                  <a:blipFill>
                    <a:blip r:embed="rId30"/>
                    <a:stretch>
                      <a:fillRect t="-12500" b="-34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7" name="ZoneTexte 276">
                    <a:extLst>
                      <a:ext uri="{FF2B5EF4-FFF2-40B4-BE49-F238E27FC236}">
                        <a16:creationId xmlns:a16="http://schemas.microsoft.com/office/drawing/2014/main" id="{C8ED5982-8619-41E2-898D-2D166925685F}"/>
                      </a:ext>
                    </a:extLst>
                  </p:cNvPr>
                  <p:cNvSpPr txBox="1"/>
                  <p:nvPr/>
                </p:nvSpPr>
                <p:spPr>
                  <a:xfrm>
                    <a:off x="7707020" y="22278617"/>
                    <a:ext cx="6647633" cy="584775"/>
                  </a:xfrm>
                  <a:prstGeom prst="rect">
                    <a:avLst/>
                  </a:prstGeom>
                  <a:noFill/>
                </p:spPr>
                <p:txBody>
                  <a:bodyPr wrap="square" rtlCol="0">
                    <a:spAutoFit/>
                  </a:bodyPr>
                  <a:lstStyle/>
                  <a:p>
                    <a14:m>
                      <m:oMath xmlns:m="http://schemas.openxmlformats.org/officeDocument/2006/math">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𝐶𝐴𝑉</m:t>
                            </m:r>
                          </m:e>
                          <m:sub>
                            <m:r>
                              <a:rPr lang="fr-FR" sz="3200" b="0" i="1" smtClean="0">
                                <a:latin typeface="Cambria Math" panose="02040503050406030204" pitchFamily="18" charset="0"/>
                              </a:rPr>
                              <m:t>3</m:t>
                            </m:r>
                          </m:sub>
                        </m:sSub>
                        <m:r>
                          <a:rPr lang="fr-FR" sz="3200" b="0" i="0" smtClean="0">
                            <a:latin typeface="Cambria Math" panose="02040503050406030204" pitchFamily="18" charset="0"/>
                          </a:rPr>
                          <m:t> </m:t>
                        </m:r>
                        <m:r>
                          <m:rPr>
                            <m:sty m:val="p"/>
                          </m:rPr>
                          <a:rPr lang="fr-FR" sz="3200" b="0" i="0" smtClean="0">
                            <a:latin typeface="Cambria Math" panose="02040503050406030204" pitchFamily="18" charset="0"/>
                          </a:rPr>
                          <m:t>merges</m:t>
                        </m:r>
                        <m:r>
                          <a:rPr lang="fr-FR" sz="3200" b="0" i="0" smtClean="0">
                            <a:latin typeface="Cambria Math" panose="02040503050406030204" pitchFamily="18" charset="0"/>
                          </a:rPr>
                          <m:t> </m:t>
                        </m:r>
                        <m:r>
                          <m:rPr>
                            <m:sty m:val="p"/>
                          </m:rPr>
                          <a:rPr lang="fr-FR" sz="3200" b="0" i="0" smtClean="0">
                            <a:latin typeface="Cambria Math" panose="02040503050406030204" pitchFamily="18" charset="0"/>
                          </a:rPr>
                          <m:t>after</m:t>
                        </m:r>
                      </m:oMath>
                    </a14:m>
                    <a:r>
                      <a:rPr lang="en-US" sz="3200" dirty="0"/>
                      <a:t> </a:t>
                    </a:r>
                    <a14:m>
                      <m:oMath xmlns:m="http://schemas.openxmlformats.org/officeDocument/2006/math">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𝐶𝐴𝑉</m:t>
                            </m:r>
                          </m:e>
                          <m:sub>
                            <m:r>
                              <a:rPr lang="fr-FR" sz="3200" b="0" i="1" smtClean="0">
                                <a:latin typeface="Cambria Math" panose="02040503050406030204" pitchFamily="18" charset="0"/>
                              </a:rPr>
                              <m:t>2</m:t>
                            </m:r>
                          </m:sub>
                        </m:sSub>
                        <m:r>
                          <a:rPr lang="fr-FR" sz="3200" b="0" i="1" smtClean="0">
                            <a:latin typeface="Cambria Math" panose="02040503050406030204" pitchFamily="18" charset="0"/>
                          </a:rPr>
                          <m:t>.</m:t>
                        </m:r>
                      </m:oMath>
                    </a14:m>
                    <a:r>
                      <a:rPr lang="en-US" sz="3200" dirty="0"/>
                      <a:t> </a:t>
                    </a:r>
                  </a:p>
                </p:txBody>
              </p:sp>
            </mc:Choice>
            <mc:Fallback>
              <p:sp>
                <p:nvSpPr>
                  <p:cNvPr id="277" name="ZoneTexte 276">
                    <a:extLst>
                      <a:ext uri="{FF2B5EF4-FFF2-40B4-BE49-F238E27FC236}">
                        <a16:creationId xmlns:a16="http://schemas.microsoft.com/office/drawing/2014/main" id="{C8ED5982-8619-41E2-898D-2D166925685F}"/>
                      </a:ext>
                    </a:extLst>
                  </p:cNvPr>
                  <p:cNvSpPr txBox="1">
                    <a:spLocks noRot="1" noChangeAspect="1" noMove="1" noResize="1" noEditPoints="1" noAdjustHandles="1" noChangeArrowheads="1" noChangeShapeType="1" noTextEdit="1"/>
                  </p:cNvSpPr>
                  <p:nvPr/>
                </p:nvSpPr>
                <p:spPr>
                  <a:xfrm>
                    <a:off x="7707020" y="22278617"/>
                    <a:ext cx="6647633" cy="584775"/>
                  </a:xfrm>
                  <a:prstGeom prst="rect">
                    <a:avLst/>
                  </a:prstGeom>
                  <a:blipFill>
                    <a:blip r:embed="rId31"/>
                    <a:stretch>
                      <a:fillRect/>
                    </a:stretch>
                  </a:blipFill>
                </p:spPr>
                <p:txBody>
                  <a:bodyPr/>
                  <a:lstStyle/>
                  <a:p>
                    <a:r>
                      <a:rPr lang="en-US">
                        <a:noFill/>
                      </a:rPr>
                      <a:t> </a:t>
                    </a:r>
                  </a:p>
                </p:txBody>
              </p:sp>
            </mc:Fallback>
          </mc:AlternateContent>
        </p:grpSp>
        <p:sp>
          <p:nvSpPr>
            <p:cNvPr id="478" name="ZoneTexte 477">
              <a:extLst>
                <a:ext uri="{FF2B5EF4-FFF2-40B4-BE49-F238E27FC236}">
                  <a16:creationId xmlns:a16="http://schemas.microsoft.com/office/drawing/2014/main" id="{C6E4C84D-5CEB-4B9A-974E-001BA47892EF}"/>
                </a:ext>
              </a:extLst>
            </p:cNvPr>
            <p:cNvSpPr txBox="1"/>
            <p:nvPr/>
          </p:nvSpPr>
          <p:spPr>
            <a:xfrm>
              <a:off x="330710" y="19165139"/>
              <a:ext cx="5546839" cy="646331"/>
            </a:xfrm>
            <a:prstGeom prst="rect">
              <a:avLst/>
            </a:prstGeom>
            <a:noFill/>
          </p:spPr>
          <p:txBody>
            <a:bodyPr wrap="none" rtlCol="0">
              <a:spAutoFit/>
            </a:bodyPr>
            <a:lstStyle/>
            <a:p>
              <a:r>
                <a:rPr lang="en-US" sz="3600" b="1" i="1" u="sng" dirty="0"/>
                <a:t>Passing sequence selection: </a:t>
              </a:r>
            </a:p>
          </p:txBody>
        </p:sp>
      </p:grpSp>
      <p:grpSp>
        <p:nvGrpSpPr>
          <p:cNvPr id="44" name="Groupe 43">
            <a:extLst>
              <a:ext uri="{FF2B5EF4-FFF2-40B4-BE49-F238E27FC236}">
                <a16:creationId xmlns:a16="http://schemas.microsoft.com/office/drawing/2014/main" id="{4385817E-A61C-4A4C-B97B-FD430D3B2163}"/>
              </a:ext>
            </a:extLst>
          </p:cNvPr>
          <p:cNvGrpSpPr/>
          <p:nvPr/>
        </p:nvGrpSpPr>
        <p:grpSpPr>
          <a:xfrm>
            <a:off x="254289" y="12796497"/>
            <a:ext cx="9853690" cy="5665780"/>
            <a:chOff x="254289" y="13013070"/>
            <a:chExt cx="9853690" cy="5665780"/>
          </a:xfrm>
        </p:grpSpPr>
        <p:sp>
          <p:nvSpPr>
            <p:cNvPr id="36" name="Rectangle 35">
              <a:extLst>
                <a:ext uri="{FF2B5EF4-FFF2-40B4-BE49-F238E27FC236}">
                  <a16:creationId xmlns:a16="http://schemas.microsoft.com/office/drawing/2014/main" id="{AE7E6814-4DFD-4ED1-A8DA-5B73DEF549A1}"/>
                </a:ext>
              </a:extLst>
            </p:cNvPr>
            <p:cNvSpPr/>
            <p:nvPr/>
          </p:nvSpPr>
          <p:spPr>
            <a:xfrm>
              <a:off x="254289" y="13013070"/>
              <a:ext cx="9853690" cy="507946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e 42">
              <a:extLst>
                <a:ext uri="{FF2B5EF4-FFF2-40B4-BE49-F238E27FC236}">
                  <a16:creationId xmlns:a16="http://schemas.microsoft.com/office/drawing/2014/main" id="{250A19BD-3C2A-4546-9139-58947FF7E5DF}"/>
                </a:ext>
              </a:extLst>
            </p:cNvPr>
            <p:cNvGrpSpPr/>
            <p:nvPr/>
          </p:nvGrpSpPr>
          <p:grpSpPr>
            <a:xfrm>
              <a:off x="289823" y="13052533"/>
              <a:ext cx="9810954" cy="5626317"/>
              <a:chOff x="289823" y="13052533"/>
              <a:chExt cx="9810954" cy="5626317"/>
            </a:xfrm>
          </p:grpSpPr>
          <p:pic>
            <p:nvPicPr>
              <p:cNvPr id="269" name="Image 268">
                <a:extLst>
                  <a:ext uri="{FF2B5EF4-FFF2-40B4-BE49-F238E27FC236}">
                    <a16:creationId xmlns:a16="http://schemas.microsoft.com/office/drawing/2014/main" id="{DFB8B598-529E-4F13-8664-F1F2ED2BF2C3}"/>
                  </a:ext>
                </a:extLst>
              </p:cNvPr>
              <p:cNvPicPr>
                <a:picLocks noChangeAspect="1"/>
              </p:cNvPicPr>
              <p:nvPr/>
            </p:nvPicPr>
            <p:blipFill rotWithShape="1">
              <a:blip r:embed="rId32"/>
              <a:srcRect r="7860"/>
              <a:stretch/>
            </p:blipFill>
            <p:spPr>
              <a:xfrm>
                <a:off x="289823" y="13052533"/>
                <a:ext cx="9810954" cy="5040000"/>
              </a:xfrm>
              <a:prstGeom prst="rect">
                <a:avLst/>
              </a:prstGeom>
            </p:spPr>
          </p:pic>
          <p:sp>
            <p:nvSpPr>
              <p:cNvPr id="270" name="ZoneTexte 269">
                <a:extLst>
                  <a:ext uri="{FF2B5EF4-FFF2-40B4-BE49-F238E27FC236}">
                    <a16:creationId xmlns:a16="http://schemas.microsoft.com/office/drawing/2014/main" id="{7FB87C8E-9667-4198-8A0A-0B7A3F312CD0}"/>
                  </a:ext>
                </a:extLst>
              </p:cNvPr>
              <p:cNvSpPr txBox="1"/>
              <p:nvPr/>
            </p:nvSpPr>
            <p:spPr>
              <a:xfrm>
                <a:off x="689081" y="18155630"/>
                <a:ext cx="8402878" cy="523220"/>
              </a:xfrm>
              <a:prstGeom prst="rect">
                <a:avLst/>
              </a:prstGeom>
              <a:noFill/>
            </p:spPr>
            <p:txBody>
              <a:bodyPr wrap="none" rtlCol="0">
                <a:spAutoFit/>
              </a:bodyPr>
              <a:lstStyle/>
              <a:p>
                <a:r>
                  <a:rPr lang="en-US" sz="2800" dirty="0"/>
                  <a:t>Fig 1. On-ramp merging on highway performed by CAVs. </a:t>
                </a:r>
              </a:p>
            </p:txBody>
          </p:sp>
        </p:grpSp>
        <p:sp>
          <p:nvSpPr>
            <p:cNvPr id="271" name="Rectangle 270">
              <a:extLst>
                <a:ext uri="{FF2B5EF4-FFF2-40B4-BE49-F238E27FC236}">
                  <a16:creationId xmlns:a16="http://schemas.microsoft.com/office/drawing/2014/main" id="{BCB5AC9F-69BB-4892-B2AF-384DBB0610A5}"/>
                </a:ext>
              </a:extLst>
            </p:cNvPr>
            <p:cNvSpPr/>
            <p:nvPr/>
          </p:nvSpPr>
          <p:spPr>
            <a:xfrm>
              <a:off x="8577274" y="17453103"/>
              <a:ext cx="1514428" cy="616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8" name="ZoneTexte 277">
                  <a:extLst>
                    <a:ext uri="{FF2B5EF4-FFF2-40B4-BE49-F238E27FC236}">
                      <a16:creationId xmlns:a16="http://schemas.microsoft.com/office/drawing/2014/main" id="{8B1CF396-3D8A-4F02-98A0-AB15C0F5C924}"/>
                    </a:ext>
                  </a:extLst>
                </p:cNvPr>
                <p:cNvSpPr txBox="1"/>
                <p:nvPr/>
              </p:nvSpPr>
              <p:spPr>
                <a:xfrm>
                  <a:off x="6336425" y="14448325"/>
                  <a:ext cx="6210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sz="2400" b="1" i="1" smtClean="0">
                                <a:solidFill>
                                  <a:schemeClr val="bg1"/>
                                </a:solidFill>
                                <a:latin typeface="Cambria Math" panose="02040503050406030204" pitchFamily="18" charset="0"/>
                              </a:rPr>
                            </m:ctrlPr>
                          </m:sSubPr>
                          <m:e>
                            <m:r>
                              <a:rPr lang="fr-FR" sz="2400" b="1" i="1" smtClean="0">
                                <a:solidFill>
                                  <a:schemeClr val="bg1"/>
                                </a:solidFill>
                                <a:latin typeface="Cambria Math" panose="02040503050406030204" pitchFamily="18" charset="0"/>
                              </a:rPr>
                              <m:t>𝑪𝑨𝑽</m:t>
                            </m:r>
                          </m:e>
                          <m:sub>
                            <m:r>
                              <a:rPr lang="fr-FR" sz="2400" b="1" i="1" smtClean="0">
                                <a:solidFill>
                                  <a:schemeClr val="bg1"/>
                                </a:solidFill>
                                <a:latin typeface="Cambria Math" panose="02040503050406030204" pitchFamily="18" charset="0"/>
                              </a:rPr>
                              <m:t>𝟏</m:t>
                            </m:r>
                          </m:sub>
                        </m:sSub>
                      </m:oMath>
                    </m:oMathPara>
                  </a14:m>
                  <a:endParaRPr lang="en-US" sz="2400" b="1" dirty="0">
                    <a:solidFill>
                      <a:schemeClr val="bg1"/>
                    </a:solidFill>
                  </a:endParaRPr>
                </a:p>
              </p:txBody>
            </p:sp>
          </mc:Choice>
          <mc:Fallback>
            <p:sp>
              <p:nvSpPr>
                <p:cNvPr id="278" name="ZoneTexte 277">
                  <a:extLst>
                    <a:ext uri="{FF2B5EF4-FFF2-40B4-BE49-F238E27FC236}">
                      <a16:creationId xmlns:a16="http://schemas.microsoft.com/office/drawing/2014/main" id="{8B1CF396-3D8A-4F02-98A0-AB15C0F5C924}"/>
                    </a:ext>
                  </a:extLst>
                </p:cNvPr>
                <p:cNvSpPr txBox="1">
                  <a:spLocks noRot="1" noChangeAspect="1" noMove="1" noResize="1" noEditPoints="1" noAdjustHandles="1" noChangeArrowheads="1" noChangeShapeType="1" noTextEdit="1"/>
                </p:cNvSpPr>
                <p:nvPr/>
              </p:nvSpPr>
              <p:spPr>
                <a:xfrm>
                  <a:off x="6336425" y="14448325"/>
                  <a:ext cx="621039" cy="461665"/>
                </a:xfrm>
                <a:prstGeom prst="rect">
                  <a:avLst/>
                </a:prstGeom>
                <a:blipFill>
                  <a:blip r:embed="rId33"/>
                  <a:stretch>
                    <a:fillRect l="-1961" r="-43137" b="-2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9" name="ZoneTexte 278">
                  <a:extLst>
                    <a:ext uri="{FF2B5EF4-FFF2-40B4-BE49-F238E27FC236}">
                      <a16:creationId xmlns:a16="http://schemas.microsoft.com/office/drawing/2014/main" id="{C28528E8-4573-4D8C-BF31-30114FB81209}"/>
                    </a:ext>
                  </a:extLst>
                </p:cNvPr>
                <p:cNvSpPr txBox="1"/>
                <p:nvPr/>
              </p:nvSpPr>
              <p:spPr>
                <a:xfrm>
                  <a:off x="2772171" y="15289460"/>
                  <a:ext cx="621039" cy="4891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sz="2400" b="0" i="1" smtClean="0">
                                <a:solidFill>
                                  <a:schemeClr val="bg1"/>
                                </a:solidFill>
                                <a:latin typeface="Cambria Math" panose="02040503050406030204" pitchFamily="18" charset="0"/>
                              </a:rPr>
                            </m:ctrlPr>
                          </m:sSubPr>
                          <m:e>
                            <m:r>
                              <a:rPr lang="fr-FR" sz="2400" b="0" i="1" smtClean="0">
                                <a:solidFill>
                                  <a:schemeClr val="bg1"/>
                                </a:solidFill>
                                <a:latin typeface="Cambria Math" panose="02040503050406030204" pitchFamily="18" charset="0"/>
                              </a:rPr>
                              <m:t>𝑉</m:t>
                            </m:r>
                          </m:e>
                          <m:sub>
                            <m:r>
                              <a:rPr lang="fr-FR" sz="2400" b="0" i="1" smtClean="0">
                                <a:solidFill>
                                  <a:schemeClr val="bg1"/>
                                </a:solidFill>
                                <a:latin typeface="Cambria Math" panose="02040503050406030204" pitchFamily="18" charset="0"/>
                              </a:rPr>
                              <m:t>2</m:t>
                            </m:r>
                          </m:sub>
                        </m:sSub>
                      </m:oMath>
                    </m:oMathPara>
                  </a14:m>
                  <a:endParaRPr lang="en-US" sz="2400" dirty="0">
                    <a:solidFill>
                      <a:schemeClr val="bg1"/>
                    </a:solidFill>
                  </a:endParaRPr>
                </a:p>
              </p:txBody>
            </p:sp>
          </mc:Choice>
          <mc:Fallback>
            <p:sp>
              <p:nvSpPr>
                <p:cNvPr id="279" name="ZoneTexte 278">
                  <a:extLst>
                    <a:ext uri="{FF2B5EF4-FFF2-40B4-BE49-F238E27FC236}">
                      <a16:creationId xmlns:a16="http://schemas.microsoft.com/office/drawing/2014/main" id="{C28528E8-4573-4D8C-BF31-30114FB81209}"/>
                    </a:ext>
                  </a:extLst>
                </p:cNvPr>
                <p:cNvSpPr txBox="1">
                  <a:spLocks noRot="1" noChangeAspect="1" noMove="1" noResize="1" noEditPoints="1" noAdjustHandles="1" noChangeArrowheads="1" noChangeShapeType="1" noTextEdit="1"/>
                </p:cNvSpPr>
                <p:nvPr/>
              </p:nvSpPr>
              <p:spPr>
                <a:xfrm>
                  <a:off x="2772171" y="15289460"/>
                  <a:ext cx="621039" cy="489186"/>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0" name="ZoneTexte 279">
                  <a:extLst>
                    <a:ext uri="{FF2B5EF4-FFF2-40B4-BE49-F238E27FC236}">
                      <a16:creationId xmlns:a16="http://schemas.microsoft.com/office/drawing/2014/main" id="{F2ECABDB-7AEB-402E-8C79-B8D162BB20DF}"/>
                    </a:ext>
                  </a:extLst>
                </p:cNvPr>
                <p:cNvSpPr txBox="1"/>
                <p:nvPr/>
              </p:nvSpPr>
              <p:spPr>
                <a:xfrm>
                  <a:off x="6634666" y="17371277"/>
                  <a:ext cx="6210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sz="2400" b="1" i="1" smtClean="0">
                                <a:solidFill>
                                  <a:schemeClr val="bg1"/>
                                </a:solidFill>
                                <a:latin typeface="Cambria Math" panose="02040503050406030204" pitchFamily="18" charset="0"/>
                              </a:rPr>
                            </m:ctrlPr>
                          </m:sSubPr>
                          <m:e>
                            <m:r>
                              <a:rPr lang="fr-FR" sz="2400" b="1" i="1" smtClean="0">
                                <a:solidFill>
                                  <a:schemeClr val="bg1"/>
                                </a:solidFill>
                                <a:latin typeface="Cambria Math" panose="02040503050406030204" pitchFamily="18" charset="0"/>
                              </a:rPr>
                              <m:t>𝑪𝑨𝑽</m:t>
                            </m:r>
                          </m:e>
                          <m:sub>
                            <m:r>
                              <a:rPr lang="fr-FR" sz="2400" b="1" i="1" smtClean="0">
                                <a:solidFill>
                                  <a:schemeClr val="bg1"/>
                                </a:solidFill>
                                <a:latin typeface="Cambria Math" panose="02040503050406030204" pitchFamily="18" charset="0"/>
                              </a:rPr>
                              <m:t>𝟑</m:t>
                            </m:r>
                          </m:sub>
                        </m:sSub>
                      </m:oMath>
                    </m:oMathPara>
                  </a14:m>
                  <a:endParaRPr lang="en-US" sz="2400" b="1" dirty="0">
                    <a:solidFill>
                      <a:schemeClr val="bg1"/>
                    </a:solidFill>
                  </a:endParaRPr>
                </a:p>
              </p:txBody>
            </p:sp>
          </mc:Choice>
          <mc:Fallback>
            <p:sp>
              <p:nvSpPr>
                <p:cNvPr id="280" name="ZoneTexte 279">
                  <a:extLst>
                    <a:ext uri="{FF2B5EF4-FFF2-40B4-BE49-F238E27FC236}">
                      <a16:creationId xmlns:a16="http://schemas.microsoft.com/office/drawing/2014/main" id="{F2ECABDB-7AEB-402E-8C79-B8D162BB20DF}"/>
                    </a:ext>
                  </a:extLst>
                </p:cNvPr>
                <p:cNvSpPr txBox="1">
                  <a:spLocks noRot="1" noChangeAspect="1" noMove="1" noResize="1" noEditPoints="1" noAdjustHandles="1" noChangeArrowheads="1" noChangeShapeType="1" noTextEdit="1"/>
                </p:cNvSpPr>
                <p:nvPr/>
              </p:nvSpPr>
              <p:spPr>
                <a:xfrm>
                  <a:off x="6634666" y="17371277"/>
                  <a:ext cx="621039" cy="461665"/>
                </a:xfrm>
                <a:prstGeom prst="rect">
                  <a:avLst/>
                </a:prstGeom>
                <a:blipFill>
                  <a:blip r:embed="rId35"/>
                  <a:stretch>
                    <a:fillRect l="-1961" r="-43137" b="-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1" name="ZoneTexte 280">
                  <a:extLst>
                    <a:ext uri="{FF2B5EF4-FFF2-40B4-BE49-F238E27FC236}">
                      <a16:creationId xmlns:a16="http://schemas.microsoft.com/office/drawing/2014/main" id="{5594276D-AC30-4C60-BA96-53FF00100F5F}"/>
                    </a:ext>
                  </a:extLst>
                </p:cNvPr>
                <p:cNvSpPr txBox="1"/>
                <p:nvPr/>
              </p:nvSpPr>
              <p:spPr>
                <a:xfrm>
                  <a:off x="2221674" y="16094650"/>
                  <a:ext cx="6210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sz="2400" b="1" i="1" smtClean="0">
                                <a:solidFill>
                                  <a:schemeClr val="bg1"/>
                                </a:solidFill>
                                <a:latin typeface="Cambria Math" panose="02040503050406030204" pitchFamily="18" charset="0"/>
                              </a:rPr>
                            </m:ctrlPr>
                          </m:sSubPr>
                          <m:e>
                            <m:r>
                              <a:rPr lang="fr-FR" sz="2400" b="1" i="1" smtClean="0">
                                <a:solidFill>
                                  <a:schemeClr val="bg1"/>
                                </a:solidFill>
                                <a:latin typeface="Cambria Math" panose="02040503050406030204" pitchFamily="18" charset="0"/>
                              </a:rPr>
                              <m:t>𝑪𝑨𝑽</m:t>
                            </m:r>
                          </m:e>
                          <m:sub>
                            <m:r>
                              <a:rPr lang="fr-FR" sz="2400" b="1" i="1" smtClean="0">
                                <a:solidFill>
                                  <a:schemeClr val="bg1"/>
                                </a:solidFill>
                                <a:latin typeface="Cambria Math" panose="02040503050406030204" pitchFamily="18" charset="0"/>
                              </a:rPr>
                              <m:t>𝟐</m:t>
                            </m:r>
                          </m:sub>
                        </m:sSub>
                      </m:oMath>
                    </m:oMathPara>
                  </a14:m>
                  <a:endParaRPr lang="en-US" sz="2400" b="1" dirty="0">
                    <a:solidFill>
                      <a:schemeClr val="bg1"/>
                    </a:solidFill>
                  </a:endParaRPr>
                </a:p>
              </p:txBody>
            </p:sp>
          </mc:Choice>
          <mc:Fallback>
            <p:sp>
              <p:nvSpPr>
                <p:cNvPr id="281" name="ZoneTexte 280">
                  <a:extLst>
                    <a:ext uri="{FF2B5EF4-FFF2-40B4-BE49-F238E27FC236}">
                      <a16:creationId xmlns:a16="http://schemas.microsoft.com/office/drawing/2014/main" id="{5594276D-AC30-4C60-BA96-53FF00100F5F}"/>
                    </a:ext>
                  </a:extLst>
                </p:cNvPr>
                <p:cNvSpPr txBox="1">
                  <a:spLocks noRot="1" noChangeAspect="1" noMove="1" noResize="1" noEditPoints="1" noAdjustHandles="1" noChangeArrowheads="1" noChangeShapeType="1" noTextEdit="1"/>
                </p:cNvSpPr>
                <p:nvPr/>
              </p:nvSpPr>
              <p:spPr>
                <a:xfrm>
                  <a:off x="2221674" y="16094650"/>
                  <a:ext cx="621039" cy="461665"/>
                </a:xfrm>
                <a:prstGeom prst="rect">
                  <a:avLst/>
                </a:prstGeom>
                <a:blipFill>
                  <a:blip r:embed="rId36"/>
                  <a:stretch>
                    <a:fillRect l="-1961" r="-43137" b="-2667"/>
                  </a:stretch>
                </a:blipFill>
              </p:spPr>
              <p:txBody>
                <a:bodyPr/>
                <a:lstStyle/>
                <a:p>
                  <a:r>
                    <a:rPr lang="en-US">
                      <a:noFill/>
                    </a:rPr>
                    <a:t> </a:t>
                  </a:r>
                </a:p>
              </p:txBody>
            </p:sp>
          </mc:Fallback>
        </mc:AlternateContent>
        <p:pic>
          <p:nvPicPr>
            <p:cNvPr id="282" name="Graphique 281" descr="WiFi">
              <a:extLst>
                <a:ext uri="{FF2B5EF4-FFF2-40B4-BE49-F238E27FC236}">
                  <a16:creationId xmlns:a16="http://schemas.microsoft.com/office/drawing/2014/main" id="{C09EB70B-8D9C-49F4-82B5-244F97F8505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4497423" y="15605992"/>
              <a:ext cx="914400" cy="914400"/>
            </a:xfrm>
            <a:prstGeom prst="rect">
              <a:avLst/>
            </a:prstGeom>
          </p:spPr>
        </p:pic>
        <p:sp>
          <p:nvSpPr>
            <p:cNvPr id="283" name="ZoneTexte 282">
              <a:extLst>
                <a:ext uri="{FF2B5EF4-FFF2-40B4-BE49-F238E27FC236}">
                  <a16:creationId xmlns:a16="http://schemas.microsoft.com/office/drawing/2014/main" id="{475C036A-D98F-41FA-9347-A89683B985D9}"/>
                </a:ext>
              </a:extLst>
            </p:cNvPr>
            <p:cNvSpPr txBox="1"/>
            <p:nvPr/>
          </p:nvSpPr>
          <p:spPr>
            <a:xfrm>
              <a:off x="4929481" y="16086634"/>
              <a:ext cx="787075" cy="523220"/>
            </a:xfrm>
            <a:prstGeom prst="rect">
              <a:avLst/>
            </a:prstGeom>
            <a:noFill/>
          </p:spPr>
          <p:txBody>
            <a:bodyPr wrap="none" rtlCol="0">
              <a:spAutoFit/>
            </a:bodyPr>
            <a:lstStyle/>
            <a:p>
              <a:r>
                <a:rPr lang="en-US" sz="2800" b="1" dirty="0">
                  <a:solidFill>
                    <a:schemeClr val="bg1">
                      <a:lumMod val="75000"/>
                    </a:schemeClr>
                  </a:solidFill>
                </a:rPr>
                <a:t>RSU</a:t>
              </a:r>
            </a:p>
          </p:txBody>
        </p:sp>
      </p:grpSp>
      <p:sp>
        <p:nvSpPr>
          <p:cNvPr id="284" name="ZoneTexte 283">
            <a:extLst>
              <a:ext uri="{FF2B5EF4-FFF2-40B4-BE49-F238E27FC236}">
                <a16:creationId xmlns:a16="http://schemas.microsoft.com/office/drawing/2014/main" id="{8A43C001-C100-4774-8001-DD0EE37BCC5A}"/>
              </a:ext>
            </a:extLst>
          </p:cNvPr>
          <p:cNvSpPr txBox="1"/>
          <p:nvPr/>
        </p:nvSpPr>
        <p:spPr>
          <a:xfrm>
            <a:off x="12958140" y="22221467"/>
            <a:ext cx="13238689" cy="523220"/>
          </a:xfrm>
          <a:prstGeom prst="rect">
            <a:avLst/>
          </a:prstGeom>
          <a:noFill/>
        </p:spPr>
        <p:txBody>
          <a:bodyPr wrap="none" rtlCol="0">
            <a:spAutoFit/>
          </a:bodyPr>
          <a:lstStyle/>
          <a:p>
            <a:r>
              <a:rPr lang="en-US" sz="2800" dirty="0"/>
              <a:t>Fig 2. Overall architecture of the proposed safe cooperative  on-ramp merging on highway.</a:t>
            </a:r>
          </a:p>
        </p:txBody>
      </p:sp>
      <p:sp>
        <p:nvSpPr>
          <p:cNvPr id="479" name="Rectangle 478">
            <a:extLst>
              <a:ext uri="{FF2B5EF4-FFF2-40B4-BE49-F238E27FC236}">
                <a16:creationId xmlns:a16="http://schemas.microsoft.com/office/drawing/2014/main" id="{90E5A63D-95EE-4FCA-8ED5-749E438E3E11}"/>
              </a:ext>
            </a:extLst>
          </p:cNvPr>
          <p:cNvSpPr/>
          <p:nvPr/>
        </p:nvSpPr>
        <p:spPr>
          <a:xfrm>
            <a:off x="416338" y="7916254"/>
            <a:ext cx="13932000" cy="194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26E9A448-A15E-4C36-A4B3-F9E1A6183D96}"/>
              </a:ext>
            </a:extLst>
          </p:cNvPr>
          <p:cNvSpPr txBox="1"/>
          <p:nvPr/>
        </p:nvSpPr>
        <p:spPr>
          <a:xfrm>
            <a:off x="254288" y="24210738"/>
            <a:ext cx="28761079" cy="646331"/>
          </a:xfrm>
          <a:prstGeom prst="rect">
            <a:avLst/>
          </a:prstGeom>
          <a:noFill/>
        </p:spPr>
        <p:txBody>
          <a:bodyPr wrap="none" rtlCol="0">
            <a:spAutoFit/>
          </a:bodyPr>
          <a:lstStyle/>
          <a:p>
            <a:r>
              <a:rPr lang="en-US" sz="3600" dirty="0"/>
              <a:t>The following simulation results present the cooperation importance to solve a conflicting situation (collision) in the case of on-ramp merging on highway. </a:t>
            </a:r>
          </a:p>
        </p:txBody>
      </p:sp>
      <p:sp>
        <p:nvSpPr>
          <p:cNvPr id="177" name="ZoneTexte 176">
            <a:extLst>
              <a:ext uri="{FF2B5EF4-FFF2-40B4-BE49-F238E27FC236}">
                <a16:creationId xmlns:a16="http://schemas.microsoft.com/office/drawing/2014/main" id="{06672C2D-E82A-4074-B7DF-32C8AA215DE1}"/>
              </a:ext>
            </a:extLst>
          </p:cNvPr>
          <p:cNvSpPr txBox="1"/>
          <p:nvPr/>
        </p:nvSpPr>
        <p:spPr>
          <a:xfrm>
            <a:off x="829320" y="40193653"/>
            <a:ext cx="13004714" cy="523220"/>
          </a:xfrm>
          <a:prstGeom prst="rect">
            <a:avLst/>
          </a:prstGeom>
          <a:noFill/>
        </p:spPr>
        <p:txBody>
          <a:bodyPr wrap="none" rtlCol="0">
            <a:spAutoFit/>
          </a:bodyPr>
          <a:lstStyle/>
          <a:p>
            <a:r>
              <a:rPr lang="en-US" sz="2800" dirty="0"/>
              <a:t>Fig 3. Snapshots during the on-ramp merging on highway with and without cooperation.</a:t>
            </a:r>
          </a:p>
        </p:txBody>
      </p:sp>
      <p:sp>
        <p:nvSpPr>
          <p:cNvPr id="4" name="Rectangle 3">
            <a:extLst>
              <a:ext uri="{FF2B5EF4-FFF2-40B4-BE49-F238E27FC236}">
                <a16:creationId xmlns:a16="http://schemas.microsoft.com/office/drawing/2014/main" id="{6EB3F972-D51C-45DF-9786-8BEBF9E5F6D0}"/>
              </a:ext>
            </a:extLst>
          </p:cNvPr>
          <p:cNvSpPr/>
          <p:nvPr/>
        </p:nvSpPr>
        <p:spPr>
          <a:xfrm>
            <a:off x="433137" y="25071822"/>
            <a:ext cx="13642396" cy="1511961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ZoneTexte 181">
            <a:extLst>
              <a:ext uri="{FF2B5EF4-FFF2-40B4-BE49-F238E27FC236}">
                <a16:creationId xmlns:a16="http://schemas.microsoft.com/office/drawing/2014/main" id="{2E5D4637-AFFC-4ED2-8D88-FA6A38BA5632}"/>
              </a:ext>
            </a:extLst>
          </p:cNvPr>
          <p:cNvSpPr txBox="1"/>
          <p:nvPr/>
        </p:nvSpPr>
        <p:spPr>
          <a:xfrm>
            <a:off x="16453319" y="38216349"/>
            <a:ext cx="11850745" cy="523220"/>
          </a:xfrm>
          <a:prstGeom prst="rect">
            <a:avLst/>
          </a:prstGeom>
          <a:noFill/>
        </p:spPr>
        <p:txBody>
          <a:bodyPr wrap="none" rtlCol="0">
            <a:spAutoFit/>
          </a:bodyPr>
          <a:lstStyle/>
          <a:p>
            <a:r>
              <a:rPr lang="en-US" sz="2800" dirty="0"/>
              <a:t>Fig 4. Resulting Euclidian inter-vehicles distances with and without cooperation.</a:t>
            </a:r>
          </a:p>
        </p:txBody>
      </p:sp>
      <p:pic>
        <p:nvPicPr>
          <p:cNvPr id="502" name="Graphique 501">
            <a:extLst>
              <a:ext uri="{FF2B5EF4-FFF2-40B4-BE49-F238E27FC236}">
                <a16:creationId xmlns:a16="http://schemas.microsoft.com/office/drawing/2014/main" id="{D642EA1C-C12B-4B71-8765-00A4D0E5C752}"/>
              </a:ext>
            </a:extLst>
          </p:cNvPr>
          <p:cNvPicPr preferRelativeResize="0">
            <a:picLocks/>
          </p:cNvPicPr>
          <p:nvPr/>
        </p:nvPicPr>
        <p:blipFill rotWithShape="1">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rcRect l="9466" r="8893" b="8300"/>
          <a:stretch/>
        </p:blipFill>
        <p:spPr>
          <a:xfrm>
            <a:off x="14891691" y="25358934"/>
            <a:ext cx="14718026" cy="12777808"/>
          </a:xfrm>
          <a:prstGeom prst="rect">
            <a:avLst/>
          </a:prstGeom>
        </p:spPr>
      </p:pic>
      <p:grpSp>
        <p:nvGrpSpPr>
          <p:cNvPr id="7" name="Groupe 6">
            <a:extLst>
              <a:ext uri="{FF2B5EF4-FFF2-40B4-BE49-F238E27FC236}">
                <a16:creationId xmlns:a16="http://schemas.microsoft.com/office/drawing/2014/main" id="{07FBF709-E926-4A92-95A9-CD9FCF3C741D}"/>
              </a:ext>
            </a:extLst>
          </p:cNvPr>
          <p:cNvGrpSpPr/>
          <p:nvPr/>
        </p:nvGrpSpPr>
        <p:grpSpPr>
          <a:xfrm>
            <a:off x="15452688" y="26276963"/>
            <a:ext cx="13927507" cy="11094007"/>
            <a:chOff x="15452688" y="25506947"/>
            <a:chExt cx="13927507" cy="11094007"/>
          </a:xfrm>
        </p:grpSpPr>
        <p:grpSp>
          <p:nvGrpSpPr>
            <p:cNvPr id="60" name="Groupe 59">
              <a:extLst>
                <a:ext uri="{FF2B5EF4-FFF2-40B4-BE49-F238E27FC236}">
                  <a16:creationId xmlns:a16="http://schemas.microsoft.com/office/drawing/2014/main" id="{6BE00857-65AD-4B69-8D19-97DA6DCEE404}"/>
                </a:ext>
              </a:extLst>
            </p:cNvPr>
            <p:cNvGrpSpPr/>
            <p:nvPr/>
          </p:nvGrpSpPr>
          <p:grpSpPr>
            <a:xfrm>
              <a:off x="17777144" y="29585335"/>
              <a:ext cx="1934801" cy="557773"/>
              <a:chOff x="17777144" y="29585335"/>
              <a:chExt cx="1934801" cy="557773"/>
            </a:xfrm>
          </p:grpSpPr>
          <p:cxnSp>
            <p:nvCxnSpPr>
              <p:cNvPr id="10" name="Connecteur droit avec flèche 9">
                <a:extLst>
                  <a:ext uri="{FF2B5EF4-FFF2-40B4-BE49-F238E27FC236}">
                    <a16:creationId xmlns:a16="http://schemas.microsoft.com/office/drawing/2014/main" id="{1E720A8E-436C-48E1-9D63-CE9AA62CE713}"/>
                  </a:ext>
                </a:extLst>
              </p:cNvPr>
              <p:cNvCxnSpPr>
                <a:cxnSpLocks/>
              </p:cNvCxnSpPr>
              <p:nvPr/>
            </p:nvCxnSpPr>
            <p:spPr>
              <a:xfrm flipV="1">
                <a:off x="17777144" y="29908192"/>
                <a:ext cx="423832" cy="234916"/>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8628BBC6-39A2-4852-83ED-12D2B9988847}"/>
                  </a:ext>
                </a:extLst>
              </p:cNvPr>
              <p:cNvSpPr txBox="1"/>
              <p:nvPr/>
            </p:nvSpPr>
            <p:spPr>
              <a:xfrm>
                <a:off x="18182359" y="29585335"/>
                <a:ext cx="1529586" cy="523220"/>
              </a:xfrm>
              <a:prstGeom prst="rect">
                <a:avLst/>
              </a:prstGeom>
              <a:noFill/>
            </p:spPr>
            <p:txBody>
              <a:bodyPr wrap="none" rtlCol="0">
                <a:spAutoFit/>
              </a:bodyPr>
              <a:lstStyle/>
              <a:p>
                <a:r>
                  <a:rPr lang="en-US" sz="2800" b="1" dirty="0"/>
                  <a:t>Collision </a:t>
                </a:r>
              </a:p>
            </p:txBody>
          </p:sp>
        </p:grpSp>
        <p:sp>
          <p:nvSpPr>
            <p:cNvPr id="47" name="ZoneTexte 46">
              <a:extLst>
                <a:ext uri="{FF2B5EF4-FFF2-40B4-BE49-F238E27FC236}">
                  <a16:creationId xmlns:a16="http://schemas.microsoft.com/office/drawing/2014/main" id="{BBF220C6-6BF0-4950-8CDF-0F2E6567DAA0}"/>
                </a:ext>
              </a:extLst>
            </p:cNvPr>
            <p:cNvSpPr txBox="1"/>
            <p:nvPr/>
          </p:nvSpPr>
          <p:spPr>
            <a:xfrm>
              <a:off x="15452688" y="25519934"/>
              <a:ext cx="598241" cy="523220"/>
            </a:xfrm>
            <a:prstGeom prst="rect">
              <a:avLst/>
            </a:prstGeom>
            <a:noFill/>
          </p:spPr>
          <p:txBody>
            <a:bodyPr wrap="none" rtlCol="0">
              <a:spAutoFit/>
            </a:bodyPr>
            <a:lstStyle/>
            <a:p>
              <a:r>
                <a:rPr lang="en-US" sz="2800" b="1" i="1" dirty="0">
                  <a:solidFill>
                    <a:srgbClr val="00B050"/>
                  </a:solidFill>
                </a:rPr>
                <a:t>(a)</a:t>
              </a:r>
            </a:p>
          </p:txBody>
        </p:sp>
        <p:sp>
          <p:nvSpPr>
            <p:cNvPr id="184" name="ZoneTexte 183">
              <a:extLst>
                <a:ext uri="{FF2B5EF4-FFF2-40B4-BE49-F238E27FC236}">
                  <a16:creationId xmlns:a16="http://schemas.microsoft.com/office/drawing/2014/main" id="{50A79E8F-7224-4240-9EF9-B33278A1D739}"/>
                </a:ext>
              </a:extLst>
            </p:cNvPr>
            <p:cNvSpPr txBox="1"/>
            <p:nvPr/>
          </p:nvSpPr>
          <p:spPr>
            <a:xfrm>
              <a:off x="17658153" y="25581232"/>
              <a:ext cx="877163" cy="523220"/>
            </a:xfrm>
            <a:prstGeom prst="rect">
              <a:avLst/>
            </a:prstGeom>
            <a:noFill/>
          </p:spPr>
          <p:txBody>
            <a:bodyPr wrap="none" rtlCol="0">
              <a:spAutoFit/>
            </a:bodyPr>
            <a:lstStyle/>
            <a:p>
              <a:r>
                <a:rPr lang="en-US" sz="2800" b="1" i="1" dirty="0">
                  <a:solidFill>
                    <a:srgbClr val="FF00FF"/>
                  </a:solidFill>
                </a:rPr>
                <a:t>(b.1)</a:t>
              </a:r>
            </a:p>
          </p:txBody>
        </p:sp>
        <p:sp>
          <p:nvSpPr>
            <p:cNvPr id="194" name="Ellipse 193">
              <a:extLst>
                <a:ext uri="{FF2B5EF4-FFF2-40B4-BE49-F238E27FC236}">
                  <a16:creationId xmlns:a16="http://schemas.microsoft.com/office/drawing/2014/main" id="{B3A5AE32-3DF3-4AF0-98E7-2428DA5F7FF2}"/>
                </a:ext>
              </a:extLst>
            </p:cNvPr>
            <p:cNvSpPr/>
            <p:nvPr/>
          </p:nvSpPr>
          <p:spPr>
            <a:xfrm>
              <a:off x="17260094" y="30222715"/>
              <a:ext cx="750556" cy="691519"/>
            </a:xfrm>
            <a:prstGeom prst="ellipse">
              <a:avLst/>
            </a:prstGeom>
            <a:noFill/>
            <a:ln w="38100">
              <a:solidFill>
                <a:srgbClr val="FEA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Connecteur droit avec flèche 57">
              <a:extLst>
                <a:ext uri="{FF2B5EF4-FFF2-40B4-BE49-F238E27FC236}">
                  <a16:creationId xmlns:a16="http://schemas.microsoft.com/office/drawing/2014/main" id="{4C64E913-C329-40CA-9CB3-7F0143EFD04B}"/>
                </a:ext>
              </a:extLst>
            </p:cNvPr>
            <p:cNvCxnSpPr>
              <a:cxnSpLocks/>
            </p:cNvCxnSpPr>
            <p:nvPr/>
          </p:nvCxnSpPr>
          <p:spPr>
            <a:xfrm flipV="1">
              <a:off x="17604812" y="25981599"/>
              <a:ext cx="0" cy="4204885"/>
            </a:xfrm>
            <a:prstGeom prst="straightConnector1">
              <a:avLst/>
            </a:prstGeom>
            <a:ln w="3810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Connecteur droit avec flèche 196">
              <a:extLst>
                <a:ext uri="{FF2B5EF4-FFF2-40B4-BE49-F238E27FC236}">
                  <a16:creationId xmlns:a16="http://schemas.microsoft.com/office/drawing/2014/main" id="{615EBFB5-B059-4BB4-A24C-869494A2338E}"/>
                </a:ext>
              </a:extLst>
            </p:cNvPr>
            <p:cNvCxnSpPr>
              <a:cxnSpLocks/>
            </p:cNvCxnSpPr>
            <p:nvPr/>
          </p:nvCxnSpPr>
          <p:spPr>
            <a:xfrm flipV="1">
              <a:off x="17599141" y="30906051"/>
              <a:ext cx="19793" cy="5679010"/>
            </a:xfrm>
            <a:prstGeom prst="straightConnector1">
              <a:avLst/>
            </a:prstGeom>
            <a:ln w="38100">
              <a:solidFill>
                <a:schemeClr val="tx1">
                  <a:lumMod val="85000"/>
                  <a:lumOff val="1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3EC8AF7A-BC23-4152-BEFA-E08A84C64C59}"/>
                </a:ext>
              </a:extLst>
            </p:cNvPr>
            <p:cNvSpPr txBox="1"/>
            <p:nvPr/>
          </p:nvSpPr>
          <p:spPr>
            <a:xfrm>
              <a:off x="16721978" y="25581232"/>
              <a:ext cx="877163" cy="523220"/>
            </a:xfrm>
            <a:prstGeom prst="rect">
              <a:avLst/>
            </a:prstGeom>
            <a:noFill/>
          </p:spPr>
          <p:txBody>
            <a:bodyPr wrap="none" rtlCol="0">
              <a:spAutoFit/>
            </a:bodyPr>
            <a:lstStyle/>
            <a:p>
              <a:r>
                <a:rPr lang="en-US" sz="2800" b="1" i="1" dirty="0">
                  <a:solidFill>
                    <a:srgbClr val="0000E6"/>
                  </a:solidFill>
                </a:rPr>
                <a:t>(b.2)</a:t>
              </a:r>
            </a:p>
          </p:txBody>
        </p:sp>
        <p:sp>
          <p:nvSpPr>
            <p:cNvPr id="260" name="ZoneTexte 259">
              <a:extLst>
                <a:ext uri="{FF2B5EF4-FFF2-40B4-BE49-F238E27FC236}">
                  <a16:creationId xmlns:a16="http://schemas.microsoft.com/office/drawing/2014/main" id="{D5ACA5CB-8A4E-4826-85B2-0E69B08FE4BF}"/>
                </a:ext>
              </a:extLst>
            </p:cNvPr>
            <p:cNvSpPr txBox="1"/>
            <p:nvPr/>
          </p:nvSpPr>
          <p:spPr>
            <a:xfrm>
              <a:off x="25123979" y="25506947"/>
              <a:ext cx="556563" cy="523220"/>
            </a:xfrm>
            <a:prstGeom prst="rect">
              <a:avLst/>
            </a:prstGeom>
            <a:noFill/>
          </p:spPr>
          <p:txBody>
            <a:bodyPr wrap="none" rtlCol="0">
              <a:spAutoFit/>
            </a:bodyPr>
            <a:lstStyle/>
            <a:p>
              <a:r>
                <a:rPr lang="en-US" sz="2800" b="1" i="1" dirty="0">
                  <a:solidFill>
                    <a:srgbClr val="00B050"/>
                  </a:solidFill>
                </a:rPr>
                <a:t>(c)</a:t>
              </a:r>
            </a:p>
          </p:txBody>
        </p:sp>
        <p:cxnSp>
          <p:nvCxnSpPr>
            <p:cNvPr id="261" name="Connecteur droit avec flèche 260">
              <a:extLst>
                <a:ext uri="{FF2B5EF4-FFF2-40B4-BE49-F238E27FC236}">
                  <a16:creationId xmlns:a16="http://schemas.microsoft.com/office/drawing/2014/main" id="{4436AC46-86F1-4478-840B-7203FB224E97}"/>
                </a:ext>
              </a:extLst>
            </p:cNvPr>
            <p:cNvCxnSpPr>
              <a:cxnSpLocks/>
            </p:cNvCxnSpPr>
            <p:nvPr/>
          </p:nvCxnSpPr>
          <p:spPr>
            <a:xfrm flipV="1">
              <a:off x="15566462" y="25981599"/>
              <a:ext cx="0" cy="10619355"/>
            </a:xfrm>
            <a:prstGeom prst="straightConnector1">
              <a:avLst/>
            </a:prstGeom>
            <a:ln w="3810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3" name="Connecteur droit avec flèche 262">
              <a:extLst>
                <a:ext uri="{FF2B5EF4-FFF2-40B4-BE49-F238E27FC236}">
                  <a16:creationId xmlns:a16="http://schemas.microsoft.com/office/drawing/2014/main" id="{1A6B3BBF-2AD4-4D17-9B3E-839EC698BA17}"/>
                </a:ext>
              </a:extLst>
            </p:cNvPr>
            <p:cNvCxnSpPr>
              <a:cxnSpLocks/>
            </p:cNvCxnSpPr>
            <p:nvPr/>
          </p:nvCxnSpPr>
          <p:spPr>
            <a:xfrm flipV="1">
              <a:off x="25296310" y="26032427"/>
              <a:ext cx="0" cy="10568527"/>
            </a:xfrm>
            <a:prstGeom prst="straightConnector1">
              <a:avLst/>
            </a:prstGeom>
            <a:ln w="3810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3" name="ZoneTexte 452">
                  <a:extLst>
                    <a:ext uri="{FF2B5EF4-FFF2-40B4-BE49-F238E27FC236}">
                      <a16:creationId xmlns:a16="http://schemas.microsoft.com/office/drawing/2014/main" id="{54FD3E69-4609-4D8D-9209-01483D30506A}"/>
                    </a:ext>
                  </a:extLst>
                </p:cNvPr>
                <p:cNvSpPr txBox="1"/>
                <p:nvPr/>
              </p:nvSpPr>
              <p:spPr>
                <a:xfrm>
                  <a:off x="27803198" y="25821438"/>
                  <a:ext cx="15463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m:t>
                        </m:r>
                        <m:r>
                          <a:rPr lang="fr-FR" sz="2400" b="0" i="1" smtClean="0">
                            <a:latin typeface="Cambria Math" panose="02040503050406030204" pitchFamily="18" charset="0"/>
                          </a:rPr>
                          <m:t>=1, </m:t>
                        </m:r>
                        <m:r>
                          <a:rPr lang="fr-FR" sz="2400" b="0" i="1" smtClean="0">
                            <a:latin typeface="Cambria Math" panose="02040503050406030204" pitchFamily="18" charset="0"/>
                          </a:rPr>
                          <m:t>𝑗</m:t>
                        </m:r>
                        <m:r>
                          <a:rPr lang="fr-FR" sz="2400" b="0" i="1" smtClean="0">
                            <a:latin typeface="Cambria Math" panose="02040503050406030204" pitchFamily="18" charset="0"/>
                          </a:rPr>
                          <m:t>=2</m:t>
                        </m:r>
                      </m:oMath>
                    </m:oMathPara>
                  </a14:m>
                  <a:endParaRPr lang="en-US" sz="2400" dirty="0"/>
                </a:p>
              </p:txBody>
            </p:sp>
          </mc:Choice>
          <mc:Fallback>
            <p:sp>
              <p:nvSpPr>
                <p:cNvPr id="453" name="ZoneTexte 452">
                  <a:extLst>
                    <a:ext uri="{FF2B5EF4-FFF2-40B4-BE49-F238E27FC236}">
                      <a16:creationId xmlns:a16="http://schemas.microsoft.com/office/drawing/2014/main" id="{54FD3E69-4609-4D8D-9209-01483D30506A}"/>
                    </a:ext>
                  </a:extLst>
                </p:cNvPr>
                <p:cNvSpPr txBox="1">
                  <a:spLocks noRot="1" noChangeAspect="1" noMove="1" noResize="1" noEditPoints="1" noAdjustHandles="1" noChangeArrowheads="1" noChangeShapeType="1" noTextEdit="1"/>
                </p:cNvSpPr>
                <p:nvPr/>
              </p:nvSpPr>
              <p:spPr>
                <a:xfrm>
                  <a:off x="27803198" y="25821438"/>
                  <a:ext cx="1546321" cy="369332"/>
                </a:xfrm>
                <a:prstGeom prst="rect">
                  <a:avLst/>
                </a:prstGeom>
                <a:blipFill>
                  <a:blip r:embed="rId41"/>
                  <a:stretch>
                    <a:fillRect l="-4331" r="-3937" b="-327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4" name="ZoneTexte 263">
                  <a:extLst>
                    <a:ext uri="{FF2B5EF4-FFF2-40B4-BE49-F238E27FC236}">
                      <a16:creationId xmlns:a16="http://schemas.microsoft.com/office/drawing/2014/main" id="{C278A3B2-2542-4DDE-95BE-F5BDB2428A7A}"/>
                    </a:ext>
                  </a:extLst>
                </p:cNvPr>
                <p:cNvSpPr txBox="1"/>
                <p:nvPr/>
              </p:nvSpPr>
              <p:spPr>
                <a:xfrm>
                  <a:off x="27808871" y="27276300"/>
                  <a:ext cx="15463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m:t>
                        </m:r>
                        <m:r>
                          <a:rPr lang="fr-FR" sz="2400" b="0" i="1" smtClean="0">
                            <a:latin typeface="Cambria Math" panose="02040503050406030204" pitchFamily="18" charset="0"/>
                          </a:rPr>
                          <m:t>=2, </m:t>
                        </m:r>
                        <m:r>
                          <a:rPr lang="fr-FR" sz="2400" b="0" i="1" smtClean="0">
                            <a:latin typeface="Cambria Math" panose="02040503050406030204" pitchFamily="18" charset="0"/>
                          </a:rPr>
                          <m:t>𝑗</m:t>
                        </m:r>
                        <m:r>
                          <a:rPr lang="fr-FR" sz="2400" b="0" i="1" smtClean="0">
                            <a:latin typeface="Cambria Math" panose="02040503050406030204" pitchFamily="18" charset="0"/>
                          </a:rPr>
                          <m:t>=3</m:t>
                        </m:r>
                      </m:oMath>
                    </m:oMathPara>
                  </a14:m>
                  <a:endParaRPr lang="en-US" sz="2400" dirty="0"/>
                </a:p>
              </p:txBody>
            </p:sp>
          </mc:Choice>
          <mc:Fallback>
            <p:sp>
              <p:nvSpPr>
                <p:cNvPr id="264" name="ZoneTexte 263">
                  <a:extLst>
                    <a:ext uri="{FF2B5EF4-FFF2-40B4-BE49-F238E27FC236}">
                      <a16:creationId xmlns:a16="http://schemas.microsoft.com/office/drawing/2014/main" id="{C278A3B2-2542-4DDE-95BE-F5BDB2428A7A}"/>
                    </a:ext>
                  </a:extLst>
                </p:cNvPr>
                <p:cNvSpPr txBox="1">
                  <a:spLocks noRot="1" noChangeAspect="1" noMove="1" noResize="1" noEditPoints="1" noAdjustHandles="1" noChangeArrowheads="1" noChangeShapeType="1" noTextEdit="1"/>
                </p:cNvSpPr>
                <p:nvPr/>
              </p:nvSpPr>
              <p:spPr>
                <a:xfrm>
                  <a:off x="27808871" y="27276300"/>
                  <a:ext cx="1546321" cy="369332"/>
                </a:xfrm>
                <a:prstGeom prst="rect">
                  <a:avLst/>
                </a:prstGeom>
                <a:blipFill>
                  <a:blip r:embed="rId42"/>
                  <a:stretch>
                    <a:fillRect l="-4348" r="-4348" b="-3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5" name="ZoneTexte 264">
                  <a:extLst>
                    <a:ext uri="{FF2B5EF4-FFF2-40B4-BE49-F238E27FC236}">
                      <a16:creationId xmlns:a16="http://schemas.microsoft.com/office/drawing/2014/main" id="{C4D2AD72-51B7-4670-98F9-C999BC133DA3}"/>
                    </a:ext>
                  </a:extLst>
                </p:cNvPr>
                <p:cNvSpPr txBox="1"/>
                <p:nvPr/>
              </p:nvSpPr>
              <p:spPr>
                <a:xfrm>
                  <a:off x="27833874" y="29175328"/>
                  <a:ext cx="15463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m:t>
                        </m:r>
                        <m:r>
                          <a:rPr lang="fr-FR" sz="2400" b="0" i="1" smtClean="0">
                            <a:latin typeface="Cambria Math" panose="02040503050406030204" pitchFamily="18" charset="0"/>
                          </a:rPr>
                          <m:t>=3, </m:t>
                        </m:r>
                        <m:r>
                          <a:rPr lang="fr-FR" sz="2400" b="0" i="1" smtClean="0">
                            <a:latin typeface="Cambria Math" panose="02040503050406030204" pitchFamily="18" charset="0"/>
                          </a:rPr>
                          <m:t>𝑗</m:t>
                        </m:r>
                        <m:r>
                          <a:rPr lang="fr-FR" sz="2400" b="0" i="1" smtClean="0">
                            <a:latin typeface="Cambria Math" panose="02040503050406030204" pitchFamily="18" charset="0"/>
                          </a:rPr>
                          <m:t>=4</m:t>
                        </m:r>
                      </m:oMath>
                    </m:oMathPara>
                  </a14:m>
                  <a:endParaRPr lang="en-US" sz="2400" dirty="0"/>
                </a:p>
              </p:txBody>
            </p:sp>
          </mc:Choice>
          <mc:Fallback>
            <p:sp>
              <p:nvSpPr>
                <p:cNvPr id="265" name="ZoneTexte 264">
                  <a:extLst>
                    <a:ext uri="{FF2B5EF4-FFF2-40B4-BE49-F238E27FC236}">
                      <a16:creationId xmlns:a16="http://schemas.microsoft.com/office/drawing/2014/main" id="{C4D2AD72-51B7-4670-98F9-C999BC133DA3}"/>
                    </a:ext>
                  </a:extLst>
                </p:cNvPr>
                <p:cNvSpPr txBox="1">
                  <a:spLocks noRot="1" noChangeAspect="1" noMove="1" noResize="1" noEditPoints="1" noAdjustHandles="1" noChangeArrowheads="1" noChangeShapeType="1" noTextEdit="1"/>
                </p:cNvSpPr>
                <p:nvPr/>
              </p:nvSpPr>
              <p:spPr>
                <a:xfrm>
                  <a:off x="27833874" y="29175328"/>
                  <a:ext cx="1546321" cy="369332"/>
                </a:xfrm>
                <a:prstGeom prst="rect">
                  <a:avLst/>
                </a:prstGeom>
                <a:blipFill>
                  <a:blip r:embed="rId43"/>
                  <a:stretch>
                    <a:fillRect l="-4331" r="-3937" b="-327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6" name="ZoneTexte 265">
                  <a:extLst>
                    <a:ext uri="{FF2B5EF4-FFF2-40B4-BE49-F238E27FC236}">
                      <a16:creationId xmlns:a16="http://schemas.microsoft.com/office/drawing/2014/main" id="{CDC53C29-2418-4C4D-9C64-A142A9E12EFE}"/>
                    </a:ext>
                  </a:extLst>
                </p:cNvPr>
                <p:cNvSpPr txBox="1"/>
                <p:nvPr/>
              </p:nvSpPr>
              <p:spPr>
                <a:xfrm>
                  <a:off x="27804946" y="31811103"/>
                  <a:ext cx="15463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m:t>
                        </m:r>
                        <m:r>
                          <a:rPr lang="fr-FR" sz="2400" b="0" i="1" smtClean="0">
                            <a:latin typeface="Cambria Math" panose="02040503050406030204" pitchFamily="18" charset="0"/>
                          </a:rPr>
                          <m:t>=2, </m:t>
                        </m:r>
                        <m:r>
                          <a:rPr lang="fr-FR" sz="2400" b="0" i="1" smtClean="0">
                            <a:latin typeface="Cambria Math" panose="02040503050406030204" pitchFamily="18" charset="0"/>
                          </a:rPr>
                          <m:t>𝑗</m:t>
                        </m:r>
                        <m:r>
                          <a:rPr lang="fr-FR" sz="2400" b="0" i="1" smtClean="0">
                            <a:latin typeface="Cambria Math" panose="02040503050406030204" pitchFamily="18" charset="0"/>
                          </a:rPr>
                          <m:t>=4</m:t>
                        </m:r>
                      </m:oMath>
                    </m:oMathPara>
                  </a14:m>
                  <a:endParaRPr lang="en-US" sz="2400" dirty="0"/>
                </a:p>
              </p:txBody>
            </p:sp>
          </mc:Choice>
          <mc:Fallback>
            <p:sp>
              <p:nvSpPr>
                <p:cNvPr id="266" name="ZoneTexte 265">
                  <a:extLst>
                    <a:ext uri="{FF2B5EF4-FFF2-40B4-BE49-F238E27FC236}">
                      <a16:creationId xmlns:a16="http://schemas.microsoft.com/office/drawing/2014/main" id="{CDC53C29-2418-4C4D-9C64-A142A9E12EFE}"/>
                    </a:ext>
                  </a:extLst>
                </p:cNvPr>
                <p:cNvSpPr txBox="1">
                  <a:spLocks noRot="1" noChangeAspect="1" noMove="1" noResize="1" noEditPoints="1" noAdjustHandles="1" noChangeArrowheads="1" noChangeShapeType="1" noTextEdit="1"/>
                </p:cNvSpPr>
                <p:nvPr/>
              </p:nvSpPr>
              <p:spPr>
                <a:xfrm>
                  <a:off x="27804946" y="31811103"/>
                  <a:ext cx="1546321" cy="369332"/>
                </a:xfrm>
                <a:prstGeom prst="rect">
                  <a:avLst/>
                </a:prstGeom>
                <a:blipFill>
                  <a:blip r:embed="rId44"/>
                  <a:stretch>
                    <a:fillRect l="-3937" r="-4331" b="-3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7" name="ZoneTexte 266">
                  <a:extLst>
                    <a:ext uri="{FF2B5EF4-FFF2-40B4-BE49-F238E27FC236}">
                      <a16:creationId xmlns:a16="http://schemas.microsoft.com/office/drawing/2014/main" id="{78126FFA-7CE5-4F64-B9B6-6CED46855559}"/>
                    </a:ext>
                  </a:extLst>
                </p:cNvPr>
                <p:cNvSpPr txBox="1"/>
                <p:nvPr/>
              </p:nvSpPr>
              <p:spPr>
                <a:xfrm>
                  <a:off x="27814894" y="35109189"/>
                  <a:ext cx="15463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m:t>
                        </m:r>
                        <m:r>
                          <a:rPr lang="fr-FR" sz="2400" b="0" i="1" smtClean="0">
                            <a:latin typeface="Cambria Math" panose="02040503050406030204" pitchFamily="18" charset="0"/>
                          </a:rPr>
                          <m:t>=4, </m:t>
                        </m:r>
                        <m:r>
                          <a:rPr lang="fr-FR" sz="2400" b="0" i="1" smtClean="0">
                            <a:latin typeface="Cambria Math" panose="02040503050406030204" pitchFamily="18" charset="0"/>
                          </a:rPr>
                          <m:t>𝑗</m:t>
                        </m:r>
                        <m:r>
                          <a:rPr lang="fr-FR" sz="2400" b="0" i="1" smtClean="0">
                            <a:latin typeface="Cambria Math" panose="02040503050406030204" pitchFamily="18" charset="0"/>
                          </a:rPr>
                          <m:t>=5</m:t>
                        </m:r>
                      </m:oMath>
                    </m:oMathPara>
                  </a14:m>
                  <a:endParaRPr lang="en-US" sz="2400" dirty="0"/>
                </a:p>
              </p:txBody>
            </p:sp>
          </mc:Choice>
          <mc:Fallback>
            <p:sp>
              <p:nvSpPr>
                <p:cNvPr id="267" name="ZoneTexte 266">
                  <a:extLst>
                    <a:ext uri="{FF2B5EF4-FFF2-40B4-BE49-F238E27FC236}">
                      <a16:creationId xmlns:a16="http://schemas.microsoft.com/office/drawing/2014/main" id="{78126FFA-7CE5-4F64-B9B6-6CED46855559}"/>
                    </a:ext>
                  </a:extLst>
                </p:cNvPr>
                <p:cNvSpPr txBox="1">
                  <a:spLocks noRot="1" noChangeAspect="1" noMove="1" noResize="1" noEditPoints="1" noAdjustHandles="1" noChangeArrowheads="1" noChangeShapeType="1" noTextEdit="1"/>
                </p:cNvSpPr>
                <p:nvPr/>
              </p:nvSpPr>
              <p:spPr>
                <a:xfrm>
                  <a:off x="27814894" y="35109189"/>
                  <a:ext cx="1546321" cy="369332"/>
                </a:xfrm>
                <a:prstGeom prst="rect">
                  <a:avLst/>
                </a:prstGeom>
                <a:blipFill>
                  <a:blip r:embed="rId45"/>
                  <a:stretch>
                    <a:fillRect l="-4348" r="-4743" b="-35000"/>
                  </a:stretch>
                </a:blipFill>
              </p:spPr>
              <p:txBody>
                <a:bodyPr/>
                <a:lstStyle/>
                <a:p>
                  <a:r>
                    <a:rPr lang="en-US">
                      <a:noFill/>
                    </a:rPr>
                    <a:t> </a:t>
                  </a:r>
                </a:p>
              </p:txBody>
            </p:sp>
          </mc:Fallback>
        </mc:AlternateContent>
      </p:grpSp>
      <p:sp>
        <p:nvSpPr>
          <p:cNvPr id="15" name="ZoneTexte 14">
            <a:extLst>
              <a:ext uri="{FF2B5EF4-FFF2-40B4-BE49-F238E27FC236}">
                <a16:creationId xmlns:a16="http://schemas.microsoft.com/office/drawing/2014/main" id="{8B640A30-42A4-401F-AD72-80002EBF6EF5}"/>
              </a:ext>
            </a:extLst>
          </p:cNvPr>
          <p:cNvSpPr txBox="1"/>
          <p:nvPr/>
        </p:nvSpPr>
        <p:spPr>
          <a:xfrm>
            <a:off x="19154860" y="25077865"/>
            <a:ext cx="5169044" cy="523220"/>
          </a:xfrm>
          <a:prstGeom prst="rect">
            <a:avLst/>
          </a:prstGeom>
          <a:noFill/>
        </p:spPr>
        <p:txBody>
          <a:bodyPr wrap="none" rtlCol="0">
            <a:spAutoFit/>
          </a:bodyPr>
          <a:lstStyle/>
          <a:p>
            <a:r>
              <a:rPr lang="en-US" sz="2800" b="1" dirty="0"/>
              <a:t>Euclidian inter-vehicles distances </a:t>
            </a:r>
          </a:p>
        </p:txBody>
      </p:sp>
      <p:sp>
        <p:nvSpPr>
          <p:cNvPr id="179" name="Rectangle 178">
            <a:extLst>
              <a:ext uri="{FF2B5EF4-FFF2-40B4-BE49-F238E27FC236}">
                <a16:creationId xmlns:a16="http://schemas.microsoft.com/office/drawing/2014/main" id="{84438AEC-7A56-459E-BC09-61C2FEB9B097}"/>
              </a:ext>
            </a:extLst>
          </p:cNvPr>
          <p:cNvSpPr/>
          <p:nvPr/>
        </p:nvSpPr>
        <p:spPr>
          <a:xfrm>
            <a:off x="14913601" y="25098521"/>
            <a:ext cx="14760000" cy="13085558"/>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B9ADB376-5BAB-4688-BC03-8BCC587057B6}"/>
              </a:ext>
            </a:extLst>
          </p:cNvPr>
          <p:cNvCxnSpPr>
            <a:cxnSpLocks/>
          </p:cNvCxnSpPr>
          <p:nvPr/>
        </p:nvCxnSpPr>
        <p:spPr>
          <a:xfrm flipV="1">
            <a:off x="14247226" y="38782016"/>
            <a:ext cx="0" cy="1908000"/>
          </a:xfrm>
          <a:prstGeom prst="line">
            <a:avLst/>
          </a:prstGeom>
        </p:spPr>
        <p:style>
          <a:lnRef idx="1">
            <a:schemeClr val="dk1"/>
          </a:lnRef>
          <a:fillRef idx="0">
            <a:schemeClr val="dk1"/>
          </a:fillRef>
          <a:effectRef idx="0">
            <a:schemeClr val="dk1"/>
          </a:effectRef>
          <a:fontRef idx="minor">
            <a:schemeClr val="tx1"/>
          </a:fontRef>
        </p:style>
      </p:cxnSp>
      <p:cxnSp>
        <p:nvCxnSpPr>
          <p:cNvPr id="31" name="Connecteur droit 30">
            <a:extLst>
              <a:ext uri="{FF2B5EF4-FFF2-40B4-BE49-F238E27FC236}">
                <a16:creationId xmlns:a16="http://schemas.microsoft.com/office/drawing/2014/main" id="{F9830D66-2A4B-4614-BF5B-FEF553590F11}"/>
              </a:ext>
            </a:extLst>
          </p:cNvPr>
          <p:cNvCxnSpPr/>
          <p:nvPr/>
        </p:nvCxnSpPr>
        <p:spPr>
          <a:xfrm>
            <a:off x="14247226" y="38768796"/>
            <a:ext cx="15693557" cy="0"/>
          </a:xfrm>
          <a:prstGeom prst="line">
            <a:avLst/>
          </a:prstGeom>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32CB5B3F-E3A0-451F-AC26-57F30000A9A1}"/>
              </a:ext>
            </a:extLst>
          </p:cNvPr>
          <p:cNvSpPr/>
          <p:nvPr/>
        </p:nvSpPr>
        <p:spPr>
          <a:xfrm>
            <a:off x="14266276" y="38814673"/>
            <a:ext cx="15746698" cy="1997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ZoneTexte 32">
            <a:extLst>
              <a:ext uri="{FF2B5EF4-FFF2-40B4-BE49-F238E27FC236}">
                <a16:creationId xmlns:a16="http://schemas.microsoft.com/office/drawing/2014/main" id="{FFBF5B3B-7CC0-4A42-A189-CCCCF9921125}"/>
              </a:ext>
            </a:extLst>
          </p:cNvPr>
          <p:cNvSpPr txBox="1"/>
          <p:nvPr/>
        </p:nvSpPr>
        <p:spPr>
          <a:xfrm>
            <a:off x="14438839" y="38744325"/>
            <a:ext cx="2186176" cy="584775"/>
          </a:xfrm>
          <a:prstGeom prst="rect">
            <a:avLst/>
          </a:prstGeom>
          <a:noFill/>
        </p:spPr>
        <p:txBody>
          <a:bodyPr wrap="none" rtlCol="0">
            <a:spAutoFit/>
          </a:bodyPr>
          <a:lstStyle/>
          <a:p>
            <a:r>
              <a:rPr lang="en-US" sz="3200" i="1" u="sng" dirty="0"/>
              <a:t>References: </a:t>
            </a:r>
          </a:p>
        </p:txBody>
      </p:sp>
      <p:sp>
        <p:nvSpPr>
          <p:cNvPr id="34" name="ZoneTexte 33">
            <a:extLst>
              <a:ext uri="{FF2B5EF4-FFF2-40B4-BE49-F238E27FC236}">
                <a16:creationId xmlns:a16="http://schemas.microsoft.com/office/drawing/2014/main" id="{AF912E23-61D0-403B-993A-0F24E651ED38}"/>
              </a:ext>
            </a:extLst>
          </p:cNvPr>
          <p:cNvSpPr txBox="1"/>
          <p:nvPr/>
        </p:nvSpPr>
        <p:spPr>
          <a:xfrm>
            <a:off x="14370855" y="39251649"/>
            <a:ext cx="15975079" cy="830997"/>
          </a:xfrm>
          <a:prstGeom prst="rect">
            <a:avLst/>
          </a:prstGeom>
          <a:noFill/>
        </p:spPr>
        <p:txBody>
          <a:bodyPr wrap="none" rtlCol="0">
            <a:spAutoFit/>
          </a:bodyPr>
          <a:lstStyle/>
          <a:p>
            <a:r>
              <a:rPr lang="en-US" sz="2400" dirty="0"/>
              <a:t>[1] L. Saidi, L. </a:t>
            </a:r>
            <a:r>
              <a:rPr lang="en-US" sz="2400" dirty="0" err="1"/>
              <a:t>Adouane</a:t>
            </a:r>
            <a:r>
              <a:rPr lang="en-US" sz="2400" dirty="0"/>
              <a:t> and R. Talj, "CORM: Constrained Optimal Reconfiguration Matrix for Safe On-Ramp Cooperative Merging</a:t>
            </a:r>
          </a:p>
          <a:p>
            <a:r>
              <a:rPr lang="en-US" sz="2400" dirty="0"/>
              <a:t> of Automated Vehicles," </a:t>
            </a:r>
            <a:r>
              <a:rPr lang="en-US" sz="2400" i="1" dirty="0"/>
              <a:t>IEEE 25th International Conference on Intelligent Transportation Systems (ITSC)</a:t>
            </a:r>
            <a:r>
              <a:rPr lang="en-US" sz="2400" dirty="0"/>
              <a:t>, Macau, China, 2022.</a:t>
            </a:r>
          </a:p>
        </p:txBody>
      </p:sp>
      <p:sp>
        <p:nvSpPr>
          <p:cNvPr id="35" name="Rectangle 34">
            <a:extLst>
              <a:ext uri="{FF2B5EF4-FFF2-40B4-BE49-F238E27FC236}">
                <a16:creationId xmlns:a16="http://schemas.microsoft.com/office/drawing/2014/main" id="{4C00EB00-9AFE-444A-92D9-0729BA509018}"/>
              </a:ext>
            </a:extLst>
          </p:cNvPr>
          <p:cNvSpPr/>
          <p:nvPr/>
        </p:nvSpPr>
        <p:spPr>
          <a:xfrm>
            <a:off x="14375231" y="40018871"/>
            <a:ext cx="15767632" cy="830997"/>
          </a:xfrm>
          <a:prstGeom prst="rect">
            <a:avLst/>
          </a:prstGeom>
        </p:spPr>
        <p:txBody>
          <a:bodyPr wrap="square">
            <a:spAutoFit/>
          </a:bodyPr>
          <a:lstStyle/>
          <a:p>
            <a:r>
              <a:rPr lang="en-US" sz="2400" dirty="0"/>
              <a:t>[2] J. Vilca, L. </a:t>
            </a:r>
            <a:r>
              <a:rPr lang="en-US" sz="2400" dirty="0" err="1"/>
              <a:t>Adouane</a:t>
            </a:r>
            <a:r>
              <a:rPr lang="en-US" sz="2400" dirty="0"/>
              <a:t>, and Y. </a:t>
            </a:r>
            <a:r>
              <a:rPr lang="en-US" sz="2400" dirty="0" err="1"/>
              <a:t>Mezouar</a:t>
            </a:r>
            <a:r>
              <a:rPr lang="en-US" sz="2400" dirty="0"/>
              <a:t>, “Stable and flexible multivehicle navigation based on dynamic inter-target distance matrix,” IEEE Transactions on Intelligent Transportation Systems, vol. 20, no. 4, pp. 1416–1431, 2019.</a:t>
            </a:r>
          </a:p>
        </p:txBody>
      </p:sp>
      <p:sp>
        <p:nvSpPr>
          <p:cNvPr id="50" name="Rectangle 49">
            <a:extLst>
              <a:ext uri="{FF2B5EF4-FFF2-40B4-BE49-F238E27FC236}">
                <a16:creationId xmlns:a16="http://schemas.microsoft.com/office/drawing/2014/main" id="{C0ED8C38-81F8-49EF-9648-98B3DD868BDF}"/>
              </a:ext>
            </a:extLst>
          </p:cNvPr>
          <p:cNvSpPr/>
          <p:nvPr/>
        </p:nvSpPr>
        <p:spPr>
          <a:xfrm>
            <a:off x="414087" y="23752627"/>
            <a:ext cx="4968000" cy="4057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Connecteur droit avec flèche 55">
            <a:extLst>
              <a:ext uri="{FF2B5EF4-FFF2-40B4-BE49-F238E27FC236}">
                <a16:creationId xmlns:a16="http://schemas.microsoft.com/office/drawing/2014/main" id="{F333F2E5-33FF-4DC4-A6B2-E458994D1F73}"/>
              </a:ext>
            </a:extLst>
          </p:cNvPr>
          <p:cNvCxnSpPr>
            <a:cxnSpLocks/>
          </p:cNvCxnSpPr>
          <p:nvPr/>
        </p:nvCxnSpPr>
        <p:spPr>
          <a:xfrm>
            <a:off x="27803198" y="15303861"/>
            <a:ext cx="0" cy="2090730"/>
          </a:xfrm>
          <a:prstGeom prst="straightConnector1">
            <a:avLst/>
          </a:prstGeom>
          <a:ln w="76200">
            <a:solidFill>
              <a:srgbClr val="FA2D2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7" name="ZoneTexte 216">
            <a:extLst>
              <a:ext uri="{FF2B5EF4-FFF2-40B4-BE49-F238E27FC236}">
                <a16:creationId xmlns:a16="http://schemas.microsoft.com/office/drawing/2014/main" id="{118D3219-7E1C-44C4-946A-7592EC05C5ED}"/>
              </a:ext>
            </a:extLst>
          </p:cNvPr>
          <p:cNvSpPr txBox="1"/>
          <p:nvPr/>
        </p:nvSpPr>
        <p:spPr>
          <a:xfrm rot="5400000">
            <a:off x="27477141" y="15985821"/>
            <a:ext cx="1506503" cy="830997"/>
          </a:xfrm>
          <a:prstGeom prst="rect">
            <a:avLst/>
          </a:prstGeom>
          <a:noFill/>
        </p:spPr>
        <p:txBody>
          <a:bodyPr wrap="none" rtlCol="0">
            <a:spAutoFit/>
          </a:bodyPr>
          <a:lstStyle/>
          <a:p>
            <a:pPr algn="ctr"/>
            <a:r>
              <a:rPr lang="en-US" sz="2400" b="1" i="1" dirty="0">
                <a:solidFill>
                  <a:srgbClr val="FF0000"/>
                </a:solidFill>
              </a:rPr>
              <a:t>Passing</a:t>
            </a:r>
          </a:p>
          <a:p>
            <a:pPr algn="ctr"/>
            <a:r>
              <a:rPr lang="en-US" sz="2400" b="1" i="1" dirty="0">
                <a:solidFill>
                  <a:srgbClr val="FF0000"/>
                </a:solidFill>
              </a:rPr>
              <a:t> sequence </a:t>
            </a:r>
          </a:p>
        </p:txBody>
      </p:sp>
      <p:cxnSp>
        <p:nvCxnSpPr>
          <p:cNvPr id="218" name="Connecteur droit avec flèche 217">
            <a:extLst>
              <a:ext uri="{FF2B5EF4-FFF2-40B4-BE49-F238E27FC236}">
                <a16:creationId xmlns:a16="http://schemas.microsoft.com/office/drawing/2014/main" id="{B3BF5A6F-A0D2-41C9-9278-5F56F34DB76E}"/>
              </a:ext>
            </a:extLst>
          </p:cNvPr>
          <p:cNvCxnSpPr>
            <a:cxnSpLocks/>
          </p:cNvCxnSpPr>
          <p:nvPr/>
        </p:nvCxnSpPr>
        <p:spPr>
          <a:xfrm>
            <a:off x="25287572" y="15379362"/>
            <a:ext cx="0" cy="3165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Connecteur droit avec flèche 226">
            <a:extLst>
              <a:ext uri="{FF2B5EF4-FFF2-40B4-BE49-F238E27FC236}">
                <a16:creationId xmlns:a16="http://schemas.microsoft.com/office/drawing/2014/main" id="{7C6CA071-FAA9-4894-81D5-401E6226BEEC}"/>
              </a:ext>
            </a:extLst>
          </p:cNvPr>
          <p:cNvCxnSpPr>
            <a:cxnSpLocks/>
          </p:cNvCxnSpPr>
          <p:nvPr/>
        </p:nvCxnSpPr>
        <p:spPr>
          <a:xfrm flipV="1">
            <a:off x="15452688" y="20118803"/>
            <a:ext cx="5667034" cy="0"/>
          </a:xfrm>
          <a:prstGeom prst="straightConnector1">
            <a:avLst/>
          </a:prstGeom>
          <a:ln w="76200">
            <a:solidFill>
              <a:srgbClr val="FA2D2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8" name="ZoneTexte 247">
            <a:extLst>
              <a:ext uri="{FF2B5EF4-FFF2-40B4-BE49-F238E27FC236}">
                <a16:creationId xmlns:a16="http://schemas.microsoft.com/office/drawing/2014/main" id="{65495C51-5397-4409-8815-B59A33AB409D}"/>
              </a:ext>
            </a:extLst>
          </p:cNvPr>
          <p:cNvSpPr txBox="1"/>
          <p:nvPr/>
        </p:nvSpPr>
        <p:spPr>
          <a:xfrm>
            <a:off x="17093550" y="20138906"/>
            <a:ext cx="2283510" cy="830997"/>
          </a:xfrm>
          <a:prstGeom prst="rect">
            <a:avLst/>
          </a:prstGeom>
          <a:noFill/>
        </p:spPr>
        <p:txBody>
          <a:bodyPr wrap="none" rtlCol="0">
            <a:spAutoFit/>
          </a:bodyPr>
          <a:lstStyle/>
          <a:p>
            <a:pPr algn="ctr"/>
            <a:r>
              <a:rPr lang="en-US" sz="2400" b="1" i="1" dirty="0">
                <a:solidFill>
                  <a:srgbClr val="FF0000"/>
                </a:solidFill>
              </a:rPr>
              <a:t>Selected passing</a:t>
            </a:r>
          </a:p>
          <a:p>
            <a:pPr algn="ctr"/>
            <a:r>
              <a:rPr lang="en-US" sz="2400" b="1" i="1" dirty="0">
                <a:solidFill>
                  <a:srgbClr val="FF0000"/>
                </a:solidFill>
              </a:rPr>
              <a:t> sequence </a:t>
            </a:r>
          </a:p>
        </p:txBody>
      </p:sp>
      <p:cxnSp>
        <p:nvCxnSpPr>
          <p:cNvPr id="467" name="Connecteur droit 466">
            <a:extLst>
              <a:ext uri="{FF2B5EF4-FFF2-40B4-BE49-F238E27FC236}">
                <a16:creationId xmlns:a16="http://schemas.microsoft.com/office/drawing/2014/main" id="{C6923351-A4F1-48B8-923B-73F816F815E9}"/>
              </a:ext>
            </a:extLst>
          </p:cNvPr>
          <p:cNvCxnSpPr>
            <a:cxnSpLocks/>
          </p:cNvCxnSpPr>
          <p:nvPr/>
        </p:nvCxnSpPr>
        <p:spPr>
          <a:xfrm flipV="1">
            <a:off x="2965407" y="14437440"/>
            <a:ext cx="3219409" cy="1452766"/>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9" name="Connecteur droit 468">
            <a:extLst>
              <a:ext uri="{FF2B5EF4-FFF2-40B4-BE49-F238E27FC236}">
                <a16:creationId xmlns:a16="http://schemas.microsoft.com/office/drawing/2014/main" id="{003ED66F-082E-45E0-8809-A7832729C36C}"/>
              </a:ext>
            </a:extLst>
          </p:cNvPr>
          <p:cNvCxnSpPr>
            <a:cxnSpLocks/>
          </p:cNvCxnSpPr>
          <p:nvPr/>
        </p:nvCxnSpPr>
        <p:spPr>
          <a:xfrm>
            <a:off x="6194032" y="14397838"/>
            <a:ext cx="478948" cy="266992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1" name="Connecteur droit 470">
            <a:extLst>
              <a:ext uri="{FF2B5EF4-FFF2-40B4-BE49-F238E27FC236}">
                <a16:creationId xmlns:a16="http://schemas.microsoft.com/office/drawing/2014/main" id="{A72B0962-C564-414A-A336-120589170E80}"/>
              </a:ext>
            </a:extLst>
          </p:cNvPr>
          <p:cNvCxnSpPr/>
          <p:nvPr/>
        </p:nvCxnSpPr>
        <p:spPr>
          <a:xfrm>
            <a:off x="3046985" y="15942531"/>
            <a:ext cx="3661095" cy="1091248"/>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5" name="ZoneTexte 474">
            <a:extLst>
              <a:ext uri="{FF2B5EF4-FFF2-40B4-BE49-F238E27FC236}">
                <a16:creationId xmlns:a16="http://schemas.microsoft.com/office/drawing/2014/main" id="{6439F1FD-7CE7-44A5-95DC-AAF04222C14D}"/>
              </a:ext>
            </a:extLst>
          </p:cNvPr>
          <p:cNvSpPr txBox="1"/>
          <p:nvPr/>
        </p:nvSpPr>
        <p:spPr>
          <a:xfrm>
            <a:off x="2052584" y="16932001"/>
            <a:ext cx="3180422" cy="461665"/>
          </a:xfrm>
          <a:prstGeom prst="rect">
            <a:avLst/>
          </a:prstGeom>
          <a:noFill/>
        </p:spPr>
        <p:txBody>
          <a:bodyPr wrap="none" rtlCol="0">
            <a:spAutoFit/>
          </a:bodyPr>
          <a:lstStyle/>
          <a:p>
            <a:r>
              <a:rPr lang="en-US" sz="2400" b="1" dirty="0"/>
              <a:t>Initial Virtual Structure </a:t>
            </a:r>
          </a:p>
        </p:txBody>
      </p:sp>
      <p:sp>
        <p:nvSpPr>
          <p:cNvPr id="477" name="Forme libre : forme 476">
            <a:extLst>
              <a:ext uri="{FF2B5EF4-FFF2-40B4-BE49-F238E27FC236}">
                <a16:creationId xmlns:a16="http://schemas.microsoft.com/office/drawing/2014/main" id="{1A502AB0-E102-4C7F-88E7-5EAEBAB93992}"/>
              </a:ext>
            </a:extLst>
          </p:cNvPr>
          <p:cNvSpPr/>
          <p:nvPr/>
        </p:nvSpPr>
        <p:spPr>
          <a:xfrm>
            <a:off x="3894972" y="16358974"/>
            <a:ext cx="256328" cy="613699"/>
          </a:xfrm>
          <a:custGeom>
            <a:avLst/>
            <a:gdLst>
              <a:gd name="connsiteX0" fmla="*/ 29329 w 334129"/>
              <a:gd name="connsiteY0" fmla="*/ 742950 h 742950"/>
              <a:gd name="connsiteX1" fmla="*/ 29329 w 334129"/>
              <a:gd name="connsiteY1" fmla="*/ 342900 h 742950"/>
              <a:gd name="connsiteX2" fmla="*/ 334129 w 334129"/>
              <a:gd name="connsiteY2" fmla="*/ 0 h 742950"/>
            </a:gdLst>
            <a:ahLst/>
            <a:cxnLst>
              <a:cxn ang="0">
                <a:pos x="connsiteX0" y="connsiteY0"/>
              </a:cxn>
              <a:cxn ang="0">
                <a:pos x="connsiteX1" y="connsiteY1"/>
              </a:cxn>
              <a:cxn ang="0">
                <a:pos x="connsiteX2" y="connsiteY2"/>
              </a:cxn>
            </a:cxnLst>
            <a:rect l="l" t="t" r="r" b="b"/>
            <a:pathLst>
              <a:path w="334129" h="742950">
                <a:moveTo>
                  <a:pt x="29329" y="742950"/>
                </a:moveTo>
                <a:cubicBezTo>
                  <a:pt x="3929" y="604837"/>
                  <a:pt x="-21471" y="466725"/>
                  <a:pt x="29329" y="342900"/>
                </a:cubicBezTo>
                <a:cubicBezTo>
                  <a:pt x="80129" y="219075"/>
                  <a:pt x="207129" y="109537"/>
                  <a:pt x="334129" y="0"/>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9" name="Connecteur droit 248">
            <a:extLst>
              <a:ext uri="{FF2B5EF4-FFF2-40B4-BE49-F238E27FC236}">
                <a16:creationId xmlns:a16="http://schemas.microsoft.com/office/drawing/2014/main" id="{A896DD5B-DABB-40CB-8BA1-DC0FF8681984}"/>
              </a:ext>
            </a:extLst>
          </p:cNvPr>
          <p:cNvCxnSpPr>
            <a:cxnSpLocks/>
          </p:cNvCxnSpPr>
          <p:nvPr/>
        </p:nvCxnSpPr>
        <p:spPr>
          <a:xfrm>
            <a:off x="8511752" y="26738627"/>
            <a:ext cx="3233142" cy="463479"/>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0" name="Connecteur droit 249">
            <a:extLst>
              <a:ext uri="{FF2B5EF4-FFF2-40B4-BE49-F238E27FC236}">
                <a16:creationId xmlns:a16="http://schemas.microsoft.com/office/drawing/2014/main" id="{3177F74D-E947-49B3-8363-E510A9471824}"/>
              </a:ext>
            </a:extLst>
          </p:cNvPr>
          <p:cNvCxnSpPr>
            <a:cxnSpLocks/>
          </p:cNvCxnSpPr>
          <p:nvPr/>
        </p:nvCxnSpPr>
        <p:spPr>
          <a:xfrm flipV="1">
            <a:off x="7671451" y="27225439"/>
            <a:ext cx="4073443" cy="5"/>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1" name="Connecteur droit 250">
            <a:extLst>
              <a:ext uri="{FF2B5EF4-FFF2-40B4-BE49-F238E27FC236}">
                <a16:creationId xmlns:a16="http://schemas.microsoft.com/office/drawing/2014/main" id="{8F934007-9EB7-4BA4-8653-272F35BF9B98}"/>
              </a:ext>
            </a:extLst>
          </p:cNvPr>
          <p:cNvCxnSpPr>
            <a:cxnSpLocks/>
          </p:cNvCxnSpPr>
          <p:nvPr/>
        </p:nvCxnSpPr>
        <p:spPr>
          <a:xfrm flipH="1">
            <a:off x="7737882" y="26736826"/>
            <a:ext cx="734403" cy="441942"/>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2" name="Connecteur droit 261">
            <a:extLst>
              <a:ext uri="{FF2B5EF4-FFF2-40B4-BE49-F238E27FC236}">
                <a16:creationId xmlns:a16="http://schemas.microsoft.com/office/drawing/2014/main" id="{3C46A025-A4C8-494F-A20F-CBF16D35FDE0}"/>
              </a:ext>
            </a:extLst>
          </p:cNvPr>
          <p:cNvCxnSpPr>
            <a:cxnSpLocks/>
          </p:cNvCxnSpPr>
          <p:nvPr/>
        </p:nvCxnSpPr>
        <p:spPr>
          <a:xfrm flipV="1">
            <a:off x="7840782" y="38214234"/>
            <a:ext cx="1493706" cy="948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F91233E7-C53B-4B6E-993D-F9D0615E58F4}"/>
              </a:ext>
            </a:extLst>
          </p:cNvPr>
          <p:cNvCxnSpPr>
            <a:cxnSpLocks/>
          </p:cNvCxnSpPr>
          <p:nvPr/>
        </p:nvCxnSpPr>
        <p:spPr>
          <a:xfrm>
            <a:off x="9783990" y="38199591"/>
            <a:ext cx="1718199" cy="28746"/>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94" name="Arc 493">
            <a:extLst>
              <a:ext uri="{FF2B5EF4-FFF2-40B4-BE49-F238E27FC236}">
                <a16:creationId xmlns:a16="http://schemas.microsoft.com/office/drawing/2014/main" id="{194F2282-A378-4914-8B40-4DC432D42E91}"/>
              </a:ext>
            </a:extLst>
          </p:cNvPr>
          <p:cNvSpPr/>
          <p:nvPr/>
        </p:nvSpPr>
        <p:spPr>
          <a:xfrm flipH="1">
            <a:off x="8431540" y="37671238"/>
            <a:ext cx="914400" cy="914400"/>
          </a:xfrm>
          <a:prstGeom prst="arc">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ZoneTexte 494">
            <a:extLst>
              <a:ext uri="{FF2B5EF4-FFF2-40B4-BE49-F238E27FC236}">
                <a16:creationId xmlns:a16="http://schemas.microsoft.com/office/drawing/2014/main" id="{69C2D8E7-9646-4A54-9460-FB3C07F40480}"/>
              </a:ext>
            </a:extLst>
          </p:cNvPr>
          <p:cNvSpPr txBox="1"/>
          <p:nvPr/>
        </p:nvSpPr>
        <p:spPr>
          <a:xfrm>
            <a:off x="8888740" y="37355077"/>
            <a:ext cx="5496761" cy="461665"/>
          </a:xfrm>
          <a:prstGeom prst="rect">
            <a:avLst/>
          </a:prstGeom>
          <a:noFill/>
        </p:spPr>
        <p:txBody>
          <a:bodyPr wrap="none" rtlCol="0">
            <a:spAutoFit/>
          </a:bodyPr>
          <a:lstStyle/>
          <a:p>
            <a:r>
              <a:rPr lang="en-US" sz="2400" b="1" dirty="0"/>
              <a:t>Desired linear–platoon Virtual structure </a:t>
            </a:r>
          </a:p>
        </p:txBody>
      </p:sp>
      <p:sp>
        <p:nvSpPr>
          <p:cNvPr id="289" name="ZoneTexte 288">
            <a:extLst>
              <a:ext uri="{FF2B5EF4-FFF2-40B4-BE49-F238E27FC236}">
                <a16:creationId xmlns:a16="http://schemas.microsoft.com/office/drawing/2014/main" id="{8F062F62-065B-497A-8A80-7EA145924ED4}"/>
              </a:ext>
            </a:extLst>
          </p:cNvPr>
          <p:cNvSpPr txBox="1"/>
          <p:nvPr/>
        </p:nvSpPr>
        <p:spPr>
          <a:xfrm>
            <a:off x="4016850" y="26632416"/>
            <a:ext cx="3154518" cy="461665"/>
          </a:xfrm>
          <a:prstGeom prst="rect">
            <a:avLst/>
          </a:prstGeom>
          <a:noFill/>
        </p:spPr>
        <p:txBody>
          <a:bodyPr wrap="none" rtlCol="0">
            <a:spAutoFit/>
          </a:bodyPr>
          <a:lstStyle/>
          <a:p>
            <a:r>
              <a:rPr lang="en-US" sz="2400" b="1" dirty="0"/>
              <a:t>Initial Virtual Structure </a:t>
            </a:r>
          </a:p>
        </p:txBody>
      </p:sp>
      <p:cxnSp>
        <p:nvCxnSpPr>
          <p:cNvPr id="497" name="Connecteur droit avec flèche 496">
            <a:extLst>
              <a:ext uri="{FF2B5EF4-FFF2-40B4-BE49-F238E27FC236}">
                <a16:creationId xmlns:a16="http://schemas.microsoft.com/office/drawing/2014/main" id="{A6F96DA8-329C-4B66-AA19-E7B47B6B0576}"/>
              </a:ext>
            </a:extLst>
          </p:cNvPr>
          <p:cNvCxnSpPr>
            <a:cxnSpLocks/>
          </p:cNvCxnSpPr>
          <p:nvPr/>
        </p:nvCxnSpPr>
        <p:spPr>
          <a:xfrm>
            <a:off x="7024946" y="26894026"/>
            <a:ext cx="838637" cy="1076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3" name="ZoneTexte 442">
                <a:extLst>
                  <a:ext uri="{FF2B5EF4-FFF2-40B4-BE49-F238E27FC236}">
                    <a16:creationId xmlns:a16="http://schemas.microsoft.com/office/drawing/2014/main" id="{BA672F29-B6F6-4248-8FA0-7E672CAEB0CD}"/>
                  </a:ext>
                </a:extLst>
              </p:cNvPr>
              <p:cNvSpPr txBox="1"/>
              <p:nvPr/>
            </p:nvSpPr>
            <p:spPr>
              <a:xfrm>
                <a:off x="27833874" y="34056868"/>
                <a:ext cx="15463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m:t>
                      </m:r>
                      <m:r>
                        <a:rPr lang="fr-FR" sz="2400" b="0" i="1" smtClean="0">
                          <a:latin typeface="Cambria Math" panose="02040503050406030204" pitchFamily="18" charset="0"/>
                        </a:rPr>
                        <m:t>=3, </m:t>
                      </m:r>
                      <m:r>
                        <a:rPr lang="fr-FR" sz="2400" b="0" i="1" smtClean="0">
                          <a:latin typeface="Cambria Math" panose="02040503050406030204" pitchFamily="18" charset="0"/>
                        </a:rPr>
                        <m:t>𝑗</m:t>
                      </m:r>
                      <m:r>
                        <a:rPr lang="fr-FR" sz="2400" b="0" i="1" smtClean="0">
                          <a:latin typeface="Cambria Math" panose="02040503050406030204" pitchFamily="18" charset="0"/>
                        </a:rPr>
                        <m:t>=5</m:t>
                      </m:r>
                    </m:oMath>
                  </m:oMathPara>
                </a14:m>
                <a:endParaRPr lang="en-US" sz="2400" dirty="0"/>
              </a:p>
            </p:txBody>
          </p:sp>
        </mc:Choice>
        <mc:Fallback>
          <p:sp>
            <p:nvSpPr>
              <p:cNvPr id="443" name="ZoneTexte 442">
                <a:extLst>
                  <a:ext uri="{FF2B5EF4-FFF2-40B4-BE49-F238E27FC236}">
                    <a16:creationId xmlns:a16="http://schemas.microsoft.com/office/drawing/2014/main" id="{BA672F29-B6F6-4248-8FA0-7E672CAEB0CD}"/>
                  </a:ext>
                </a:extLst>
              </p:cNvPr>
              <p:cNvSpPr txBox="1">
                <a:spLocks noRot="1" noChangeAspect="1" noMove="1" noResize="1" noEditPoints="1" noAdjustHandles="1" noChangeArrowheads="1" noChangeShapeType="1" noTextEdit="1"/>
              </p:cNvSpPr>
              <p:nvPr/>
            </p:nvSpPr>
            <p:spPr>
              <a:xfrm>
                <a:off x="27833874" y="34056868"/>
                <a:ext cx="1546321" cy="369332"/>
              </a:xfrm>
              <a:prstGeom prst="rect">
                <a:avLst/>
              </a:prstGeom>
              <a:blipFill>
                <a:blip r:embed="rId46"/>
                <a:stretch>
                  <a:fillRect l="-4331" r="-4331" b="-35000"/>
                </a:stretch>
              </a:blipFill>
            </p:spPr>
            <p:txBody>
              <a:bodyPr/>
              <a:lstStyle/>
              <a:p>
                <a:r>
                  <a:rPr lang="en-US">
                    <a:noFill/>
                  </a:rPr>
                  <a:t> </a:t>
                </a:r>
              </a:p>
            </p:txBody>
          </p:sp>
        </mc:Fallback>
      </mc:AlternateContent>
    </p:spTree>
    <p:extLst>
      <p:ext uri="{BB962C8B-B14F-4D97-AF65-F5344CB8AC3E}">
        <p14:creationId xmlns:p14="http://schemas.microsoft.com/office/powerpoint/2010/main" val="54932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96534F70-0E95-4CAB-9AA8-204166C09A9E}"/>
              </a:ext>
            </a:extLst>
          </p:cNvPr>
          <p:cNvGrpSpPr/>
          <p:nvPr/>
        </p:nvGrpSpPr>
        <p:grpSpPr>
          <a:xfrm>
            <a:off x="289971" y="7618222"/>
            <a:ext cx="29650811" cy="4936245"/>
            <a:chOff x="3106915" y="3501797"/>
            <a:chExt cx="24217089" cy="5604839"/>
          </a:xfrm>
        </p:grpSpPr>
        <p:sp>
          <p:nvSpPr>
            <p:cNvPr id="9" name="Rectangle : coins arrondis 8">
              <a:extLst>
                <a:ext uri="{FF2B5EF4-FFF2-40B4-BE49-F238E27FC236}">
                  <a16:creationId xmlns:a16="http://schemas.microsoft.com/office/drawing/2014/main" id="{DD337520-34AE-46DB-B0F6-3237984BBF09}"/>
                </a:ext>
              </a:extLst>
            </p:cNvPr>
            <p:cNvSpPr/>
            <p:nvPr/>
          </p:nvSpPr>
          <p:spPr>
            <a:xfrm>
              <a:off x="3872752" y="3501797"/>
              <a:ext cx="6048296" cy="2092179"/>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rial Rounded MT Bold" panose="020F0704030504030204" pitchFamily="34" charset="0"/>
              </a:endParaRPr>
            </a:p>
          </p:txBody>
        </p:sp>
        <p:grpSp>
          <p:nvGrpSpPr>
            <p:cNvPr id="8" name="Groupe 7">
              <a:extLst>
                <a:ext uri="{FF2B5EF4-FFF2-40B4-BE49-F238E27FC236}">
                  <a16:creationId xmlns:a16="http://schemas.microsoft.com/office/drawing/2014/main" id="{F6EE5B6A-F318-4703-A27D-0E06CAAD59BB}"/>
                </a:ext>
              </a:extLst>
            </p:cNvPr>
            <p:cNvGrpSpPr/>
            <p:nvPr/>
          </p:nvGrpSpPr>
          <p:grpSpPr>
            <a:xfrm>
              <a:off x="3106915" y="4865004"/>
              <a:ext cx="24217089" cy="4241632"/>
              <a:chOff x="2795813" y="4918792"/>
              <a:chExt cx="24217089" cy="4241632"/>
            </a:xfrm>
            <a:effectLst/>
          </p:grpSpPr>
          <p:sp>
            <p:nvSpPr>
              <p:cNvPr id="6" name="Rectangle 5">
                <a:extLst>
                  <a:ext uri="{FF2B5EF4-FFF2-40B4-BE49-F238E27FC236}">
                    <a16:creationId xmlns:a16="http://schemas.microsoft.com/office/drawing/2014/main" id="{3BE426EE-1E6B-4154-9729-2C50A6E93D31}"/>
                  </a:ext>
                </a:extLst>
              </p:cNvPr>
              <p:cNvSpPr/>
              <p:nvPr/>
            </p:nvSpPr>
            <p:spPr>
              <a:xfrm>
                <a:off x="2971801" y="5111412"/>
                <a:ext cx="24041101" cy="40490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C0347D6-AB13-4DE7-A62D-6C20BA56D03F}"/>
                  </a:ext>
                </a:extLst>
              </p:cNvPr>
              <p:cNvSpPr/>
              <p:nvPr/>
            </p:nvSpPr>
            <p:spPr>
              <a:xfrm>
                <a:off x="2795813" y="4918792"/>
                <a:ext cx="24041101" cy="40588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endParaRPr>
              </a:p>
            </p:txBody>
          </p:sp>
        </p:grpSp>
        <p:sp>
          <p:nvSpPr>
            <p:cNvPr id="11" name="ZoneTexte 10">
              <a:extLst>
                <a:ext uri="{FF2B5EF4-FFF2-40B4-BE49-F238E27FC236}">
                  <a16:creationId xmlns:a16="http://schemas.microsoft.com/office/drawing/2014/main" id="{06E78409-4F33-4266-A23A-C1C6AA01D3DF}"/>
                </a:ext>
              </a:extLst>
            </p:cNvPr>
            <p:cNvSpPr txBox="1"/>
            <p:nvPr/>
          </p:nvSpPr>
          <p:spPr>
            <a:xfrm>
              <a:off x="4023447" y="3630426"/>
              <a:ext cx="5538248" cy="1048391"/>
            </a:xfrm>
            <a:prstGeom prst="rect">
              <a:avLst/>
            </a:prstGeom>
            <a:noFill/>
          </p:spPr>
          <p:txBody>
            <a:bodyPr wrap="none" rtlCol="0">
              <a:spAutoFit/>
            </a:bodyPr>
            <a:lstStyle/>
            <a:p>
              <a:r>
                <a:rPr lang="en-US" sz="5400" b="1" dirty="0">
                  <a:latin typeface="+mj-lt"/>
                </a:rPr>
                <a:t>Overall research context</a:t>
              </a:r>
            </a:p>
          </p:txBody>
        </p:sp>
      </p:grpSp>
      <p:sp>
        <p:nvSpPr>
          <p:cNvPr id="26" name="Rectangle 25">
            <a:extLst>
              <a:ext uri="{FF2B5EF4-FFF2-40B4-BE49-F238E27FC236}">
                <a16:creationId xmlns:a16="http://schemas.microsoft.com/office/drawing/2014/main" id="{CE69C462-48BC-4742-A9CF-EABE6732E328}"/>
              </a:ext>
            </a:extLst>
          </p:cNvPr>
          <p:cNvSpPr/>
          <p:nvPr/>
        </p:nvSpPr>
        <p:spPr>
          <a:xfrm>
            <a:off x="283368" y="9327252"/>
            <a:ext cx="29935695" cy="2708434"/>
          </a:xfrm>
          <a:prstGeom prst="rect">
            <a:avLst/>
          </a:prstGeom>
        </p:spPr>
        <p:txBody>
          <a:bodyPr wrap="square">
            <a:spAutoFit/>
          </a:bodyPr>
          <a:lstStyle/>
          <a:p>
            <a:pPr>
              <a:spcAft>
                <a:spcPts val="1200"/>
              </a:spcAft>
            </a:pPr>
            <a:r>
              <a:rPr lang="en-US" sz="4000" b="1" dirty="0"/>
              <a:t>Cooperative Automated Vehicles (CAVs)</a:t>
            </a:r>
            <a:r>
              <a:rPr lang="en-US" sz="4000" dirty="0"/>
              <a:t> advantages address many areas: safety with accident reduction; health while improving passengers comfort; transportation time since it reduces road congestion; ecology with fuel efficiency among other advantages.</a:t>
            </a:r>
          </a:p>
          <a:p>
            <a:r>
              <a:rPr lang="en-US" sz="4000" dirty="0"/>
              <a:t>Among the objectives of the </a:t>
            </a:r>
            <a:r>
              <a:rPr lang="en-US" sz="4000" dirty="0" err="1"/>
              <a:t>Ph.D</a:t>
            </a:r>
            <a:r>
              <a:rPr lang="en-US" sz="4000" dirty="0"/>
              <a:t> thesis, addressing the </a:t>
            </a:r>
            <a:r>
              <a:rPr lang="en-US" sz="4000" b="1" dirty="0"/>
              <a:t>on-ramp merging on highway</a:t>
            </a:r>
            <a:r>
              <a:rPr lang="en-US" sz="4000" dirty="0"/>
              <a:t> complexity. In fact, the CAVs permit with the help of a </a:t>
            </a:r>
          </a:p>
          <a:p>
            <a:r>
              <a:rPr lang="en-US" sz="4000" b="1" dirty="0"/>
              <a:t>flexible formation modeling and control </a:t>
            </a:r>
            <a:r>
              <a:rPr lang="en-US" sz="4000" dirty="0"/>
              <a:t>and a </a:t>
            </a:r>
            <a:r>
              <a:rPr lang="en-US" sz="4000" b="1" dirty="0"/>
              <a:t>safe motion synchronization </a:t>
            </a:r>
            <a:r>
              <a:rPr lang="en-US" sz="4000" dirty="0"/>
              <a:t>to envision a </a:t>
            </a:r>
            <a:r>
              <a:rPr lang="en-US" sz="4000" b="1" dirty="0"/>
              <a:t>cooperative merging strategy</a:t>
            </a:r>
            <a:r>
              <a:rPr lang="en-US" sz="4000" dirty="0"/>
              <a:t>. </a:t>
            </a:r>
          </a:p>
        </p:txBody>
      </p:sp>
      <p:pic>
        <p:nvPicPr>
          <p:cNvPr id="454" name="Picture 11" descr="http://www.hds.utc.fr/plugins/auto/kitcnrs/images/Logo_Heudiasyc.png">
            <a:extLst>
              <a:ext uri="{FF2B5EF4-FFF2-40B4-BE49-F238E27FC236}">
                <a16:creationId xmlns:a16="http://schemas.microsoft.com/office/drawing/2014/main" id="{D6DFE8B8-1140-4740-A0C6-04525B569C20}"/>
              </a:ext>
            </a:extLst>
          </p:cNvPr>
          <p:cNvPicPr>
            <a:picLocks noChangeAspect="1" noChangeArrowheads="1"/>
          </p:cNvPicPr>
          <p:nvPr/>
        </p:nvPicPr>
        <p:blipFill>
          <a:blip r:embed="rId2" cstate="print"/>
          <a:srcRect/>
          <a:stretch>
            <a:fillRect/>
          </a:stretch>
        </p:blipFill>
        <p:spPr bwMode="auto">
          <a:xfrm>
            <a:off x="1138238" y="418433"/>
            <a:ext cx="6278761" cy="2173743"/>
          </a:xfrm>
          <a:prstGeom prst="rect">
            <a:avLst/>
          </a:prstGeom>
          <a:noFill/>
          <a:ln w="9525">
            <a:noFill/>
            <a:miter lim="800000"/>
            <a:headEnd/>
            <a:tailEnd/>
          </a:ln>
        </p:spPr>
      </p:pic>
      <p:pic>
        <p:nvPicPr>
          <p:cNvPr id="456" name="Picture 15" descr="http://www.hds.utc.fr/plugins/auto/kitcnrs/images/cnrs.png">
            <a:extLst>
              <a:ext uri="{FF2B5EF4-FFF2-40B4-BE49-F238E27FC236}">
                <a16:creationId xmlns:a16="http://schemas.microsoft.com/office/drawing/2014/main" id="{DDE12F68-3141-47AB-9592-8B370DBD43A4}"/>
              </a:ext>
            </a:extLst>
          </p:cNvPr>
          <p:cNvPicPr>
            <a:picLocks noChangeAspect="1" noChangeArrowheads="1"/>
          </p:cNvPicPr>
          <p:nvPr/>
        </p:nvPicPr>
        <p:blipFill>
          <a:blip r:embed="rId3" cstate="print"/>
          <a:srcRect/>
          <a:stretch>
            <a:fillRect/>
          </a:stretch>
        </p:blipFill>
        <p:spPr bwMode="auto">
          <a:xfrm>
            <a:off x="26750230" y="453840"/>
            <a:ext cx="2016125" cy="2016125"/>
          </a:xfrm>
          <a:prstGeom prst="rect">
            <a:avLst/>
          </a:prstGeom>
          <a:noFill/>
          <a:ln w="9525">
            <a:noFill/>
            <a:miter lim="800000"/>
            <a:headEnd/>
            <a:tailEnd/>
          </a:ln>
        </p:spPr>
      </p:pic>
      <p:sp>
        <p:nvSpPr>
          <p:cNvPr id="457" name="ZoneTexte 456">
            <a:extLst>
              <a:ext uri="{FF2B5EF4-FFF2-40B4-BE49-F238E27FC236}">
                <a16:creationId xmlns:a16="http://schemas.microsoft.com/office/drawing/2014/main" id="{973064C9-B124-4D49-A28D-9F78C6ACAA83}"/>
              </a:ext>
            </a:extLst>
          </p:cNvPr>
          <p:cNvSpPr txBox="1"/>
          <p:nvPr/>
        </p:nvSpPr>
        <p:spPr>
          <a:xfrm>
            <a:off x="2866078" y="3556748"/>
            <a:ext cx="24543051" cy="3908762"/>
          </a:xfrm>
          <a:prstGeom prst="rect">
            <a:avLst/>
          </a:prstGeom>
          <a:noFill/>
        </p:spPr>
        <p:txBody>
          <a:bodyPr wrap="square" rtlCol="0">
            <a:spAutoFit/>
          </a:bodyPr>
          <a:lstStyle/>
          <a:p>
            <a:pPr algn="ctr"/>
            <a:r>
              <a:rPr lang="en-US" sz="8000" b="1" dirty="0">
                <a:solidFill>
                  <a:srgbClr val="336699"/>
                </a:solidFill>
              </a:rPr>
              <a:t>Safe and Smooth On-ramp Merging on Highway Strategy for Cooperative Automated Vehicles </a:t>
            </a:r>
          </a:p>
          <a:p>
            <a:pPr algn="ctr"/>
            <a:r>
              <a:rPr lang="fr-FR" sz="4400" dirty="0">
                <a:latin typeface="Arial" panose="020B0604020202020204" pitchFamily="34" charset="0"/>
                <a:cs typeface="Arial" panose="020B0604020202020204" pitchFamily="34" charset="0"/>
              </a:rPr>
              <a:t>Lyes Saidi</a:t>
            </a:r>
            <a:r>
              <a:rPr lang="fr-FR" sz="4400" baseline="30000" dirty="0">
                <a:latin typeface="Arial" panose="020B0604020202020204" pitchFamily="34" charset="0"/>
                <a:cs typeface="Arial" panose="020B0604020202020204" pitchFamily="34" charset="0"/>
              </a:rPr>
              <a:t>1</a:t>
            </a:r>
            <a:r>
              <a:rPr lang="fr-FR" sz="4400" dirty="0">
                <a:latin typeface="Arial" panose="020B0604020202020204" pitchFamily="34" charset="0"/>
                <a:cs typeface="Arial" panose="020B0604020202020204" pitchFamily="34" charset="0"/>
              </a:rPr>
              <a:t>, </a:t>
            </a:r>
            <a:r>
              <a:rPr lang="fr-FR" sz="4400" dirty="0" err="1">
                <a:latin typeface="Arial" panose="020B0604020202020204" pitchFamily="34" charset="0"/>
                <a:cs typeface="Arial" panose="020B0604020202020204" pitchFamily="34" charset="0"/>
              </a:rPr>
              <a:t>Lounis</a:t>
            </a:r>
            <a:r>
              <a:rPr lang="fr-FR" sz="4400" dirty="0">
                <a:latin typeface="Arial" panose="020B0604020202020204" pitchFamily="34" charset="0"/>
                <a:cs typeface="Arial" panose="020B0604020202020204" pitchFamily="34" charset="0"/>
              </a:rPr>
              <a:t> Adouane</a:t>
            </a:r>
            <a:r>
              <a:rPr lang="fr-FR" sz="4400" baseline="30000" dirty="0">
                <a:latin typeface="Arial" panose="020B0604020202020204" pitchFamily="34" charset="0"/>
                <a:cs typeface="Arial" panose="020B0604020202020204" pitchFamily="34" charset="0"/>
              </a:rPr>
              <a:t>2</a:t>
            </a:r>
            <a:r>
              <a:rPr lang="fr-FR" sz="4400" dirty="0">
                <a:latin typeface="Arial" panose="020B0604020202020204" pitchFamily="34" charset="0"/>
                <a:cs typeface="Arial" panose="020B0604020202020204" pitchFamily="34" charset="0"/>
              </a:rPr>
              <a:t> and Reine Talj</a:t>
            </a:r>
            <a:r>
              <a:rPr lang="fr-FR" sz="4400" baseline="30000" dirty="0">
                <a:latin typeface="Arial" panose="020B0604020202020204" pitchFamily="34" charset="0"/>
                <a:cs typeface="Arial" panose="020B0604020202020204" pitchFamily="34" charset="0"/>
              </a:rPr>
              <a:t>3</a:t>
            </a:r>
            <a:endParaRPr lang="fr-FR" sz="4400" dirty="0">
              <a:latin typeface="Arial" panose="020B0604020202020204" pitchFamily="34" charset="0"/>
              <a:cs typeface="Arial" panose="020B0604020202020204" pitchFamily="34" charset="0"/>
            </a:endParaRPr>
          </a:p>
          <a:p>
            <a:pPr algn="ctr"/>
            <a:r>
              <a:rPr lang="fr-FR" sz="4400" dirty="0">
                <a:cs typeface="Arial" panose="020B0604020202020204" pitchFamily="34" charset="0"/>
              </a:rPr>
              <a:t>Laboratoire </a:t>
            </a:r>
            <a:r>
              <a:rPr lang="fr-FR" sz="4400" dirty="0" err="1">
                <a:cs typeface="Arial" panose="020B0604020202020204" pitchFamily="34" charset="0"/>
              </a:rPr>
              <a:t>Heudiasyc</a:t>
            </a:r>
            <a:r>
              <a:rPr lang="fr-FR" sz="4400" dirty="0">
                <a:cs typeface="Arial" panose="020B0604020202020204" pitchFamily="34" charset="0"/>
              </a:rPr>
              <a:t>, UMR CNRS 7253, Université de Technologie de Compiègne, France</a:t>
            </a:r>
          </a:p>
        </p:txBody>
      </p:sp>
      <p:sp>
        <p:nvSpPr>
          <p:cNvPr id="465" name="Rectangle 464">
            <a:extLst>
              <a:ext uri="{FF2B5EF4-FFF2-40B4-BE49-F238E27FC236}">
                <a16:creationId xmlns:a16="http://schemas.microsoft.com/office/drawing/2014/main" id="{493E0BDF-5C39-46C0-AEA1-BBC2777B08F6}"/>
              </a:ext>
            </a:extLst>
          </p:cNvPr>
          <p:cNvSpPr/>
          <p:nvPr/>
        </p:nvSpPr>
        <p:spPr>
          <a:xfrm>
            <a:off x="0" y="40884388"/>
            <a:ext cx="30275213" cy="1919375"/>
          </a:xfrm>
          <a:prstGeom prst="rect">
            <a:avLst/>
          </a:prstGeom>
          <a:solidFill>
            <a:srgbClr val="336699"/>
          </a:solid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4" name="ZoneTexte 463">
            <a:extLst>
              <a:ext uri="{FF2B5EF4-FFF2-40B4-BE49-F238E27FC236}">
                <a16:creationId xmlns:a16="http://schemas.microsoft.com/office/drawing/2014/main" id="{98CA78CB-11C3-45B8-B0CA-040CB2E4C258}"/>
              </a:ext>
            </a:extLst>
          </p:cNvPr>
          <p:cNvSpPr txBox="1"/>
          <p:nvPr/>
        </p:nvSpPr>
        <p:spPr>
          <a:xfrm>
            <a:off x="3046985" y="41055045"/>
            <a:ext cx="24181235" cy="830997"/>
          </a:xfrm>
          <a:prstGeom prst="rect">
            <a:avLst/>
          </a:prstGeom>
          <a:noFill/>
        </p:spPr>
        <p:txBody>
          <a:bodyPr wrap="none" rtlCol="0">
            <a:spAutoFit/>
          </a:bodyPr>
          <a:lstStyle/>
          <a:p>
            <a:r>
              <a:rPr lang="fr-FR" sz="4800" b="1" dirty="0">
                <a:solidFill>
                  <a:schemeClr val="bg1"/>
                </a:solidFill>
                <a:latin typeface="Roboto"/>
              </a:rPr>
              <a:t> Journées du Comité Technique Automatique et Transport Terrestre (CT ATT) 2022</a:t>
            </a:r>
            <a:endParaRPr lang="en-US" sz="4800" dirty="0">
              <a:solidFill>
                <a:schemeClr val="bg1"/>
              </a:solidFill>
            </a:endParaRPr>
          </a:p>
        </p:txBody>
      </p:sp>
      <p:sp>
        <p:nvSpPr>
          <p:cNvPr id="466" name="ZoneTexte 465">
            <a:extLst>
              <a:ext uri="{FF2B5EF4-FFF2-40B4-BE49-F238E27FC236}">
                <a16:creationId xmlns:a16="http://schemas.microsoft.com/office/drawing/2014/main" id="{41A88747-51D6-4DA9-A50D-2D46D22F9B1B}"/>
              </a:ext>
            </a:extLst>
          </p:cNvPr>
          <p:cNvSpPr txBox="1"/>
          <p:nvPr/>
        </p:nvSpPr>
        <p:spPr>
          <a:xfrm>
            <a:off x="0" y="41966855"/>
            <a:ext cx="30275213" cy="1569660"/>
          </a:xfrm>
          <a:prstGeom prst="rect">
            <a:avLst/>
          </a:prstGeom>
          <a:noFill/>
        </p:spPr>
        <p:txBody>
          <a:bodyPr wrap="square" rtlCol="0">
            <a:spAutoFit/>
          </a:bodyPr>
          <a:lstStyle/>
          <a:p>
            <a:r>
              <a:rPr lang="en-US" sz="3200" dirty="0">
                <a:solidFill>
                  <a:schemeClr val="bg1"/>
                </a:solidFill>
              </a:rPr>
              <a:t>Contacts:                                                  1: </a:t>
            </a:r>
            <a:r>
              <a:rPr lang="en-US" sz="3200" dirty="0">
                <a:solidFill>
                  <a:schemeClr val="bg1"/>
                </a:solidFill>
                <a:hlinkClick r:id="rId4">
                  <a:extLst>
                    <a:ext uri="{A12FA001-AC4F-418D-AE19-62706E023703}">
                      <ahyp:hlinkClr xmlns:ahyp="http://schemas.microsoft.com/office/drawing/2018/hyperlinkcolor" val="tx"/>
                    </a:ext>
                  </a:extLst>
                </a:hlinkClick>
              </a:rPr>
              <a:t>Lyes.Saidi@hds.utc.fr</a:t>
            </a:r>
            <a:r>
              <a:rPr lang="en-US" sz="3200" dirty="0">
                <a:solidFill>
                  <a:schemeClr val="bg1"/>
                </a:solidFill>
              </a:rPr>
              <a:t>                                2: </a:t>
            </a:r>
            <a:r>
              <a:rPr lang="en-US" sz="3200" dirty="0">
                <a:solidFill>
                  <a:schemeClr val="bg1"/>
                </a:solidFill>
                <a:hlinkClick r:id="rId5">
                  <a:extLst>
                    <a:ext uri="{A12FA001-AC4F-418D-AE19-62706E023703}">
                      <ahyp:hlinkClr xmlns:ahyp="http://schemas.microsoft.com/office/drawing/2018/hyperlinkcolor" val="tx"/>
                    </a:ext>
                  </a:extLst>
                </a:hlinkClick>
              </a:rPr>
              <a:t>lounis.Adouane@hds.utc.fr</a:t>
            </a:r>
            <a:r>
              <a:rPr lang="en-US" sz="3200" dirty="0">
                <a:solidFill>
                  <a:schemeClr val="bg1"/>
                </a:solidFill>
              </a:rPr>
              <a:t>                           3:   </a:t>
            </a:r>
            <a:r>
              <a:rPr lang="en-US" sz="3200" dirty="0">
                <a:solidFill>
                  <a:schemeClr val="bg1"/>
                </a:solidFill>
                <a:hlinkClick r:id="rId6">
                  <a:extLst>
                    <a:ext uri="{A12FA001-AC4F-418D-AE19-62706E023703}">
                      <ahyp:hlinkClr xmlns:ahyp="http://schemas.microsoft.com/office/drawing/2018/hyperlinkcolor" val="tx"/>
                    </a:ext>
                  </a:extLst>
                </a:hlinkClick>
              </a:rPr>
              <a:t>Reine.Talj@hds.utc.fr</a:t>
            </a:r>
            <a:r>
              <a:rPr lang="en-US" sz="3200" dirty="0">
                <a:solidFill>
                  <a:schemeClr val="bg1"/>
                </a:solidFill>
              </a:rPr>
              <a:t> </a:t>
            </a:r>
          </a:p>
          <a:p>
            <a:endParaRPr lang="en-US" sz="3200" dirty="0">
              <a:solidFill>
                <a:schemeClr val="bg1"/>
              </a:solidFill>
            </a:endParaRPr>
          </a:p>
          <a:p>
            <a:endParaRPr lang="en-US" sz="3200" dirty="0">
              <a:solidFill>
                <a:schemeClr val="bg1"/>
              </a:solidFill>
            </a:endParaRPr>
          </a:p>
        </p:txBody>
      </p:sp>
      <p:pic>
        <p:nvPicPr>
          <p:cNvPr id="1026" name="Picture 2" descr="Fichier:Logo UTC 2018.svg — Wikipédia">
            <a:extLst>
              <a:ext uri="{FF2B5EF4-FFF2-40B4-BE49-F238E27FC236}">
                <a16:creationId xmlns:a16="http://schemas.microsoft.com/office/drawing/2014/main" id="{E09B414B-72B5-425D-B60D-B7410A7CEE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60942" y="702846"/>
            <a:ext cx="7530948" cy="1904800"/>
          </a:xfrm>
          <a:prstGeom prst="rect">
            <a:avLst/>
          </a:prstGeom>
          <a:noFill/>
          <a:extLst>
            <a:ext uri="{909E8E84-426E-40DD-AFC4-6F175D3DCCD1}">
              <a14:hiddenFill xmlns:a14="http://schemas.microsoft.com/office/drawing/2010/main">
                <a:solidFill>
                  <a:srgbClr val="FFFFFF"/>
                </a:solidFill>
              </a14:hiddenFill>
            </a:ext>
          </a:extLst>
        </p:spPr>
      </p:pic>
      <p:sp>
        <p:nvSpPr>
          <p:cNvPr id="144" name="Rectangle 143">
            <a:extLst>
              <a:ext uri="{FF2B5EF4-FFF2-40B4-BE49-F238E27FC236}">
                <a16:creationId xmlns:a16="http://schemas.microsoft.com/office/drawing/2014/main" id="{EF1216C8-A038-4006-A1B2-D40ABE093C6C}"/>
              </a:ext>
            </a:extLst>
          </p:cNvPr>
          <p:cNvSpPr/>
          <p:nvPr/>
        </p:nvSpPr>
        <p:spPr>
          <a:xfrm>
            <a:off x="3477679" y="16214519"/>
            <a:ext cx="7344159" cy="4804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grpSp>
        <p:nvGrpSpPr>
          <p:cNvPr id="152" name="Groupe 151">
            <a:extLst>
              <a:ext uri="{FF2B5EF4-FFF2-40B4-BE49-F238E27FC236}">
                <a16:creationId xmlns:a16="http://schemas.microsoft.com/office/drawing/2014/main" id="{89819AAB-33A2-4A3E-A2F1-C443A5638174}"/>
              </a:ext>
            </a:extLst>
          </p:cNvPr>
          <p:cNvGrpSpPr/>
          <p:nvPr/>
        </p:nvGrpSpPr>
        <p:grpSpPr>
          <a:xfrm>
            <a:off x="3736343" y="16335400"/>
            <a:ext cx="4407682" cy="874541"/>
            <a:chOff x="610071" y="379712"/>
            <a:chExt cx="1872579" cy="390882"/>
          </a:xfrm>
        </p:grpSpPr>
        <p:sp>
          <p:nvSpPr>
            <p:cNvPr id="246" name="Rectangle 245">
              <a:extLst>
                <a:ext uri="{FF2B5EF4-FFF2-40B4-BE49-F238E27FC236}">
                  <a16:creationId xmlns:a16="http://schemas.microsoft.com/office/drawing/2014/main" id="{0ED09E7A-EC54-40A1-A1CF-D08DE4A16082}"/>
                </a:ext>
              </a:extLst>
            </p:cNvPr>
            <p:cNvSpPr/>
            <p:nvPr/>
          </p:nvSpPr>
          <p:spPr>
            <a:xfrm>
              <a:off x="610071" y="379712"/>
              <a:ext cx="1621145"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47" name="ZoneTexte 246">
              <a:extLst>
                <a:ext uri="{FF2B5EF4-FFF2-40B4-BE49-F238E27FC236}">
                  <a16:creationId xmlns:a16="http://schemas.microsoft.com/office/drawing/2014/main" id="{69EC8146-CC90-4490-BA67-2C095360609C}"/>
                </a:ext>
              </a:extLst>
            </p:cNvPr>
            <p:cNvSpPr txBox="1"/>
            <p:nvPr/>
          </p:nvSpPr>
          <p:spPr>
            <a:xfrm>
              <a:off x="625585" y="429968"/>
              <a:ext cx="1857065" cy="340626"/>
            </a:xfrm>
            <a:prstGeom prst="rect">
              <a:avLst/>
            </a:prstGeom>
            <a:noFill/>
          </p:spPr>
          <p:txBody>
            <a:bodyPr wrap="none" rtlCol="0">
              <a:spAutoFit/>
            </a:bodyPr>
            <a:lstStyle/>
            <a:p>
              <a:r>
                <a:rPr lang="en-US" sz="3600" dirty="0"/>
                <a:t>Perception module </a:t>
              </a:r>
            </a:p>
          </p:txBody>
        </p:sp>
      </p:grpSp>
      <p:grpSp>
        <p:nvGrpSpPr>
          <p:cNvPr id="153" name="Groupe 152">
            <a:extLst>
              <a:ext uri="{FF2B5EF4-FFF2-40B4-BE49-F238E27FC236}">
                <a16:creationId xmlns:a16="http://schemas.microsoft.com/office/drawing/2014/main" id="{4D9DD6FA-1E35-4FF9-A4C5-9CD24B5615A4}"/>
              </a:ext>
            </a:extLst>
          </p:cNvPr>
          <p:cNvGrpSpPr/>
          <p:nvPr/>
        </p:nvGrpSpPr>
        <p:grpSpPr>
          <a:xfrm>
            <a:off x="3757501" y="20032318"/>
            <a:ext cx="4572168" cy="826326"/>
            <a:chOff x="2324204" y="391545"/>
            <a:chExt cx="1942461" cy="369332"/>
          </a:xfrm>
        </p:grpSpPr>
        <p:sp>
          <p:nvSpPr>
            <p:cNvPr id="244" name="Rectangle 243">
              <a:extLst>
                <a:ext uri="{FF2B5EF4-FFF2-40B4-BE49-F238E27FC236}">
                  <a16:creationId xmlns:a16="http://schemas.microsoft.com/office/drawing/2014/main" id="{BFEF9EF7-77D1-4A39-9F26-9910E26E789E}"/>
                </a:ext>
              </a:extLst>
            </p:cNvPr>
            <p:cNvSpPr/>
            <p:nvPr/>
          </p:nvSpPr>
          <p:spPr>
            <a:xfrm>
              <a:off x="2324204" y="391545"/>
              <a:ext cx="161236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245" name="ZoneTexte 244">
              <a:extLst>
                <a:ext uri="{FF2B5EF4-FFF2-40B4-BE49-F238E27FC236}">
                  <a16:creationId xmlns:a16="http://schemas.microsoft.com/office/drawing/2014/main" id="{BB9F2DD8-7B5A-410A-B4F1-AA29A4A89A71}"/>
                </a:ext>
              </a:extLst>
            </p:cNvPr>
            <p:cNvSpPr txBox="1"/>
            <p:nvPr/>
          </p:nvSpPr>
          <p:spPr>
            <a:xfrm>
              <a:off x="2324204" y="417912"/>
              <a:ext cx="1942461" cy="340626"/>
            </a:xfrm>
            <a:prstGeom prst="rect">
              <a:avLst/>
            </a:prstGeom>
            <a:noFill/>
          </p:spPr>
          <p:txBody>
            <a:bodyPr wrap="none" rtlCol="0">
              <a:spAutoFit/>
            </a:bodyPr>
            <a:lstStyle/>
            <a:p>
              <a:r>
                <a:rPr lang="en-US" sz="3600" dirty="0"/>
                <a:t>Localization module </a:t>
              </a:r>
            </a:p>
          </p:txBody>
        </p:sp>
      </p:grpSp>
      <p:grpSp>
        <p:nvGrpSpPr>
          <p:cNvPr id="155" name="Groupe 154">
            <a:extLst>
              <a:ext uri="{FF2B5EF4-FFF2-40B4-BE49-F238E27FC236}">
                <a16:creationId xmlns:a16="http://schemas.microsoft.com/office/drawing/2014/main" id="{D132B97B-28D5-45C1-BD38-7BBCFB807EF9}"/>
              </a:ext>
            </a:extLst>
          </p:cNvPr>
          <p:cNvGrpSpPr/>
          <p:nvPr/>
        </p:nvGrpSpPr>
        <p:grpSpPr>
          <a:xfrm>
            <a:off x="5403049" y="18022657"/>
            <a:ext cx="2302191" cy="1415330"/>
            <a:chOff x="2282356" y="1101212"/>
            <a:chExt cx="978070" cy="632592"/>
          </a:xfrm>
        </p:grpSpPr>
        <p:sp>
          <p:nvSpPr>
            <p:cNvPr id="242" name="Rectangle 241">
              <a:extLst>
                <a:ext uri="{FF2B5EF4-FFF2-40B4-BE49-F238E27FC236}">
                  <a16:creationId xmlns:a16="http://schemas.microsoft.com/office/drawing/2014/main" id="{86CCA202-7734-454E-92DD-2C95C67C292C}"/>
                </a:ext>
              </a:extLst>
            </p:cNvPr>
            <p:cNvSpPr/>
            <p:nvPr/>
          </p:nvSpPr>
          <p:spPr>
            <a:xfrm>
              <a:off x="2342662" y="1109520"/>
              <a:ext cx="833383" cy="532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43" name="ZoneTexte 242">
              <a:extLst>
                <a:ext uri="{FF2B5EF4-FFF2-40B4-BE49-F238E27FC236}">
                  <a16:creationId xmlns:a16="http://schemas.microsoft.com/office/drawing/2014/main" id="{DFC43379-FBA5-4372-BCE8-92520A2AEBB6}"/>
                </a:ext>
              </a:extLst>
            </p:cNvPr>
            <p:cNvSpPr txBox="1"/>
            <p:nvPr/>
          </p:nvSpPr>
          <p:spPr>
            <a:xfrm>
              <a:off x="2282356" y="1101212"/>
              <a:ext cx="978070" cy="632592"/>
            </a:xfrm>
            <a:prstGeom prst="rect">
              <a:avLst/>
            </a:prstGeom>
            <a:noFill/>
          </p:spPr>
          <p:txBody>
            <a:bodyPr wrap="none" rtlCol="0">
              <a:spAutoFit/>
            </a:bodyPr>
            <a:lstStyle/>
            <a:p>
              <a:pPr algn="ctr"/>
              <a:r>
                <a:rPr lang="en-US" sz="3600" dirty="0"/>
                <a:t>Map </a:t>
              </a:r>
            </a:p>
            <a:p>
              <a:pPr algn="ctr"/>
              <a:r>
                <a:rPr lang="en-US" sz="3600" dirty="0"/>
                <a:t>matching </a:t>
              </a:r>
            </a:p>
          </p:txBody>
        </p:sp>
      </p:grpSp>
      <p:grpSp>
        <p:nvGrpSpPr>
          <p:cNvPr id="156" name="Groupe 155">
            <a:extLst>
              <a:ext uri="{FF2B5EF4-FFF2-40B4-BE49-F238E27FC236}">
                <a16:creationId xmlns:a16="http://schemas.microsoft.com/office/drawing/2014/main" id="{DE1F7662-D59C-443F-A92D-B8AF66D6BE3F}"/>
              </a:ext>
            </a:extLst>
          </p:cNvPr>
          <p:cNvGrpSpPr/>
          <p:nvPr/>
        </p:nvGrpSpPr>
        <p:grpSpPr>
          <a:xfrm>
            <a:off x="3641976" y="18055866"/>
            <a:ext cx="1828708" cy="1415330"/>
            <a:chOff x="1302485" y="1059111"/>
            <a:chExt cx="776916" cy="632592"/>
          </a:xfrm>
        </p:grpSpPr>
        <p:sp>
          <p:nvSpPr>
            <p:cNvPr id="240" name="Rectangle 239">
              <a:extLst>
                <a:ext uri="{FF2B5EF4-FFF2-40B4-BE49-F238E27FC236}">
                  <a16:creationId xmlns:a16="http://schemas.microsoft.com/office/drawing/2014/main" id="{AE1D66A7-029A-46B2-BA16-82EB1C9971C4}"/>
                </a:ext>
              </a:extLst>
            </p:cNvPr>
            <p:cNvSpPr/>
            <p:nvPr/>
          </p:nvSpPr>
          <p:spPr>
            <a:xfrm>
              <a:off x="1342671" y="1066516"/>
              <a:ext cx="614358" cy="532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41" name="ZoneTexte 240">
              <a:extLst>
                <a:ext uri="{FF2B5EF4-FFF2-40B4-BE49-F238E27FC236}">
                  <a16:creationId xmlns:a16="http://schemas.microsoft.com/office/drawing/2014/main" id="{A4249CDB-990A-452B-8C78-B9A7381A1CD1}"/>
                </a:ext>
              </a:extLst>
            </p:cNvPr>
            <p:cNvSpPr txBox="1"/>
            <p:nvPr/>
          </p:nvSpPr>
          <p:spPr>
            <a:xfrm>
              <a:off x="1302485" y="1059111"/>
              <a:ext cx="776916" cy="632592"/>
            </a:xfrm>
            <a:prstGeom prst="rect">
              <a:avLst/>
            </a:prstGeom>
            <a:noFill/>
          </p:spPr>
          <p:txBody>
            <a:bodyPr wrap="none" rtlCol="0">
              <a:spAutoFit/>
            </a:bodyPr>
            <a:lstStyle/>
            <a:p>
              <a:pPr algn="ctr"/>
              <a:r>
                <a:rPr lang="en-US" sz="3600" dirty="0"/>
                <a:t>Vector  </a:t>
              </a:r>
            </a:p>
            <a:p>
              <a:pPr algn="ctr"/>
              <a:r>
                <a:rPr lang="en-US" sz="3600" dirty="0"/>
                <a:t>map </a:t>
              </a:r>
            </a:p>
          </p:txBody>
        </p:sp>
      </p:grpSp>
      <p:sp>
        <p:nvSpPr>
          <p:cNvPr id="175" name="Rectangle 174">
            <a:extLst>
              <a:ext uri="{FF2B5EF4-FFF2-40B4-BE49-F238E27FC236}">
                <a16:creationId xmlns:a16="http://schemas.microsoft.com/office/drawing/2014/main" id="{3BA40BFA-E9C1-45F0-AB7B-EA58164CF6CA}"/>
              </a:ext>
            </a:extLst>
          </p:cNvPr>
          <p:cNvSpPr/>
          <p:nvPr/>
        </p:nvSpPr>
        <p:spPr>
          <a:xfrm>
            <a:off x="3623025" y="16278910"/>
            <a:ext cx="4025601" cy="4696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grpSp>
        <p:nvGrpSpPr>
          <p:cNvPr id="176" name="Groupe 175">
            <a:extLst>
              <a:ext uri="{FF2B5EF4-FFF2-40B4-BE49-F238E27FC236}">
                <a16:creationId xmlns:a16="http://schemas.microsoft.com/office/drawing/2014/main" id="{1608B51F-0333-47ED-9A72-A8F4A81E36F4}"/>
              </a:ext>
            </a:extLst>
          </p:cNvPr>
          <p:cNvGrpSpPr/>
          <p:nvPr/>
        </p:nvGrpSpPr>
        <p:grpSpPr>
          <a:xfrm>
            <a:off x="7778498" y="16296897"/>
            <a:ext cx="3173092" cy="4383282"/>
            <a:chOff x="1996107" y="3325420"/>
            <a:chExt cx="1348071" cy="1959139"/>
          </a:xfrm>
        </p:grpSpPr>
        <p:grpSp>
          <p:nvGrpSpPr>
            <p:cNvPr id="230" name="Groupe 229">
              <a:extLst>
                <a:ext uri="{FF2B5EF4-FFF2-40B4-BE49-F238E27FC236}">
                  <a16:creationId xmlns:a16="http://schemas.microsoft.com/office/drawing/2014/main" id="{4181D69C-6DD9-4B0C-B80B-8E939D670F4A}"/>
                </a:ext>
              </a:extLst>
            </p:cNvPr>
            <p:cNvGrpSpPr/>
            <p:nvPr/>
          </p:nvGrpSpPr>
          <p:grpSpPr>
            <a:xfrm>
              <a:off x="2154663" y="4707199"/>
              <a:ext cx="1040851" cy="536496"/>
              <a:chOff x="2491178" y="1730515"/>
              <a:chExt cx="1040851" cy="536496"/>
            </a:xfrm>
          </p:grpSpPr>
          <p:sp>
            <p:nvSpPr>
              <p:cNvPr id="238" name="Rectangle 237">
                <a:extLst>
                  <a:ext uri="{FF2B5EF4-FFF2-40B4-BE49-F238E27FC236}">
                    <a16:creationId xmlns:a16="http://schemas.microsoft.com/office/drawing/2014/main" id="{4FB4BE80-B1E9-4031-B582-D1EE53FDDF4F}"/>
                  </a:ext>
                </a:extLst>
              </p:cNvPr>
              <p:cNvSpPr/>
              <p:nvPr/>
            </p:nvSpPr>
            <p:spPr>
              <a:xfrm>
                <a:off x="2495823" y="1751570"/>
                <a:ext cx="1036112" cy="5139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39" name="ZoneTexte 238">
                <a:extLst>
                  <a:ext uri="{FF2B5EF4-FFF2-40B4-BE49-F238E27FC236}">
                    <a16:creationId xmlns:a16="http://schemas.microsoft.com/office/drawing/2014/main" id="{B81B765D-CD3E-4662-BD17-5AAE413894C1}"/>
                  </a:ext>
                </a:extLst>
              </p:cNvPr>
              <p:cNvSpPr txBox="1"/>
              <p:nvPr/>
            </p:nvSpPr>
            <p:spPr>
              <a:xfrm>
                <a:off x="2491178" y="1730515"/>
                <a:ext cx="1040851" cy="536496"/>
              </a:xfrm>
              <a:prstGeom prst="rect">
                <a:avLst/>
              </a:prstGeom>
              <a:noFill/>
            </p:spPr>
            <p:txBody>
              <a:bodyPr wrap="square" rtlCol="0">
                <a:spAutoFit/>
              </a:bodyPr>
              <a:lstStyle/>
              <a:p>
                <a:pPr algn="ctr"/>
                <a:r>
                  <a:rPr lang="en-US" sz="3600" dirty="0"/>
                  <a:t>Sensor </a:t>
                </a:r>
              </a:p>
              <a:p>
                <a:pPr algn="ctr"/>
                <a:r>
                  <a:rPr lang="en-US" sz="3600" dirty="0"/>
                  <a:t>uncertainty  </a:t>
                </a:r>
              </a:p>
            </p:txBody>
          </p:sp>
        </p:grpSp>
        <p:grpSp>
          <p:nvGrpSpPr>
            <p:cNvPr id="231" name="Groupe 230">
              <a:extLst>
                <a:ext uri="{FF2B5EF4-FFF2-40B4-BE49-F238E27FC236}">
                  <a16:creationId xmlns:a16="http://schemas.microsoft.com/office/drawing/2014/main" id="{1B9233BF-C138-49CA-8075-422FEB50496D}"/>
                </a:ext>
              </a:extLst>
            </p:cNvPr>
            <p:cNvGrpSpPr/>
            <p:nvPr/>
          </p:nvGrpSpPr>
          <p:grpSpPr>
            <a:xfrm>
              <a:off x="2001856" y="3344994"/>
              <a:ext cx="1342322" cy="632591"/>
              <a:chOff x="207015" y="3327608"/>
              <a:chExt cx="1342322" cy="632591"/>
            </a:xfrm>
          </p:grpSpPr>
          <p:sp>
            <p:nvSpPr>
              <p:cNvPr id="236" name="Rectangle 235">
                <a:extLst>
                  <a:ext uri="{FF2B5EF4-FFF2-40B4-BE49-F238E27FC236}">
                    <a16:creationId xmlns:a16="http://schemas.microsoft.com/office/drawing/2014/main" id="{EF7B961A-6D03-490F-9A21-622016068367}"/>
                  </a:ext>
                </a:extLst>
              </p:cNvPr>
              <p:cNvSpPr/>
              <p:nvPr/>
            </p:nvSpPr>
            <p:spPr>
              <a:xfrm>
                <a:off x="367084" y="3346184"/>
                <a:ext cx="1024895" cy="5232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37" name="ZoneTexte 236">
                <a:extLst>
                  <a:ext uri="{FF2B5EF4-FFF2-40B4-BE49-F238E27FC236}">
                    <a16:creationId xmlns:a16="http://schemas.microsoft.com/office/drawing/2014/main" id="{5406BEDB-BFB9-4F57-81B1-CE6AC7E02F4B}"/>
                  </a:ext>
                </a:extLst>
              </p:cNvPr>
              <p:cNvSpPr txBox="1"/>
              <p:nvPr/>
            </p:nvSpPr>
            <p:spPr>
              <a:xfrm>
                <a:off x="207015" y="3327608"/>
                <a:ext cx="1342322" cy="632591"/>
              </a:xfrm>
              <a:prstGeom prst="rect">
                <a:avLst/>
              </a:prstGeom>
              <a:noFill/>
            </p:spPr>
            <p:txBody>
              <a:bodyPr wrap="square" rtlCol="0">
                <a:spAutoFit/>
              </a:bodyPr>
              <a:lstStyle/>
              <a:p>
                <a:pPr algn="ctr"/>
                <a:r>
                  <a:rPr lang="en-US" sz="3600" dirty="0"/>
                  <a:t>Map</a:t>
                </a:r>
              </a:p>
              <a:p>
                <a:pPr algn="ctr"/>
                <a:r>
                  <a:rPr lang="en-US" sz="3600" dirty="0"/>
                  <a:t>information </a:t>
                </a:r>
              </a:p>
            </p:txBody>
          </p:sp>
        </p:grpSp>
        <p:grpSp>
          <p:nvGrpSpPr>
            <p:cNvPr id="232" name="Groupe 231">
              <a:extLst>
                <a:ext uri="{FF2B5EF4-FFF2-40B4-BE49-F238E27FC236}">
                  <a16:creationId xmlns:a16="http://schemas.microsoft.com/office/drawing/2014/main" id="{064D9B65-6800-4D99-AB34-D7922D99AB0C}"/>
                </a:ext>
              </a:extLst>
            </p:cNvPr>
            <p:cNvGrpSpPr/>
            <p:nvPr/>
          </p:nvGrpSpPr>
          <p:grpSpPr>
            <a:xfrm>
              <a:off x="1996107" y="4085702"/>
              <a:ext cx="1313459" cy="632591"/>
              <a:chOff x="241515" y="4239086"/>
              <a:chExt cx="1313459" cy="632591"/>
            </a:xfrm>
          </p:grpSpPr>
          <p:sp>
            <p:nvSpPr>
              <p:cNvPr id="234" name="Rectangle 233">
                <a:extLst>
                  <a:ext uri="{FF2B5EF4-FFF2-40B4-BE49-F238E27FC236}">
                    <a16:creationId xmlns:a16="http://schemas.microsoft.com/office/drawing/2014/main" id="{B2DB97D1-F0DB-48AE-ABE4-FA3E287C6381}"/>
                  </a:ext>
                </a:extLst>
              </p:cNvPr>
              <p:cNvSpPr/>
              <p:nvPr/>
            </p:nvSpPr>
            <p:spPr>
              <a:xfrm>
                <a:off x="403025" y="4242637"/>
                <a:ext cx="1037803" cy="5196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35" name="ZoneTexte 234">
                <a:extLst>
                  <a:ext uri="{FF2B5EF4-FFF2-40B4-BE49-F238E27FC236}">
                    <a16:creationId xmlns:a16="http://schemas.microsoft.com/office/drawing/2014/main" id="{4EEBD40E-898A-4D06-9BED-9CE47C7EDD2A}"/>
                  </a:ext>
                </a:extLst>
              </p:cNvPr>
              <p:cNvSpPr txBox="1"/>
              <p:nvPr/>
            </p:nvSpPr>
            <p:spPr>
              <a:xfrm>
                <a:off x="241515" y="4239086"/>
                <a:ext cx="1313459" cy="632591"/>
              </a:xfrm>
              <a:prstGeom prst="rect">
                <a:avLst/>
              </a:prstGeom>
              <a:noFill/>
            </p:spPr>
            <p:txBody>
              <a:bodyPr wrap="square" rtlCol="0">
                <a:spAutoFit/>
              </a:bodyPr>
              <a:lstStyle/>
              <a:p>
                <a:pPr algn="ctr"/>
                <a:r>
                  <a:rPr lang="en-US" sz="3600" dirty="0"/>
                  <a:t>CAV pose </a:t>
                </a:r>
              </a:p>
              <a:p>
                <a:pPr algn="ctr"/>
                <a:r>
                  <a:rPr lang="en-US" sz="3600" dirty="0"/>
                  <a:t>and velocity </a:t>
                </a:r>
              </a:p>
            </p:txBody>
          </p:sp>
        </p:grpSp>
        <p:sp>
          <p:nvSpPr>
            <p:cNvPr id="233" name="Rectangle 232">
              <a:extLst>
                <a:ext uri="{FF2B5EF4-FFF2-40B4-BE49-F238E27FC236}">
                  <a16:creationId xmlns:a16="http://schemas.microsoft.com/office/drawing/2014/main" id="{276AC5D5-7DC9-47AB-AA92-13C531303236}"/>
                </a:ext>
              </a:extLst>
            </p:cNvPr>
            <p:cNvSpPr/>
            <p:nvPr/>
          </p:nvSpPr>
          <p:spPr>
            <a:xfrm>
              <a:off x="2134224" y="3325420"/>
              <a:ext cx="1101331" cy="1959139"/>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grpSp>
      <p:grpSp>
        <p:nvGrpSpPr>
          <p:cNvPr id="201" name="Groupe 200">
            <a:extLst>
              <a:ext uri="{FF2B5EF4-FFF2-40B4-BE49-F238E27FC236}">
                <a16:creationId xmlns:a16="http://schemas.microsoft.com/office/drawing/2014/main" id="{83B33E13-E283-445A-8149-6E47F673FA94}"/>
              </a:ext>
            </a:extLst>
          </p:cNvPr>
          <p:cNvGrpSpPr/>
          <p:nvPr/>
        </p:nvGrpSpPr>
        <p:grpSpPr>
          <a:xfrm>
            <a:off x="11316652" y="15980511"/>
            <a:ext cx="4834936" cy="5529674"/>
            <a:chOff x="3927462" y="3171947"/>
            <a:chExt cx="2054096" cy="2903434"/>
          </a:xfrm>
        </p:grpSpPr>
        <p:sp>
          <p:nvSpPr>
            <p:cNvPr id="228" name="ZoneTexte 227">
              <a:extLst>
                <a:ext uri="{FF2B5EF4-FFF2-40B4-BE49-F238E27FC236}">
                  <a16:creationId xmlns:a16="http://schemas.microsoft.com/office/drawing/2014/main" id="{54C48910-0C11-48BD-B829-A4C1FB51970B}"/>
                </a:ext>
              </a:extLst>
            </p:cNvPr>
            <p:cNvSpPr txBox="1"/>
            <p:nvPr/>
          </p:nvSpPr>
          <p:spPr>
            <a:xfrm>
              <a:off x="3929981" y="3171947"/>
              <a:ext cx="1922758" cy="2903434"/>
            </a:xfrm>
            <a:prstGeom prst="rect">
              <a:avLst/>
            </a:prstGeom>
            <a:solidFill>
              <a:schemeClr val="accent1">
                <a:lumMod val="20000"/>
                <a:lumOff val="80000"/>
              </a:schemeClr>
            </a:solidFill>
            <a:ln>
              <a:solidFill>
                <a:schemeClr val="tx1"/>
              </a:solidFill>
            </a:ln>
          </p:spPr>
          <p:txBody>
            <a:bodyPr wrap="square" rtlCol="0">
              <a:spAutoFit/>
            </a:bodyPr>
            <a:lstStyle/>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
          <p:nvSpPr>
            <p:cNvPr id="229" name="Rectangle 228">
              <a:extLst>
                <a:ext uri="{FF2B5EF4-FFF2-40B4-BE49-F238E27FC236}">
                  <a16:creationId xmlns:a16="http://schemas.microsoft.com/office/drawing/2014/main" id="{A187B26C-CA52-4DD5-946D-BDB09A5DE11A}"/>
                </a:ext>
              </a:extLst>
            </p:cNvPr>
            <p:cNvSpPr/>
            <p:nvPr/>
          </p:nvSpPr>
          <p:spPr>
            <a:xfrm>
              <a:off x="3927462" y="3228978"/>
              <a:ext cx="2054096" cy="2310915"/>
            </a:xfrm>
            <a:prstGeom prst="rect">
              <a:avLst/>
            </a:prstGeom>
          </p:spPr>
          <p:txBody>
            <a:bodyPr wrap="square">
              <a:spAutoFit/>
            </a:bodyPr>
            <a:lstStyle/>
            <a:p>
              <a:r>
                <a:rPr lang="en-US" sz="3600" b="1" i="1" dirty="0"/>
                <a:t>Global path planning </a:t>
              </a:r>
            </a:p>
            <a:p>
              <a:r>
                <a:rPr lang="en-US" sz="3200" dirty="0"/>
                <a:t>Generates the global reference path of the CAV. </a:t>
              </a:r>
            </a:p>
            <a:p>
              <a:endParaRPr lang="en-US" sz="3600" dirty="0"/>
            </a:p>
            <a:p>
              <a:r>
                <a:rPr lang="en-US" sz="3200" dirty="0"/>
                <a:t>It includes: </a:t>
              </a:r>
            </a:p>
            <a:p>
              <a:pPr marL="171450" indent="-171450">
                <a:buFont typeface="Arial" panose="020B0604020202020204" pitchFamily="34" charset="0"/>
                <a:buChar char="•"/>
              </a:pPr>
              <a:r>
                <a:rPr lang="en-US" sz="2800" dirty="0"/>
                <a:t>Environment constrains,</a:t>
              </a:r>
            </a:p>
            <a:p>
              <a:pPr marL="171450" indent="-171450">
                <a:buFont typeface="Arial" panose="020B0604020202020204" pitchFamily="34" charset="0"/>
                <a:buChar char="•"/>
              </a:pPr>
              <a:r>
                <a:rPr lang="en-US" sz="2800" dirty="0"/>
                <a:t>Road topology </a:t>
              </a:r>
              <a:r>
                <a:rPr lang="en-US" sz="2400" dirty="0"/>
                <a:t>(e.g., links)</a:t>
              </a:r>
              <a:r>
                <a:rPr lang="en-US" sz="2800" dirty="0"/>
                <a:t>,</a:t>
              </a:r>
            </a:p>
            <a:p>
              <a:pPr marL="171450" indent="-171450">
                <a:buFont typeface="Arial" panose="020B0604020202020204" pitchFamily="34" charset="0"/>
                <a:buChar char="•"/>
              </a:pPr>
              <a:r>
                <a:rPr lang="en-US" sz="2800" dirty="0"/>
                <a:t>Velocity limitations, </a:t>
              </a:r>
            </a:p>
            <a:p>
              <a:pPr marL="171450" indent="-171450">
                <a:buFont typeface="Arial" panose="020B0604020202020204" pitchFamily="34" charset="0"/>
                <a:buChar char="•"/>
              </a:pPr>
              <a:r>
                <a:rPr lang="en-US" sz="2800" dirty="0"/>
                <a:t>Traffic signs, etc.</a:t>
              </a:r>
            </a:p>
          </p:txBody>
        </p:sp>
      </p:grpSp>
      <p:sp>
        <p:nvSpPr>
          <p:cNvPr id="202" name="ZoneTexte 201">
            <a:extLst>
              <a:ext uri="{FF2B5EF4-FFF2-40B4-BE49-F238E27FC236}">
                <a16:creationId xmlns:a16="http://schemas.microsoft.com/office/drawing/2014/main" id="{985F95BA-DC30-470A-84ED-68C9A7C2C8D5}"/>
              </a:ext>
            </a:extLst>
          </p:cNvPr>
          <p:cNvSpPr txBox="1"/>
          <p:nvPr/>
        </p:nvSpPr>
        <p:spPr>
          <a:xfrm>
            <a:off x="16938296" y="13455035"/>
            <a:ext cx="9666227" cy="907263"/>
          </a:xfrm>
          <a:prstGeom prst="rect">
            <a:avLst/>
          </a:prstGeom>
          <a:solidFill>
            <a:schemeClr val="bg1"/>
          </a:solidFill>
          <a:ln w="19050">
            <a:solidFill>
              <a:srgbClr val="FF0000"/>
            </a:solidFill>
          </a:ln>
        </p:spPr>
        <p:txBody>
          <a:bodyPr wrap="square" rtlCol="0">
            <a:spAutoFit/>
          </a:bodyPr>
          <a:lstStyle/>
          <a:p>
            <a:pPr algn="ctr"/>
            <a:r>
              <a:rPr lang="en-US" sz="4400" b="1" dirty="0"/>
              <a:t>Risk assessment and management </a:t>
            </a:r>
          </a:p>
        </p:txBody>
      </p:sp>
      <p:cxnSp>
        <p:nvCxnSpPr>
          <p:cNvPr id="205" name="Connecteur droit avec flèche 204">
            <a:extLst>
              <a:ext uri="{FF2B5EF4-FFF2-40B4-BE49-F238E27FC236}">
                <a16:creationId xmlns:a16="http://schemas.microsoft.com/office/drawing/2014/main" id="{91A1891E-0AB9-49C1-8C66-907BBA13B84E}"/>
              </a:ext>
            </a:extLst>
          </p:cNvPr>
          <p:cNvCxnSpPr>
            <a:cxnSpLocks/>
          </p:cNvCxnSpPr>
          <p:nvPr/>
        </p:nvCxnSpPr>
        <p:spPr>
          <a:xfrm>
            <a:off x="10803345" y="18819377"/>
            <a:ext cx="486395"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8A3BF1DF-8E8D-4CFE-87D6-66DDD731F559}"/>
              </a:ext>
            </a:extLst>
          </p:cNvPr>
          <p:cNvCxnSpPr>
            <a:cxnSpLocks/>
          </p:cNvCxnSpPr>
          <p:nvPr/>
        </p:nvCxnSpPr>
        <p:spPr>
          <a:xfrm flipH="1" flipV="1">
            <a:off x="11043801" y="13908666"/>
            <a:ext cx="2741" cy="4854866"/>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2E8B7258-9B0F-4294-9E87-78CA738357E0}"/>
              </a:ext>
            </a:extLst>
          </p:cNvPr>
          <p:cNvCxnSpPr>
            <a:cxnSpLocks/>
          </p:cNvCxnSpPr>
          <p:nvPr/>
        </p:nvCxnSpPr>
        <p:spPr>
          <a:xfrm>
            <a:off x="11046542" y="13908666"/>
            <a:ext cx="5868057" cy="0"/>
          </a:xfrm>
          <a:prstGeom prst="line">
            <a:avLst/>
          </a:prstGeom>
          <a:ln w="5715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0842BC22-7685-4198-BA37-6FDF2E6BA891}"/>
              </a:ext>
            </a:extLst>
          </p:cNvPr>
          <p:cNvSpPr/>
          <p:nvPr/>
        </p:nvSpPr>
        <p:spPr>
          <a:xfrm>
            <a:off x="5190738" y="14582175"/>
            <a:ext cx="3601574" cy="886953"/>
          </a:xfrm>
          <a:prstGeom prst="rect">
            <a:avLst/>
          </a:prstGeom>
          <a:solidFill>
            <a:srgbClr val="CE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ln w="0"/>
                <a:solidFill>
                  <a:schemeClr val="tx1"/>
                </a:solidFill>
              </a:rPr>
              <a:t>Environment</a:t>
            </a:r>
          </a:p>
        </p:txBody>
      </p:sp>
      <p:cxnSp>
        <p:nvCxnSpPr>
          <p:cNvPr id="210" name="Connecteur droit avec flèche 209">
            <a:extLst>
              <a:ext uri="{FF2B5EF4-FFF2-40B4-BE49-F238E27FC236}">
                <a16:creationId xmlns:a16="http://schemas.microsoft.com/office/drawing/2014/main" id="{04A2BCAF-A768-4A75-AA7B-BF671445B0A9}"/>
              </a:ext>
            </a:extLst>
          </p:cNvPr>
          <p:cNvCxnSpPr>
            <a:cxnSpLocks/>
          </p:cNvCxnSpPr>
          <p:nvPr/>
        </p:nvCxnSpPr>
        <p:spPr>
          <a:xfrm>
            <a:off x="7648626" y="18626322"/>
            <a:ext cx="45495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onnecteur droit avec flèche 210">
            <a:extLst>
              <a:ext uri="{FF2B5EF4-FFF2-40B4-BE49-F238E27FC236}">
                <a16:creationId xmlns:a16="http://schemas.microsoft.com/office/drawing/2014/main" id="{054BE008-AFF8-4668-B484-0261B1091FE5}"/>
              </a:ext>
            </a:extLst>
          </p:cNvPr>
          <p:cNvCxnSpPr>
            <a:cxnSpLocks/>
          </p:cNvCxnSpPr>
          <p:nvPr/>
        </p:nvCxnSpPr>
        <p:spPr>
          <a:xfrm flipH="1" flipV="1">
            <a:off x="6986397" y="15491816"/>
            <a:ext cx="0" cy="688982"/>
          </a:xfrm>
          <a:prstGeom prst="straightConnector1">
            <a:avLst/>
          </a:prstGeom>
          <a:ln w="4762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BB095AA5-3C96-435E-9B49-89D351CFDACC}"/>
              </a:ext>
            </a:extLst>
          </p:cNvPr>
          <p:cNvCxnSpPr>
            <a:cxnSpLocks/>
            <a:stCxn id="202" idx="2"/>
          </p:cNvCxnSpPr>
          <p:nvPr/>
        </p:nvCxnSpPr>
        <p:spPr>
          <a:xfrm flipH="1">
            <a:off x="21761812" y="14362298"/>
            <a:ext cx="9598" cy="4159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3" name="Rectangle 212">
            <a:extLst>
              <a:ext uri="{FF2B5EF4-FFF2-40B4-BE49-F238E27FC236}">
                <a16:creationId xmlns:a16="http://schemas.microsoft.com/office/drawing/2014/main" id="{D8ED552C-AC0F-4E97-9B7A-9462B175B2AD}"/>
              </a:ext>
            </a:extLst>
          </p:cNvPr>
          <p:cNvSpPr/>
          <p:nvPr/>
        </p:nvSpPr>
        <p:spPr>
          <a:xfrm>
            <a:off x="4045018" y="22152070"/>
            <a:ext cx="5670087" cy="886953"/>
          </a:xfrm>
          <a:prstGeom prst="rect">
            <a:avLst/>
          </a:prstGeom>
          <a:solidFill>
            <a:srgbClr val="BAE18F"/>
          </a:solidFill>
          <a:ln>
            <a:solidFill>
              <a:srgbClr val="BAE18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ln w="0"/>
                <a:solidFill>
                  <a:schemeClr val="tx1"/>
                </a:solidFill>
                <a:effectLst>
                  <a:outerShdw blurRad="38100" dist="19050" dir="2700000" algn="tl" rotWithShape="0">
                    <a:schemeClr val="dk1">
                      <a:alpha val="40000"/>
                    </a:schemeClr>
                  </a:outerShdw>
                </a:effectLst>
              </a:rPr>
              <a:t>Communication</a:t>
            </a:r>
          </a:p>
        </p:txBody>
      </p:sp>
      <p:cxnSp>
        <p:nvCxnSpPr>
          <p:cNvPr id="214" name="Connecteur droit avec flèche 213">
            <a:extLst>
              <a:ext uri="{FF2B5EF4-FFF2-40B4-BE49-F238E27FC236}">
                <a16:creationId xmlns:a16="http://schemas.microsoft.com/office/drawing/2014/main" id="{B9BC0D71-6679-4642-BC90-87C574711E2F}"/>
              </a:ext>
            </a:extLst>
          </p:cNvPr>
          <p:cNvCxnSpPr>
            <a:cxnSpLocks/>
          </p:cNvCxnSpPr>
          <p:nvPr/>
        </p:nvCxnSpPr>
        <p:spPr>
          <a:xfrm flipV="1">
            <a:off x="6787288" y="20975925"/>
            <a:ext cx="0" cy="1192007"/>
          </a:xfrm>
          <a:prstGeom prst="straightConnector1">
            <a:avLst/>
          </a:prstGeom>
          <a:ln w="53975">
            <a:solidFill>
              <a:srgbClr val="92D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5" name="ZoneTexte 214">
            <a:extLst>
              <a:ext uri="{FF2B5EF4-FFF2-40B4-BE49-F238E27FC236}">
                <a16:creationId xmlns:a16="http://schemas.microsoft.com/office/drawing/2014/main" id="{ABED40A1-BD1E-4762-A190-E2BE7D87D49B}"/>
              </a:ext>
            </a:extLst>
          </p:cNvPr>
          <p:cNvSpPr txBox="1"/>
          <p:nvPr/>
        </p:nvSpPr>
        <p:spPr>
          <a:xfrm>
            <a:off x="7187661" y="21020436"/>
            <a:ext cx="3977464" cy="1415330"/>
          </a:xfrm>
          <a:prstGeom prst="rect">
            <a:avLst/>
          </a:prstGeom>
          <a:noFill/>
        </p:spPr>
        <p:txBody>
          <a:bodyPr wrap="none" rtlCol="0">
            <a:spAutoFit/>
          </a:bodyPr>
          <a:lstStyle/>
          <a:p>
            <a:r>
              <a:rPr lang="en-US" sz="3600" i="1" dirty="0"/>
              <a:t>Surrounding </a:t>
            </a:r>
          </a:p>
          <a:p>
            <a:r>
              <a:rPr lang="en-US" sz="3600" i="1" dirty="0"/>
              <a:t>CAVs information </a:t>
            </a:r>
          </a:p>
        </p:txBody>
      </p:sp>
      <p:sp>
        <p:nvSpPr>
          <p:cNvPr id="216" name="ZoneTexte 215">
            <a:extLst>
              <a:ext uri="{FF2B5EF4-FFF2-40B4-BE49-F238E27FC236}">
                <a16:creationId xmlns:a16="http://schemas.microsoft.com/office/drawing/2014/main" id="{D25D8988-4D59-4B9F-B24E-CEF3307E9C4C}"/>
              </a:ext>
            </a:extLst>
          </p:cNvPr>
          <p:cNvSpPr txBox="1"/>
          <p:nvPr/>
        </p:nvSpPr>
        <p:spPr>
          <a:xfrm>
            <a:off x="4085043" y="21023038"/>
            <a:ext cx="2722335" cy="1415330"/>
          </a:xfrm>
          <a:prstGeom prst="rect">
            <a:avLst/>
          </a:prstGeom>
          <a:noFill/>
        </p:spPr>
        <p:txBody>
          <a:bodyPr wrap="none" rtlCol="0">
            <a:spAutoFit/>
          </a:bodyPr>
          <a:lstStyle/>
          <a:p>
            <a:r>
              <a:rPr lang="en-US" sz="3600" i="1" dirty="0"/>
              <a:t>Ego CAV </a:t>
            </a:r>
          </a:p>
          <a:p>
            <a:r>
              <a:rPr lang="en-US" sz="3600" i="1" dirty="0"/>
              <a:t>information</a:t>
            </a:r>
          </a:p>
        </p:txBody>
      </p:sp>
      <p:cxnSp>
        <p:nvCxnSpPr>
          <p:cNvPr id="221" name="Connecteur droit 220">
            <a:extLst>
              <a:ext uri="{FF2B5EF4-FFF2-40B4-BE49-F238E27FC236}">
                <a16:creationId xmlns:a16="http://schemas.microsoft.com/office/drawing/2014/main" id="{6F3235A3-02FB-4B18-96F0-DBD54E573C3F}"/>
              </a:ext>
            </a:extLst>
          </p:cNvPr>
          <p:cNvCxnSpPr>
            <a:cxnSpLocks/>
          </p:cNvCxnSpPr>
          <p:nvPr/>
        </p:nvCxnSpPr>
        <p:spPr>
          <a:xfrm>
            <a:off x="5646531" y="17161726"/>
            <a:ext cx="0" cy="3330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E993AF3F-1986-4B31-81E6-2375EA527AC0}"/>
              </a:ext>
            </a:extLst>
          </p:cNvPr>
          <p:cNvCxnSpPr>
            <a:cxnSpLocks/>
          </p:cNvCxnSpPr>
          <p:nvPr/>
        </p:nvCxnSpPr>
        <p:spPr>
          <a:xfrm flipH="1">
            <a:off x="5706246" y="19742444"/>
            <a:ext cx="290" cy="289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41F1D908-8B20-4170-A28C-71DC8FC8DEB0}"/>
              </a:ext>
            </a:extLst>
          </p:cNvPr>
          <p:cNvCxnSpPr>
            <a:cxnSpLocks/>
          </p:cNvCxnSpPr>
          <p:nvPr/>
        </p:nvCxnSpPr>
        <p:spPr>
          <a:xfrm flipV="1">
            <a:off x="5646531" y="17494738"/>
            <a:ext cx="90759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D34EA1B-F4C7-454F-8421-1C419B40732A}"/>
              </a:ext>
            </a:extLst>
          </p:cNvPr>
          <p:cNvCxnSpPr>
            <a:cxnSpLocks/>
          </p:cNvCxnSpPr>
          <p:nvPr/>
        </p:nvCxnSpPr>
        <p:spPr>
          <a:xfrm>
            <a:off x="5715837" y="19744128"/>
            <a:ext cx="966623" cy="5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C7E0A17A-92BA-4F56-B841-AE68A8FEF9ED}"/>
              </a:ext>
            </a:extLst>
          </p:cNvPr>
          <p:cNvCxnSpPr>
            <a:endCxn id="243" idx="0"/>
          </p:cNvCxnSpPr>
          <p:nvPr/>
        </p:nvCxnSpPr>
        <p:spPr>
          <a:xfrm flipH="1">
            <a:off x="6554124" y="17494740"/>
            <a:ext cx="4" cy="52791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3167632B-C55D-488E-94A2-7256DA6AA309}"/>
              </a:ext>
            </a:extLst>
          </p:cNvPr>
          <p:cNvCxnSpPr>
            <a:cxnSpLocks/>
          </p:cNvCxnSpPr>
          <p:nvPr/>
        </p:nvCxnSpPr>
        <p:spPr>
          <a:xfrm>
            <a:off x="6682460" y="19221220"/>
            <a:ext cx="0" cy="527919"/>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Rectangle 312">
            <a:extLst>
              <a:ext uri="{FF2B5EF4-FFF2-40B4-BE49-F238E27FC236}">
                <a16:creationId xmlns:a16="http://schemas.microsoft.com/office/drawing/2014/main" id="{90F19554-98FA-4CBF-83BB-E8D705E8869E}"/>
              </a:ext>
            </a:extLst>
          </p:cNvPr>
          <p:cNvSpPr/>
          <p:nvPr/>
        </p:nvSpPr>
        <p:spPr>
          <a:xfrm>
            <a:off x="16538629" y="14778263"/>
            <a:ext cx="10113559" cy="7710691"/>
          </a:xfrm>
          <a:prstGeom prst="rect">
            <a:avLst/>
          </a:prstGeom>
          <a:solidFill>
            <a:srgbClr val="EED6BC"/>
          </a:solidFill>
          <a:ln>
            <a:solidFill>
              <a:srgbClr val="EED6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314" name="Rectangle 313">
            <a:extLst>
              <a:ext uri="{FF2B5EF4-FFF2-40B4-BE49-F238E27FC236}">
                <a16:creationId xmlns:a16="http://schemas.microsoft.com/office/drawing/2014/main" id="{246AACED-B4B0-45F1-8A28-E02A1DAE610A}"/>
              </a:ext>
            </a:extLst>
          </p:cNvPr>
          <p:cNvSpPr/>
          <p:nvPr/>
        </p:nvSpPr>
        <p:spPr>
          <a:xfrm>
            <a:off x="17122808" y="17374721"/>
            <a:ext cx="8858179" cy="4788001"/>
          </a:xfrm>
          <a:prstGeom prst="rect">
            <a:avLst/>
          </a:prstGeom>
          <a:solidFill>
            <a:schemeClr val="accent6">
              <a:lumMod val="20000"/>
              <a:lumOff val="80000"/>
            </a:schemeClr>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343" name="Rectangle 342">
            <a:extLst>
              <a:ext uri="{FF2B5EF4-FFF2-40B4-BE49-F238E27FC236}">
                <a16:creationId xmlns:a16="http://schemas.microsoft.com/office/drawing/2014/main" id="{F85A32DD-8C66-48E9-8F7B-1B16CAFCCC22}"/>
              </a:ext>
            </a:extLst>
          </p:cNvPr>
          <p:cNvSpPr/>
          <p:nvPr/>
        </p:nvSpPr>
        <p:spPr>
          <a:xfrm>
            <a:off x="22111340" y="19152918"/>
            <a:ext cx="3384323" cy="2843999"/>
          </a:xfrm>
          <a:prstGeom prst="rect">
            <a:avLst/>
          </a:prstGeom>
          <a:solidFill>
            <a:srgbClr val="D2EBF2">
              <a:alpha val="60000"/>
            </a:srgbClr>
          </a:solidFill>
          <a:ln>
            <a:solidFill>
              <a:schemeClr val="tx1"/>
            </a:soli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15" name="Rectangle 314">
            <a:extLst>
              <a:ext uri="{FF2B5EF4-FFF2-40B4-BE49-F238E27FC236}">
                <a16:creationId xmlns:a16="http://schemas.microsoft.com/office/drawing/2014/main" id="{517E1D29-1404-4C77-9C32-EECC23D022D7}"/>
              </a:ext>
            </a:extLst>
          </p:cNvPr>
          <p:cNvSpPr/>
          <p:nvPr/>
        </p:nvSpPr>
        <p:spPr>
          <a:xfrm>
            <a:off x="17142806" y="15031729"/>
            <a:ext cx="8838181" cy="2118970"/>
          </a:xfrm>
          <a:prstGeom prst="rect">
            <a:avLst/>
          </a:prstGeom>
          <a:solidFill>
            <a:srgbClr val="DAA66C"/>
          </a:solidFill>
          <a:ln w="19050">
            <a:noFill/>
            <a:prstDash val="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cxnSp>
        <p:nvCxnSpPr>
          <p:cNvPr id="316" name="Connecteur droit 315">
            <a:extLst>
              <a:ext uri="{FF2B5EF4-FFF2-40B4-BE49-F238E27FC236}">
                <a16:creationId xmlns:a16="http://schemas.microsoft.com/office/drawing/2014/main" id="{F4FC5CC7-5BC4-4D89-AF82-DBA3A8D0B3BA}"/>
              </a:ext>
            </a:extLst>
          </p:cNvPr>
          <p:cNvCxnSpPr>
            <a:cxnSpLocks/>
          </p:cNvCxnSpPr>
          <p:nvPr/>
        </p:nvCxnSpPr>
        <p:spPr>
          <a:xfrm flipV="1">
            <a:off x="19232717" y="18979485"/>
            <a:ext cx="0" cy="385652"/>
          </a:xfrm>
          <a:prstGeom prst="line">
            <a:avLst/>
          </a:prstGeom>
          <a:ln w="57150">
            <a:headEnd type="none"/>
            <a:tailEnd type="oval"/>
          </a:ln>
        </p:spPr>
        <p:style>
          <a:lnRef idx="1">
            <a:schemeClr val="accent1"/>
          </a:lnRef>
          <a:fillRef idx="0">
            <a:schemeClr val="accent1"/>
          </a:fillRef>
          <a:effectRef idx="0">
            <a:schemeClr val="accent1"/>
          </a:effectRef>
          <a:fontRef idx="minor">
            <a:schemeClr val="tx1"/>
          </a:fontRef>
        </p:style>
      </p:cxnSp>
      <p:sp>
        <p:nvSpPr>
          <p:cNvPr id="317" name="Rectangle 316">
            <a:extLst>
              <a:ext uri="{FF2B5EF4-FFF2-40B4-BE49-F238E27FC236}">
                <a16:creationId xmlns:a16="http://schemas.microsoft.com/office/drawing/2014/main" id="{33EBFA63-7827-4452-AAC0-76B2B0F5C352}"/>
              </a:ext>
            </a:extLst>
          </p:cNvPr>
          <p:cNvSpPr/>
          <p:nvPr/>
        </p:nvSpPr>
        <p:spPr>
          <a:xfrm>
            <a:off x="17671459" y="15598222"/>
            <a:ext cx="7726658" cy="136975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18" name="ZoneTexte 317">
            <a:extLst>
              <a:ext uri="{FF2B5EF4-FFF2-40B4-BE49-F238E27FC236}">
                <a16:creationId xmlns:a16="http://schemas.microsoft.com/office/drawing/2014/main" id="{C0FE2B01-7CF1-4686-8C93-D3B74AD0D160}"/>
              </a:ext>
            </a:extLst>
          </p:cNvPr>
          <p:cNvSpPr txBox="1"/>
          <p:nvPr/>
        </p:nvSpPr>
        <p:spPr>
          <a:xfrm>
            <a:off x="17734328" y="15727693"/>
            <a:ext cx="7564158" cy="1103646"/>
          </a:xfrm>
          <a:prstGeom prst="rect">
            <a:avLst/>
          </a:prstGeom>
          <a:noFill/>
        </p:spPr>
        <p:txBody>
          <a:bodyPr wrap="square" rtlCol="0">
            <a:spAutoFit/>
          </a:bodyPr>
          <a:lstStyle/>
          <a:p>
            <a:pPr algn="ctr"/>
            <a:r>
              <a:rPr lang="en-US" sz="3200" dirty="0"/>
              <a:t>Multi-mode safe and efficient </a:t>
            </a:r>
          </a:p>
          <a:p>
            <a:pPr algn="ctr"/>
            <a:r>
              <a:rPr lang="en-US" sz="3200" dirty="0"/>
              <a:t>cooperative on-ramp merging on highway</a:t>
            </a:r>
          </a:p>
        </p:txBody>
      </p:sp>
      <p:sp>
        <p:nvSpPr>
          <p:cNvPr id="361" name="Rectangle 360">
            <a:extLst>
              <a:ext uri="{FF2B5EF4-FFF2-40B4-BE49-F238E27FC236}">
                <a16:creationId xmlns:a16="http://schemas.microsoft.com/office/drawing/2014/main" id="{A8F0491C-0A0C-49A0-9815-58CABE60DD1C}"/>
              </a:ext>
            </a:extLst>
          </p:cNvPr>
          <p:cNvSpPr/>
          <p:nvPr/>
        </p:nvSpPr>
        <p:spPr>
          <a:xfrm>
            <a:off x="17564296" y="19257610"/>
            <a:ext cx="3384323" cy="1166413"/>
          </a:xfrm>
          <a:prstGeom prst="rect">
            <a:avLst/>
          </a:prstGeom>
          <a:solidFill>
            <a:srgbClr val="EBDFFD">
              <a:alpha val="50196"/>
            </a:srgbClr>
          </a:solidFill>
          <a:ln>
            <a:solidFill>
              <a:schemeClr val="tx1"/>
            </a:soli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cxnSp>
        <p:nvCxnSpPr>
          <p:cNvPr id="319" name="Connecteur droit 318">
            <a:extLst>
              <a:ext uri="{FF2B5EF4-FFF2-40B4-BE49-F238E27FC236}">
                <a16:creationId xmlns:a16="http://schemas.microsoft.com/office/drawing/2014/main" id="{43DD376A-CDD1-424B-91E8-241073E053A9}"/>
              </a:ext>
            </a:extLst>
          </p:cNvPr>
          <p:cNvCxnSpPr>
            <a:cxnSpLocks/>
          </p:cNvCxnSpPr>
          <p:nvPr/>
        </p:nvCxnSpPr>
        <p:spPr>
          <a:xfrm flipV="1">
            <a:off x="21459053" y="18530596"/>
            <a:ext cx="0" cy="344899"/>
          </a:xfrm>
          <a:prstGeom prst="line">
            <a:avLst/>
          </a:prstGeom>
          <a:ln w="57150">
            <a:headEnd type="oval"/>
            <a:tailEnd type="none"/>
          </a:ln>
        </p:spPr>
        <p:style>
          <a:lnRef idx="1">
            <a:schemeClr val="accent1"/>
          </a:lnRef>
          <a:fillRef idx="0">
            <a:schemeClr val="accent1"/>
          </a:fillRef>
          <a:effectRef idx="0">
            <a:schemeClr val="accent1"/>
          </a:effectRef>
          <a:fontRef idx="minor">
            <a:schemeClr val="tx1"/>
          </a:fontRef>
        </p:style>
      </p:cxnSp>
      <p:sp>
        <p:nvSpPr>
          <p:cNvPr id="320" name="Rectangle 319">
            <a:extLst>
              <a:ext uri="{FF2B5EF4-FFF2-40B4-BE49-F238E27FC236}">
                <a16:creationId xmlns:a16="http://schemas.microsoft.com/office/drawing/2014/main" id="{4108D03B-A79C-46A0-8FC3-3E1BCD6C092C}"/>
              </a:ext>
            </a:extLst>
          </p:cNvPr>
          <p:cNvSpPr/>
          <p:nvPr/>
        </p:nvSpPr>
        <p:spPr>
          <a:xfrm>
            <a:off x="17795531" y="19426558"/>
            <a:ext cx="3028651" cy="868545"/>
          </a:xfrm>
          <a:prstGeom prst="rect">
            <a:avLst/>
          </a:prstGeom>
          <a:solidFill>
            <a:srgbClr val="E2D0F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sp>
        <p:nvSpPr>
          <p:cNvPr id="321" name="ZoneTexte 320">
            <a:extLst>
              <a:ext uri="{FF2B5EF4-FFF2-40B4-BE49-F238E27FC236}">
                <a16:creationId xmlns:a16="http://schemas.microsoft.com/office/drawing/2014/main" id="{B1DCEBFB-78D9-4FBE-B2D5-6FABA211B2E5}"/>
              </a:ext>
            </a:extLst>
          </p:cNvPr>
          <p:cNvSpPr txBox="1"/>
          <p:nvPr/>
        </p:nvSpPr>
        <p:spPr>
          <a:xfrm>
            <a:off x="17803956" y="19406263"/>
            <a:ext cx="2938456" cy="977514"/>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rPr>
              <a:t>Nominal</a:t>
            </a:r>
          </a:p>
          <a:p>
            <a:pPr algn="ctr"/>
            <a:r>
              <a:rPr lang="en-US" sz="2800" b="1" dirty="0">
                <a:effectLst>
                  <a:outerShdw blurRad="38100" dist="38100" dir="2700000" algn="tl">
                    <a:srgbClr val="000000">
                      <a:alpha val="43137"/>
                    </a:srgbClr>
                  </a:outerShdw>
                </a:effectLst>
              </a:rPr>
              <a:t>mode</a:t>
            </a:r>
          </a:p>
        </p:txBody>
      </p:sp>
      <p:sp>
        <p:nvSpPr>
          <p:cNvPr id="322" name="ZoneTexte 321">
            <a:extLst>
              <a:ext uri="{FF2B5EF4-FFF2-40B4-BE49-F238E27FC236}">
                <a16:creationId xmlns:a16="http://schemas.microsoft.com/office/drawing/2014/main" id="{7F975FFB-DE54-485E-AF44-A4BFFB1DD58B}"/>
              </a:ext>
            </a:extLst>
          </p:cNvPr>
          <p:cNvSpPr txBox="1"/>
          <p:nvPr/>
        </p:nvSpPr>
        <p:spPr>
          <a:xfrm>
            <a:off x="19666975" y="17917496"/>
            <a:ext cx="3888117" cy="662189"/>
          </a:xfrm>
          <a:prstGeom prst="rect">
            <a:avLst/>
          </a:prstGeom>
          <a:solidFill>
            <a:schemeClr val="bg1"/>
          </a:solidFill>
          <a:ln>
            <a:solidFill>
              <a:schemeClr val="tx1"/>
            </a:solidFill>
          </a:ln>
        </p:spPr>
        <p:txBody>
          <a:bodyPr wrap="none" rtlCol="0">
            <a:spAutoFit/>
          </a:bodyPr>
          <a:lstStyle/>
          <a:p>
            <a:r>
              <a:rPr lang="en-US" sz="3600" dirty="0"/>
              <a:t>Behavior activation </a:t>
            </a:r>
          </a:p>
        </p:txBody>
      </p:sp>
      <p:cxnSp>
        <p:nvCxnSpPr>
          <p:cNvPr id="323" name="Connecteur droit 322">
            <a:extLst>
              <a:ext uri="{FF2B5EF4-FFF2-40B4-BE49-F238E27FC236}">
                <a16:creationId xmlns:a16="http://schemas.microsoft.com/office/drawing/2014/main" id="{0B9B67BF-C41F-4B5B-810B-58DF038C0272}"/>
              </a:ext>
            </a:extLst>
          </p:cNvPr>
          <p:cNvCxnSpPr>
            <a:cxnSpLocks/>
          </p:cNvCxnSpPr>
          <p:nvPr/>
        </p:nvCxnSpPr>
        <p:spPr>
          <a:xfrm flipV="1">
            <a:off x="23822754" y="18974885"/>
            <a:ext cx="0" cy="385652"/>
          </a:xfrm>
          <a:prstGeom prst="line">
            <a:avLst/>
          </a:prstGeom>
          <a:ln w="57150">
            <a:tailEnd type="ova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C57256B-0373-44A6-91B5-865E5D189462}"/>
              </a:ext>
            </a:extLst>
          </p:cNvPr>
          <p:cNvCxnSpPr>
            <a:cxnSpLocks/>
          </p:cNvCxnSpPr>
          <p:nvPr/>
        </p:nvCxnSpPr>
        <p:spPr>
          <a:xfrm flipH="1">
            <a:off x="19296451" y="18912939"/>
            <a:ext cx="2095594" cy="6933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25" name="ZoneTexte 324">
            <a:extLst>
              <a:ext uri="{FF2B5EF4-FFF2-40B4-BE49-F238E27FC236}">
                <a16:creationId xmlns:a16="http://schemas.microsoft.com/office/drawing/2014/main" id="{4063BCD6-FDCF-47AA-8F64-5DDB1CFA6BF1}"/>
              </a:ext>
            </a:extLst>
          </p:cNvPr>
          <p:cNvSpPr txBox="1"/>
          <p:nvPr/>
        </p:nvSpPr>
        <p:spPr>
          <a:xfrm>
            <a:off x="17075125" y="17246685"/>
            <a:ext cx="4795865" cy="662189"/>
          </a:xfrm>
          <a:prstGeom prst="rect">
            <a:avLst/>
          </a:prstGeom>
          <a:noFill/>
        </p:spPr>
        <p:txBody>
          <a:bodyPr wrap="none" rtlCol="0">
            <a:spAutoFit/>
          </a:bodyPr>
          <a:lstStyle/>
          <a:p>
            <a:r>
              <a:rPr lang="en-US" sz="3600" b="1" i="1" dirty="0"/>
              <a:t>Behavior selection level </a:t>
            </a:r>
          </a:p>
        </p:txBody>
      </p:sp>
      <p:sp>
        <p:nvSpPr>
          <p:cNvPr id="326" name="ZoneTexte 325">
            <a:extLst>
              <a:ext uri="{FF2B5EF4-FFF2-40B4-BE49-F238E27FC236}">
                <a16:creationId xmlns:a16="http://schemas.microsoft.com/office/drawing/2014/main" id="{516C4158-CC72-4F88-86D0-7402BF99F545}"/>
              </a:ext>
            </a:extLst>
          </p:cNvPr>
          <p:cNvSpPr txBox="1"/>
          <p:nvPr/>
        </p:nvSpPr>
        <p:spPr>
          <a:xfrm>
            <a:off x="18312648" y="22964368"/>
            <a:ext cx="2423137" cy="599122"/>
          </a:xfrm>
          <a:prstGeom prst="rect">
            <a:avLst/>
          </a:prstGeom>
          <a:solidFill>
            <a:srgbClr val="FFA7A7"/>
          </a:solidFill>
          <a:ln w="12700">
            <a:solidFill>
              <a:schemeClr val="tx1"/>
            </a:solidFill>
          </a:ln>
        </p:spPr>
        <p:txBody>
          <a:bodyPr wrap="square" rtlCol="0">
            <a:spAutoFit/>
          </a:bodyPr>
          <a:lstStyle/>
          <a:p>
            <a:pPr algn="ctr"/>
            <a:r>
              <a:rPr lang="en-US" sz="3200" dirty="0"/>
              <a:t>CAV model</a:t>
            </a:r>
          </a:p>
        </p:txBody>
      </p:sp>
      <p:sp>
        <p:nvSpPr>
          <p:cNvPr id="327" name="Rectangle 326">
            <a:extLst>
              <a:ext uri="{FF2B5EF4-FFF2-40B4-BE49-F238E27FC236}">
                <a16:creationId xmlns:a16="http://schemas.microsoft.com/office/drawing/2014/main" id="{9611A4C9-9295-4156-8603-8FECCC4A6561}"/>
              </a:ext>
            </a:extLst>
          </p:cNvPr>
          <p:cNvSpPr/>
          <p:nvPr/>
        </p:nvSpPr>
        <p:spPr>
          <a:xfrm>
            <a:off x="22403998" y="22867982"/>
            <a:ext cx="2408731" cy="817414"/>
          </a:xfrm>
          <a:prstGeom prst="rect">
            <a:avLst/>
          </a:prstGeom>
          <a:solidFill>
            <a:srgbClr val="FCF6BA"/>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28" name="ZoneTexte 327">
            <a:extLst>
              <a:ext uri="{FF2B5EF4-FFF2-40B4-BE49-F238E27FC236}">
                <a16:creationId xmlns:a16="http://schemas.microsoft.com/office/drawing/2014/main" id="{C8313EE1-5187-4B13-ABC9-2883B3FFD561}"/>
              </a:ext>
            </a:extLst>
          </p:cNvPr>
          <p:cNvSpPr txBox="1"/>
          <p:nvPr/>
        </p:nvSpPr>
        <p:spPr>
          <a:xfrm>
            <a:off x="22505618" y="22965535"/>
            <a:ext cx="2186433" cy="599122"/>
          </a:xfrm>
          <a:prstGeom prst="rect">
            <a:avLst/>
          </a:prstGeom>
          <a:noFill/>
        </p:spPr>
        <p:txBody>
          <a:bodyPr wrap="none" rtlCol="0">
            <a:spAutoFit/>
          </a:bodyPr>
          <a:lstStyle/>
          <a:p>
            <a:r>
              <a:rPr lang="en-US" sz="3200" dirty="0"/>
              <a:t>Control law </a:t>
            </a:r>
          </a:p>
        </p:txBody>
      </p:sp>
      <p:cxnSp>
        <p:nvCxnSpPr>
          <p:cNvPr id="329" name="Connecteur droit avec flèche 328">
            <a:extLst>
              <a:ext uri="{FF2B5EF4-FFF2-40B4-BE49-F238E27FC236}">
                <a16:creationId xmlns:a16="http://schemas.microsoft.com/office/drawing/2014/main" id="{04110451-E242-45BB-9A77-F5FAB376E035}"/>
              </a:ext>
            </a:extLst>
          </p:cNvPr>
          <p:cNvCxnSpPr>
            <a:cxnSpLocks/>
          </p:cNvCxnSpPr>
          <p:nvPr/>
        </p:nvCxnSpPr>
        <p:spPr>
          <a:xfrm>
            <a:off x="23597895" y="22243202"/>
            <a:ext cx="0" cy="6487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Connecteur droit avec flèche 329">
            <a:extLst>
              <a:ext uri="{FF2B5EF4-FFF2-40B4-BE49-F238E27FC236}">
                <a16:creationId xmlns:a16="http://schemas.microsoft.com/office/drawing/2014/main" id="{667E687F-0817-4E3D-AF0A-EF7A640B8CBF}"/>
              </a:ext>
            </a:extLst>
          </p:cNvPr>
          <p:cNvCxnSpPr>
            <a:cxnSpLocks/>
            <a:stCxn id="327" idx="1"/>
            <a:endCxn id="326" idx="3"/>
          </p:cNvCxnSpPr>
          <p:nvPr/>
        </p:nvCxnSpPr>
        <p:spPr>
          <a:xfrm flipH="1" flipV="1">
            <a:off x="20735786" y="23263930"/>
            <a:ext cx="16682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1" name="ZoneTexte 330">
                <a:extLst>
                  <a:ext uri="{FF2B5EF4-FFF2-40B4-BE49-F238E27FC236}">
                    <a16:creationId xmlns:a16="http://schemas.microsoft.com/office/drawing/2014/main" id="{7058354D-0BD2-49CE-A270-6825B860C118}"/>
                  </a:ext>
                </a:extLst>
              </p:cNvPr>
              <p:cNvSpPr txBox="1"/>
              <p:nvPr/>
            </p:nvSpPr>
            <p:spPr>
              <a:xfrm>
                <a:off x="23597895" y="22219653"/>
                <a:ext cx="1295804" cy="662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𝑇</m:t>
                          </m:r>
                        </m:e>
                        <m:sub>
                          <m:r>
                            <a:rPr lang="fr-FR" sz="3600" b="0" i="1" smtClean="0">
                              <a:latin typeface="Cambria Math" panose="02040503050406030204" pitchFamily="18" charset="0"/>
                            </a:rPr>
                            <m:t>𝑑</m:t>
                          </m:r>
                        </m:sub>
                      </m:sSub>
                      <m:r>
                        <a:rPr lang="fr-FR" sz="3600" b="0" i="1" smtClean="0">
                          <a:latin typeface="Cambria Math" panose="02040503050406030204" pitchFamily="18" charset="0"/>
                        </a:rPr>
                        <m:t>, </m:t>
                      </m:r>
                      <m:r>
                        <a:rPr lang="fr-FR" sz="3600" b="0" i="1" smtClean="0">
                          <a:latin typeface="Cambria Math" panose="02040503050406030204" pitchFamily="18" charset="0"/>
                        </a:rPr>
                        <m:t>𝑣</m:t>
                      </m:r>
                      <m:r>
                        <a:rPr lang="fr-FR" sz="3600" b="0" i="1" smtClean="0">
                          <a:latin typeface="Cambria Math" panose="02040503050406030204" pitchFamily="18" charset="0"/>
                        </a:rPr>
                        <m:t> </m:t>
                      </m:r>
                    </m:oMath>
                  </m:oMathPara>
                </a14:m>
                <a:endParaRPr lang="en-US" sz="3600" dirty="0"/>
              </a:p>
            </p:txBody>
          </p:sp>
        </mc:Choice>
        <mc:Fallback xmlns="">
          <p:sp>
            <p:nvSpPr>
              <p:cNvPr id="331" name="ZoneTexte 330">
                <a:extLst>
                  <a:ext uri="{FF2B5EF4-FFF2-40B4-BE49-F238E27FC236}">
                    <a16:creationId xmlns:a16="http://schemas.microsoft.com/office/drawing/2014/main" id="{7058354D-0BD2-49CE-A270-6825B860C118}"/>
                  </a:ext>
                </a:extLst>
              </p:cNvPr>
              <p:cNvSpPr txBox="1">
                <a:spLocks noRot="1" noChangeAspect="1" noMove="1" noResize="1" noEditPoints="1" noAdjustHandles="1" noChangeArrowheads="1" noChangeShapeType="1" noTextEdit="1"/>
              </p:cNvSpPr>
              <p:nvPr/>
            </p:nvSpPr>
            <p:spPr>
              <a:xfrm>
                <a:off x="23597895" y="22219653"/>
                <a:ext cx="1295804" cy="66218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2" name="ZoneTexte 331">
                <a:extLst>
                  <a:ext uri="{FF2B5EF4-FFF2-40B4-BE49-F238E27FC236}">
                    <a16:creationId xmlns:a16="http://schemas.microsoft.com/office/drawing/2014/main" id="{AAEF38A8-8BE2-4B21-AB6F-8E256E010C6E}"/>
                  </a:ext>
                </a:extLst>
              </p:cNvPr>
              <p:cNvSpPr txBox="1"/>
              <p:nvPr/>
            </p:nvSpPr>
            <p:spPr>
              <a:xfrm>
                <a:off x="21252464" y="22670092"/>
                <a:ext cx="968791" cy="662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ea typeface="Cambria Math" panose="02040503050406030204" pitchFamily="18" charset="0"/>
                        </a:rPr>
                        <m:t>𝜐</m:t>
                      </m:r>
                      <m:r>
                        <a:rPr lang="fr-FR" sz="3600" b="0" i="1" smtClean="0">
                          <a:latin typeface="Cambria Math" panose="02040503050406030204" pitchFamily="18" charset="0"/>
                          <a:ea typeface="Cambria Math" panose="02040503050406030204" pitchFamily="18" charset="0"/>
                        </a:rPr>
                        <m:t>, </m:t>
                      </m:r>
                      <m:r>
                        <a:rPr lang="fr-FR" sz="3600" b="0" i="1" smtClean="0">
                          <a:latin typeface="Cambria Math" panose="02040503050406030204" pitchFamily="18" charset="0"/>
                          <a:ea typeface="Cambria Math" panose="02040503050406030204" pitchFamily="18" charset="0"/>
                        </a:rPr>
                        <m:t>𝛿</m:t>
                      </m:r>
                    </m:oMath>
                  </m:oMathPara>
                </a14:m>
                <a:endParaRPr lang="en-US" sz="3600" dirty="0"/>
              </a:p>
            </p:txBody>
          </p:sp>
        </mc:Choice>
        <mc:Fallback xmlns="">
          <p:sp>
            <p:nvSpPr>
              <p:cNvPr id="332" name="ZoneTexte 331">
                <a:extLst>
                  <a:ext uri="{FF2B5EF4-FFF2-40B4-BE49-F238E27FC236}">
                    <a16:creationId xmlns:a16="http://schemas.microsoft.com/office/drawing/2014/main" id="{AAEF38A8-8BE2-4B21-AB6F-8E256E010C6E}"/>
                  </a:ext>
                </a:extLst>
              </p:cNvPr>
              <p:cNvSpPr txBox="1">
                <a:spLocks noRot="1" noChangeAspect="1" noMove="1" noResize="1" noEditPoints="1" noAdjustHandles="1" noChangeArrowheads="1" noChangeShapeType="1" noTextEdit="1"/>
              </p:cNvSpPr>
              <p:nvPr/>
            </p:nvSpPr>
            <p:spPr>
              <a:xfrm>
                <a:off x="21252464" y="22670092"/>
                <a:ext cx="968791" cy="66218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3" name="ZoneTexte 332">
                <a:extLst>
                  <a:ext uri="{FF2B5EF4-FFF2-40B4-BE49-F238E27FC236}">
                    <a16:creationId xmlns:a16="http://schemas.microsoft.com/office/drawing/2014/main" id="{210AC022-851C-4DA7-852E-EE545FDB1F91}"/>
                  </a:ext>
                </a:extLst>
              </p:cNvPr>
              <p:cNvSpPr txBox="1"/>
              <p:nvPr/>
            </p:nvSpPr>
            <p:spPr>
              <a:xfrm>
                <a:off x="16790356" y="22607158"/>
                <a:ext cx="1353384" cy="717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𝑋</m:t>
                          </m:r>
                        </m:e>
                        <m:sub>
                          <m:r>
                            <a:rPr lang="fr-FR" sz="3600" b="0" i="1" smtClean="0">
                              <a:latin typeface="Cambria Math" panose="02040503050406030204" pitchFamily="18" charset="0"/>
                            </a:rPr>
                            <m:t>𝐶𝐴</m:t>
                          </m:r>
                          <m:sSub>
                            <m:sSubPr>
                              <m:ctrlPr>
                                <a:rPr lang="fr-FR" sz="3600" b="0" i="1" smtClean="0">
                                  <a:latin typeface="Cambria Math" panose="02040503050406030204" pitchFamily="18" charset="0"/>
                                </a:rPr>
                              </m:ctrlPr>
                            </m:sSubPr>
                            <m:e>
                              <m:r>
                                <a:rPr lang="fr-FR" sz="3600" b="0" i="1" smtClean="0">
                                  <a:latin typeface="Cambria Math" panose="02040503050406030204" pitchFamily="18" charset="0"/>
                                </a:rPr>
                                <m:t>𝑉</m:t>
                              </m:r>
                            </m:e>
                            <m:sub>
                              <m:r>
                                <a:rPr lang="fr-FR" sz="3600" b="0" i="1" smtClean="0">
                                  <a:latin typeface="Cambria Math" panose="02040503050406030204" pitchFamily="18" charset="0"/>
                                </a:rPr>
                                <m:t>𝑖</m:t>
                              </m:r>
                            </m:sub>
                          </m:sSub>
                        </m:sub>
                      </m:sSub>
                    </m:oMath>
                  </m:oMathPara>
                </a14:m>
                <a:endParaRPr lang="en-US" sz="3600" dirty="0"/>
              </a:p>
            </p:txBody>
          </p:sp>
        </mc:Choice>
        <mc:Fallback xmlns="">
          <p:sp>
            <p:nvSpPr>
              <p:cNvPr id="333" name="ZoneTexte 332">
                <a:extLst>
                  <a:ext uri="{FF2B5EF4-FFF2-40B4-BE49-F238E27FC236}">
                    <a16:creationId xmlns:a16="http://schemas.microsoft.com/office/drawing/2014/main" id="{210AC022-851C-4DA7-852E-EE545FDB1F91}"/>
                  </a:ext>
                </a:extLst>
              </p:cNvPr>
              <p:cNvSpPr txBox="1">
                <a:spLocks noRot="1" noChangeAspect="1" noMove="1" noResize="1" noEditPoints="1" noAdjustHandles="1" noChangeArrowheads="1" noChangeShapeType="1" noTextEdit="1"/>
              </p:cNvSpPr>
              <p:nvPr/>
            </p:nvSpPr>
            <p:spPr>
              <a:xfrm>
                <a:off x="16790356" y="22607158"/>
                <a:ext cx="1353384" cy="717568"/>
              </a:xfrm>
              <a:prstGeom prst="rect">
                <a:avLst/>
              </a:prstGeom>
              <a:blipFill>
                <a:blip r:embed="rId10"/>
                <a:stretch>
                  <a:fillRect/>
                </a:stretch>
              </a:blipFill>
            </p:spPr>
            <p:txBody>
              <a:bodyPr/>
              <a:lstStyle/>
              <a:p>
                <a:r>
                  <a:rPr lang="en-US">
                    <a:noFill/>
                  </a:rPr>
                  <a:t> </a:t>
                </a:r>
              </a:p>
            </p:txBody>
          </p:sp>
        </mc:Fallback>
      </mc:AlternateContent>
      <p:cxnSp>
        <p:nvCxnSpPr>
          <p:cNvPr id="334" name="Connecteur droit 333">
            <a:extLst>
              <a:ext uri="{FF2B5EF4-FFF2-40B4-BE49-F238E27FC236}">
                <a16:creationId xmlns:a16="http://schemas.microsoft.com/office/drawing/2014/main" id="{30CD177F-8C79-4BD2-AA0F-93BD36B5F19F}"/>
              </a:ext>
            </a:extLst>
          </p:cNvPr>
          <p:cNvCxnSpPr>
            <a:cxnSpLocks/>
          </p:cNvCxnSpPr>
          <p:nvPr/>
        </p:nvCxnSpPr>
        <p:spPr>
          <a:xfrm>
            <a:off x="16747231" y="21750815"/>
            <a:ext cx="0" cy="15258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6530B162-8124-4E87-90A5-20407AB68290}"/>
              </a:ext>
            </a:extLst>
          </p:cNvPr>
          <p:cNvCxnSpPr>
            <a:cxnSpLocks/>
          </p:cNvCxnSpPr>
          <p:nvPr/>
        </p:nvCxnSpPr>
        <p:spPr>
          <a:xfrm flipV="1">
            <a:off x="16750243" y="23327228"/>
            <a:ext cx="1546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ZoneTexte 335">
            <a:extLst>
              <a:ext uri="{FF2B5EF4-FFF2-40B4-BE49-F238E27FC236}">
                <a16:creationId xmlns:a16="http://schemas.microsoft.com/office/drawing/2014/main" id="{73F67868-5729-41D5-8EC0-3C8A23E11B36}"/>
              </a:ext>
            </a:extLst>
          </p:cNvPr>
          <p:cNvSpPr txBox="1"/>
          <p:nvPr/>
        </p:nvSpPr>
        <p:spPr>
          <a:xfrm>
            <a:off x="17079333" y="14965488"/>
            <a:ext cx="4326184" cy="662189"/>
          </a:xfrm>
          <a:prstGeom prst="rect">
            <a:avLst/>
          </a:prstGeom>
          <a:noFill/>
        </p:spPr>
        <p:txBody>
          <a:bodyPr wrap="none" rtlCol="0">
            <a:spAutoFit/>
          </a:bodyPr>
          <a:lstStyle/>
          <a:p>
            <a:r>
              <a:rPr lang="en-US" sz="3600" b="1" i="1" dirty="0"/>
              <a:t>Decision making level</a:t>
            </a:r>
          </a:p>
        </p:txBody>
      </p:sp>
      <p:cxnSp>
        <p:nvCxnSpPr>
          <p:cNvPr id="337" name="Connecteur droit 336">
            <a:extLst>
              <a:ext uri="{FF2B5EF4-FFF2-40B4-BE49-F238E27FC236}">
                <a16:creationId xmlns:a16="http://schemas.microsoft.com/office/drawing/2014/main" id="{2A2028CD-49E5-4714-8780-9CD5C4758725}"/>
              </a:ext>
            </a:extLst>
          </p:cNvPr>
          <p:cNvCxnSpPr>
            <a:cxnSpLocks/>
          </p:cNvCxnSpPr>
          <p:nvPr/>
        </p:nvCxnSpPr>
        <p:spPr>
          <a:xfrm>
            <a:off x="21995695" y="19765100"/>
            <a:ext cx="935512" cy="0"/>
          </a:xfrm>
          <a:prstGeom prst="line">
            <a:avLst/>
          </a:prstGeom>
          <a:ln w="38100" cmpd="thinThick">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C2C1F8DF-5B98-457D-AFE7-34B1FC831E6D}"/>
              </a:ext>
            </a:extLst>
          </p:cNvPr>
          <p:cNvCxnSpPr>
            <a:cxnSpLocks/>
          </p:cNvCxnSpPr>
          <p:nvPr/>
        </p:nvCxnSpPr>
        <p:spPr>
          <a:xfrm>
            <a:off x="21982780" y="19765100"/>
            <a:ext cx="8482" cy="1614485"/>
          </a:xfrm>
          <a:prstGeom prst="line">
            <a:avLst/>
          </a:prstGeom>
          <a:ln w="38100" cmpd="thinThick">
            <a:solidFill>
              <a:srgbClr val="FF0000"/>
            </a:solidFill>
          </a:ln>
        </p:spPr>
        <p:style>
          <a:lnRef idx="1">
            <a:schemeClr val="accent1"/>
          </a:lnRef>
          <a:fillRef idx="0">
            <a:schemeClr val="accent1"/>
          </a:fillRef>
          <a:effectRef idx="0">
            <a:schemeClr val="accent1"/>
          </a:effectRef>
          <a:fontRef idx="minor">
            <a:schemeClr val="tx1"/>
          </a:fontRef>
        </p:style>
      </p:cxnSp>
      <p:sp>
        <p:nvSpPr>
          <p:cNvPr id="339" name="ZoneTexte 338">
            <a:extLst>
              <a:ext uri="{FF2B5EF4-FFF2-40B4-BE49-F238E27FC236}">
                <a16:creationId xmlns:a16="http://schemas.microsoft.com/office/drawing/2014/main" id="{E5BF6A43-3062-4AEE-A93B-D1BCF25E4E69}"/>
              </a:ext>
            </a:extLst>
          </p:cNvPr>
          <p:cNvSpPr txBox="1"/>
          <p:nvPr/>
        </p:nvSpPr>
        <p:spPr>
          <a:xfrm rot="16200000">
            <a:off x="20987440" y="20064232"/>
            <a:ext cx="1320501" cy="707886"/>
          </a:xfrm>
          <a:prstGeom prst="rect">
            <a:avLst/>
          </a:prstGeom>
          <a:noFill/>
        </p:spPr>
        <p:txBody>
          <a:bodyPr wrap="none" rtlCol="0">
            <a:spAutoFit/>
          </a:bodyPr>
          <a:lstStyle/>
          <a:p>
            <a:pPr algn="ctr"/>
            <a:r>
              <a:rPr lang="en-US" sz="2000" b="1" i="1" dirty="0">
                <a:solidFill>
                  <a:srgbClr val="FF0000"/>
                </a:solidFill>
              </a:rPr>
              <a:t>Passing</a:t>
            </a:r>
          </a:p>
          <a:p>
            <a:pPr algn="ctr"/>
            <a:r>
              <a:rPr lang="en-US" sz="2000" b="1" i="1" dirty="0">
                <a:solidFill>
                  <a:srgbClr val="FF0000"/>
                </a:solidFill>
              </a:rPr>
              <a:t> sequence </a:t>
            </a:r>
          </a:p>
        </p:txBody>
      </p:sp>
      <p:sp>
        <p:nvSpPr>
          <p:cNvPr id="340" name="Rectangle 339">
            <a:extLst>
              <a:ext uri="{FF2B5EF4-FFF2-40B4-BE49-F238E27FC236}">
                <a16:creationId xmlns:a16="http://schemas.microsoft.com/office/drawing/2014/main" id="{4C127F3B-B6EF-419D-BB3C-51F01682BDC2}"/>
              </a:ext>
            </a:extLst>
          </p:cNvPr>
          <p:cNvSpPr/>
          <p:nvPr/>
        </p:nvSpPr>
        <p:spPr>
          <a:xfrm>
            <a:off x="22351462" y="19284809"/>
            <a:ext cx="3028651" cy="868545"/>
          </a:xfrm>
          <a:prstGeom prst="rect">
            <a:avLst/>
          </a:prstGeom>
          <a:solidFill>
            <a:srgbClr val="B8DFE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sp>
        <p:nvSpPr>
          <p:cNvPr id="341" name="ZoneTexte 340">
            <a:extLst>
              <a:ext uri="{FF2B5EF4-FFF2-40B4-BE49-F238E27FC236}">
                <a16:creationId xmlns:a16="http://schemas.microsoft.com/office/drawing/2014/main" id="{85882DBD-6AF7-4DEE-8F24-319778501944}"/>
              </a:ext>
            </a:extLst>
          </p:cNvPr>
          <p:cNvSpPr txBox="1"/>
          <p:nvPr/>
        </p:nvSpPr>
        <p:spPr>
          <a:xfrm>
            <a:off x="22325550" y="19206620"/>
            <a:ext cx="2938456" cy="977514"/>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rPr>
              <a:t>Cooperation</a:t>
            </a:r>
          </a:p>
          <a:p>
            <a:pPr algn="ctr"/>
            <a:r>
              <a:rPr lang="en-US" sz="2800" b="1" dirty="0">
                <a:effectLst>
                  <a:outerShdw blurRad="38100" dist="38100" dir="2700000" algn="tl">
                    <a:srgbClr val="000000">
                      <a:alpha val="43137"/>
                    </a:srgbClr>
                  </a:outerShdw>
                </a:effectLst>
              </a:rPr>
              <a:t> mode </a:t>
            </a:r>
          </a:p>
        </p:txBody>
      </p:sp>
      <p:sp>
        <p:nvSpPr>
          <p:cNvPr id="344" name="Rectangle 343">
            <a:extLst>
              <a:ext uri="{FF2B5EF4-FFF2-40B4-BE49-F238E27FC236}">
                <a16:creationId xmlns:a16="http://schemas.microsoft.com/office/drawing/2014/main" id="{5DD5D128-FB41-428A-8481-2F4C3FBB820D}"/>
              </a:ext>
            </a:extLst>
          </p:cNvPr>
          <p:cNvSpPr/>
          <p:nvPr/>
        </p:nvSpPr>
        <p:spPr>
          <a:xfrm>
            <a:off x="22455374" y="20963305"/>
            <a:ext cx="2721725" cy="868545"/>
          </a:xfrm>
          <a:prstGeom prst="rect">
            <a:avLst/>
          </a:prstGeom>
          <a:solidFill>
            <a:srgbClr val="3584CB"/>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45" name="ZoneTexte 344">
            <a:extLst>
              <a:ext uri="{FF2B5EF4-FFF2-40B4-BE49-F238E27FC236}">
                <a16:creationId xmlns:a16="http://schemas.microsoft.com/office/drawing/2014/main" id="{B19883D3-B9C2-45C3-9860-B742B388C4F6}"/>
              </a:ext>
            </a:extLst>
          </p:cNvPr>
          <p:cNvSpPr txBox="1"/>
          <p:nvPr/>
        </p:nvSpPr>
        <p:spPr>
          <a:xfrm>
            <a:off x="22913637" y="21056346"/>
            <a:ext cx="1870834" cy="662189"/>
          </a:xfrm>
          <a:prstGeom prst="rect">
            <a:avLst/>
          </a:prstGeom>
          <a:noFill/>
        </p:spPr>
        <p:txBody>
          <a:bodyPr wrap="none" rtlCol="0">
            <a:spAutoFit/>
          </a:bodyPr>
          <a:lstStyle/>
          <a:p>
            <a:pPr algn="ctr"/>
            <a:r>
              <a:rPr lang="en-US" sz="3600" b="1" dirty="0">
                <a:effectLst>
                  <a:outerShdw blurRad="38100" dist="38100" dir="2700000" algn="tl">
                    <a:srgbClr val="000000">
                      <a:alpha val="43137"/>
                    </a:srgbClr>
                  </a:outerShdw>
                </a:effectLst>
              </a:rPr>
              <a:t>E-CORM </a:t>
            </a:r>
          </a:p>
        </p:txBody>
      </p:sp>
      <p:cxnSp>
        <p:nvCxnSpPr>
          <p:cNvPr id="352" name="Connecteur droit 351">
            <a:extLst>
              <a:ext uri="{FF2B5EF4-FFF2-40B4-BE49-F238E27FC236}">
                <a16:creationId xmlns:a16="http://schemas.microsoft.com/office/drawing/2014/main" id="{C63F73CC-A0A6-4C2C-8418-67E7CE38BE08}"/>
              </a:ext>
            </a:extLst>
          </p:cNvPr>
          <p:cNvCxnSpPr>
            <a:cxnSpLocks/>
          </p:cNvCxnSpPr>
          <p:nvPr/>
        </p:nvCxnSpPr>
        <p:spPr>
          <a:xfrm flipH="1">
            <a:off x="21977443" y="21379935"/>
            <a:ext cx="486009" cy="0"/>
          </a:xfrm>
          <a:prstGeom prst="line">
            <a:avLst/>
          </a:prstGeom>
          <a:ln w="38100" cmpd="thinThick">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3" name="Connecteur droit avec flèche 352">
            <a:extLst>
              <a:ext uri="{FF2B5EF4-FFF2-40B4-BE49-F238E27FC236}">
                <a16:creationId xmlns:a16="http://schemas.microsoft.com/office/drawing/2014/main" id="{D55F38D3-3019-4E34-90BB-E38F6B08C9D4}"/>
              </a:ext>
            </a:extLst>
          </p:cNvPr>
          <p:cNvCxnSpPr>
            <a:cxnSpLocks/>
          </p:cNvCxnSpPr>
          <p:nvPr/>
        </p:nvCxnSpPr>
        <p:spPr>
          <a:xfrm>
            <a:off x="23811465" y="20145161"/>
            <a:ext cx="0" cy="7961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EB82B5D8-B242-4945-9921-13B95A03EC49}"/>
              </a:ext>
            </a:extLst>
          </p:cNvPr>
          <p:cNvSpPr/>
          <p:nvPr/>
        </p:nvSpPr>
        <p:spPr>
          <a:xfrm flipV="1">
            <a:off x="26024341" y="16891237"/>
            <a:ext cx="615552" cy="5762348"/>
          </a:xfrm>
          <a:prstGeom prst="rect">
            <a:avLst/>
          </a:prstGeom>
        </p:spPr>
        <p:txBody>
          <a:bodyPr vert="vert270" wrap="none">
            <a:spAutoFit/>
          </a:bodyPr>
          <a:lstStyle/>
          <a:p>
            <a:r>
              <a:rPr lang="en-US" sz="2800" b="1" i="1" dirty="0">
                <a:solidFill>
                  <a:srgbClr val="0000FF"/>
                </a:solidFill>
              </a:rPr>
              <a:t>Energy consumption, travel time, </a:t>
            </a:r>
            <a:r>
              <a:rPr lang="en-US" sz="2800" b="1" i="1" dirty="0" err="1">
                <a:solidFill>
                  <a:srgbClr val="0000FF"/>
                </a:solidFill>
              </a:rPr>
              <a:t>etc</a:t>
            </a:r>
            <a:r>
              <a:rPr lang="en-US" sz="2800" b="1" i="1" dirty="0">
                <a:solidFill>
                  <a:srgbClr val="0000FF"/>
                </a:solidFill>
              </a:rPr>
              <a:t> </a:t>
            </a:r>
            <a:endParaRPr lang="en-US" sz="2800" dirty="0">
              <a:solidFill>
                <a:srgbClr val="0000FF"/>
              </a:solidFill>
            </a:endParaRPr>
          </a:p>
        </p:txBody>
      </p:sp>
      <p:cxnSp>
        <p:nvCxnSpPr>
          <p:cNvPr id="356" name="Connecteur droit 355">
            <a:extLst>
              <a:ext uri="{FF2B5EF4-FFF2-40B4-BE49-F238E27FC236}">
                <a16:creationId xmlns:a16="http://schemas.microsoft.com/office/drawing/2014/main" id="{CDD83A4B-0512-4974-9377-1DEDE83C2D65}"/>
              </a:ext>
            </a:extLst>
          </p:cNvPr>
          <p:cNvCxnSpPr>
            <a:cxnSpLocks/>
          </p:cNvCxnSpPr>
          <p:nvPr/>
        </p:nvCxnSpPr>
        <p:spPr>
          <a:xfrm>
            <a:off x="25853621" y="19744220"/>
            <a:ext cx="0" cy="1648931"/>
          </a:xfrm>
          <a:prstGeom prst="line">
            <a:avLst/>
          </a:prstGeom>
          <a:ln w="38100" cmpd="thinThick">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7" name="Connecteur droit 356">
            <a:extLst>
              <a:ext uri="{FF2B5EF4-FFF2-40B4-BE49-F238E27FC236}">
                <a16:creationId xmlns:a16="http://schemas.microsoft.com/office/drawing/2014/main" id="{0AA69FB2-3D33-44CB-976D-8883CA59146D}"/>
              </a:ext>
            </a:extLst>
          </p:cNvPr>
          <p:cNvCxnSpPr>
            <a:cxnSpLocks/>
          </p:cNvCxnSpPr>
          <p:nvPr/>
        </p:nvCxnSpPr>
        <p:spPr>
          <a:xfrm>
            <a:off x="25398117" y="19749733"/>
            <a:ext cx="455504" cy="0"/>
          </a:xfrm>
          <a:prstGeom prst="line">
            <a:avLst/>
          </a:prstGeom>
          <a:ln w="38100" cmpd="thinThick">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Connecteur droit 357">
            <a:extLst>
              <a:ext uri="{FF2B5EF4-FFF2-40B4-BE49-F238E27FC236}">
                <a16:creationId xmlns:a16="http://schemas.microsoft.com/office/drawing/2014/main" id="{04B83F01-0DA3-4642-A0AC-20B0A2032C2A}"/>
              </a:ext>
            </a:extLst>
          </p:cNvPr>
          <p:cNvCxnSpPr>
            <a:cxnSpLocks/>
            <a:endCxn id="344" idx="3"/>
          </p:cNvCxnSpPr>
          <p:nvPr/>
        </p:nvCxnSpPr>
        <p:spPr>
          <a:xfrm flipH="1" flipV="1">
            <a:off x="25177099" y="21397579"/>
            <a:ext cx="676522" cy="0"/>
          </a:xfrm>
          <a:prstGeom prst="line">
            <a:avLst/>
          </a:prstGeom>
          <a:ln w="38100" cmpd="thinThick">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Connecteur droit avec flèche 358">
            <a:extLst>
              <a:ext uri="{FF2B5EF4-FFF2-40B4-BE49-F238E27FC236}">
                <a16:creationId xmlns:a16="http://schemas.microsoft.com/office/drawing/2014/main" id="{891D9D66-EF7F-4EB0-A95D-0632440C5C2A}"/>
              </a:ext>
            </a:extLst>
          </p:cNvPr>
          <p:cNvCxnSpPr>
            <a:cxnSpLocks/>
          </p:cNvCxnSpPr>
          <p:nvPr/>
        </p:nvCxnSpPr>
        <p:spPr>
          <a:xfrm>
            <a:off x="16747231" y="21788495"/>
            <a:ext cx="3955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0" name="Arc 359">
            <a:extLst>
              <a:ext uri="{FF2B5EF4-FFF2-40B4-BE49-F238E27FC236}">
                <a16:creationId xmlns:a16="http://schemas.microsoft.com/office/drawing/2014/main" id="{70E810DF-B8EE-48E4-B2C3-FFF42A0FBBE5}"/>
              </a:ext>
            </a:extLst>
          </p:cNvPr>
          <p:cNvSpPr/>
          <p:nvPr/>
        </p:nvSpPr>
        <p:spPr>
          <a:xfrm rot="20640064" flipH="1" flipV="1">
            <a:off x="20326959" y="17916814"/>
            <a:ext cx="1232094" cy="1206115"/>
          </a:xfrm>
          <a:prstGeom prst="arc">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grpSp>
        <p:nvGrpSpPr>
          <p:cNvPr id="39" name="Groupe 38">
            <a:extLst>
              <a:ext uri="{FF2B5EF4-FFF2-40B4-BE49-F238E27FC236}">
                <a16:creationId xmlns:a16="http://schemas.microsoft.com/office/drawing/2014/main" id="{C1AF7954-2D94-4680-865A-99408342D51E}"/>
              </a:ext>
            </a:extLst>
          </p:cNvPr>
          <p:cNvGrpSpPr/>
          <p:nvPr/>
        </p:nvGrpSpPr>
        <p:grpSpPr>
          <a:xfrm>
            <a:off x="124473" y="24359058"/>
            <a:ext cx="13594580" cy="4802131"/>
            <a:chOff x="124473" y="24359058"/>
            <a:chExt cx="13594580" cy="4802131"/>
          </a:xfrm>
        </p:grpSpPr>
        <p:pic>
          <p:nvPicPr>
            <p:cNvPr id="5" name="Graphique 4">
              <a:extLst>
                <a:ext uri="{FF2B5EF4-FFF2-40B4-BE49-F238E27FC236}">
                  <a16:creationId xmlns:a16="http://schemas.microsoft.com/office/drawing/2014/main" id="{CDAD02B9-2CD1-46D7-A953-8FEE9F3837F2}"/>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9180" t="28286" r="9077" b="27522"/>
            <a:stretch/>
          </p:blipFill>
          <p:spPr>
            <a:xfrm>
              <a:off x="124473" y="24359058"/>
              <a:ext cx="13594580" cy="3960000"/>
            </a:xfrm>
            <a:prstGeom prst="rect">
              <a:avLst/>
            </a:prstGeom>
          </p:spPr>
        </p:pic>
        <p:sp>
          <p:nvSpPr>
            <p:cNvPr id="22" name="ZoneTexte 21">
              <a:extLst>
                <a:ext uri="{FF2B5EF4-FFF2-40B4-BE49-F238E27FC236}">
                  <a16:creationId xmlns:a16="http://schemas.microsoft.com/office/drawing/2014/main" id="{DCB1AA79-C4AE-41FD-8E7C-9162B7B2B8E8}"/>
                </a:ext>
              </a:extLst>
            </p:cNvPr>
            <p:cNvSpPr txBox="1"/>
            <p:nvPr/>
          </p:nvSpPr>
          <p:spPr>
            <a:xfrm>
              <a:off x="629109" y="27960860"/>
              <a:ext cx="13089943" cy="1200329"/>
            </a:xfrm>
            <a:prstGeom prst="rect">
              <a:avLst/>
            </a:prstGeom>
            <a:noFill/>
          </p:spPr>
          <p:txBody>
            <a:bodyPr wrap="square" rtlCol="0">
              <a:spAutoFit/>
            </a:bodyPr>
            <a:lstStyle/>
            <a:p>
              <a:pPr algn="just"/>
              <a:r>
                <a:rPr lang="en-US" sz="2400" b="1" i="1" dirty="0">
                  <a:solidFill>
                    <a:srgbClr val="00B050"/>
                  </a:solidFill>
                </a:rPr>
                <a:t>(a):</a:t>
              </a:r>
              <a:r>
                <a:rPr lang="en-US" sz="2400" b="1" i="1" dirty="0">
                  <a:solidFill>
                    <a:srgbClr val="0000E6"/>
                  </a:solidFill>
                </a:rPr>
                <a:t> </a:t>
              </a:r>
              <a:r>
                <a:rPr lang="en-US" sz="2400" b="1" dirty="0"/>
                <a:t>T=0s, initial configuration of the formation,  </a:t>
              </a:r>
              <a:r>
                <a:rPr lang="en-US" sz="2400" dirty="0"/>
                <a:t>the CAVs under the communication range of the Road Side Unit (RSU) form a formation using the virtual structure formalism in (citer itsc22) in the presence of a cooperation protocol between the vehicles.  </a:t>
              </a:r>
            </a:p>
          </p:txBody>
        </p:sp>
        <p:grpSp>
          <p:nvGrpSpPr>
            <p:cNvPr id="29" name="Groupe 28">
              <a:extLst>
                <a:ext uri="{FF2B5EF4-FFF2-40B4-BE49-F238E27FC236}">
                  <a16:creationId xmlns:a16="http://schemas.microsoft.com/office/drawing/2014/main" id="{1454C184-2BEE-4D3D-BF26-F78D9C5E2ED2}"/>
                </a:ext>
              </a:extLst>
            </p:cNvPr>
            <p:cNvGrpSpPr/>
            <p:nvPr/>
          </p:nvGrpSpPr>
          <p:grpSpPr>
            <a:xfrm>
              <a:off x="12648270" y="25526136"/>
              <a:ext cx="914400" cy="997527"/>
              <a:chOff x="13257870" y="25564236"/>
              <a:chExt cx="914400" cy="997527"/>
            </a:xfrm>
          </p:grpSpPr>
          <p:sp>
            <p:nvSpPr>
              <p:cNvPr id="24" name="Rectangle 23">
                <a:extLst>
                  <a:ext uri="{FF2B5EF4-FFF2-40B4-BE49-F238E27FC236}">
                    <a16:creationId xmlns:a16="http://schemas.microsoft.com/office/drawing/2014/main" id="{EDEE8F77-1A08-4E1B-B57C-609C5E14053D}"/>
                  </a:ext>
                </a:extLst>
              </p:cNvPr>
              <p:cNvSpPr/>
              <p:nvPr/>
            </p:nvSpPr>
            <p:spPr>
              <a:xfrm>
                <a:off x="13623577" y="26273763"/>
                <a:ext cx="187673" cy="28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que 26" descr="WiFi">
                <a:extLst>
                  <a:ext uri="{FF2B5EF4-FFF2-40B4-BE49-F238E27FC236}">
                    <a16:creationId xmlns:a16="http://schemas.microsoft.com/office/drawing/2014/main" id="{B5BDCF63-E71E-4812-BE12-994CFBCAD54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257870" y="25564236"/>
                <a:ext cx="914400" cy="914400"/>
              </a:xfrm>
              <a:prstGeom prst="rect">
                <a:avLst/>
              </a:prstGeom>
            </p:spPr>
          </p:pic>
        </p:grpSp>
        <p:sp>
          <p:nvSpPr>
            <p:cNvPr id="28" name="ZoneTexte 27">
              <a:extLst>
                <a:ext uri="{FF2B5EF4-FFF2-40B4-BE49-F238E27FC236}">
                  <a16:creationId xmlns:a16="http://schemas.microsoft.com/office/drawing/2014/main" id="{53EADA1E-6CA7-43C2-8906-37A33B6E2BDF}"/>
                </a:ext>
              </a:extLst>
            </p:cNvPr>
            <p:cNvSpPr txBox="1"/>
            <p:nvPr/>
          </p:nvSpPr>
          <p:spPr>
            <a:xfrm>
              <a:off x="12187435" y="26078200"/>
              <a:ext cx="787075" cy="523220"/>
            </a:xfrm>
            <a:prstGeom prst="rect">
              <a:avLst/>
            </a:prstGeom>
            <a:noFill/>
          </p:spPr>
          <p:txBody>
            <a:bodyPr wrap="none" rtlCol="0">
              <a:spAutoFit/>
            </a:bodyPr>
            <a:lstStyle/>
            <a:p>
              <a:r>
                <a:rPr lang="en-US" sz="2800" b="1" dirty="0">
                  <a:solidFill>
                    <a:schemeClr val="tx1">
                      <a:lumMod val="50000"/>
                      <a:lumOff val="50000"/>
                    </a:schemeClr>
                  </a:solidFill>
                </a:rPr>
                <a:t>RSU</a:t>
              </a:r>
            </a:p>
          </p:txBody>
        </p:sp>
      </p:grpSp>
      <p:grpSp>
        <p:nvGrpSpPr>
          <p:cNvPr id="42" name="Groupe 41">
            <a:extLst>
              <a:ext uri="{FF2B5EF4-FFF2-40B4-BE49-F238E27FC236}">
                <a16:creationId xmlns:a16="http://schemas.microsoft.com/office/drawing/2014/main" id="{EAF673A8-CDA2-4361-A4D6-E26028E1B6D2}"/>
              </a:ext>
            </a:extLst>
          </p:cNvPr>
          <p:cNvGrpSpPr/>
          <p:nvPr/>
        </p:nvGrpSpPr>
        <p:grpSpPr>
          <a:xfrm>
            <a:off x="28047" y="36693743"/>
            <a:ext cx="13859952" cy="2732653"/>
            <a:chOff x="28047" y="37855793"/>
            <a:chExt cx="13859952" cy="2732653"/>
          </a:xfrm>
        </p:grpSpPr>
        <p:pic>
          <p:nvPicPr>
            <p:cNvPr id="20" name="Graphique 19">
              <a:extLst>
                <a:ext uri="{FF2B5EF4-FFF2-40B4-BE49-F238E27FC236}">
                  <a16:creationId xmlns:a16="http://schemas.microsoft.com/office/drawing/2014/main" id="{014D1EEB-D837-4FC9-9396-C76A5C70C6F6}"/>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8539" t="41367" r="8413" b="30391"/>
            <a:stretch/>
          </p:blipFill>
          <p:spPr>
            <a:xfrm>
              <a:off x="28047" y="38068446"/>
              <a:ext cx="13859952" cy="2520000"/>
            </a:xfrm>
            <a:prstGeom prst="rect">
              <a:avLst/>
            </a:prstGeom>
          </p:spPr>
        </p:pic>
        <p:grpSp>
          <p:nvGrpSpPr>
            <p:cNvPr id="137" name="Groupe 136">
              <a:extLst>
                <a:ext uri="{FF2B5EF4-FFF2-40B4-BE49-F238E27FC236}">
                  <a16:creationId xmlns:a16="http://schemas.microsoft.com/office/drawing/2014/main" id="{79527B84-F348-4D5D-97B4-365BA5654A69}"/>
                </a:ext>
              </a:extLst>
            </p:cNvPr>
            <p:cNvGrpSpPr/>
            <p:nvPr/>
          </p:nvGrpSpPr>
          <p:grpSpPr>
            <a:xfrm>
              <a:off x="686747" y="37855793"/>
              <a:ext cx="914400" cy="997527"/>
              <a:chOff x="13257870" y="25564236"/>
              <a:chExt cx="914400" cy="997527"/>
            </a:xfrm>
          </p:grpSpPr>
          <p:sp>
            <p:nvSpPr>
              <p:cNvPr id="138" name="Rectangle 137">
                <a:extLst>
                  <a:ext uri="{FF2B5EF4-FFF2-40B4-BE49-F238E27FC236}">
                    <a16:creationId xmlns:a16="http://schemas.microsoft.com/office/drawing/2014/main" id="{91993010-B10D-4A23-88BE-BAD85E00F500}"/>
                  </a:ext>
                </a:extLst>
              </p:cNvPr>
              <p:cNvSpPr/>
              <p:nvPr/>
            </p:nvSpPr>
            <p:spPr>
              <a:xfrm>
                <a:off x="13623577" y="26273763"/>
                <a:ext cx="187673" cy="28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Graphique 138" descr="WiFi">
                <a:extLst>
                  <a:ext uri="{FF2B5EF4-FFF2-40B4-BE49-F238E27FC236}">
                    <a16:creationId xmlns:a16="http://schemas.microsoft.com/office/drawing/2014/main" id="{85F3E15F-E2EC-4CB8-A6D4-971BC0113C4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257870" y="25564236"/>
                <a:ext cx="914400" cy="914400"/>
              </a:xfrm>
              <a:prstGeom prst="rect">
                <a:avLst/>
              </a:prstGeom>
            </p:spPr>
          </p:pic>
        </p:grpSp>
      </p:grpSp>
      <p:grpSp>
        <p:nvGrpSpPr>
          <p:cNvPr id="40" name="Groupe 39">
            <a:extLst>
              <a:ext uri="{FF2B5EF4-FFF2-40B4-BE49-F238E27FC236}">
                <a16:creationId xmlns:a16="http://schemas.microsoft.com/office/drawing/2014/main" id="{1A5EF73E-4171-494B-90B7-AF3E17194F42}"/>
              </a:ext>
            </a:extLst>
          </p:cNvPr>
          <p:cNvGrpSpPr/>
          <p:nvPr/>
        </p:nvGrpSpPr>
        <p:grpSpPr>
          <a:xfrm>
            <a:off x="-17124" y="29182553"/>
            <a:ext cx="13905123" cy="3789156"/>
            <a:chOff x="-17124" y="28858703"/>
            <a:chExt cx="13905123" cy="3789156"/>
          </a:xfrm>
        </p:grpSpPr>
        <p:grpSp>
          <p:nvGrpSpPr>
            <p:cNvPr id="23" name="Groupe 22">
              <a:extLst>
                <a:ext uri="{FF2B5EF4-FFF2-40B4-BE49-F238E27FC236}">
                  <a16:creationId xmlns:a16="http://schemas.microsoft.com/office/drawing/2014/main" id="{5C8019D8-2F35-4CA7-B8D7-C22F4CFC245E}"/>
                </a:ext>
              </a:extLst>
            </p:cNvPr>
            <p:cNvGrpSpPr>
              <a:grpSpLocks noChangeAspect="1"/>
            </p:cNvGrpSpPr>
            <p:nvPr/>
          </p:nvGrpSpPr>
          <p:grpSpPr>
            <a:xfrm>
              <a:off x="-17124" y="29123208"/>
              <a:ext cx="13905123" cy="2736000"/>
              <a:chOff x="-17124" y="28456458"/>
              <a:chExt cx="13905123" cy="2736000"/>
            </a:xfrm>
          </p:grpSpPr>
          <p:pic>
            <p:nvPicPr>
              <p:cNvPr id="14" name="Graphique 13">
                <a:extLst>
                  <a:ext uri="{FF2B5EF4-FFF2-40B4-BE49-F238E27FC236}">
                    <a16:creationId xmlns:a16="http://schemas.microsoft.com/office/drawing/2014/main" id="{92AE2DF1-8C8A-4EE1-BF5C-A1E7B544E017}"/>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8437" t="42956" r="8197" b="26600"/>
              <a:stretch/>
            </p:blipFill>
            <p:spPr>
              <a:xfrm>
                <a:off x="-17124" y="28456458"/>
                <a:ext cx="13905123" cy="2736000"/>
              </a:xfrm>
              <a:prstGeom prst="rect">
                <a:avLst/>
              </a:prstGeom>
            </p:spPr>
          </p:pic>
          <p:sp>
            <p:nvSpPr>
              <p:cNvPr id="21" name="Ellipse 20">
                <a:extLst>
                  <a:ext uri="{FF2B5EF4-FFF2-40B4-BE49-F238E27FC236}">
                    <a16:creationId xmlns:a16="http://schemas.microsoft.com/office/drawing/2014/main" id="{81D5792D-976C-4748-8052-C3929F2627C0}"/>
                  </a:ext>
                </a:extLst>
              </p:cNvPr>
              <p:cNvSpPr/>
              <p:nvPr/>
            </p:nvSpPr>
            <p:spPr>
              <a:xfrm>
                <a:off x="6704092" y="29175383"/>
                <a:ext cx="750556" cy="691519"/>
              </a:xfrm>
              <a:prstGeom prst="ellipse">
                <a:avLst/>
              </a:prstGeom>
              <a:noFill/>
              <a:ln w="41275">
                <a:solidFill>
                  <a:srgbClr val="FEA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e 127">
              <a:extLst>
                <a:ext uri="{FF2B5EF4-FFF2-40B4-BE49-F238E27FC236}">
                  <a16:creationId xmlns:a16="http://schemas.microsoft.com/office/drawing/2014/main" id="{8FC7704D-84CA-4EDB-8710-FF53BB76053F}"/>
                </a:ext>
              </a:extLst>
            </p:cNvPr>
            <p:cNvGrpSpPr/>
            <p:nvPr/>
          </p:nvGrpSpPr>
          <p:grpSpPr>
            <a:xfrm>
              <a:off x="7175585" y="28858703"/>
              <a:ext cx="914400" cy="997527"/>
              <a:chOff x="13257870" y="25564236"/>
              <a:chExt cx="914400" cy="997527"/>
            </a:xfrm>
          </p:grpSpPr>
          <p:sp>
            <p:nvSpPr>
              <p:cNvPr id="129" name="Rectangle 128">
                <a:extLst>
                  <a:ext uri="{FF2B5EF4-FFF2-40B4-BE49-F238E27FC236}">
                    <a16:creationId xmlns:a16="http://schemas.microsoft.com/office/drawing/2014/main" id="{A2B44C81-087F-4208-97D1-148509F7729E}"/>
                  </a:ext>
                </a:extLst>
              </p:cNvPr>
              <p:cNvSpPr/>
              <p:nvPr/>
            </p:nvSpPr>
            <p:spPr>
              <a:xfrm>
                <a:off x="13623577" y="26273763"/>
                <a:ext cx="187673" cy="28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Graphique 129" descr="WiFi">
                <a:extLst>
                  <a:ext uri="{FF2B5EF4-FFF2-40B4-BE49-F238E27FC236}">
                    <a16:creationId xmlns:a16="http://schemas.microsoft.com/office/drawing/2014/main" id="{44DCD740-864E-4CA8-9EBF-3F21FB84CF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257870" y="25564236"/>
                <a:ext cx="914400" cy="914400"/>
              </a:xfrm>
              <a:prstGeom prst="rect">
                <a:avLst/>
              </a:prstGeom>
            </p:spPr>
          </p:pic>
        </p:grpSp>
        <p:sp>
          <p:nvSpPr>
            <p:cNvPr id="142" name="ZoneTexte 141">
              <a:extLst>
                <a:ext uri="{FF2B5EF4-FFF2-40B4-BE49-F238E27FC236}">
                  <a16:creationId xmlns:a16="http://schemas.microsoft.com/office/drawing/2014/main" id="{D581CCA9-2C05-476D-82B1-352003342726}"/>
                </a:ext>
              </a:extLst>
            </p:cNvPr>
            <p:cNvSpPr txBox="1"/>
            <p:nvPr/>
          </p:nvSpPr>
          <p:spPr>
            <a:xfrm>
              <a:off x="535670" y="31447530"/>
              <a:ext cx="13089943" cy="1200329"/>
            </a:xfrm>
            <a:prstGeom prst="rect">
              <a:avLst/>
            </a:prstGeom>
            <a:noFill/>
          </p:spPr>
          <p:txBody>
            <a:bodyPr wrap="square" rtlCol="0">
              <a:spAutoFit/>
            </a:bodyPr>
            <a:lstStyle/>
            <a:p>
              <a:pPr algn="just"/>
              <a:r>
                <a:rPr lang="en-US" sz="2400" b="1" i="1" dirty="0">
                  <a:solidFill>
                    <a:srgbClr val="FEA900"/>
                  </a:solidFill>
                </a:rPr>
                <a:t>(b.1): </a:t>
              </a:r>
              <a:r>
                <a:rPr lang="en-US" sz="2400" b="1" dirty="0"/>
                <a:t>T=7s, snapshot of the on-ramp merging scenario performed without cooperation,  </a:t>
              </a:r>
              <a:r>
                <a:rPr lang="en-US" sz="2400" dirty="0"/>
                <a:t>without</a:t>
              </a:r>
              <a:r>
                <a:rPr lang="en-US" sz="2400" b="1" dirty="0"/>
                <a:t> </a:t>
              </a:r>
              <a:r>
                <a:rPr lang="en-US" sz="2400" dirty="0"/>
                <a:t>cooperation</a:t>
              </a:r>
              <a:r>
                <a:rPr lang="en-US" sz="2400" b="1" dirty="0"/>
                <a:t> </a:t>
              </a:r>
              <a:r>
                <a:rPr lang="en-US" sz="2400" dirty="0"/>
                <a:t>during the reconfiguration phase, the safety requirement can not be ensured resulting in a collision between CAV</a:t>
              </a:r>
              <a:r>
                <a:rPr lang="en-US" sz="2400" baseline="-25000" dirty="0"/>
                <a:t>3</a:t>
              </a:r>
              <a:r>
                <a:rPr lang="en-US" sz="2400" dirty="0"/>
                <a:t> and CAV</a:t>
              </a:r>
              <a:r>
                <a:rPr lang="en-US" sz="2400" baseline="-25000" dirty="0"/>
                <a:t>4</a:t>
              </a:r>
              <a:r>
                <a:rPr lang="en-US" sz="2400" dirty="0"/>
                <a:t>. </a:t>
              </a:r>
            </a:p>
          </p:txBody>
        </p:sp>
      </p:grpSp>
      <p:grpSp>
        <p:nvGrpSpPr>
          <p:cNvPr id="41" name="Groupe 40">
            <a:extLst>
              <a:ext uri="{FF2B5EF4-FFF2-40B4-BE49-F238E27FC236}">
                <a16:creationId xmlns:a16="http://schemas.microsoft.com/office/drawing/2014/main" id="{7FC77E6B-4528-4A1E-87C3-13C9F06C141A}"/>
              </a:ext>
            </a:extLst>
          </p:cNvPr>
          <p:cNvGrpSpPr/>
          <p:nvPr/>
        </p:nvGrpSpPr>
        <p:grpSpPr>
          <a:xfrm>
            <a:off x="118670" y="32910181"/>
            <a:ext cx="13578793" cy="2725542"/>
            <a:chOff x="118670" y="33615031"/>
            <a:chExt cx="13578793" cy="2725542"/>
          </a:xfrm>
        </p:grpSpPr>
        <p:pic>
          <p:nvPicPr>
            <p:cNvPr id="38" name="Graphique 37">
              <a:extLst>
                <a:ext uri="{FF2B5EF4-FFF2-40B4-BE49-F238E27FC236}">
                  <a16:creationId xmlns:a16="http://schemas.microsoft.com/office/drawing/2014/main" id="{1D9E9D8A-F883-4C08-911D-BE85439B3B24}"/>
                </a:ext>
              </a:extLst>
            </p:cNvPr>
            <p:cNvPicPr>
              <a:picLocks noChangeAspect="1"/>
            </p:cNvPicPr>
            <p:nvPr/>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9161" t="41420" r="9053" b="30933"/>
            <a:stretch/>
          </p:blipFill>
          <p:spPr>
            <a:xfrm>
              <a:off x="118670" y="33856573"/>
              <a:ext cx="13578793" cy="2484000"/>
            </a:xfrm>
            <a:prstGeom prst="rect">
              <a:avLst/>
            </a:prstGeom>
          </p:spPr>
        </p:pic>
        <p:grpSp>
          <p:nvGrpSpPr>
            <p:cNvPr id="146" name="Groupe 145">
              <a:extLst>
                <a:ext uri="{FF2B5EF4-FFF2-40B4-BE49-F238E27FC236}">
                  <a16:creationId xmlns:a16="http://schemas.microsoft.com/office/drawing/2014/main" id="{F25602BF-6593-49E6-885C-78A89650C2D6}"/>
                </a:ext>
              </a:extLst>
            </p:cNvPr>
            <p:cNvGrpSpPr/>
            <p:nvPr/>
          </p:nvGrpSpPr>
          <p:grpSpPr>
            <a:xfrm>
              <a:off x="7197699" y="33615031"/>
              <a:ext cx="914400" cy="997527"/>
              <a:chOff x="13257870" y="25564236"/>
              <a:chExt cx="914400" cy="997527"/>
            </a:xfrm>
          </p:grpSpPr>
          <p:sp>
            <p:nvSpPr>
              <p:cNvPr id="147" name="Rectangle 146">
                <a:extLst>
                  <a:ext uri="{FF2B5EF4-FFF2-40B4-BE49-F238E27FC236}">
                    <a16:creationId xmlns:a16="http://schemas.microsoft.com/office/drawing/2014/main" id="{B253BC55-8426-4D54-BAF7-276C46BE54AF}"/>
                  </a:ext>
                </a:extLst>
              </p:cNvPr>
              <p:cNvSpPr/>
              <p:nvPr/>
            </p:nvSpPr>
            <p:spPr>
              <a:xfrm>
                <a:off x="13623577" y="26273763"/>
                <a:ext cx="187673" cy="2880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8" name="Graphique 147" descr="WiFi">
                <a:extLst>
                  <a:ext uri="{FF2B5EF4-FFF2-40B4-BE49-F238E27FC236}">
                    <a16:creationId xmlns:a16="http://schemas.microsoft.com/office/drawing/2014/main" id="{F6BCC921-9AA5-4E0E-BA66-49FCC228236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257870" y="25564236"/>
                <a:ext cx="914400" cy="914400"/>
              </a:xfrm>
              <a:prstGeom prst="rect">
                <a:avLst/>
              </a:prstGeom>
            </p:spPr>
          </p:pic>
        </p:grpSp>
      </p:grpSp>
      <p:sp>
        <p:nvSpPr>
          <p:cNvPr id="158" name="ZoneTexte 157">
            <a:extLst>
              <a:ext uri="{FF2B5EF4-FFF2-40B4-BE49-F238E27FC236}">
                <a16:creationId xmlns:a16="http://schemas.microsoft.com/office/drawing/2014/main" id="{DAF43D05-46BD-4DC6-85F1-6E4F0030934C}"/>
              </a:ext>
            </a:extLst>
          </p:cNvPr>
          <p:cNvSpPr txBox="1"/>
          <p:nvPr/>
        </p:nvSpPr>
        <p:spPr>
          <a:xfrm>
            <a:off x="535670" y="35448030"/>
            <a:ext cx="13089943" cy="1200329"/>
          </a:xfrm>
          <a:prstGeom prst="rect">
            <a:avLst/>
          </a:prstGeom>
          <a:noFill/>
        </p:spPr>
        <p:txBody>
          <a:bodyPr wrap="square" rtlCol="0">
            <a:spAutoFit/>
          </a:bodyPr>
          <a:lstStyle/>
          <a:p>
            <a:pPr algn="just"/>
            <a:r>
              <a:rPr lang="en-US" sz="2400" b="1" i="1" dirty="0">
                <a:solidFill>
                  <a:srgbClr val="00B050"/>
                </a:solidFill>
              </a:rPr>
              <a:t>(b.2): </a:t>
            </a:r>
            <a:r>
              <a:rPr lang="en-US" sz="2400" b="1" dirty="0"/>
              <a:t>T=7s, snapshot of the on-ramp merging scenario performed with cooperation,  </a:t>
            </a:r>
            <a:r>
              <a:rPr lang="en-US" sz="2400" dirty="0"/>
              <a:t>thanks to cooperation the formation virtual structure was reconfigured during the merging maneuver safely. Consequently, the collision between CAV</a:t>
            </a:r>
            <a:r>
              <a:rPr lang="en-US" sz="2400" baseline="-25000" dirty="0"/>
              <a:t>3</a:t>
            </a:r>
            <a:r>
              <a:rPr lang="en-US" sz="2400" dirty="0"/>
              <a:t> and CAV</a:t>
            </a:r>
            <a:r>
              <a:rPr lang="en-US" sz="2400" baseline="-25000" dirty="0"/>
              <a:t>4 </a:t>
            </a:r>
            <a:r>
              <a:rPr lang="en-US" sz="2400" dirty="0"/>
              <a:t>is solved. </a:t>
            </a:r>
          </a:p>
        </p:txBody>
      </p:sp>
      <p:sp>
        <p:nvSpPr>
          <p:cNvPr id="159" name="ZoneTexte 158">
            <a:extLst>
              <a:ext uri="{FF2B5EF4-FFF2-40B4-BE49-F238E27FC236}">
                <a16:creationId xmlns:a16="http://schemas.microsoft.com/office/drawing/2014/main" id="{EFCCA35C-67A1-429E-825B-3AF6FE00B2DB}"/>
              </a:ext>
            </a:extLst>
          </p:cNvPr>
          <p:cNvSpPr txBox="1"/>
          <p:nvPr/>
        </p:nvSpPr>
        <p:spPr>
          <a:xfrm>
            <a:off x="535670" y="39391380"/>
            <a:ext cx="13089943" cy="830997"/>
          </a:xfrm>
          <a:prstGeom prst="rect">
            <a:avLst/>
          </a:prstGeom>
          <a:noFill/>
        </p:spPr>
        <p:txBody>
          <a:bodyPr wrap="square" rtlCol="0">
            <a:spAutoFit/>
          </a:bodyPr>
          <a:lstStyle/>
          <a:p>
            <a:pPr algn="just"/>
            <a:r>
              <a:rPr lang="en-US" sz="2400" b="1" i="1" dirty="0">
                <a:solidFill>
                  <a:srgbClr val="00B050"/>
                </a:solidFill>
              </a:rPr>
              <a:t>(c): </a:t>
            </a:r>
            <a:r>
              <a:rPr lang="en-US" sz="2400" b="1" dirty="0"/>
              <a:t>T=14s, snapshot of the on-ramp merging scenario at the end of the formation reconfiguration,  </a:t>
            </a:r>
            <a:r>
              <a:rPr lang="en-US" sz="2400" dirty="0"/>
              <a:t>the virtual structure of the formation is reshaped from the initial shape to the desired linear-platoon shape. </a:t>
            </a:r>
          </a:p>
        </p:txBody>
      </p:sp>
      <p:grpSp>
        <p:nvGrpSpPr>
          <p:cNvPr id="200" name="Groupe 199">
            <a:extLst>
              <a:ext uri="{FF2B5EF4-FFF2-40B4-BE49-F238E27FC236}">
                <a16:creationId xmlns:a16="http://schemas.microsoft.com/office/drawing/2014/main" id="{05FBF64D-2BE4-48BD-ACA1-209BE89B6DEF}"/>
              </a:ext>
            </a:extLst>
          </p:cNvPr>
          <p:cNvGrpSpPr/>
          <p:nvPr/>
        </p:nvGrpSpPr>
        <p:grpSpPr>
          <a:xfrm flipH="1">
            <a:off x="4962038" y="29702726"/>
            <a:ext cx="1899014" cy="523220"/>
            <a:chOff x="20631865" y="30177077"/>
            <a:chExt cx="1899014" cy="523220"/>
          </a:xfrm>
        </p:grpSpPr>
        <p:cxnSp>
          <p:nvCxnSpPr>
            <p:cNvPr id="203" name="Connecteur droit avec flèche 202">
              <a:extLst>
                <a:ext uri="{FF2B5EF4-FFF2-40B4-BE49-F238E27FC236}">
                  <a16:creationId xmlns:a16="http://schemas.microsoft.com/office/drawing/2014/main" id="{C2C93D76-299B-4D55-BD9D-529D4E81304F}"/>
                </a:ext>
              </a:extLst>
            </p:cNvPr>
            <p:cNvCxnSpPr>
              <a:cxnSpLocks/>
            </p:cNvCxnSpPr>
            <p:nvPr/>
          </p:nvCxnSpPr>
          <p:spPr>
            <a:xfrm flipV="1">
              <a:off x="20631865" y="30461691"/>
              <a:ext cx="423832" cy="234916"/>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4" name="ZoneTexte 203">
              <a:extLst>
                <a:ext uri="{FF2B5EF4-FFF2-40B4-BE49-F238E27FC236}">
                  <a16:creationId xmlns:a16="http://schemas.microsoft.com/office/drawing/2014/main" id="{6FF68F47-26A3-4CB3-B5BA-2D6D288BDE8B}"/>
                </a:ext>
              </a:extLst>
            </p:cNvPr>
            <p:cNvSpPr txBox="1"/>
            <p:nvPr/>
          </p:nvSpPr>
          <p:spPr>
            <a:xfrm>
              <a:off x="21001293" y="30177077"/>
              <a:ext cx="1529586" cy="523220"/>
            </a:xfrm>
            <a:prstGeom prst="rect">
              <a:avLst/>
            </a:prstGeom>
            <a:noFill/>
          </p:spPr>
          <p:txBody>
            <a:bodyPr wrap="none" rtlCol="0">
              <a:spAutoFit/>
            </a:bodyPr>
            <a:lstStyle/>
            <a:p>
              <a:r>
                <a:rPr lang="en-US" sz="2800" b="1" dirty="0"/>
                <a:t>Collision </a:t>
              </a:r>
            </a:p>
          </p:txBody>
        </p:sp>
      </p:grpSp>
      <p:grpSp>
        <p:nvGrpSpPr>
          <p:cNvPr id="448" name="Groupe 447">
            <a:extLst>
              <a:ext uri="{FF2B5EF4-FFF2-40B4-BE49-F238E27FC236}">
                <a16:creationId xmlns:a16="http://schemas.microsoft.com/office/drawing/2014/main" id="{8EC9E161-F1A1-4EB6-8796-2FE12ED998C0}"/>
              </a:ext>
            </a:extLst>
          </p:cNvPr>
          <p:cNvGrpSpPr/>
          <p:nvPr/>
        </p:nvGrpSpPr>
        <p:grpSpPr>
          <a:xfrm>
            <a:off x="14588728" y="24582253"/>
            <a:ext cx="15150815" cy="12240000"/>
            <a:chOff x="14588728" y="24582253"/>
            <a:chExt cx="15150815" cy="12240000"/>
          </a:xfrm>
        </p:grpSpPr>
        <p:pic>
          <p:nvPicPr>
            <p:cNvPr id="3" name="Graphique 2">
              <a:extLst>
                <a:ext uri="{FF2B5EF4-FFF2-40B4-BE49-F238E27FC236}">
                  <a16:creationId xmlns:a16="http://schemas.microsoft.com/office/drawing/2014/main" id="{C9DE2DC9-EADC-49A2-B107-2798C58ED04F}"/>
                </a:ext>
              </a:extLst>
            </p:cNvPr>
            <p:cNvPicPr preferRelativeResize="0">
              <a:picLocks/>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l="7788" r="8480"/>
            <a:stretch/>
          </p:blipFill>
          <p:spPr>
            <a:xfrm>
              <a:off x="14588728" y="24582253"/>
              <a:ext cx="15150815" cy="12240000"/>
            </a:xfrm>
            <a:prstGeom prst="rect">
              <a:avLst/>
            </a:prstGeom>
          </p:spPr>
        </p:pic>
        <p:grpSp>
          <p:nvGrpSpPr>
            <p:cNvPr id="60" name="Groupe 59">
              <a:extLst>
                <a:ext uri="{FF2B5EF4-FFF2-40B4-BE49-F238E27FC236}">
                  <a16:creationId xmlns:a16="http://schemas.microsoft.com/office/drawing/2014/main" id="{6BE00857-65AD-4B69-8D19-97DA6DCEE404}"/>
                </a:ext>
              </a:extLst>
            </p:cNvPr>
            <p:cNvGrpSpPr/>
            <p:nvPr/>
          </p:nvGrpSpPr>
          <p:grpSpPr>
            <a:xfrm>
              <a:off x="20631865" y="30177077"/>
              <a:ext cx="1899014" cy="523220"/>
              <a:chOff x="20631865" y="30177077"/>
              <a:chExt cx="1899014" cy="523220"/>
            </a:xfrm>
          </p:grpSpPr>
          <p:cxnSp>
            <p:nvCxnSpPr>
              <p:cNvPr id="10" name="Connecteur droit avec flèche 9">
                <a:extLst>
                  <a:ext uri="{FF2B5EF4-FFF2-40B4-BE49-F238E27FC236}">
                    <a16:creationId xmlns:a16="http://schemas.microsoft.com/office/drawing/2014/main" id="{1E720A8E-436C-48E1-9D63-CE9AA62CE713}"/>
                  </a:ext>
                </a:extLst>
              </p:cNvPr>
              <p:cNvCxnSpPr>
                <a:cxnSpLocks/>
              </p:cNvCxnSpPr>
              <p:nvPr/>
            </p:nvCxnSpPr>
            <p:spPr>
              <a:xfrm flipV="1">
                <a:off x="20631865" y="30461691"/>
                <a:ext cx="423832" cy="234916"/>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8628BBC6-39A2-4852-83ED-12D2B9988847}"/>
                  </a:ext>
                </a:extLst>
              </p:cNvPr>
              <p:cNvSpPr txBox="1"/>
              <p:nvPr/>
            </p:nvSpPr>
            <p:spPr>
              <a:xfrm>
                <a:off x="21001293" y="30177077"/>
                <a:ext cx="1529586" cy="523220"/>
              </a:xfrm>
              <a:prstGeom prst="rect">
                <a:avLst/>
              </a:prstGeom>
              <a:noFill/>
            </p:spPr>
            <p:txBody>
              <a:bodyPr wrap="none" rtlCol="0">
                <a:spAutoFit/>
              </a:bodyPr>
              <a:lstStyle/>
              <a:p>
                <a:r>
                  <a:rPr lang="en-US" sz="2800" b="1" dirty="0"/>
                  <a:t>Collision </a:t>
                </a:r>
              </a:p>
            </p:txBody>
          </p:sp>
        </p:grpSp>
        <p:sp>
          <p:nvSpPr>
            <p:cNvPr id="46" name="Forme libre : forme 45">
              <a:extLst>
                <a:ext uri="{FF2B5EF4-FFF2-40B4-BE49-F238E27FC236}">
                  <a16:creationId xmlns:a16="http://schemas.microsoft.com/office/drawing/2014/main" id="{CA5CF63E-632B-4E12-B2CB-18140AA3A196}"/>
                </a:ext>
              </a:extLst>
            </p:cNvPr>
            <p:cNvSpPr/>
            <p:nvPr/>
          </p:nvSpPr>
          <p:spPr>
            <a:xfrm>
              <a:off x="15521740" y="25812750"/>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ZoneTexte 46">
              <a:extLst>
                <a:ext uri="{FF2B5EF4-FFF2-40B4-BE49-F238E27FC236}">
                  <a16:creationId xmlns:a16="http://schemas.microsoft.com/office/drawing/2014/main" id="{BBF220C6-6BF0-4950-8CDF-0F2E6567DAA0}"/>
                </a:ext>
              </a:extLst>
            </p:cNvPr>
            <p:cNvSpPr txBox="1"/>
            <p:nvPr/>
          </p:nvSpPr>
          <p:spPr>
            <a:xfrm>
              <a:off x="16102680" y="25561022"/>
              <a:ext cx="538930" cy="461665"/>
            </a:xfrm>
            <a:prstGeom prst="rect">
              <a:avLst/>
            </a:prstGeom>
            <a:noFill/>
          </p:spPr>
          <p:txBody>
            <a:bodyPr wrap="none" rtlCol="0">
              <a:spAutoFit/>
            </a:bodyPr>
            <a:lstStyle/>
            <a:p>
              <a:r>
                <a:rPr lang="en-US" sz="2400" b="1" i="1" dirty="0">
                  <a:solidFill>
                    <a:srgbClr val="00B050"/>
                  </a:solidFill>
                </a:rPr>
                <a:t>(a)</a:t>
              </a:r>
            </a:p>
          </p:txBody>
        </p:sp>
        <p:sp>
          <p:nvSpPr>
            <p:cNvPr id="165" name="Forme libre : forme 164">
              <a:extLst>
                <a:ext uri="{FF2B5EF4-FFF2-40B4-BE49-F238E27FC236}">
                  <a16:creationId xmlns:a16="http://schemas.microsoft.com/office/drawing/2014/main" id="{2F4F6022-08A7-41E7-86CF-F20D9FBEE22A}"/>
                </a:ext>
              </a:extLst>
            </p:cNvPr>
            <p:cNvSpPr/>
            <p:nvPr/>
          </p:nvSpPr>
          <p:spPr>
            <a:xfrm flipV="1">
              <a:off x="15537978" y="27956984"/>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ZoneTexte 165">
              <a:extLst>
                <a:ext uri="{FF2B5EF4-FFF2-40B4-BE49-F238E27FC236}">
                  <a16:creationId xmlns:a16="http://schemas.microsoft.com/office/drawing/2014/main" id="{13A0E790-FB2D-47C5-B8E7-F8A6E3FEB12A}"/>
                </a:ext>
              </a:extLst>
            </p:cNvPr>
            <p:cNvSpPr txBox="1"/>
            <p:nvPr/>
          </p:nvSpPr>
          <p:spPr>
            <a:xfrm>
              <a:off x="16102680" y="28124925"/>
              <a:ext cx="538930" cy="461665"/>
            </a:xfrm>
            <a:prstGeom prst="rect">
              <a:avLst/>
            </a:prstGeom>
            <a:noFill/>
          </p:spPr>
          <p:txBody>
            <a:bodyPr wrap="none" rtlCol="0">
              <a:spAutoFit/>
            </a:bodyPr>
            <a:lstStyle/>
            <a:p>
              <a:r>
                <a:rPr lang="en-US" sz="2400" b="1" i="1" dirty="0">
                  <a:solidFill>
                    <a:srgbClr val="00B050"/>
                  </a:solidFill>
                </a:rPr>
                <a:t>(a)</a:t>
              </a:r>
            </a:p>
          </p:txBody>
        </p:sp>
        <p:sp>
          <p:nvSpPr>
            <p:cNvPr id="167" name="Forme libre : forme 166">
              <a:extLst>
                <a:ext uri="{FF2B5EF4-FFF2-40B4-BE49-F238E27FC236}">
                  <a16:creationId xmlns:a16="http://schemas.microsoft.com/office/drawing/2014/main" id="{D72BC7FC-40D4-4253-A558-D74CB2D3DCE9}"/>
                </a:ext>
              </a:extLst>
            </p:cNvPr>
            <p:cNvSpPr/>
            <p:nvPr/>
          </p:nvSpPr>
          <p:spPr>
            <a:xfrm>
              <a:off x="15537782" y="29823172"/>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ZoneTexte 167">
              <a:extLst>
                <a:ext uri="{FF2B5EF4-FFF2-40B4-BE49-F238E27FC236}">
                  <a16:creationId xmlns:a16="http://schemas.microsoft.com/office/drawing/2014/main" id="{FC8BCC3A-EEC6-4C74-8199-8221864A6836}"/>
                </a:ext>
              </a:extLst>
            </p:cNvPr>
            <p:cNvSpPr txBox="1"/>
            <p:nvPr/>
          </p:nvSpPr>
          <p:spPr>
            <a:xfrm>
              <a:off x="16102680" y="29572090"/>
              <a:ext cx="538930" cy="461665"/>
            </a:xfrm>
            <a:prstGeom prst="rect">
              <a:avLst/>
            </a:prstGeom>
            <a:noFill/>
          </p:spPr>
          <p:txBody>
            <a:bodyPr wrap="none" rtlCol="0">
              <a:spAutoFit/>
            </a:bodyPr>
            <a:lstStyle/>
            <a:p>
              <a:r>
                <a:rPr lang="en-US" sz="2400" b="1" i="1" dirty="0">
                  <a:solidFill>
                    <a:srgbClr val="00B050"/>
                  </a:solidFill>
                </a:rPr>
                <a:t>(a)</a:t>
              </a:r>
            </a:p>
          </p:txBody>
        </p:sp>
        <p:sp>
          <p:nvSpPr>
            <p:cNvPr id="169" name="Forme libre : forme 168">
              <a:extLst>
                <a:ext uri="{FF2B5EF4-FFF2-40B4-BE49-F238E27FC236}">
                  <a16:creationId xmlns:a16="http://schemas.microsoft.com/office/drawing/2014/main" id="{FAE0A501-4FDB-4DD6-8201-97047F495D85}"/>
                </a:ext>
              </a:extLst>
            </p:cNvPr>
            <p:cNvSpPr/>
            <p:nvPr/>
          </p:nvSpPr>
          <p:spPr>
            <a:xfrm flipV="1">
              <a:off x="15537782" y="31972118"/>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ZoneTexte 169">
              <a:extLst>
                <a:ext uri="{FF2B5EF4-FFF2-40B4-BE49-F238E27FC236}">
                  <a16:creationId xmlns:a16="http://schemas.microsoft.com/office/drawing/2014/main" id="{C9D769E2-0B55-434B-8612-354FE9CBA5B2}"/>
                </a:ext>
              </a:extLst>
            </p:cNvPr>
            <p:cNvSpPr txBox="1"/>
            <p:nvPr/>
          </p:nvSpPr>
          <p:spPr>
            <a:xfrm>
              <a:off x="16102680" y="32138934"/>
              <a:ext cx="538930" cy="461665"/>
            </a:xfrm>
            <a:prstGeom prst="rect">
              <a:avLst/>
            </a:prstGeom>
            <a:noFill/>
          </p:spPr>
          <p:txBody>
            <a:bodyPr wrap="none" rtlCol="0">
              <a:spAutoFit/>
            </a:bodyPr>
            <a:lstStyle/>
            <a:p>
              <a:r>
                <a:rPr lang="en-US" sz="2400" b="1" i="1" dirty="0">
                  <a:solidFill>
                    <a:srgbClr val="00B050"/>
                  </a:solidFill>
                </a:rPr>
                <a:t>(a)</a:t>
              </a:r>
            </a:p>
          </p:txBody>
        </p:sp>
        <p:sp>
          <p:nvSpPr>
            <p:cNvPr id="171" name="Forme libre : forme 170">
              <a:extLst>
                <a:ext uri="{FF2B5EF4-FFF2-40B4-BE49-F238E27FC236}">
                  <a16:creationId xmlns:a16="http://schemas.microsoft.com/office/drawing/2014/main" id="{E120BE33-0903-42F3-A5F9-50613C15311C}"/>
                </a:ext>
              </a:extLst>
            </p:cNvPr>
            <p:cNvSpPr/>
            <p:nvPr/>
          </p:nvSpPr>
          <p:spPr>
            <a:xfrm flipV="1">
              <a:off x="15537782" y="34320035"/>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ZoneTexte 171">
              <a:extLst>
                <a:ext uri="{FF2B5EF4-FFF2-40B4-BE49-F238E27FC236}">
                  <a16:creationId xmlns:a16="http://schemas.microsoft.com/office/drawing/2014/main" id="{09A1300E-77A7-435F-ABC4-0E98A07F7DDA}"/>
                </a:ext>
              </a:extLst>
            </p:cNvPr>
            <p:cNvSpPr txBox="1"/>
            <p:nvPr/>
          </p:nvSpPr>
          <p:spPr>
            <a:xfrm>
              <a:off x="16102680" y="34482697"/>
              <a:ext cx="538930" cy="461665"/>
            </a:xfrm>
            <a:prstGeom prst="rect">
              <a:avLst/>
            </a:prstGeom>
            <a:noFill/>
          </p:spPr>
          <p:txBody>
            <a:bodyPr wrap="none" rtlCol="0">
              <a:spAutoFit/>
            </a:bodyPr>
            <a:lstStyle/>
            <a:p>
              <a:r>
                <a:rPr lang="en-US" sz="2400" b="1" i="1" dirty="0">
                  <a:solidFill>
                    <a:srgbClr val="00B050"/>
                  </a:solidFill>
                </a:rPr>
                <a:t>(a)</a:t>
              </a:r>
            </a:p>
          </p:txBody>
        </p:sp>
        <p:sp>
          <p:nvSpPr>
            <p:cNvPr id="177" name="Forme libre : forme 176">
              <a:extLst>
                <a:ext uri="{FF2B5EF4-FFF2-40B4-BE49-F238E27FC236}">
                  <a16:creationId xmlns:a16="http://schemas.microsoft.com/office/drawing/2014/main" id="{4DA82588-7675-488A-B8A7-A7CF1F8F27A7}"/>
                </a:ext>
              </a:extLst>
            </p:cNvPr>
            <p:cNvSpPr/>
            <p:nvPr/>
          </p:nvSpPr>
          <p:spPr>
            <a:xfrm flipH="1">
              <a:off x="19626693" y="30503892"/>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orme libre : forme 179">
              <a:extLst>
                <a:ext uri="{FF2B5EF4-FFF2-40B4-BE49-F238E27FC236}">
                  <a16:creationId xmlns:a16="http://schemas.microsoft.com/office/drawing/2014/main" id="{671C764E-7AB4-4FFF-B72B-D5B2E995D548}"/>
                </a:ext>
              </a:extLst>
            </p:cNvPr>
            <p:cNvSpPr/>
            <p:nvPr/>
          </p:nvSpPr>
          <p:spPr>
            <a:xfrm flipV="1">
              <a:off x="20299641" y="27676749"/>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orme libre : forme 180">
              <a:extLst>
                <a:ext uri="{FF2B5EF4-FFF2-40B4-BE49-F238E27FC236}">
                  <a16:creationId xmlns:a16="http://schemas.microsoft.com/office/drawing/2014/main" id="{FE6B90A0-3156-414A-A123-12F9BD75037A}"/>
                </a:ext>
              </a:extLst>
            </p:cNvPr>
            <p:cNvSpPr/>
            <p:nvPr/>
          </p:nvSpPr>
          <p:spPr>
            <a:xfrm>
              <a:off x="20274393" y="25812750"/>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Connecteur droit avec flèche 50">
              <a:extLst>
                <a:ext uri="{FF2B5EF4-FFF2-40B4-BE49-F238E27FC236}">
                  <a16:creationId xmlns:a16="http://schemas.microsoft.com/office/drawing/2014/main" id="{63C2E256-28B4-44D9-81A3-03804052F1A4}"/>
                </a:ext>
              </a:extLst>
            </p:cNvPr>
            <p:cNvCxnSpPr>
              <a:cxnSpLocks/>
            </p:cNvCxnSpPr>
            <p:nvPr/>
          </p:nvCxnSpPr>
          <p:spPr>
            <a:xfrm flipV="1">
              <a:off x="20281264" y="31876018"/>
              <a:ext cx="64800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3" name="Forme libre : forme 182">
              <a:extLst>
                <a:ext uri="{FF2B5EF4-FFF2-40B4-BE49-F238E27FC236}">
                  <a16:creationId xmlns:a16="http://schemas.microsoft.com/office/drawing/2014/main" id="{EEF9C0D7-30B9-41B7-88A6-FA433E347BDF}"/>
                </a:ext>
              </a:extLst>
            </p:cNvPr>
            <p:cNvSpPr/>
            <p:nvPr/>
          </p:nvSpPr>
          <p:spPr>
            <a:xfrm flipH="1" flipV="1">
              <a:off x="19563960" y="32236405"/>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ZoneTexte 183">
              <a:extLst>
                <a:ext uri="{FF2B5EF4-FFF2-40B4-BE49-F238E27FC236}">
                  <a16:creationId xmlns:a16="http://schemas.microsoft.com/office/drawing/2014/main" id="{50A79E8F-7224-4240-9EF9-B33278A1D739}"/>
                </a:ext>
              </a:extLst>
            </p:cNvPr>
            <p:cNvSpPr txBox="1"/>
            <p:nvPr/>
          </p:nvSpPr>
          <p:spPr>
            <a:xfrm>
              <a:off x="20869616" y="25581919"/>
              <a:ext cx="779381" cy="461665"/>
            </a:xfrm>
            <a:prstGeom prst="rect">
              <a:avLst/>
            </a:prstGeom>
            <a:noFill/>
          </p:spPr>
          <p:txBody>
            <a:bodyPr wrap="none" rtlCol="0">
              <a:spAutoFit/>
            </a:bodyPr>
            <a:lstStyle/>
            <a:p>
              <a:r>
                <a:rPr lang="en-US" sz="2400" b="1" i="1" dirty="0">
                  <a:solidFill>
                    <a:srgbClr val="FEA900"/>
                  </a:solidFill>
                </a:rPr>
                <a:t>(b.1)</a:t>
              </a:r>
            </a:p>
          </p:txBody>
        </p:sp>
        <p:sp>
          <p:nvSpPr>
            <p:cNvPr id="185" name="ZoneTexte 184">
              <a:extLst>
                <a:ext uri="{FF2B5EF4-FFF2-40B4-BE49-F238E27FC236}">
                  <a16:creationId xmlns:a16="http://schemas.microsoft.com/office/drawing/2014/main" id="{22BE6D4B-BF58-4DB0-BC3C-6312D6EE994F}"/>
                </a:ext>
              </a:extLst>
            </p:cNvPr>
            <p:cNvSpPr txBox="1"/>
            <p:nvPr/>
          </p:nvSpPr>
          <p:spPr>
            <a:xfrm>
              <a:off x="20869616" y="27866406"/>
              <a:ext cx="779381" cy="461665"/>
            </a:xfrm>
            <a:prstGeom prst="rect">
              <a:avLst/>
            </a:prstGeom>
            <a:noFill/>
          </p:spPr>
          <p:txBody>
            <a:bodyPr wrap="none" rtlCol="0">
              <a:spAutoFit/>
            </a:bodyPr>
            <a:lstStyle/>
            <a:p>
              <a:r>
                <a:rPr lang="en-US" sz="2400" b="1" i="1" dirty="0">
                  <a:solidFill>
                    <a:srgbClr val="FEA900"/>
                  </a:solidFill>
                </a:rPr>
                <a:t>(b.1)</a:t>
              </a:r>
            </a:p>
          </p:txBody>
        </p:sp>
        <p:sp>
          <p:nvSpPr>
            <p:cNvPr id="187" name="ZoneTexte 186">
              <a:extLst>
                <a:ext uri="{FF2B5EF4-FFF2-40B4-BE49-F238E27FC236}">
                  <a16:creationId xmlns:a16="http://schemas.microsoft.com/office/drawing/2014/main" id="{4DE2CAE6-D6AA-4730-8E0E-185D89835A6A}"/>
                </a:ext>
              </a:extLst>
            </p:cNvPr>
            <p:cNvSpPr txBox="1"/>
            <p:nvPr/>
          </p:nvSpPr>
          <p:spPr>
            <a:xfrm>
              <a:off x="18920165" y="30251179"/>
              <a:ext cx="779381" cy="461665"/>
            </a:xfrm>
            <a:prstGeom prst="rect">
              <a:avLst/>
            </a:prstGeom>
            <a:noFill/>
          </p:spPr>
          <p:txBody>
            <a:bodyPr wrap="none" rtlCol="0">
              <a:spAutoFit/>
            </a:bodyPr>
            <a:lstStyle/>
            <a:p>
              <a:r>
                <a:rPr lang="en-US" sz="2400" b="1" i="1" dirty="0">
                  <a:solidFill>
                    <a:srgbClr val="FEA900"/>
                  </a:solidFill>
                </a:rPr>
                <a:t>(b.1)</a:t>
              </a:r>
            </a:p>
          </p:txBody>
        </p:sp>
        <p:sp>
          <p:nvSpPr>
            <p:cNvPr id="188" name="ZoneTexte 187">
              <a:extLst>
                <a:ext uri="{FF2B5EF4-FFF2-40B4-BE49-F238E27FC236}">
                  <a16:creationId xmlns:a16="http://schemas.microsoft.com/office/drawing/2014/main" id="{DC43E396-9808-4245-957B-14CB50EB6C83}"/>
                </a:ext>
              </a:extLst>
            </p:cNvPr>
            <p:cNvSpPr txBox="1"/>
            <p:nvPr/>
          </p:nvSpPr>
          <p:spPr>
            <a:xfrm>
              <a:off x="20869710" y="31645185"/>
              <a:ext cx="779381" cy="461665"/>
            </a:xfrm>
            <a:prstGeom prst="rect">
              <a:avLst/>
            </a:prstGeom>
            <a:noFill/>
          </p:spPr>
          <p:txBody>
            <a:bodyPr wrap="none" rtlCol="0">
              <a:spAutoFit/>
            </a:bodyPr>
            <a:lstStyle/>
            <a:p>
              <a:r>
                <a:rPr lang="en-US" sz="2400" b="1" i="1" dirty="0">
                  <a:solidFill>
                    <a:srgbClr val="FEA900"/>
                  </a:solidFill>
                </a:rPr>
                <a:t>(b.1)</a:t>
              </a:r>
            </a:p>
          </p:txBody>
        </p:sp>
        <p:sp>
          <p:nvSpPr>
            <p:cNvPr id="192" name="ZoneTexte 191">
              <a:extLst>
                <a:ext uri="{FF2B5EF4-FFF2-40B4-BE49-F238E27FC236}">
                  <a16:creationId xmlns:a16="http://schemas.microsoft.com/office/drawing/2014/main" id="{62F3BBAD-48C1-41F1-8DC0-501BDDEEBCBD}"/>
                </a:ext>
              </a:extLst>
            </p:cNvPr>
            <p:cNvSpPr txBox="1"/>
            <p:nvPr/>
          </p:nvSpPr>
          <p:spPr>
            <a:xfrm>
              <a:off x="18936207" y="34466688"/>
              <a:ext cx="779381" cy="461665"/>
            </a:xfrm>
            <a:prstGeom prst="rect">
              <a:avLst/>
            </a:prstGeom>
            <a:noFill/>
          </p:spPr>
          <p:txBody>
            <a:bodyPr wrap="none" rtlCol="0">
              <a:spAutoFit/>
            </a:bodyPr>
            <a:lstStyle/>
            <a:p>
              <a:r>
                <a:rPr lang="en-US" sz="2400" b="1" i="1" dirty="0">
                  <a:solidFill>
                    <a:srgbClr val="FEA900"/>
                  </a:solidFill>
                </a:rPr>
                <a:t>(b.1)</a:t>
              </a:r>
            </a:p>
          </p:txBody>
        </p:sp>
        <p:sp>
          <p:nvSpPr>
            <p:cNvPr id="194" name="Ellipse 193">
              <a:extLst>
                <a:ext uri="{FF2B5EF4-FFF2-40B4-BE49-F238E27FC236}">
                  <a16:creationId xmlns:a16="http://schemas.microsoft.com/office/drawing/2014/main" id="{B3A5AE32-3DF3-4AF0-98E7-2428DA5F7FF2}"/>
                </a:ext>
              </a:extLst>
            </p:cNvPr>
            <p:cNvSpPr/>
            <p:nvPr/>
          </p:nvSpPr>
          <p:spPr>
            <a:xfrm>
              <a:off x="19908044" y="30527515"/>
              <a:ext cx="750556" cy="691519"/>
            </a:xfrm>
            <a:prstGeom prst="ellipse">
              <a:avLst/>
            </a:prstGeom>
            <a:noFill/>
            <a:ln w="38100">
              <a:solidFill>
                <a:srgbClr val="FEA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Connecteur droit avec flèche 57">
              <a:extLst>
                <a:ext uri="{FF2B5EF4-FFF2-40B4-BE49-F238E27FC236}">
                  <a16:creationId xmlns:a16="http://schemas.microsoft.com/office/drawing/2014/main" id="{4C64E913-C329-40CA-9CB3-7F0143EFD04B}"/>
                </a:ext>
              </a:extLst>
            </p:cNvPr>
            <p:cNvCxnSpPr/>
            <p:nvPr/>
          </p:nvCxnSpPr>
          <p:spPr>
            <a:xfrm flipH="1" flipV="1">
              <a:off x="20252762" y="25605959"/>
              <a:ext cx="0" cy="4871774"/>
            </a:xfrm>
            <a:prstGeom prst="straightConnector1">
              <a:avLst/>
            </a:prstGeom>
            <a:ln w="38100">
              <a:solidFill>
                <a:srgbClr val="FEA9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Connecteur droit avec flèche 196">
              <a:extLst>
                <a:ext uri="{FF2B5EF4-FFF2-40B4-BE49-F238E27FC236}">
                  <a16:creationId xmlns:a16="http://schemas.microsoft.com/office/drawing/2014/main" id="{615EBFB5-B059-4BB4-A24C-869494A2338E}"/>
                </a:ext>
              </a:extLst>
            </p:cNvPr>
            <p:cNvCxnSpPr>
              <a:cxnSpLocks/>
            </p:cNvCxnSpPr>
            <p:nvPr/>
          </p:nvCxnSpPr>
          <p:spPr>
            <a:xfrm flipH="1" flipV="1">
              <a:off x="20252762" y="31245789"/>
              <a:ext cx="0" cy="3924000"/>
            </a:xfrm>
            <a:prstGeom prst="straightConnector1">
              <a:avLst/>
            </a:prstGeom>
            <a:ln w="38100">
              <a:solidFill>
                <a:srgbClr val="FEA9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Forme libre : forme 207">
              <a:extLst>
                <a:ext uri="{FF2B5EF4-FFF2-40B4-BE49-F238E27FC236}">
                  <a16:creationId xmlns:a16="http://schemas.microsoft.com/office/drawing/2014/main" id="{3742E1C6-713A-42F5-AF48-ABF1835DB282}"/>
                </a:ext>
              </a:extLst>
            </p:cNvPr>
            <p:cNvSpPr/>
            <p:nvPr/>
          </p:nvSpPr>
          <p:spPr>
            <a:xfrm flipH="1" flipV="1">
              <a:off x="19553688" y="27652687"/>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orme libre : forme 178">
              <a:extLst>
                <a:ext uri="{FF2B5EF4-FFF2-40B4-BE49-F238E27FC236}">
                  <a16:creationId xmlns:a16="http://schemas.microsoft.com/office/drawing/2014/main" id="{EF29C2B6-F4E2-4930-A1DB-BE589DC0D837}"/>
                </a:ext>
              </a:extLst>
            </p:cNvPr>
            <p:cNvSpPr/>
            <p:nvPr/>
          </p:nvSpPr>
          <p:spPr>
            <a:xfrm flipH="1" flipV="1">
              <a:off x="19619580" y="34329555"/>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ZoneTexte 216">
              <a:extLst>
                <a:ext uri="{FF2B5EF4-FFF2-40B4-BE49-F238E27FC236}">
                  <a16:creationId xmlns:a16="http://schemas.microsoft.com/office/drawing/2014/main" id="{D9D7FA3F-E3D6-464A-8F52-B17BF055EFF2}"/>
                </a:ext>
              </a:extLst>
            </p:cNvPr>
            <p:cNvSpPr txBox="1"/>
            <p:nvPr/>
          </p:nvSpPr>
          <p:spPr>
            <a:xfrm>
              <a:off x="21136226" y="34498772"/>
              <a:ext cx="779381" cy="461665"/>
            </a:xfrm>
            <a:prstGeom prst="rect">
              <a:avLst/>
            </a:prstGeom>
            <a:noFill/>
          </p:spPr>
          <p:txBody>
            <a:bodyPr wrap="none" rtlCol="0">
              <a:spAutoFit/>
            </a:bodyPr>
            <a:lstStyle/>
            <a:p>
              <a:r>
                <a:rPr lang="en-US" sz="2400" b="1" i="1" dirty="0">
                  <a:solidFill>
                    <a:srgbClr val="00B050"/>
                  </a:solidFill>
                </a:rPr>
                <a:t>(b.2)</a:t>
              </a:r>
            </a:p>
          </p:txBody>
        </p:sp>
        <p:sp>
          <p:nvSpPr>
            <p:cNvPr id="218" name="ZoneTexte 217">
              <a:extLst>
                <a:ext uri="{FF2B5EF4-FFF2-40B4-BE49-F238E27FC236}">
                  <a16:creationId xmlns:a16="http://schemas.microsoft.com/office/drawing/2014/main" id="{8757F6E4-FD70-4FF2-8DC0-4F4E5EB4C63D}"/>
                </a:ext>
              </a:extLst>
            </p:cNvPr>
            <p:cNvSpPr txBox="1"/>
            <p:nvPr/>
          </p:nvSpPr>
          <p:spPr>
            <a:xfrm>
              <a:off x="18888518" y="27824285"/>
              <a:ext cx="779381" cy="461665"/>
            </a:xfrm>
            <a:prstGeom prst="rect">
              <a:avLst/>
            </a:prstGeom>
            <a:noFill/>
          </p:spPr>
          <p:txBody>
            <a:bodyPr wrap="none" rtlCol="0">
              <a:spAutoFit/>
            </a:bodyPr>
            <a:lstStyle/>
            <a:p>
              <a:r>
                <a:rPr lang="en-US" sz="2400" b="1" i="1" dirty="0">
                  <a:solidFill>
                    <a:srgbClr val="00B050"/>
                  </a:solidFill>
                </a:rPr>
                <a:t>(b.2)</a:t>
              </a:r>
            </a:p>
          </p:txBody>
        </p:sp>
        <p:sp>
          <p:nvSpPr>
            <p:cNvPr id="219" name="Forme libre : forme 218">
              <a:extLst>
                <a:ext uri="{FF2B5EF4-FFF2-40B4-BE49-F238E27FC236}">
                  <a16:creationId xmlns:a16="http://schemas.microsoft.com/office/drawing/2014/main" id="{F8A9F294-8FCB-4DE7-B02B-5EBB4902E2DD}"/>
                </a:ext>
              </a:extLst>
            </p:cNvPr>
            <p:cNvSpPr/>
            <p:nvPr/>
          </p:nvSpPr>
          <p:spPr>
            <a:xfrm flipH="1">
              <a:off x="19554505" y="25811580"/>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ZoneTexte 219">
              <a:extLst>
                <a:ext uri="{FF2B5EF4-FFF2-40B4-BE49-F238E27FC236}">
                  <a16:creationId xmlns:a16="http://schemas.microsoft.com/office/drawing/2014/main" id="{3EC8AF7A-BC23-4152-BEFA-E08A84C64C59}"/>
                </a:ext>
              </a:extLst>
            </p:cNvPr>
            <p:cNvSpPr txBox="1"/>
            <p:nvPr/>
          </p:nvSpPr>
          <p:spPr>
            <a:xfrm>
              <a:off x="18875465" y="25554757"/>
              <a:ext cx="779381" cy="461665"/>
            </a:xfrm>
            <a:prstGeom prst="rect">
              <a:avLst/>
            </a:prstGeom>
            <a:noFill/>
          </p:spPr>
          <p:txBody>
            <a:bodyPr wrap="none" rtlCol="0">
              <a:spAutoFit/>
            </a:bodyPr>
            <a:lstStyle/>
            <a:p>
              <a:r>
                <a:rPr lang="en-US" sz="2400" b="1" i="1" dirty="0">
                  <a:solidFill>
                    <a:srgbClr val="00B050"/>
                  </a:solidFill>
                </a:rPr>
                <a:t>(b.2)</a:t>
              </a:r>
            </a:p>
          </p:txBody>
        </p:sp>
        <p:sp>
          <p:nvSpPr>
            <p:cNvPr id="63" name="Forme libre : forme 62">
              <a:extLst>
                <a:ext uri="{FF2B5EF4-FFF2-40B4-BE49-F238E27FC236}">
                  <a16:creationId xmlns:a16="http://schemas.microsoft.com/office/drawing/2014/main" id="{FCE6CBD1-7E14-4196-8D62-4A381A6692A9}"/>
                </a:ext>
              </a:extLst>
            </p:cNvPr>
            <p:cNvSpPr/>
            <p:nvPr/>
          </p:nvSpPr>
          <p:spPr>
            <a:xfrm>
              <a:off x="20277221" y="34153642"/>
              <a:ext cx="946484" cy="608389"/>
            </a:xfrm>
            <a:custGeom>
              <a:avLst/>
              <a:gdLst>
                <a:gd name="connsiteX0" fmla="*/ 946484 w 946484"/>
                <a:gd name="connsiteY0" fmla="*/ 577516 h 608389"/>
                <a:gd name="connsiteX1" fmla="*/ 513348 w 946484"/>
                <a:gd name="connsiteY1" fmla="*/ 577516 h 608389"/>
                <a:gd name="connsiteX2" fmla="*/ 385011 w 946484"/>
                <a:gd name="connsiteY2" fmla="*/ 256674 h 608389"/>
                <a:gd name="connsiteX3" fmla="*/ 0 w 946484"/>
                <a:gd name="connsiteY3" fmla="*/ 0 h 608389"/>
              </a:gdLst>
              <a:ahLst/>
              <a:cxnLst>
                <a:cxn ang="0">
                  <a:pos x="connsiteX0" y="connsiteY0"/>
                </a:cxn>
                <a:cxn ang="0">
                  <a:pos x="connsiteX1" y="connsiteY1"/>
                </a:cxn>
                <a:cxn ang="0">
                  <a:pos x="connsiteX2" y="connsiteY2"/>
                </a:cxn>
                <a:cxn ang="0">
                  <a:pos x="connsiteX3" y="connsiteY3"/>
                </a:cxn>
              </a:cxnLst>
              <a:rect l="l" t="t" r="r" b="b"/>
              <a:pathLst>
                <a:path w="946484" h="608389">
                  <a:moveTo>
                    <a:pt x="946484" y="577516"/>
                  </a:moveTo>
                  <a:cubicBezTo>
                    <a:pt x="776705" y="604253"/>
                    <a:pt x="606927" y="630990"/>
                    <a:pt x="513348" y="577516"/>
                  </a:cubicBezTo>
                  <a:cubicBezTo>
                    <a:pt x="419769" y="524042"/>
                    <a:pt x="470569" y="352927"/>
                    <a:pt x="385011" y="256674"/>
                  </a:cubicBezTo>
                  <a:cubicBezTo>
                    <a:pt x="299453" y="160421"/>
                    <a:pt x="149726" y="80210"/>
                    <a:pt x="0" y="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ZoneTexte 226">
              <a:extLst>
                <a:ext uri="{FF2B5EF4-FFF2-40B4-BE49-F238E27FC236}">
                  <a16:creationId xmlns:a16="http://schemas.microsoft.com/office/drawing/2014/main" id="{B0A81D7F-5741-4C9B-BEFB-45251319159A}"/>
                </a:ext>
              </a:extLst>
            </p:cNvPr>
            <p:cNvSpPr txBox="1"/>
            <p:nvPr/>
          </p:nvSpPr>
          <p:spPr>
            <a:xfrm>
              <a:off x="19040918" y="32531440"/>
              <a:ext cx="779381" cy="461665"/>
            </a:xfrm>
            <a:prstGeom prst="rect">
              <a:avLst/>
            </a:prstGeom>
            <a:noFill/>
          </p:spPr>
          <p:txBody>
            <a:bodyPr wrap="none" rtlCol="0">
              <a:spAutoFit/>
            </a:bodyPr>
            <a:lstStyle/>
            <a:p>
              <a:r>
                <a:rPr lang="en-US" sz="2400" b="1" i="1" dirty="0">
                  <a:solidFill>
                    <a:srgbClr val="00B050"/>
                  </a:solidFill>
                </a:rPr>
                <a:t>(b.2)</a:t>
              </a:r>
            </a:p>
          </p:txBody>
        </p:sp>
        <p:sp>
          <p:nvSpPr>
            <p:cNvPr id="248" name="Forme libre : forme 247">
              <a:extLst>
                <a:ext uri="{FF2B5EF4-FFF2-40B4-BE49-F238E27FC236}">
                  <a16:creationId xmlns:a16="http://schemas.microsoft.com/office/drawing/2014/main" id="{894C6D4C-88EA-494B-B9FB-B8B970969DA2}"/>
                </a:ext>
              </a:extLst>
            </p:cNvPr>
            <p:cNvSpPr/>
            <p:nvPr/>
          </p:nvSpPr>
          <p:spPr>
            <a:xfrm>
              <a:off x="20260330" y="29883617"/>
              <a:ext cx="647700" cy="25200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ZoneTexte 248">
              <a:extLst>
                <a:ext uri="{FF2B5EF4-FFF2-40B4-BE49-F238E27FC236}">
                  <a16:creationId xmlns:a16="http://schemas.microsoft.com/office/drawing/2014/main" id="{A7BF8A2F-8B76-4250-A30E-A23D8ECC48B0}"/>
                </a:ext>
              </a:extLst>
            </p:cNvPr>
            <p:cNvSpPr txBox="1"/>
            <p:nvPr/>
          </p:nvSpPr>
          <p:spPr>
            <a:xfrm>
              <a:off x="20829613" y="29667924"/>
              <a:ext cx="779381" cy="461665"/>
            </a:xfrm>
            <a:prstGeom prst="rect">
              <a:avLst/>
            </a:prstGeom>
            <a:noFill/>
          </p:spPr>
          <p:txBody>
            <a:bodyPr wrap="none" rtlCol="0">
              <a:spAutoFit/>
            </a:bodyPr>
            <a:lstStyle/>
            <a:p>
              <a:r>
                <a:rPr lang="en-US" sz="2400" b="1" i="1" dirty="0">
                  <a:solidFill>
                    <a:srgbClr val="00B050"/>
                  </a:solidFill>
                </a:rPr>
                <a:t>(b.2)</a:t>
              </a:r>
            </a:p>
          </p:txBody>
        </p:sp>
        <p:sp>
          <p:nvSpPr>
            <p:cNvPr id="250" name="Forme libre : forme 249">
              <a:extLst>
                <a:ext uri="{FF2B5EF4-FFF2-40B4-BE49-F238E27FC236}">
                  <a16:creationId xmlns:a16="http://schemas.microsoft.com/office/drawing/2014/main" id="{A6281BA6-1D8C-4E57-B75E-14E6121B9C47}"/>
                </a:ext>
              </a:extLst>
            </p:cNvPr>
            <p:cNvSpPr/>
            <p:nvPr/>
          </p:nvSpPr>
          <p:spPr>
            <a:xfrm>
              <a:off x="25386679" y="34008205"/>
              <a:ext cx="946484" cy="608389"/>
            </a:xfrm>
            <a:custGeom>
              <a:avLst/>
              <a:gdLst>
                <a:gd name="connsiteX0" fmla="*/ 946484 w 946484"/>
                <a:gd name="connsiteY0" fmla="*/ 577516 h 608389"/>
                <a:gd name="connsiteX1" fmla="*/ 513348 w 946484"/>
                <a:gd name="connsiteY1" fmla="*/ 577516 h 608389"/>
                <a:gd name="connsiteX2" fmla="*/ 385011 w 946484"/>
                <a:gd name="connsiteY2" fmla="*/ 256674 h 608389"/>
                <a:gd name="connsiteX3" fmla="*/ 0 w 946484"/>
                <a:gd name="connsiteY3" fmla="*/ 0 h 608389"/>
              </a:gdLst>
              <a:ahLst/>
              <a:cxnLst>
                <a:cxn ang="0">
                  <a:pos x="connsiteX0" y="connsiteY0"/>
                </a:cxn>
                <a:cxn ang="0">
                  <a:pos x="connsiteX1" y="connsiteY1"/>
                </a:cxn>
                <a:cxn ang="0">
                  <a:pos x="connsiteX2" y="connsiteY2"/>
                </a:cxn>
                <a:cxn ang="0">
                  <a:pos x="connsiteX3" y="connsiteY3"/>
                </a:cxn>
              </a:cxnLst>
              <a:rect l="l" t="t" r="r" b="b"/>
              <a:pathLst>
                <a:path w="946484" h="608389">
                  <a:moveTo>
                    <a:pt x="946484" y="577516"/>
                  </a:moveTo>
                  <a:cubicBezTo>
                    <a:pt x="776705" y="604253"/>
                    <a:pt x="606927" y="630990"/>
                    <a:pt x="513348" y="577516"/>
                  </a:cubicBezTo>
                  <a:cubicBezTo>
                    <a:pt x="419769" y="524042"/>
                    <a:pt x="470569" y="352927"/>
                    <a:pt x="385011" y="256674"/>
                  </a:cubicBezTo>
                  <a:cubicBezTo>
                    <a:pt x="299453" y="160421"/>
                    <a:pt x="149726" y="80210"/>
                    <a:pt x="0" y="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ZoneTexte 250">
              <a:extLst>
                <a:ext uri="{FF2B5EF4-FFF2-40B4-BE49-F238E27FC236}">
                  <a16:creationId xmlns:a16="http://schemas.microsoft.com/office/drawing/2014/main" id="{C6F7C040-0BAA-484F-88FB-AF20EEDBA350}"/>
                </a:ext>
              </a:extLst>
            </p:cNvPr>
            <p:cNvSpPr txBox="1"/>
            <p:nvPr/>
          </p:nvSpPr>
          <p:spPr>
            <a:xfrm>
              <a:off x="26251907" y="34329555"/>
              <a:ext cx="505267" cy="461665"/>
            </a:xfrm>
            <a:prstGeom prst="rect">
              <a:avLst/>
            </a:prstGeom>
            <a:noFill/>
          </p:spPr>
          <p:txBody>
            <a:bodyPr wrap="none" rtlCol="0">
              <a:spAutoFit/>
            </a:bodyPr>
            <a:lstStyle/>
            <a:p>
              <a:r>
                <a:rPr lang="en-US" sz="2400" b="1" i="1" dirty="0">
                  <a:solidFill>
                    <a:srgbClr val="00B050"/>
                  </a:solidFill>
                </a:rPr>
                <a:t>(c)</a:t>
              </a:r>
            </a:p>
          </p:txBody>
        </p:sp>
        <p:sp>
          <p:nvSpPr>
            <p:cNvPr id="252" name="Forme libre : forme 251">
              <a:extLst>
                <a:ext uri="{FF2B5EF4-FFF2-40B4-BE49-F238E27FC236}">
                  <a16:creationId xmlns:a16="http://schemas.microsoft.com/office/drawing/2014/main" id="{FE5D60E5-8B55-48B2-83E0-9486277B00D9}"/>
                </a:ext>
              </a:extLst>
            </p:cNvPr>
            <p:cNvSpPr/>
            <p:nvPr/>
          </p:nvSpPr>
          <p:spPr>
            <a:xfrm>
              <a:off x="25374139" y="32184430"/>
              <a:ext cx="647700" cy="25200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ZoneTexte 252">
              <a:extLst>
                <a:ext uri="{FF2B5EF4-FFF2-40B4-BE49-F238E27FC236}">
                  <a16:creationId xmlns:a16="http://schemas.microsoft.com/office/drawing/2014/main" id="{DEB9B01C-8806-4920-87D2-651EFE991BA7}"/>
                </a:ext>
              </a:extLst>
            </p:cNvPr>
            <p:cNvSpPr txBox="1"/>
            <p:nvPr/>
          </p:nvSpPr>
          <p:spPr>
            <a:xfrm>
              <a:off x="25942960" y="31920141"/>
              <a:ext cx="505267" cy="461665"/>
            </a:xfrm>
            <a:prstGeom prst="rect">
              <a:avLst/>
            </a:prstGeom>
            <a:noFill/>
          </p:spPr>
          <p:txBody>
            <a:bodyPr wrap="none" rtlCol="0">
              <a:spAutoFit/>
            </a:bodyPr>
            <a:lstStyle/>
            <a:p>
              <a:r>
                <a:rPr lang="en-US" sz="2400" b="1" i="1" dirty="0">
                  <a:solidFill>
                    <a:srgbClr val="00B050"/>
                  </a:solidFill>
                </a:rPr>
                <a:t>(c)</a:t>
              </a:r>
            </a:p>
          </p:txBody>
        </p:sp>
        <p:sp>
          <p:nvSpPr>
            <p:cNvPr id="255" name="Forme libre : forme 254">
              <a:extLst>
                <a:ext uri="{FF2B5EF4-FFF2-40B4-BE49-F238E27FC236}">
                  <a16:creationId xmlns:a16="http://schemas.microsoft.com/office/drawing/2014/main" id="{19D61656-6D91-4E97-AA87-516953A5BC84}"/>
                </a:ext>
              </a:extLst>
            </p:cNvPr>
            <p:cNvSpPr/>
            <p:nvPr/>
          </p:nvSpPr>
          <p:spPr>
            <a:xfrm flipV="1">
              <a:off x="25366118" y="29770834"/>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ZoneTexte 255">
              <a:extLst>
                <a:ext uri="{FF2B5EF4-FFF2-40B4-BE49-F238E27FC236}">
                  <a16:creationId xmlns:a16="http://schemas.microsoft.com/office/drawing/2014/main" id="{CDB17D3C-9C3F-4EB0-A0C1-27C5AB0D3AAC}"/>
                </a:ext>
              </a:extLst>
            </p:cNvPr>
            <p:cNvSpPr txBox="1"/>
            <p:nvPr/>
          </p:nvSpPr>
          <p:spPr>
            <a:xfrm>
              <a:off x="25934966" y="29939344"/>
              <a:ext cx="505267" cy="461665"/>
            </a:xfrm>
            <a:prstGeom prst="rect">
              <a:avLst/>
            </a:prstGeom>
            <a:noFill/>
          </p:spPr>
          <p:txBody>
            <a:bodyPr wrap="none" rtlCol="0">
              <a:spAutoFit/>
            </a:bodyPr>
            <a:lstStyle/>
            <a:p>
              <a:r>
                <a:rPr lang="en-US" sz="2400" b="1" i="1" dirty="0">
                  <a:solidFill>
                    <a:srgbClr val="00B050"/>
                  </a:solidFill>
                </a:rPr>
                <a:t>(c)</a:t>
              </a:r>
            </a:p>
          </p:txBody>
        </p:sp>
        <p:sp>
          <p:nvSpPr>
            <p:cNvPr id="257" name="Forme libre : forme 256">
              <a:extLst>
                <a:ext uri="{FF2B5EF4-FFF2-40B4-BE49-F238E27FC236}">
                  <a16:creationId xmlns:a16="http://schemas.microsoft.com/office/drawing/2014/main" id="{B626D26E-F5DC-4894-84FA-A5FF1D32ABEB}"/>
                </a:ext>
              </a:extLst>
            </p:cNvPr>
            <p:cNvSpPr/>
            <p:nvPr/>
          </p:nvSpPr>
          <p:spPr>
            <a:xfrm flipV="1">
              <a:off x="25374139" y="27787388"/>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ZoneTexte 257">
              <a:extLst>
                <a:ext uri="{FF2B5EF4-FFF2-40B4-BE49-F238E27FC236}">
                  <a16:creationId xmlns:a16="http://schemas.microsoft.com/office/drawing/2014/main" id="{24047825-4420-4C8E-98C8-50E84DCF7491}"/>
                </a:ext>
              </a:extLst>
            </p:cNvPr>
            <p:cNvSpPr txBox="1"/>
            <p:nvPr/>
          </p:nvSpPr>
          <p:spPr>
            <a:xfrm>
              <a:off x="25942987" y="27955898"/>
              <a:ext cx="505267" cy="461665"/>
            </a:xfrm>
            <a:prstGeom prst="rect">
              <a:avLst/>
            </a:prstGeom>
            <a:noFill/>
          </p:spPr>
          <p:txBody>
            <a:bodyPr wrap="none" rtlCol="0">
              <a:spAutoFit/>
            </a:bodyPr>
            <a:lstStyle/>
            <a:p>
              <a:r>
                <a:rPr lang="en-US" sz="2400" b="1" i="1" dirty="0">
                  <a:solidFill>
                    <a:srgbClr val="00B050"/>
                  </a:solidFill>
                </a:rPr>
                <a:t>(c)</a:t>
              </a:r>
            </a:p>
          </p:txBody>
        </p:sp>
        <p:sp>
          <p:nvSpPr>
            <p:cNvPr id="259" name="Forme libre : forme 258">
              <a:extLst>
                <a:ext uri="{FF2B5EF4-FFF2-40B4-BE49-F238E27FC236}">
                  <a16:creationId xmlns:a16="http://schemas.microsoft.com/office/drawing/2014/main" id="{C29380B5-B9B1-424F-AFDC-65BEE295F0B0}"/>
                </a:ext>
              </a:extLst>
            </p:cNvPr>
            <p:cNvSpPr/>
            <p:nvPr/>
          </p:nvSpPr>
          <p:spPr>
            <a:xfrm>
              <a:off x="25363055" y="25791507"/>
              <a:ext cx="647700" cy="400050"/>
            </a:xfrm>
            <a:custGeom>
              <a:avLst/>
              <a:gdLst>
                <a:gd name="connsiteX0" fmla="*/ 647700 w 647700"/>
                <a:gd name="connsiteY0" fmla="*/ 0 h 400050"/>
                <a:gd name="connsiteX1" fmla="*/ 304800 w 647700"/>
                <a:gd name="connsiteY1" fmla="*/ 133350 h 400050"/>
                <a:gd name="connsiteX2" fmla="*/ 0 w 647700"/>
                <a:gd name="connsiteY2" fmla="*/ 400050 h 400050"/>
              </a:gdLst>
              <a:ahLst/>
              <a:cxnLst>
                <a:cxn ang="0">
                  <a:pos x="connsiteX0" y="connsiteY0"/>
                </a:cxn>
                <a:cxn ang="0">
                  <a:pos x="connsiteX1" y="connsiteY1"/>
                </a:cxn>
                <a:cxn ang="0">
                  <a:pos x="connsiteX2" y="connsiteY2"/>
                </a:cxn>
              </a:cxnLst>
              <a:rect l="l" t="t" r="r" b="b"/>
              <a:pathLst>
                <a:path w="647700" h="400050">
                  <a:moveTo>
                    <a:pt x="647700" y="0"/>
                  </a:moveTo>
                  <a:cubicBezTo>
                    <a:pt x="530225" y="33337"/>
                    <a:pt x="412750" y="66675"/>
                    <a:pt x="304800" y="133350"/>
                  </a:cubicBezTo>
                  <a:cubicBezTo>
                    <a:pt x="196850" y="200025"/>
                    <a:pt x="98425" y="300037"/>
                    <a:pt x="0" y="400050"/>
                  </a:cubicBezTo>
                </a:path>
              </a:pathLst>
            </a:custGeom>
            <a:noFill/>
            <a:ln w="222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ZoneTexte 259">
              <a:extLst>
                <a:ext uri="{FF2B5EF4-FFF2-40B4-BE49-F238E27FC236}">
                  <a16:creationId xmlns:a16="http://schemas.microsoft.com/office/drawing/2014/main" id="{D5ACA5CB-8A4E-4826-85B2-0E69B08FE4BF}"/>
                </a:ext>
              </a:extLst>
            </p:cNvPr>
            <p:cNvSpPr txBox="1"/>
            <p:nvPr/>
          </p:nvSpPr>
          <p:spPr>
            <a:xfrm>
              <a:off x="25933969" y="25558392"/>
              <a:ext cx="505267" cy="461665"/>
            </a:xfrm>
            <a:prstGeom prst="rect">
              <a:avLst/>
            </a:prstGeom>
            <a:noFill/>
          </p:spPr>
          <p:txBody>
            <a:bodyPr wrap="none" rtlCol="0">
              <a:spAutoFit/>
            </a:bodyPr>
            <a:lstStyle/>
            <a:p>
              <a:r>
                <a:rPr lang="en-US" sz="2400" b="1" i="1" dirty="0">
                  <a:solidFill>
                    <a:srgbClr val="00B050"/>
                  </a:solidFill>
                </a:rPr>
                <a:t>(c)</a:t>
              </a:r>
            </a:p>
          </p:txBody>
        </p:sp>
      </p:grpSp>
      <mc:AlternateContent xmlns:mc="http://schemas.openxmlformats.org/markup-compatibility/2006" xmlns:a14="http://schemas.microsoft.com/office/drawing/2010/main">
        <mc:Choice Requires="a14">
          <p:sp>
            <p:nvSpPr>
              <p:cNvPr id="182" name="ZoneTexte 181">
                <a:extLst>
                  <a:ext uri="{FF2B5EF4-FFF2-40B4-BE49-F238E27FC236}">
                    <a16:creationId xmlns:a16="http://schemas.microsoft.com/office/drawing/2014/main" id="{90773B22-712E-470C-ADEC-AE4BF90BA793}"/>
                  </a:ext>
                </a:extLst>
              </p:cNvPr>
              <p:cNvSpPr txBox="1"/>
              <p:nvPr/>
            </p:nvSpPr>
            <p:spPr>
              <a:xfrm>
                <a:off x="27803198" y="25845501"/>
                <a:ext cx="15463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m:t>
                      </m:r>
                      <m:r>
                        <a:rPr lang="fr-FR" sz="2400" b="0" i="1" smtClean="0">
                          <a:latin typeface="Cambria Math" panose="02040503050406030204" pitchFamily="18" charset="0"/>
                        </a:rPr>
                        <m:t>=1, </m:t>
                      </m:r>
                      <m:r>
                        <a:rPr lang="fr-FR" sz="2400" b="0" i="1" smtClean="0">
                          <a:latin typeface="Cambria Math" panose="02040503050406030204" pitchFamily="18" charset="0"/>
                        </a:rPr>
                        <m:t>𝑗</m:t>
                      </m:r>
                      <m:r>
                        <a:rPr lang="fr-FR" sz="2400" b="0" i="1" smtClean="0">
                          <a:latin typeface="Cambria Math" panose="02040503050406030204" pitchFamily="18" charset="0"/>
                        </a:rPr>
                        <m:t>=2</m:t>
                      </m:r>
                    </m:oMath>
                  </m:oMathPara>
                </a14:m>
                <a:endParaRPr lang="en-US" sz="2400" dirty="0"/>
              </a:p>
            </p:txBody>
          </p:sp>
        </mc:Choice>
        <mc:Fallback xmlns="">
          <p:sp>
            <p:nvSpPr>
              <p:cNvPr id="182" name="ZoneTexte 181">
                <a:extLst>
                  <a:ext uri="{FF2B5EF4-FFF2-40B4-BE49-F238E27FC236}">
                    <a16:creationId xmlns:a16="http://schemas.microsoft.com/office/drawing/2014/main" id="{90773B22-712E-470C-ADEC-AE4BF90BA793}"/>
                  </a:ext>
                </a:extLst>
              </p:cNvPr>
              <p:cNvSpPr txBox="1">
                <a:spLocks noRot="1" noChangeAspect="1" noMove="1" noResize="1" noEditPoints="1" noAdjustHandles="1" noChangeArrowheads="1" noChangeShapeType="1" noTextEdit="1"/>
              </p:cNvSpPr>
              <p:nvPr/>
            </p:nvSpPr>
            <p:spPr>
              <a:xfrm>
                <a:off x="27803198" y="25845501"/>
                <a:ext cx="1546321" cy="369332"/>
              </a:xfrm>
              <a:prstGeom prst="rect">
                <a:avLst/>
              </a:prstGeom>
              <a:blipFill>
                <a:blip r:embed="rId23"/>
                <a:stretch>
                  <a:fillRect l="-4331" r="-3937"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ZoneTexte 185">
                <a:extLst>
                  <a:ext uri="{FF2B5EF4-FFF2-40B4-BE49-F238E27FC236}">
                    <a16:creationId xmlns:a16="http://schemas.microsoft.com/office/drawing/2014/main" id="{38F6EB7E-31D7-42E6-A46D-5A306EC89540}"/>
                  </a:ext>
                </a:extLst>
              </p:cNvPr>
              <p:cNvSpPr txBox="1"/>
              <p:nvPr/>
            </p:nvSpPr>
            <p:spPr>
              <a:xfrm>
                <a:off x="27808871" y="27348489"/>
                <a:ext cx="15463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m:t>
                      </m:r>
                      <m:r>
                        <a:rPr lang="fr-FR" sz="2400" b="0" i="1" smtClean="0">
                          <a:latin typeface="Cambria Math" panose="02040503050406030204" pitchFamily="18" charset="0"/>
                        </a:rPr>
                        <m:t>=2, </m:t>
                      </m:r>
                      <m:r>
                        <a:rPr lang="fr-FR" sz="2400" b="0" i="1" smtClean="0">
                          <a:latin typeface="Cambria Math" panose="02040503050406030204" pitchFamily="18" charset="0"/>
                        </a:rPr>
                        <m:t>𝑗</m:t>
                      </m:r>
                      <m:r>
                        <a:rPr lang="fr-FR" sz="2400" b="0" i="1" smtClean="0">
                          <a:latin typeface="Cambria Math" panose="02040503050406030204" pitchFamily="18" charset="0"/>
                        </a:rPr>
                        <m:t>=3</m:t>
                      </m:r>
                    </m:oMath>
                  </m:oMathPara>
                </a14:m>
                <a:endParaRPr lang="en-US" sz="2400" dirty="0"/>
              </a:p>
            </p:txBody>
          </p:sp>
        </mc:Choice>
        <mc:Fallback xmlns="">
          <p:sp>
            <p:nvSpPr>
              <p:cNvPr id="186" name="ZoneTexte 185">
                <a:extLst>
                  <a:ext uri="{FF2B5EF4-FFF2-40B4-BE49-F238E27FC236}">
                    <a16:creationId xmlns:a16="http://schemas.microsoft.com/office/drawing/2014/main" id="{38F6EB7E-31D7-42E6-A46D-5A306EC89540}"/>
                  </a:ext>
                </a:extLst>
              </p:cNvPr>
              <p:cNvSpPr txBox="1">
                <a:spLocks noRot="1" noChangeAspect="1" noMove="1" noResize="1" noEditPoints="1" noAdjustHandles="1" noChangeArrowheads="1" noChangeShapeType="1" noTextEdit="1"/>
              </p:cNvSpPr>
              <p:nvPr/>
            </p:nvSpPr>
            <p:spPr>
              <a:xfrm>
                <a:off x="27808871" y="27348489"/>
                <a:ext cx="1546321" cy="369332"/>
              </a:xfrm>
              <a:prstGeom prst="rect">
                <a:avLst/>
              </a:prstGeom>
              <a:blipFill>
                <a:blip r:embed="rId24"/>
                <a:stretch>
                  <a:fillRect l="-4348" r="-4348"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ZoneTexte 188">
                <a:extLst>
                  <a:ext uri="{FF2B5EF4-FFF2-40B4-BE49-F238E27FC236}">
                    <a16:creationId xmlns:a16="http://schemas.microsoft.com/office/drawing/2014/main" id="{D894AF7B-4363-47E8-81B2-1A84B4BD6459}"/>
                  </a:ext>
                </a:extLst>
              </p:cNvPr>
              <p:cNvSpPr txBox="1"/>
              <p:nvPr/>
            </p:nvSpPr>
            <p:spPr>
              <a:xfrm>
                <a:off x="27833874" y="29319706"/>
                <a:ext cx="15463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m:t>
                      </m:r>
                      <m:r>
                        <a:rPr lang="fr-FR" sz="2400" b="0" i="1" smtClean="0">
                          <a:latin typeface="Cambria Math" panose="02040503050406030204" pitchFamily="18" charset="0"/>
                        </a:rPr>
                        <m:t>=3, </m:t>
                      </m:r>
                      <m:r>
                        <a:rPr lang="fr-FR" sz="2400" b="0" i="1" smtClean="0">
                          <a:latin typeface="Cambria Math" panose="02040503050406030204" pitchFamily="18" charset="0"/>
                        </a:rPr>
                        <m:t>𝑗</m:t>
                      </m:r>
                      <m:r>
                        <a:rPr lang="fr-FR" sz="2400" b="0" i="1" smtClean="0">
                          <a:latin typeface="Cambria Math" panose="02040503050406030204" pitchFamily="18" charset="0"/>
                        </a:rPr>
                        <m:t>=4</m:t>
                      </m:r>
                    </m:oMath>
                  </m:oMathPara>
                </a14:m>
                <a:endParaRPr lang="en-US" sz="2400" dirty="0"/>
              </a:p>
            </p:txBody>
          </p:sp>
        </mc:Choice>
        <mc:Fallback xmlns="">
          <p:sp>
            <p:nvSpPr>
              <p:cNvPr id="189" name="ZoneTexte 188">
                <a:extLst>
                  <a:ext uri="{FF2B5EF4-FFF2-40B4-BE49-F238E27FC236}">
                    <a16:creationId xmlns:a16="http://schemas.microsoft.com/office/drawing/2014/main" id="{D894AF7B-4363-47E8-81B2-1A84B4BD6459}"/>
                  </a:ext>
                </a:extLst>
              </p:cNvPr>
              <p:cNvSpPr txBox="1">
                <a:spLocks noRot="1" noChangeAspect="1" noMove="1" noResize="1" noEditPoints="1" noAdjustHandles="1" noChangeArrowheads="1" noChangeShapeType="1" noTextEdit="1"/>
              </p:cNvSpPr>
              <p:nvPr/>
            </p:nvSpPr>
            <p:spPr>
              <a:xfrm>
                <a:off x="27833874" y="29319706"/>
                <a:ext cx="1546321" cy="369332"/>
              </a:xfrm>
              <a:prstGeom prst="rect">
                <a:avLst/>
              </a:prstGeom>
              <a:blipFill>
                <a:blip r:embed="rId25"/>
                <a:stretch>
                  <a:fillRect l="-4331" r="-3937"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ZoneTexte 189">
                <a:extLst>
                  <a:ext uri="{FF2B5EF4-FFF2-40B4-BE49-F238E27FC236}">
                    <a16:creationId xmlns:a16="http://schemas.microsoft.com/office/drawing/2014/main" id="{07D51202-44C2-48D0-AF95-90FB6AA5F721}"/>
                  </a:ext>
                </a:extLst>
              </p:cNvPr>
              <p:cNvSpPr txBox="1"/>
              <p:nvPr/>
            </p:nvSpPr>
            <p:spPr>
              <a:xfrm>
                <a:off x="27804946" y="32123922"/>
                <a:ext cx="15463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m:t>
                      </m:r>
                      <m:r>
                        <a:rPr lang="fr-FR" sz="2400" b="0" i="1" smtClean="0">
                          <a:latin typeface="Cambria Math" panose="02040503050406030204" pitchFamily="18" charset="0"/>
                        </a:rPr>
                        <m:t>=2, </m:t>
                      </m:r>
                      <m:r>
                        <a:rPr lang="fr-FR" sz="2400" b="0" i="1" smtClean="0">
                          <a:latin typeface="Cambria Math" panose="02040503050406030204" pitchFamily="18" charset="0"/>
                        </a:rPr>
                        <m:t>𝑗</m:t>
                      </m:r>
                      <m:r>
                        <a:rPr lang="fr-FR" sz="2400" b="0" i="1" smtClean="0">
                          <a:latin typeface="Cambria Math" panose="02040503050406030204" pitchFamily="18" charset="0"/>
                        </a:rPr>
                        <m:t>=4</m:t>
                      </m:r>
                    </m:oMath>
                  </m:oMathPara>
                </a14:m>
                <a:endParaRPr lang="en-US" sz="2400" dirty="0"/>
              </a:p>
            </p:txBody>
          </p:sp>
        </mc:Choice>
        <mc:Fallback xmlns="">
          <p:sp>
            <p:nvSpPr>
              <p:cNvPr id="190" name="ZoneTexte 189">
                <a:extLst>
                  <a:ext uri="{FF2B5EF4-FFF2-40B4-BE49-F238E27FC236}">
                    <a16:creationId xmlns:a16="http://schemas.microsoft.com/office/drawing/2014/main" id="{07D51202-44C2-48D0-AF95-90FB6AA5F721}"/>
                  </a:ext>
                </a:extLst>
              </p:cNvPr>
              <p:cNvSpPr txBox="1">
                <a:spLocks noRot="1" noChangeAspect="1" noMove="1" noResize="1" noEditPoints="1" noAdjustHandles="1" noChangeArrowheads="1" noChangeShapeType="1" noTextEdit="1"/>
              </p:cNvSpPr>
              <p:nvPr/>
            </p:nvSpPr>
            <p:spPr>
              <a:xfrm>
                <a:off x="27804946" y="32123922"/>
                <a:ext cx="1546321" cy="369332"/>
              </a:xfrm>
              <a:prstGeom prst="rect">
                <a:avLst/>
              </a:prstGeom>
              <a:blipFill>
                <a:blip r:embed="rId26"/>
                <a:stretch>
                  <a:fillRect l="-3937" r="-4331"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ZoneTexte 190">
                <a:extLst>
                  <a:ext uri="{FF2B5EF4-FFF2-40B4-BE49-F238E27FC236}">
                    <a16:creationId xmlns:a16="http://schemas.microsoft.com/office/drawing/2014/main" id="{1B155D6D-E4C5-4753-B729-FF3AA5F57E6F}"/>
                  </a:ext>
                </a:extLst>
              </p:cNvPr>
              <p:cNvSpPr txBox="1"/>
              <p:nvPr/>
            </p:nvSpPr>
            <p:spPr>
              <a:xfrm>
                <a:off x="27837600" y="33596293"/>
                <a:ext cx="15463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m:t>
                      </m:r>
                      <m:r>
                        <a:rPr lang="fr-FR" sz="2400" b="0" i="1" smtClean="0">
                          <a:latin typeface="Cambria Math" panose="02040503050406030204" pitchFamily="18" charset="0"/>
                        </a:rPr>
                        <m:t>=4, </m:t>
                      </m:r>
                      <m:r>
                        <a:rPr lang="fr-FR" sz="2400" b="0" i="1" smtClean="0">
                          <a:latin typeface="Cambria Math" panose="02040503050406030204" pitchFamily="18" charset="0"/>
                        </a:rPr>
                        <m:t>𝑗</m:t>
                      </m:r>
                      <m:r>
                        <a:rPr lang="fr-FR" sz="2400" b="0" i="1" smtClean="0">
                          <a:latin typeface="Cambria Math" panose="02040503050406030204" pitchFamily="18" charset="0"/>
                        </a:rPr>
                        <m:t>=5</m:t>
                      </m:r>
                    </m:oMath>
                  </m:oMathPara>
                </a14:m>
                <a:endParaRPr lang="en-US" sz="2400" dirty="0"/>
              </a:p>
            </p:txBody>
          </p:sp>
        </mc:Choice>
        <mc:Fallback xmlns="">
          <p:sp>
            <p:nvSpPr>
              <p:cNvPr id="191" name="ZoneTexte 190">
                <a:extLst>
                  <a:ext uri="{FF2B5EF4-FFF2-40B4-BE49-F238E27FC236}">
                    <a16:creationId xmlns:a16="http://schemas.microsoft.com/office/drawing/2014/main" id="{1B155D6D-E4C5-4753-B729-FF3AA5F57E6F}"/>
                  </a:ext>
                </a:extLst>
              </p:cNvPr>
              <p:cNvSpPr txBox="1">
                <a:spLocks noRot="1" noChangeAspect="1" noMove="1" noResize="1" noEditPoints="1" noAdjustHandles="1" noChangeArrowheads="1" noChangeShapeType="1" noTextEdit="1"/>
              </p:cNvSpPr>
              <p:nvPr/>
            </p:nvSpPr>
            <p:spPr>
              <a:xfrm>
                <a:off x="27837600" y="33596293"/>
                <a:ext cx="1546321" cy="369332"/>
              </a:xfrm>
              <a:prstGeom prst="rect">
                <a:avLst/>
              </a:prstGeom>
              <a:blipFill>
                <a:blip r:embed="rId27"/>
                <a:stretch>
                  <a:fillRect l="-4348" r="-4743" b="-32787"/>
                </a:stretch>
              </a:blipFill>
            </p:spPr>
            <p:txBody>
              <a:bodyPr/>
              <a:lstStyle/>
              <a:p>
                <a:r>
                  <a:rPr lang="en-US">
                    <a:noFill/>
                  </a:rPr>
                  <a:t> </a:t>
                </a:r>
              </a:p>
            </p:txBody>
          </p:sp>
        </mc:Fallback>
      </mc:AlternateContent>
    </p:spTree>
    <p:extLst>
      <p:ext uri="{BB962C8B-B14F-4D97-AF65-F5344CB8AC3E}">
        <p14:creationId xmlns:p14="http://schemas.microsoft.com/office/powerpoint/2010/main" val="392196265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3096</TotalTime>
  <Words>1391</Words>
  <Application>Microsoft Office PowerPoint</Application>
  <PresentationFormat>Personnalisé</PresentationFormat>
  <Paragraphs>205</Paragraphs>
  <Slides>2</Slides>
  <Notes>0</Notes>
  <HiddenSlides>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vt:i4>
      </vt:variant>
    </vt:vector>
  </HeadingPairs>
  <TitlesOfParts>
    <vt:vector size="9" baseType="lpstr">
      <vt:lpstr>Arial</vt:lpstr>
      <vt:lpstr>Arial Rounded MT Bold</vt:lpstr>
      <vt:lpstr>Calibri</vt:lpstr>
      <vt:lpstr>Calibri Light</vt:lpstr>
      <vt:lpstr>Cambria Math</vt:lpstr>
      <vt:lpstr>Roboto</vt:lpstr>
      <vt:lpstr>Thème Office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VAMS2023</dc:title>
  <dc:creator>saidilye_admin</dc:creator>
  <cp:lastModifiedBy>saidilye</cp:lastModifiedBy>
  <cp:revision>538</cp:revision>
  <cp:lastPrinted>2023-03-02T09:57:26Z</cp:lastPrinted>
  <dcterms:created xsi:type="dcterms:W3CDTF">2021-09-29T07:51:23Z</dcterms:created>
  <dcterms:modified xsi:type="dcterms:W3CDTF">2023-03-03T16:46:43Z</dcterms:modified>
</cp:coreProperties>
</file>