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ed Hat Display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2">
          <p15:clr>
            <a:srgbClr val="9AA0A6"/>
          </p15:clr>
        </p15:guide>
      </p15:sldGuideLst>
    </p:ext>
    <p:ext uri="GoogleSlidesCustomDataVersion2">
      <go:slidesCustomData xmlns:go="http://customooxmlschemas.google.com/" r:id="rId24" roundtripDataSignature="AMtx7mj5ng/6Bg1NBy88/UB8Dhvw0cLX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-regular.fntdata"/><Relationship Id="rId11" Type="http://schemas.openxmlformats.org/officeDocument/2006/relationships/slide" Target="slides/slide6.xml"/><Relationship Id="rId22" Type="http://schemas.openxmlformats.org/officeDocument/2006/relationships/font" Target="fonts/RedHatDisplay-italic.fntdata"/><Relationship Id="rId10" Type="http://schemas.openxmlformats.org/officeDocument/2006/relationships/slide" Target="slides/slide5.xml"/><Relationship Id="rId21" Type="http://schemas.openxmlformats.org/officeDocument/2006/relationships/font" Target="fonts/RedHatDisplay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edHat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156af83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c156af83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1a4c1cd4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c1a4c1cd4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1a4c1cd4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c1a4c1cd4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c9b72a23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bc9b72a23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cc8f17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bcc8f17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c9b72a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bc9b72a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c9b72a23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bc9b72a23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edb7a496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bedb7a496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759275" y="343802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i="1" sz="13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type="ctrTitle"/>
          </p:nvPr>
        </p:nvSpPr>
        <p:spPr>
          <a:xfrm>
            <a:off x="413075" y="992400"/>
            <a:ext cx="56829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2" type="subTitle"/>
          </p:nvPr>
        </p:nvSpPr>
        <p:spPr>
          <a:xfrm>
            <a:off x="447725" y="3020700"/>
            <a:ext cx="7233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" name="Google Shape;1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5600" y="152400"/>
            <a:ext cx="2715887" cy="271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200" y="86640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625" y="3678151"/>
            <a:ext cx="2130598" cy="213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724" y="4556824"/>
            <a:ext cx="2512000" cy="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3 1">
  <p:cSld name="MAIN_POINT_2_2_1_1_1"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/>
          <p:nvPr>
            <p:ph idx="2" type="pic"/>
          </p:nvPr>
        </p:nvSpPr>
        <p:spPr>
          <a:xfrm>
            <a:off x="-95250" y="-155150"/>
            <a:ext cx="9334500" cy="5467500"/>
          </a:xfrm>
          <a:prstGeom prst="rect">
            <a:avLst/>
          </a:prstGeom>
          <a:noFill/>
          <a:ln>
            <a:noFill/>
          </a:ln>
        </p:spPr>
      </p:sp>
      <p:pic>
        <p:nvPicPr>
          <p:cNvPr id="73" name="Google Shape;7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3975" y="1296782"/>
            <a:ext cx="6096025" cy="2549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lank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76" name="Google Shape;7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2">
  <p:cSld name="MAIN_POINT_2_2_1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81" name="Google Shape;81;p22"/>
          <p:cNvSpPr/>
          <p:nvPr>
            <p:ph idx="2" type="pic"/>
          </p:nvPr>
        </p:nvSpPr>
        <p:spPr>
          <a:xfrm>
            <a:off x="2582350" y="-118525"/>
            <a:ext cx="7450800" cy="5380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Photo ">
  <p:cSld name="MAIN_POINT_2_2_2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>
            <p:ph idx="2" type="pic"/>
          </p:nvPr>
        </p:nvSpPr>
        <p:spPr>
          <a:xfrm>
            <a:off x="2072600" y="-1085850"/>
            <a:ext cx="10098000" cy="73152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6666"/>
              </a:srgbClr>
            </a:outerShdw>
          </a:effectLst>
        </p:spPr>
      </p:sp>
      <p:sp>
        <p:nvSpPr>
          <p:cNvPr id="84" name="Google Shape;84;p23"/>
          <p:cNvSpPr/>
          <p:nvPr>
            <p:ph idx="3" type="pic"/>
          </p:nvPr>
        </p:nvSpPr>
        <p:spPr>
          <a:xfrm>
            <a:off x="-3748850" y="-1085850"/>
            <a:ext cx="10098000" cy="73152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6666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ctrTitle"/>
          </p:nvPr>
        </p:nvSpPr>
        <p:spPr>
          <a:xfrm>
            <a:off x="2093850" y="859575"/>
            <a:ext cx="49563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24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57188" y="4400095"/>
            <a:ext cx="2829624" cy="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4"/>
          <p:cNvPicPr preferRelativeResize="0"/>
          <p:nvPr/>
        </p:nvPicPr>
        <p:blipFill rotWithShape="1">
          <a:blip r:embed="rId3">
            <a:alphaModFix/>
          </a:blip>
          <a:srcRect b="0" l="0" r="0" t="19112"/>
          <a:stretch/>
        </p:blipFill>
        <p:spPr>
          <a:xfrm>
            <a:off x="-1530325" y="3251200"/>
            <a:ext cx="12103050" cy="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SECTION_HEADER_1_1_1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5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5"/>
          <p:cNvSpPr txBox="1"/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None/>
              <a:defRPr sz="6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6"/>
          <p:cNvSpPr txBox="1"/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None/>
              <a:defRPr sz="6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oxes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/>
          <p:nvPr/>
        </p:nvSpPr>
        <p:spPr>
          <a:xfrm>
            <a:off x="654225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7"/>
          <p:cNvSpPr/>
          <p:nvPr/>
        </p:nvSpPr>
        <p:spPr>
          <a:xfrm>
            <a:off x="3362892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7"/>
          <p:cNvSpPr/>
          <p:nvPr/>
        </p:nvSpPr>
        <p:spPr>
          <a:xfrm>
            <a:off x="6071559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/>
          <p:nvPr>
            <p:ph type="title"/>
          </p:nvPr>
        </p:nvSpPr>
        <p:spPr>
          <a:xfrm>
            <a:off x="654225" y="231425"/>
            <a:ext cx="84897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" type="subTitle"/>
          </p:nvPr>
        </p:nvSpPr>
        <p:spPr>
          <a:xfrm>
            <a:off x="654251" y="2311525"/>
            <a:ext cx="241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27"/>
          <p:cNvSpPr txBox="1"/>
          <p:nvPr>
            <p:ph idx="2" type="subTitle"/>
          </p:nvPr>
        </p:nvSpPr>
        <p:spPr>
          <a:xfrm>
            <a:off x="3362905" y="2311525"/>
            <a:ext cx="241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27"/>
          <p:cNvSpPr txBox="1"/>
          <p:nvPr>
            <p:ph idx="3" type="subTitle"/>
          </p:nvPr>
        </p:nvSpPr>
        <p:spPr>
          <a:xfrm>
            <a:off x="6071572" y="2311525"/>
            <a:ext cx="241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107" name="Google Shape;10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7"/>
          <p:cNvSpPr txBox="1"/>
          <p:nvPr>
            <p:ph idx="4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109" name="Google Shape;1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12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">
  <p:cSld name="MAIN_POINT_2_2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14" name="Google Shape;114;p28"/>
          <p:cNvSpPr/>
          <p:nvPr>
            <p:ph idx="2" type="pic"/>
          </p:nvPr>
        </p:nvSpPr>
        <p:spPr>
          <a:xfrm>
            <a:off x="2633150" y="-127000"/>
            <a:ext cx="7450800" cy="53976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6666"/>
              </a:srgbClr>
            </a:outerShdw>
          </a:effectLst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3">
  <p:cSld name="MAIN_POINT_2_2_1_1"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17" name="Google Shape;117;p29"/>
          <p:cNvSpPr/>
          <p:nvPr>
            <p:ph idx="2" type="pic"/>
          </p:nvPr>
        </p:nvSpPr>
        <p:spPr>
          <a:xfrm>
            <a:off x="2582350" y="-118525"/>
            <a:ext cx="7450800" cy="5380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2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5372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2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4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638675" y="1089250"/>
            <a:ext cx="57909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>
            <p:ph idx="2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28" name="Google Shape;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358">
          <p15:clr>
            <a:srgbClr val="FA7B17"/>
          </p15:clr>
        </p15:guide>
        <p15:guide id="2" pos="40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">
  <p:cSld name="TITLE_4_1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>
            <p:ph idx="2" type="pic"/>
          </p:nvPr>
        </p:nvSpPr>
        <p:spPr>
          <a:xfrm>
            <a:off x="3436275" y="-101925"/>
            <a:ext cx="5839800" cy="5470500"/>
          </a:xfrm>
          <a:prstGeom prst="rect">
            <a:avLst/>
          </a:prstGeom>
          <a:noFill/>
          <a:ln>
            <a:noFill/>
          </a:ln>
        </p:spPr>
      </p:sp>
      <p:pic>
        <p:nvPicPr>
          <p:cNvPr id="33" name="Google Shape;3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4"/>
          <p:cNvSpPr txBox="1"/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3" type="title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TITLE_4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606225" y="2693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638675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4089400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42" name="Google Shape;42;p15"/>
          <p:cNvSpPr txBox="1"/>
          <p:nvPr>
            <p:ph idx="3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61000" y="-15775"/>
            <a:ext cx="5175052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CUSTOM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7"/>
          <p:cNvPicPr preferRelativeResize="0"/>
          <p:nvPr/>
        </p:nvPicPr>
        <p:blipFill rotWithShape="1">
          <a:blip r:embed="rId2">
            <a:alphaModFix/>
          </a:blip>
          <a:srcRect b="0" l="308" r="298" t="0"/>
          <a:stretch/>
        </p:blipFill>
        <p:spPr>
          <a:xfrm>
            <a:off x="-196217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7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" name="Google Shape;53;p17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s">
  <p:cSld name="TITLE_4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8"/>
          <p:cNvSpPr/>
          <p:nvPr>
            <p:ph idx="2" type="pic"/>
          </p:nvPr>
        </p:nvSpPr>
        <p:spPr>
          <a:xfrm>
            <a:off x="3415100" y="2578600"/>
            <a:ext cx="5808900" cy="2730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8"/>
          <p:cNvSpPr/>
          <p:nvPr>
            <p:ph idx="3" type="pic"/>
          </p:nvPr>
        </p:nvSpPr>
        <p:spPr>
          <a:xfrm>
            <a:off x="3415100" y="-123775"/>
            <a:ext cx="3399300" cy="263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8"/>
          <p:cNvSpPr/>
          <p:nvPr>
            <p:ph idx="4" type="pic"/>
          </p:nvPr>
        </p:nvSpPr>
        <p:spPr>
          <a:xfrm>
            <a:off x="6901675" y="-123775"/>
            <a:ext cx="2322300" cy="263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59" name="Google Shape;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8"/>
          <p:cNvSpPr txBox="1"/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5" type="title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photo">
  <p:cSld name="MAIN_POIN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4089400" y="1013175"/>
            <a:ext cx="46485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64" name="Google Shape;64;p19"/>
          <p:cNvSpPr/>
          <p:nvPr>
            <p:ph idx="2" type="pic"/>
          </p:nvPr>
        </p:nvSpPr>
        <p:spPr>
          <a:xfrm>
            <a:off x="-1200325" y="0"/>
            <a:ext cx="42483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rgbClr val="000000">
                <a:alpha val="11764"/>
              </a:srgbClr>
            </a:outerShdw>
          </a:effectLst>
        </p:spPr>
      </p:sp>
      <p:pic>
        <p:nvPicPr>
          <p:cNvPr id="65" name="Google Shape;6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5100" y="1118150"/>
            <a:ext cx="357101" cy="3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68" name="Google Shape;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61975" y="0"/>
            <a:ext cx="7623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61975" y="1719075"/>
            <a:ext cx="76230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■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○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Arial"/>
              <a:buChar char="■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7619997" y="4297674"/>
            <a:ext cx="765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>
    <mc:Choice Requires="p14">
      <p:transition spd="slow" p14:dur="11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960">
          <p15:clr>
            <a:srgbClr val="EA4335"/>
          </p15:clr>
        </p15:guide>
        <p15:guide id="3" pos="1920">
          <p15:clr>
            <a:srgbClr val="EA4335"/>
          </p15:clr>
        </p15:guide>
        <p15:guide id="4" pos="3840">
          <p15:clr>
            <a:srgbClr val="EA4335"/>
          </p15:clr>
        </p15:guide>
        <p15:guide id="5" pos="4800">
          <p15:clr>
            <a:srgbClr val="EA4335"/>
          </p15:clr>
        </p15:guide>
        <p15:guide id="6" orient="horz" pos="541">
          <p15:clr>
            <a:srgbClr val="EA4335"/>
          </p15:clr>
        </p15:guide>
        <p15:guide id="7" orient="horz" pos="1083">
          <p15:clr>
            <a:srgbClr val="EA4335"/>
          </p15:clr>
        </p15:guide>
        <p15:guide id="8" orient="horz" pos="1624">
          <p15:clr>
            <a:srgbClr val="EA4335"/>
          </p15:clr>
        </p15:guide>
        <p15:guide id="9" orient="horz" pos="2166">
          <p15:clr>
            <a:srgbClr val="EA4335"/>
          </p15:clr>
        </p15:guide>
        <p15:guide id="10" orient="horz" pos="2707">
          <p15:clr>
            <a:srgbClr val="EA4335"/>
          </p15:clr>
        </p15:guide>
        <p15:guide id="11" pos="480">
          <p15:clr>
            <a:srgbClr val="EA4335"/>
          </p15:clr>
        </p15:guide>
        <p15:guide id="12" pos="1440">
          <p15:clr>
            <a:srgbClr val="EA4335"/>
          </p15:clr>
        </p15:guide>
        <p15:guide id="13" pos="2408">
          <p15:clr>
            <a:srgbClr val="EA4335"/>
          </p15:clr>
        </p15:guide>
        <p15:guide id="14" pos="4320">
          <p15:clr>
            <a:srgbClr val="EA4335"/>
          </p15:clr>
        </p15:guide>
        <p15:guide id="15" pos="3358">
          <p15:clr>
            <a:srgbClr val="EA4335"/>
          </p15:clr>
        </p15:guide>
        <p15:guide id="16" pos="528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type="ctrTitle"/>
          </p:nvPr>
        </p:nvSpPr>
        <p:spPr>
          <a:xfrm>
            <a:off x="413075" y="316570"/>
            <a:ext cx="56829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i="1" lang="en">
                <a:solidFill>
                  <a:srgbClr val="282828"/>
                </a:solidFill>
              </a:rPr>
              <a:t>ENME691 HW4</a:t>
            </a:r>
            <a:endParaRPr i="1">
              <a:solidFill>
                <a:srgbClr val="282828"/>
              </a:solidFill>
            </a:endParaRPr>
          </a:p>
        </p:txBody>
      </p:sp>
      <p:sp>
        <p:nvSpPr>
          <p:cNvPr id="123" name="Google Shape;123;p1"/>
          <p:cNvSpPr txBox="1"/>
          <p:nvPr>
            <p:ph idx="2" type="subTitle"/>
          </p:nvPr>
        </p:nvSpPr>
        <p:spPr>
          <a:xfrm>
            <a:off x="447725" y="2788245"/>
            <a:ext cx="7233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"/>
              <a:t>Brian O’Malley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"/>
              <a:t>Ashwin Sudarshan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"/>
              <a:t>Sai Dinesh Gelam</a:t>
            </a:r>
            <a:endParaRPr i="1"/>
          </a:p>
        </p:txBody>
      </p:sp>
      <p:sp>
        <p:nvSpPr>
          <p:cNvPr id="124" name="Google Shape;124;p1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156af8318_0_3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g2c156af8318_0_3"/>
          <p:cNvSpPr txBox="1"/>
          <p:nvPr>
            <p:ph idx="1" type="body"/>
          </p:nvPr>
        </p:nvSpPr>
        <p:spPr>
          <a:xfrm>
            <a:off x="1195813" y="3920213"/>
            <a:ext cx="675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dk1"/>
                </a:solidFill>
              </a:rPr>
              <a:t>Testing data results from LR (left) and SOM-MQE (right) using </a:t>
            </a:r>
            <a:r>
              <a:rPr lang="en" sz="2000">
                <a:solidFill>
                  <a:schemeClr val="dk1"/>
                </a:solidFill>
              </a:rPr>
              <a:t>the</a:t>
            </a:r>
            <a:r>
              <a:rPr lang="en" sz="2000">
                <a:solidFill>
                  <a:schemeClr val="dk1"/>
                </a:solidFill>
              </a:rPr>
              <a:t> 1X harmonic only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5" name="Google Shape;205;g2c156af8318_0_3"/>
          <p:cNvSpPr txBox="1"/>
          <p:nvPr>
            <p:ph type="title"/>
          </p:nvPr>
        </p:nvSpPr>
        <p:spPr>
          <a:xfrm>
            <a:off x="876000" y="0"/>
            <a:ext cx="7154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206" name="Google Shape;206;g2c156af8318_0_3"/>
          <p:cNvGrpSpPr/>
          <p:nvPr/>
        </p:nvGrpSpPr>
        <p:grpSpPr>
          <a:xfrm>
            <a:off x="1136363" y="504600"/>
            <a:ext cx="6871275" cy="3250475"/>
            <a:chOff x="1612275" y="757450"/>
            <a:chExt cx="6871275" cy="3250475"/>
          </a:xfrm>
        </p:grpSpPr>
        <p:pic>
          <p:nvPicPr>
            <p:cNvPr id="207" name="Google Shape;207;g2c156af8318_0_3"/>
            <p:cNvPicPr preferRelativeResize="0"/>
            <p:nvPr/>
          </p:nvPicPr>
          <p:blipFill rotWithShape="1">
            <a:blip r:embed="rId3">
              <a:alphaModFix/>
            </a:blip>
            <a:srcRect b="-9" l="25119" r="25791" t="4324"/>
            <a:stretch/>
          </p:blipFill>
          <p:spPr>
            <a:xfrm>
              <a:off x="1612275" y="858849"/>
              <a:ext cx="3248102" cy="314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g2c156af8318_0_3"/>
            <p:cNvPicPr preferRelativeResize="0"/>
            <p:nvPr/>
          </p:nvPicPr>
          <p:blipFill rotWithShape="1">
            <a:blip r:embed="rId4">
              <a:alphaModFix/>
            </a:blip>
            <a:srcRect b="0" l="24739" r="26253" t="4342"/>
            <a:stretch/>
          </p:blipFill>
          <p:spPr>
            <a:xfrm>
              <a:off x="4860375" y="858850"/>
              <a:ext cx="3248102" cy="3149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g2c156af8318_0_3"/>
            <p:cNvSpPr/>
            <p:nvPr/>
          </p:nvSpPr>
          <p:spPr>
            <a:xfrm>
              <a:off x="2021800" y="1441325"/>
              <a:ext cx="1155600" cy="504600"/>
            </a:xfrm>
            <a:prstGeom prst="ellipse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00"/>
                </a:solidFill>
              </a:endParaRPr>
            </a:p>
          </p:txBody>
        </p:sp>
        <p:sp>
          <p:nvSpPr>
            <p:cNvPr id="210" name="Google Shape;210;g2c156af8318_0_3"/>
            <p:cNvSpPr/>
            <p:nvPr/>
          </p:nvSpPr>
          <p:spPr>
            <a:xfrm>
              <a:off x="2842700" y="2411650"/>
              <a:ext cx="1155600" cy="504600"/>
            </a:xfrm>
            <a:prstGeom prst="ellipse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g2c156af8318_0_3"/>
            <p:cNvSpPr/>
            <p:nvPr/>
          </p:nvSpPr>
          <p:spPr>
            <a:xfrm>
              <a:off x="3704775" y="3438525"/>
              <a:ext cx="1155600" cy="569400"/>
            </a:xfrm>
            <a:prstGeom prst="ellipse">
              <a:avLst/>
            </a:prstGeom>
            <a:noFill/>
            <a:ln cap="flat" cmpd="sng" w="28575">
              <a:solidFill>
                <a:srgbClr val="E425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2c156af8318_0_3"/>
            <p:cNvSpPr/>
            <p:nvPr/>
          </p:nvSpPr>
          <p:spPr>
            <a:xfrm>
              <a:off x="5178425" y="757450"/>
              <a:ext cx="1155600" cy="432600"/>
            </a:xfrm>
            <a:prstGeom prst="ellipse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2c156af8318_0_3"/>
            <p:cNvSpPr/>
            <p:nvPr/>
          </p:nvSpPr>
          <p:spPr>
            <a:xfrm>
              <a:off x="6172350" y="1008725"/>
              <a:ext cx="1155600" cy="432600"/>
            </a:xfrm>
            <a:prstGeom prst="ellipse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g2c156af8318_0_3"/>
            <p:cNvSpPr/>
            <p:nvPr/>
          </p:nvSpPr>
          <p:spPr>
            <a:xfrm>
              <a:off x="7327950" y="1945450"/>
              <a:ext cx="1155600" cy="432600"/>
            </a:xfrm>
            <a:prstGeom prst="ellipse">
              <a:avLst/>
            </a:prstGeom>
            <a:noFill/>
            <a:ln cap="flat" cmpd="sng" w="28575">
              <a:solidFill>
                <a:srgbClr val="E425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g2c156af8318_0_3"/>
            <p:cNvSpPr/>
            <p:nvPr/>
          </p:nvSpPr>
          <p:spPr>
            <a:xfrm>
              <a:off x="7038825" y="3059350"/>
              <a:ext cx="766800" cy="621300"/>
            </a:xfrm>
            <a:prstGeom prst="ellipse">
              <a:avLst/>
            </a:prstGeom>
            <a:noFill/>
            <a:ln cap="flat" cmpd="sng" w="28575">
              <a:solidFill>
                <a:srgbClr val="E425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6" name="Google Shape;216;g2c156af8318_0_3"/>
          <p:cNvCxnSpPr>
            <a:endCxn id="209" idx="6"/>
          </p:cNvCxnSpPr>
          <p:nvPr/>
        </p:nvCxnSpPr>
        <p:spPr>
          <a:xfrm flipH="1">
            <a:off x="2701488" y="1132375"/>
            <a:ext cx="412800" cy="30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g2c156af8318_0_3"/>
          <p:cNvSpPr txBox="1"/>
          <p:nvPr/>
        </p:nvSpPr>
        <p:spPr>
          <a:xfrm>
            <a:off x="2780275" y="765150"/>
            <a:ext cx="11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Healthy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18" name="Google Shape;218;g2c156af8318_0_3"/>
          <p:cNvCxnSpPr/>
          <p:nvPr/>
        </p:nvCxnSpPr>
        <p:spPr>
          <a:xfrm flipH="1">
            <a:off x="3145925" y="1742125"/>
            <a:ext cx="120900" cy="39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g2c156af8318_0_3"/>
          <p:cNvSpPr txBox="1"/>
          <p:nvPr/>
        </p:nvSpPr>
        <p:spPr>
          <a:xfrm>
            <a:off x="2932675" y="1374750"/>
            <a:ext cx="11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Faulty-1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20" name="Google Shape;220;g2c156af8318_0_3"/>
          <p:cNvCxnSpPr>
            <a:endCxn id="211" idx="1"/>
          </p:cNvCxnSpPr>
          <p:nvPr/>
        </p:nvCxnSpPr>
        <p:spPr>
          <a:xfrm>
            <a:off x="2957096" y="3145762"/>
            <a:ext cx="441000" cy="1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g2c156af8318_0_3"/>
          <p:cNvSpPr txBox="1"/>
          <p:nvPr/>
        </p:nvSpPr>
        <p:spPr>
          <a:xfrm>
            <a:off x="2018275" y="2898750"/>
            <a:ext cx="11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Faulty-2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22" name="Google Shape;222;g2c156af8318_0_3"/>
          <p:cNvCxnSpPr>
            <a:endCxn id="215" idx="0"/>
          </p:cNvCxnSpPr>
          <p:nvPr/>
        </p:nvCxnSpPr>
        <p:spPr>
          <a:xfrm>
            <a:off x="6656513" y="2386200"/>
            <a:ext cx="289800" cy="42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g2c156af8318_0_3"/>
          <p:cNvSpPr txBox="1"/>
          <p:nvPr/>
        </p:nvSpPr>
        <p:spPr>
          <a:xfrm>
            <a:off x="5717650" y="2139325"/>
            <a:ext cx="11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Faulty-2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24" name="Google Shape;224;g2c156af8318_0_3"/>
          <p:cNvCxnSpPr/>
          <p:nvPr/>
        </p:nvCxnSpPr>
        <p:spPr>
          <a:xfrm flipH="1" rot="10800000">
            <a:off x="6677100" y="2115750"/>
            <a:ext cx="291000" cy="275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g2c156af8318_0_3"/>
          <p:cNvCxnSpPr>
            <a:endCxn id="213" idx="4"/>
          </p:cNvCxnSpPr>
          <p:nvPr/>
        </p:nvCxnSpPr>
        <p:spPr>
          <a:xfrm flipH="1" rot="10800000">
            <a:off x="6079538" y="1188475"/>
            <a:ext cx="194700" cy="47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g2c156af8318_0_3"/>
          <p:cNvSpPr txBox="1"/>
          <p:nvPr/>
        </p:nvSpPr>
        <p:spPr>
          <a:xfrm>
            <a:off x="5599675" y="1527150"/>
            <a:ext cx="11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Faulty-1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27" name="Google Shape;227;g2c156af8318_0_3"/>
          <p:cNvCxnSpPr>
            <a:endCxn id="212" idx="4"/>
          </p:cNvCxnSpPr>
          <p:nvPr/>
        </p:nvCxnSpPr>
        <p:spPr>
          <a:xfrm flipH="1" rot="10800000">
            <a:off x="5182813" y="937200"/>
            <a:ext cx="97500" cy="39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g2c156af8318_0_3"/>
          <p:cNvSpPr txBox="1"/>
          <p:nvPr/>
        </p:nvSpPr>
        <p:spPr>
          <a:xfrm>
            <a:off x="4764575" y="1226838"/>
            <a:ext cx="11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Healthy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1a4c1cd48_0_38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g2c1a4c1cd48_0_38"/>
          <p:cNvSpPr txBox="1"/>
          <p:nvPr>
            <p:ph idx="1" type="body"/>
          </p:nvPr>
        </p:nvSpPr>
        <p:spPr>
          <a:xfrm>
            <a:off x="1278300" y="3487125"/>
            <a:ext cx="675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dk1"/>
                </a:solidFill>
              </a:rPr>
              <a:t>SOM U-Matrix: Full (left), 1X harmonic (center), and 2X harmonic (right)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35" name="Google Shape;235;g2c1a4c1cd48_0_38"/>
          <p:cNvSpPr txBox="1"/>
          <p:nvPr>
            <p:ph type="title"/>
          </p:nvPr>
        </p:nvSpPr>
        <p:spPr>
          <a:xfrm>
            <a:off x="463500" y="-641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236" name="Google Shape;236;g2c1a4c1cd48_0_38"/>
          <p:cNvGrpSpPr/>
          <p:nvPr/>
        </p:nvGrpSpPr>
        <p:grpSpPr>
          <a:xfrm>
            <a:off x="486175" y="858850"/>
            <a:ext cx="8336652" cy="2488126"/>
            <a:chOff x="463500" y="1115550"/>
            <a:chExt cx="8336652" cy="2488126"/>
          </a:xfrm>
        </p:grpSpPr>
        <p:pic>
          <p:nvPicPr>
            <p:cNvPr id="237" name="Google Shape;237;g2c1a4c1cd48_0_38"/>
            <p:cNvPicPr preferRelativeResize="0"/>
            <p:nvPr/>
          </p:nvPicPr>
          <p:blipFill rotWithShape="1">
            <a:blip r:embed="rId3">
              <a:alphaModFix/>
            </a:blip>
            <a:srcRect b="8653" l="18662" r="59026" t="50195"/>
            <a:stretch/>
          </p:blipFill>
          <p:spPr>
            <a:xfrm>
              <a:off x="6096000" y="1116025"/>
              <a:ext cx="2704152" cy="2487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g2c1a4c1cd48_0_38"/>
            <p:cNvPicPr preferRelativeResize="0"/>
            <p:nvPr/>
          </p:nvPicPr>
          <p:blipFill rotWithShape="1">
            <a:blip r:embed="rId3">
              <a:alphaModFix/>
            </a:blip>
            <a:srcRect b="55184" l="19379" r="58376" t="3666"/>
            <a:stretch/>
          </p:blipFill>
          <p:spPr>
            <a:xfrm>
              <a:off x="463500" y="1115550"/>
              <a:ext cx="2704152" cy="2488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g2c1a4c1cd48_0_38"/>
            <p:cNvPicPr preferRelativeResize="0"/>
            <p:nvPr/>
          </p:nvPicPr>
          <p:blipFill rotWithShape="1">
            <a:blip r:embed="rId3">
              <a:alphaModFix/>
            </a:blip>
            <a:srcRect b="55435" l="61699" r="14873" t="3415"/>
            <a:stretch/>
          </p:blipFill>
          <p:spPr>
            <a:xfrm>
              <a:off x="3116550" y="1116025"/>
              <a:ext cx="2839435" cy="24871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1a4c1cd48_0_28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g2c1a4c1cd48_0_28"/>
          <p:cNvSpPr txBox="1"/>
          <p:nvPr>
            <p:ph idx="1" type="body"/>
          </p:nvPr>
        </p:nvSpPr>
        <p:spPr>
          <a:xfrm>
            <a:off x="1278300" y="4100575"/>
            <a:ext cx="675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dk1"/>
                </a:solidFill>
              </a:rPr>
              <a:t>SOM U-Matrix with Labels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6" name="Google Shape;246;g2c1a4c1cd48_0_28"/>
          <p:cNvSpPr txBox="1"/>
          <p:nvPr>
            <p:ph type="title"/>
          </p:nvPr>
        </p:nvSpPr>
        <p:spPr>
          <a:xfrm>
            <a:off x="463500" y="-641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47" name="Google Shape;247;g2c1a4c1cd48_0_28"/>
          <p:cNvPicPr preferRelativeResize="0"/>
          <p:nvPr/>
        </p:nvPicPr>
        <p:blipFill rotWithShape="1">
          <a:blip r:embed="rId3">
            <a:alphaModFix/>
          </a:blip>
          <a:srcRect b="19444" l="56124" r="11264" t="12351"/>
          <a:stretch/>
        </p:blipFill>
        <p:spPr>
          <a:xfrm>
            <a:off x="4572002" y="706050"/>
            <a:ext cx="3190594" cy="331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c1a4c1cd48_0_28"/>
          <p:cNvPicPr preferRelativeResize="0"/>
          <p:nvPr/>
        </p:nvPicPr>
        <p:blipFill rotWithShape="1">
          <a:blip r:embed="rId3">
            <a:alphaModFix/>
          </a:blip>
          <a:srcRect b="17183" l="13019" r="50765" t="12621"/>
          <a:stretch/>
        </p:blipFill>
        <p:spPr>
          <a:xfrm>
            <a:off x="983100" y="705113"/>
            <a:ext cx="3435427" cy="331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c9b72a239_0_102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g2bc9b72a239_0_102"/>
          <p:cNvSpPr txBox="1"/>
          <p:nvPr>
            <p:ph type="title"/>
          </p:nvPr>
        </p:nvSpPr>
        <p:spPr>
          <a:xfrm>
            <a:off x="638175" y="70375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255" name="Google Shape;255;g2bc9b72a239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788" y="788750"/>
            <a:ext cx="4400976" cy="3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2bc9b72a239_0_102"/>
          <p:cNvSpPr txBox="1"/>
          <p:nvPr/>
        </p:nvSpPr>
        <p:spPr>
          <a:xfrm>
            <a:off x="394375" y="1053863"/>
            <a:ext cx="453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SOM prediction</a:t>
            </a:r>
            <a:endParaRPr sz="2100"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>
                <a:solidFill>
                  <a:schemeClr val="dk2"/>
                </a:solidFill>
              </a:rPr>
              <a:t>25/30 cases are correct</a:t>
            </a:r>
            <a:endParaRPr sz="2100"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>
                <a:solidFill>
                  <a:schemeClr val="dk2"/>
                </a:solidFill>
              </a:rPr>
              <a:t>5/30 are unlabeled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Alternative features used:</a:t>
            </a:r>
            <a:endParaRPr sz="2100"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>
                <a:solidFill>
                  <a:schemeClr val="dk2"/>
                </a:solidFill>
              </a:rPr>
              <a:t>2X only → 20/30 correct</a:t>
            </a:r>
            <a:endParaRPr sz="2100"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>
                <a:solidFill>
                  <a:schemeClr val="dk2"/>
                </a:solidFill>
              </a:rPr>
              <a:t>1X, 2X, and 3X → 24/30 correct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No improvement from including other features</a:t>
            </a:r>
            <a:endParaRPr sz="2100"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>
                <a:solidFill>
                  <a:schemeClr val="dk2"/>
                </a:solidFill>
              </a:rPr>
              <a:t>RMS, STD, Peak-to-peak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cc8f171a3_0_0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  <p:sp>
        <p:nvSpPr>
          <p:cNvPr id="262" name="Google Shape;262;g2bcc8f171a3_0_0"/>
          <p:cNvSpPr txBox="1"/>
          <p:nvPr>
            <p:ph type="title"/>
          </p:nvPr>
        </p:nvSpPr>
        <p:spPr>
          <a:xfrm>
            <a:off x="606225" y="2693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63" name="Google Shape;263;g2bcc8f171a3_0_0"/>
          <p:cNvSpPr txBox="1"/>
          <p:nvPr>
            <p:ph idx="1" type="body"/>
          </p:nvPr>
        </p:nvSpPr>
        <p:spPr>
          <a:xfrm>
            <a:off x="213125" y="966175"/>
            <a:ext cx="8775000" cy="3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PCA identified the 1X and 2X harmonics as the most significant features for distinguishing health conditions, while RMS and standard deviation were less significant.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SOM model accurately classified testing data into healthy, unbalance 1, and unbalance 2 conditions using extracted features.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Logistic regression effectively predicted the machinery's health state, distinguishing between healthy and faulty conditions, including different levels of unbalance.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Both SOM and logistic regression models showed promising performance in classifying the health state of the rotor-bearing system, offering valuable insights into fault diagnosis in rotating machinery.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ctrTitle"/>
          </p:nvPr>
        </p:nvSpPr>
        <p:spPr>
          <a:xfrm>
            <a:off x="3457500" y="630000"/>
            <a:ext cx="41625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0" name="Google Shape;130;p2"/>
          <p:cNvSpPr txBox="1"/>
          <p:nvPr>
            <p:ph idx="1" type="subTitle"/>
          </p:nvPr>
        </p:nvSpPr>
        <p:spPr>
          <a:xfrm>
            <a:off x="3554875" y="2088675"/>
            <a:ext cx="5169300" cy="2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Introduction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Methodology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Results &amp; Discussion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" name="Google Shape;136;p3"/>
          <p:cNvSpPr txBox="1"/>
          <p:nvPr>
            <p:ph idx="4294967295" type="body"/>
          </p:nvPr>
        </p:nvSpPr>
        <p:spPr>
          <a:xfrm>
            <a:off x="638675" y="1107725"/>
            <a:ext cx="79860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 rotor-bearing testbed was built to analyze the health condition of the shaft with unbalance defects.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0650" y="1955150"/>
            <a:ext cx="3360600" cy="21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784050" y="-386150"/>
            <a:ext cx="30039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300"/>
              <a:t>Problem Description</a:t>
            </a:r>
            <a:endParaRPr sz="2300"/>
          </a:p>
        </p:txBody>
      </p:sp>
      <p:sp>
        <p:nvSpPr>
          <p:cNvPr id="144" name="Google Shape;144;p4"/>
          <p:cNvSpPr txBox="1"/>
          <p:nvPr>
            <p:ph idx="3" type="title"/>
          </p:nvPr>
        </p:nvSpPr>
        <p:spPr>
          <a:xfrm>
            <a:off x="341000" y="1136675"/>
            <a:ext cx="35805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Rotating speed of test-bed: 20 Hz</a:t>
            </a:r>
            <a:endParaRPr b="0"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Screws added on the disk of the shaft to induce unbalanced defects</a:t>
            </a:r>
            <a:endParaRPr b="0"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Accelerometer mounted on the bearing block to measure vibrations</a:t>
            </a:r>
            <a:endParaRPr b="0"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Vibration data collected under normal condition and unbalanced condition</a:t>
            </a:r>
            <a:endParaRPr b="0"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Sampling rate: 2560 Hz</a:t>
            </a:r>
            <a:endParaRPr b="0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600"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53701" r="3012" t="4093"/>
          <a:stretch/>
        </p:blipFill>
        <p:spPr>
          <a:xfrm>
            <a:off x="6471638" y="2474125"/>
            <a:ext cx="2468876" cy="1758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4"/>
          <p:cNvGrpSpPr/>
          <p:nvPr/>
        </p:nvGrpSpPr>
        <p:grpSpPr>
          <a:xfrm>
            <a:off x="5157388" y="538125"/>
            <a:ext cx="2535000" cy="2039975"/>
            <a:chOff x="5118063" y="819525"/>
            <a:chExt cx="2535000" cy="2039975"/>
          </a:xfrm>
        </p:grpSpPr>
        <p:pic>
          <p:nvPicPr>
            <p:cNvPr id="147" name="Google Shape;14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51113" y="819525"/>
              <a:ext cx="2468880" cy="1613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4"/>
            <p:cNvSpPr txBox="1"/>
            <p:nvPr/>
          </p:nvSpPr>
          <p:spPr>
            <a:xfrm>
              <a:off x="5118063" y="2366900"/>
              <a:ext cx="2535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Balanced test bed</a:t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4"/>
          <p:cNvGrpSpPr/>
          <p:nvPr/>
        </p:nvGrpSpPr>
        <p:grpSpPr>
          <a:xfrm>
            <a:off x="3909288" y="2474125"/>
            <a:ext cx="4993612" cy="2558825"/>
            <a:chOff x="3909288" y="2474125"/>
            <a:chExt cx="4993612" cy="2558825"/>
          </a:xfrm>
        </p:grpSpPr>
        <p:pic>
          <p:nvPicPr>
            <p:cNvPr id="150" name="Google Shape;150;p4"/>
            <p:cNvPicPr preferRelativeResize="0"/>
            <p:nvPr/>
          </p:nvPicPr>
          <p:blipFill rotWithShape="1">
            <a:blip r:embed="rId3">
              <a:alphaModFix/>
            </a:blip>
            <a:srcRect b="0" l="2523" r="54192" t="4093"/>
            <a:stretch/>
          </p:blipFill>
          <p:spPr>
            <a:xfrm>
              <a:off x="3909288" y="2474125"/>
              <a:ext cx="2468876" cy="175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4"/>
            <p:cNvSpPr txBox="1"/>
            <p:nvPr/>
          </p:nvSpPr>
          <p:spPr>
            <a:xfrm>
              <a:off x="3987400" y="4232550"/>
              <a:ext cx="49155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Unbalanced test bed with 1 (left) and 2 (right) screws</a:t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6"/>
          <p:cNvSpPr txBox="1"/>
          <p:nvPr>
            <p:ph type="title"/>
          </p:nvPr>
        </p:nvSpPr>
        <p:spPr>
          <a:xfrm>
            <a:off x="638175" y="70375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Methodology: Model Training</a:t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579000" y="762450"/>
            <a:ext cx="83157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1500"/>
              <a:t>Model Training</a:t>
            </a:r>
            <a:endParaRPr b="1"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/>
              <a:t>Train an SOM  model using the extracted features (at 1X and 2X harmonics, this is decided by conducting PCA for various features) from the healthy, faulty_1 &amp; faulty_2 datasets.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model learns the patterns associated with each condition, enabling it to differentiate between healthy and faulty states.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1500"/>
              <a:t>Model Testing and Classification</a:t>
            </a:r>
            <a:endParaRPr b="1"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 the trained model on the unlabeled dataset.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Classify each signal in the testing dataset as either healthy or faulty_1 or faulty_2 based on the learned patterns using confusion matrix.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1500"/>
              <a:t>Conclusion</a:t>
            </a:r>
            <a:endParaRPr b="1"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process leverages signal processing and machine learning to effectively assess the health condition and level of faulty behaviour by training with appropriate data sets.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c9b72a239_0_0"/>
          <p:cNvSpPr txBox="1"/>
          <p:nvPr>
            <p:ph type="title"/>
          </p:nvPr>
        </p:nvSpPr>
        <p:spPr>
          <a:xfrm>
            <a:off x="506925" y="-9945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64" name="Google Shape;164;g2bc9b72a239_0_0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sz="1300"/>
          </a:p>
        </p:txBody>
      </p:sp>
      <p:pic>
        <p:nvPicPr>
          <p:cNvPr id="165" name="Google Shape;165;g2bc9b72a23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562" y="554225"/>
            <a:ext cx="6630874" cy="39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5"/>
          <p:cNvSpPr txBox="1"/>
          <p:nvPr>
            <p:ph type="title"/>
          </p:nvPr>
        </p:nvSpPr>
        <p:spPr>
          <a:xfrm>
            <a:off x="606225" y="2693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312600" y="1037225"/>
            <a:ext cx="83121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1500"/>
              <a:t>Data Loading</a:t>
            </a:r>
            <a:endParaRPr b="1"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Load vibration data from three datasets: healthy, faulty, and testing.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1500"/>
              <a:t>Pre-processing </a:t>
            </a:r>
            <a:endParaRPr b="1"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Apply filtering to remove noise and unwanted frequencies.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Normalize the data to ensure uniformity across all samples.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1500"/>
              <a:t>Feature Extraction</a:t>
            </a:r>
            <a:endParaRPr b="1"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Utilize frequency domain analysis to identify key features that distinguish healthy conditions from faulty ones.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Focus on extracting features such as the amplitude of the 1X harmonic component, which is directly related to the shaft's rotating speed.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c9b72a239_0_51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g2bc9b72a239_0_51"/>
          <p:cNvSpPr txBox="1"/>
          <p:nvPr>
            <p:ph type="title"/>
          </p:nvPr>
        </p:nvSpPr>
        <p:spPr>
          <a:xfrm>
            <a:off x="577825" y="884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Analysis Cont’d</a:t>
            </a:r>
            <a:endParaRPr/>
          </a:p>
        </p:txBody>
      </p:sp>
      <p:sp>
        <p:nvSpPr>
          <p:cNvPr id="179" name="Google Shape;179;g2bc9b72a239_0_51"/>
          <p:cNvSpPr txBox="1"/>
          <p:nvPr/>
        </p:nvSpPr>
        <p:spPr>
          <a:xfrm>
            <a:off x="948600" y="1472975"/>
            <a:ext cx="108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 domain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bc9b72a239_0_51"/>
          <p:cNvSpPr txBox="1"/>
          <p:nvPr/>
        </p:nvSpPr>
        <p:spPr>
          <a:xfrm>
            <a:off x="869775" y="3038325"/>
            <a:ext cx="158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Frequency domain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bc9b72a239_0_51"/>
          <p:cNvSpPr txBox="1"/>
          <p:nvPr/>
        </p:nvSpPr>
        <p:spPr>
          <a:xfrm>
            <a:off x="2459163" y="4014100"/>
            <a:ext cx="14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Healthy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bc9b72a239_0_51"/>
          <p:cNvSpPr txBox="1"/>
          <p:nvPr/>
        </p:nvSpPr>
        <p:spPr>
          <a:xfrm>
            <a:off x="4092750" y="4014100"/>
            <a:ext cx="170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Faulty unbalance 1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2bc9b72a239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1100" y="1017175"/>
            <a:ext cx="1589400" cy="149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bc9b72a239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1625" y="1039600"/>
            <a:ext cx="1589400" cy="14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bc9b72a239_0_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150" y="1011875"/>
            <a:ext cx="1589401" cy="15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bc9b72a239_0_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92761" y="2522912"/>
            <a:ext cx="1507118" cy="14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bc9b72a239_0_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87938" y="2529749"/>
            <a:ext cx="1507126" cy="1499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bc9b72a239_0_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83251" y="2590452"/>
            <a:ext cx="1412225" cy="138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bc9b72a239_0_51"/>
          <p:cNvSpPr txBox="1"/>
          <p:nvPr/>
        </p:nvSpPr>
        <p:spPr>
          <a:xfrm>
            <a:off x="5887950" y="4014100"/>
            <a:ext cx="170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Faulty unbalance 2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edb7a4969_0_46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g2bedb7a4969_0_46"/>
          <p:cNvSpPr txBox="1"/>
          <p:nvPr>
            <p:ph type="title"/>
          </p:nvPr>
        </p:nvSpPr>
        <p:spPr>
          <a:xfrm>
            <a:off x="535175" y="84575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196" name="Google Shape;196;g2bedb7a4969_0_46"/>
          <p:cNvSpPr txBox="1"/>
          <p:nvPr>
            <p:ph idx="1" type="body"/>
          </p:nvPr>
        </p:nvSpPr>
        <p:spPr>
          <a:xfrm>
            <a:off x="1349975" y="4100575"/>
            <a:ext cx="675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dk1"/>
                </a:solidFill>
              </a:rPr>
              <a:t>1X and 2X harmonic frequencies appear are the dominant features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97" name="Google Shape;197;g2bedb7a4969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201" y="943775"/>
            <a:ext cx="6041426" cy="30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bedb7a4969_0_46"/>
          <p:cNvSpPr/>
          <p:nvPr/>
        </p:nvSpPr>
        <p:spPr>
          <a:xfrm>
            <a:off x="2659300" y="1280200"/>
            <a:ext cx="975900" cy="2776200"/>
          </a:xfrm>
          <a:prstGeom prst="rect">
            <a:avLst/>
          </a:prstGeom>
          <a:noFill/>
          <a:ln cap="flat" cmpd="sng" w="38100">
            <a:solidFill>
              <a:srgbClr val="E4252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earlessly Forward / LIGHT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6E6E6"/>
      </a:lt2>
      <a:accent1>
        <a:srgbClr val="E21833"/>
      </a:accent1>
      <a:accent2>
        <a:srgbClr val="A41124"/>
      </a:accent2>
      <a:accent3>
        <a:srgbClr val="820E1D"/>
      </a:accent3>
      <a:accent4>
        <a:srgbClr val="FFD200"/>
      </a:accent4>
      <a:accent5>
        <a:srgbClr val="CBA700"/>
      </a:accent5>
      <a:accent6>
        <a:srgbClr val="715D00"/>
      </a:accent6>
      <a:hlink>
        <a:srgbClr val="E218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