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ed Hat Displ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  <p:ext uri="GoogleSlidesCustomDataVersion2">
      <go:slidesCustomData xmlns:go="http://customooxmlschemas.google.com/" r:id="rId22" roundtripDataSignature="AMtx7mgs77JKr4lEM+6o6ZdPmI0Iy4x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edHatDispl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edHatDisplay-bold.fntdata"/><Relationship Id="rId6" Type="http://schemas.openxmlformats.org/officeDocument/2006/relationships/slide" Target="slides/slide1.xml"/><Relationship Id="rId18" Type="http://schemas.openxmlformats.org/officeDocument/2006/relationships/font" Target="fonts/RedHat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c9b72a2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bc9b72a2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cc8f17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bcc8f17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c9b72a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bc9b72a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c9b72a2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bc9b72a2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edb7a49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bedb7a49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c9b72a2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bc9b72a2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76" name="Google Shape;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81" name="Google Shape;81;p22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058"/>
              </a:srgbClr>
            </a:outerShdw>
          </a:effectLst>
        </p:spPr>
      </p:sp>
      <p:sp>
        <p:nvSpPr>
          <p:cNvPr id="84" name="Google Shape;84;p23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058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4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4"/>
          <p:cNvPicPr preferRelativeResize="0"/>
          <p:nvPr/>
        </p:nvPicPr>
        <p:blipFill rotWithShape="1">
          <a:blip r:embed="rId3">
            <a:alphaModFix/>
          </a:blip>
          <a:srcRect b="0" l="0" r="0"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5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654225" y="231425"/>
            <a:ext cx="84897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654251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7"/>
          <p:cNvSpPr txBox="1"/>
          <p:nvPr>
            <p:ph idx="2" type="subTitle"/>
          </p:nvPr>
        </p:nvSpPr>
        <p:spPr>
          <a:xfrm>
            <a:off x="3362905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27"/>
          <p:cNvSpPr txBox="1"/>
          <p:nvPr>
            <p:ph idx="3" type="subTitle"/>
          </p:nvPr>
        </p:nvSpPr>
        <p:spPr>
          <a:xfrm>
            <a:off x="6071572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14" name="Google Shape;114;p28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058"/>
              </a:srgbClr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17" name="Google Shape;117;p29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42" name="Google Shape;42;p15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7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8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8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8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64" name="Google Shape;64;p19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2156"/>
              </a:srgbClr>
            </a:outerShdw>
          </a:effectLst>
        </p:spPr>
      </p:sp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68" name="Google Shape;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413075" y="316570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>
                <a:solidFill>
                  <a:srgbClr val="282828"/>
                </a:solidFill>
              </a:rPr>
              <a:t>ENME691 HW3</a:t>
            </a:r>
            <a:endParaRPr>
              <a:solidFill>
                <a:srgbClr val="282828"/>
              </a:solidFill>
            </a:endParaRPr>
          </a:p>
        </p:txBody>
      </p:sp>
      <p:sp>
        <p:nvSpPr>
          <p:cNvPr id="123" name="Google Shape;123;p1"/>
          <p:cNvSpPr txBox="1"/>
          <p:nvPr>
            <p:ph idx="2" type="subTitle"/>
          </p:nvPr>
        </p:nvSpPr>
        <p:spPr>
          <a:xfrm>
            <a:off x="447725" y="2788245"/>
            <a:ext cx="7233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Brian O’Malley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Ashwin Sudarshan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Sai Dinesh Gelam</a:t>
            </a:r>
            <a:endParaRPr/>
          </a:p>
        </p:txBody>
      </p:sp>
      <p:sp>
        <p:nvSpPr>
          <p:cNvPr id="124" name="Google Shape;124;p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6"/>
          <p:cNvSpPr txBox="1"/>
          <p:nvPr>
            <p:ph type="title"/>
          </p:nvPr>
        </p:nvSpPr>
        <p:spPr>
          <a:xfrm>
            <a:off x="638175" y="703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Methodology: Model Training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579000" y="762450"/>
            <a:ext cx="83157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Model Training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Train a SVM model using the extracted features</a:t>
            </a:r>
            <a:r>
              <a:rPr lang="en" sz="1500"/>
              <a:t> (at 1X and 2X harmonics, this is decided by conducting PCA for various features) </a:t>
            </a:r>
            <a:r>
              <a:rPr lang="en" sz="1500"/>
              <a:t>from the healthy</a:t>
            </a:r>
            <a:r>
              <a:rPr lang="en" sz="1500"/>
              <a:t>,</a:t>
            </a:r>
            <a:r>
              <a:rPr lang="en" sz="1500"/>
              <a:t> faulty</a:t>
            </a:r>
            <a:r>
              <a:rPr lang="en" sz="1500"/>
              <a:t>_1 &amp; faulty_2</a:t>
            </a:r>
            <a:r>
              <a:rPr lang="en" sz="1500"/>
              <a:t> datasets.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learns the patterns associated with each condition, enabling it to differentiate between healthy and faulty states.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Model Testing and Classification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the trained model on the unlabeled dataset.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Classify each signal in the testing dataset as either healthy or faulty</a:t>
            </a:r>
            <a:r>
              <a:rPr lang="en" sz="1500"/>
              <a:t>_1 or faulty_2</a:t>
            </a:r>
            <a:r>
              <a:rPr lang="en" sz="1500"/>
              <a:t> based on the learned patterns using confusion matrix.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Conclusion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process leverages signal processing and machine learning to effectively assess the health condition and level of faulty behaviour</a:t>
            </a:r>
            <a:r>
              <a:rPr lang="en" sz="1500"/>
              <a:t> by training with appropriate data sets.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c9b72a239_0_10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g2bc9b72a239_0_102"/>
          <p:cNvSpPr txBox="1"/>
          <p:nvPr>
            <p:ph type="title"/>
          </p:nvPr>
        </p:nvSpPr>
        <p:spPr>
          <a:xfrm>
            <a:off x="638175" y="703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13" name="Google Shape;213;g2bc9b72a239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742425"/>
            <a:ext cx="5943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bc9b72a239_0_102"/>
          <p:cNvSpPr txBox="1"/>
          <p:nvPr/>
        </p:nvSpPr>
        <p:spPr>
          <a:xfrm>
            <a:off x="3179925" y="4019025"/>
            <a:ext cx="32985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Healthy → 1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Faulty 1 → 2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Faulty 2 → 3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cc8f171a3_0_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g2bcc8f171a3_0_0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1" name="Google Shape;221;g2bcc8f171a3_0_0"/>
          <p:cNvSpPr txBox="1"/>
          <p:nvPr>
            <p:ph idx="1" type="body"/>
          </p:nvPr>
        </p:nvSpPr>
        <p:spPr>
          <a:xfrm>
            <a:off x="415950" y="1128500"/>
            <a:ext cx="83121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Effective Diagnosis with Logistic Regression: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</a:rPr>
              <a:t>The implementation of SVM</a:t>
            </a:r>
            <a:r>
              <a:rPr lang="en" sz="1500"/>
              <a:t> </a:t>
            </a:r>
            <a:r>
              <a:rPr lang="en" sz="1500"/>
              <a:t>effectively classifies vibration signals into healthy, unbalanced_1 and unbalanced_2 cases.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minimal misclassification (1/30 cases) between Faulty Level 1 and Level 2 indicates the model's sensitivity to changes in harmonic amplitudes, underscoring the effectiveness of our feature selection.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 </a:t>
            </a:r>
            <a:r>
              <a:rPr b="1" i="1" lang="en" sz="1500"/>
              <a:t>Future Direction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Explore more complex machine learning algorithms.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Include additional features to enhance model accuracy.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ctrTitle"/>
          </p:nvPr>
        </p:nvSpPr>
        <p:spPr>
          <a:xfrm>
            <a:off x="3457500" y="630000"/>
            <a:ext cx="41625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0" name="Google Shape;130;p2"/>
          <p:cNvSpPr txBox="1"/>
          <p:nvPr>
            <p:ph idx="1" type="subTitle"/>
          </p:nvPr>
        </p:nvSpPr>
        <p:spPr>
          <a:xfrm>
            <a:off x="3554875" y="2088675"/>
            <a:ext cx="51693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Introduction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Methodology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Results &amp; Discussion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3"/>
          <p:cNvSpPr txBox="1"/>
          <p:nvPr>
            <p:ph idx="4294967295" type="body"/>
          </p:nvPr>
        </p:nvSpPr>
        <p:spPr>
          <a:xfrm>
            <a:off x="638675" y="1107725"/>
            <a:ext cx="79860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 rotor-bearing testbed was built to analyze the health condition of the shaft with unbalance defects.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650" y="1955150"/>
            <a:ext cx="3360600" cy="2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784050" y="-386150"/>
            <a:ext cx="30039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Problem Description</a:t>
            </a:r>
            <a:endParaRPr sz="2300"/>
          </a:p>
        </p:txBody>
      </p:sp>
      <p:sp>
        <p:nvSpPr>
          <p:cNvPr id="144" name="Google Shape;144;p4"/>
          <p:cNvSpPr txBox="1"/>
          <p:nvPr>
            <p:ph idx="3" type="title"/>
          </p:nvPr>
        </p:nvSpPr>
        <p:spPr>
          <a:xfrm>
            <a:off x="341000" y="1136675"/>
            <a:ext cx="35805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Rotating speed of test-bed: 20 Hz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Screws added on the disk of the shaft to induce unbalanced defects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Accelerometer mounted on the bearing block to measure vibrations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Vibration data collected under normal condition and unbalanced condition</a:t>
            </a:r>
            <a:endParaRPr b="0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Sampling rate: 2560 Hz</a:t>
            </a:r>
            <a:endParaRPr b="0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600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53701" r="3012" t="4094"/>
          <a:stretch/>
        </p:blipFill>
        <p:spPr>
          <a:xfrm>
            <a:off x="6471638" y="2474125"/>
            <a:ext cx="2468876" cy="1758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4"/>
          <p:cNvGrpSpPr/>
          <p:nvPr/>
        </p:nvGrpSpPr>
        <p:grpSpPr>
          <a:xfrm>
            <a:off x="5157388" y="538125"/>
            <a:ext cx="2535000" cy="2039975"/>
            <a:chOff x="5118063" y="819525"/>
            <a:chExt cx="2535000" cy="2039975"/>
          </a:xfrm>
        </p:grpSpPr>
        <p:pic>
          <p:nvPicPr>
            <p:cNvPr id="147" name="Google Shape;14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51113" y="819525"/>
              <a:ext cx="2468880" cy="1613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4"/>
            <p:cNvSpPr txBox="1"/>
            <p:nvPr/>
          </p:nvSpPr>
          <p:spPr>
            <a:xfrm>
              <a:off x="5118063" y="2366900"/>
              <a:ext cx="2535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Balanced test bed</a:t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3909288" y="2474125"/>
            <a:ext cx="4993612" cy="2558825"/>
            <a:chOff x="3909288" y="2474125"/>
            <a:chExt cx="4993612" cy="2558825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3">
              <a:alphaModFix/>
            </a:blip>
            <a:srcRect b="0" l="2523" r="54192" t="4094"/>
            <a:stretch/>
          </p:blipFill>
          <p:spPr>
            <a:xfrm>
              <a:off x="3909288" y="2474125"/>
              <a:ext cx="2468876" cy="175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4"/>
            <p:cNvSpPr txBox="1"/>
            <p:nvPr/>
          </p:nvSpPr>
          <p:spPr>
            <a:xfrm>
              <a:off x="3987400" y="4232550"/>
              <a:ext cx="49155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Unbalanced test bed with 1 (left) and 2 (right) screws</a:t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9b72a239_0_0"/>
          <p:cNvSpPr txBox="1"/>
          <p:nvPr>
            <p:ph type="title"/>
          </p:nvPr>
        </p:nvSpPr>
        <p:spPr>
          <a:xfrm>
            <a:off x="506925" y="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57" name="Google Shape;157;g2bc9b72a239_0_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pic>
        <p:nvPicPr>
          <p:cNvPr id="158" name="Google Shape;158;g2bc9b72a2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25" y="719138"/>
            <a:ext cx="59436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5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312600" y="1037225"/>
            <a:ext cx="83121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Data Loading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Load vibration data from three datasets: healthy, faulty, and testing.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Pre-processing 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Apply filtering to remove noise and unwanted frequencies.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Normalize the data to ensure uniformity across all samples.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1500"/>
              <a:t>Feature Extraction</a:t>
            </a:r>
            <a:endParaRPr b="1"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Utilize frequency domain analysis to identify key features that distinguish healthy conditions from faulty ones.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Focus on extracting features such as the amplitude of the 1X harmonic component, which is directly related to the shaft's rotating speed.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c9b72a239_0_5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g2bc9b72a239_0_51"/>
          <p:cNvSpPr txBox="1"/>
          <p:nvPr>
            <p:ph type="title"/>
          </p:nvPr>
        </p:nvSpPr>
        <p:spPr>
          <a:xfrm>
            <a:off x="577825" y="884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Analysis Cont’d</a:t>
            </a:r>
            <a:endParaRPr/>
          </a:p>
        </p:txBody>
      </p:sp>
      <p:sp>
        <p:nvSpPr>
          <p:cNvPr id="172" name="Google Shape;172;g2bc9b72a239_0_51"/>
          <p:cNvSpPr txBox="1"/>
          <p:nvPr/>
        </p:nvSpPr>
        <p:spPr>
          <a:xfrm>
            <a:off x="948600" y="1472975"/>
            <a:ext cx="10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domain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c9b72a239_0_51"/>
          <p:cNvSpPr txBox="1"/>
          <p:nvPr/>
        </p:nvSpPr>
        <p:spPr>
          <a:xfrm>
            <a:off x="869775" y="3038325"/>
            <a:ext cx="158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Frequency dom</a:t>
            </a:r>
            <a:r>
              <a:rPr lang="en" sz="2000">
                <a:solidFill>
                  <a:schemeClr val="dk2"/>
                </a:solidFill>
              </a:rPr>
              <a:t>ai</a:t>
            </a: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bc9b72a239_0_51"/>
          <p:cNvSpPr txBox="1"/>
          <p:nvPr/>
        </p:nvSpPr>
        <p:spPr>
          <a:xfrm>
            <a:off x="2459163" y="4014100"/>
            <a:ext cx="14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Healthy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bc9b72a239_0_51"/>
          <p:cNvSpPr txBox="1"/>
          <p:nvPr/>
        </p:nvSpPr>
        <p:spPr>
          <a:xfrm>
            <a:off x="4092750" y="4014100"/>
            <a:ext cx="170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Faulty unbalance 1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bc9b72a239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100" y="1017175"/>
            <a:ext cx="1589400" cy="14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c9b72a239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625" y="1039600"/>
            <a:ext cx="1589400" cy="14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c9b72a239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150" y="1011875"/>
            <a:ext cx="1589401" cy="15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bc9b72a239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2761" y="2522912"/>
            <a:ext cx="1507118" cy="1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bc9b72a239_0_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7938" y="2529749"/>
            <a:ext cx="1507126" cy="149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bc9b72a239_0_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3251" y="2590452"/>
            <a:ext cx="1412225" cy="138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bc9b72a239_0_51"/>
          <p:cNvSpPr txBox="1"/>
          <p:nvPr/>
        </p:nvSpPr>
        <p:spPr>
          <a:xfrm>
            <a:off x="5887950" y="4014100"/>
            <a:ext cx="170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Faulty unbalance </a:t>
            </a:r>
            <a:r>
              <a:rPr lang="en" sz="2000">
                <a:solidFill>
                  <a:schemeClr val="dk2"/>
                </a:solidFill>
              </a:rPr>
              <a:t>2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edb7a4969_0_4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g2bedb7a4969_0_46"/>
          <p:cNvSpPr txBox="1"/>
          <p:nvPr>
            <p:ph type="title"/>
          </p:nvPr>
        </p:nvSpPr>
        <p:spPr>
          <a:xfrm>
            <a:off x="535175" y="845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Principal</a:t>
            </a:r>
            <a:r>
              <a:rPr lang="en"/>
              <a:t> Component Analysis</a:t>
            </a:r>
            <a:endParaRPr/>
          </a:p>
        </p:txBody>
      </p:sp>
      <p:sp>
        <p:nvSpPr>
          <p:cNvPr id="189" name="Google Shape;189;g2bedb7a4969_0_46"/>
          <p:cNvSpPr txBox="1"/>
          <p:nvPr>
            <p:ph idx="1" type="body"/>
          </p:nvPr>
        </p:nvSpPr>
        <p:spPr>
          <a:xfrm>
            <a:off x="1349975" y="4100575"/>
            <a:ext cx="675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1X and 2X harmonic frequencies appear are the dominant features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0" name="Google Shape;190;g2bedb7a496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01" y="943775"/>
            <a:ext cx="6041426" cy="30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bedb7a4969_0_46"/>
          <p:cNvSpPr/>
          <p:nvPr/>
        </p:nvSpPr>
        <p:spPr>
          <a:xfrm>
            <a:off x="2659300" y="1280200"/>
            <a:ext cx="975900" cy="2776200"/>
          </a:xfrm>
          <a:prstGeom prst="rect">
            <a:avLst/>
          </a:prstGeom>
          <a:noFill/>
          <a:ln cap="flat" cmpd="sng" w="38100">
            <a:solidFill>
              <a:srgbClr val="E4252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c9b72a239_0_7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g2bc9b72a239_0_77"/>
          <p:cNvSpPr txBox="1"/>
          <p:nvPr>
            <p:ph type="title"/>
          </p:nvPr>
        </p:nvSpPr>
        <p:spPr>
          <a:xfrm>
            <a:off x="535175" y="84575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98" name="Google Shape;198;g2bc9b72a239_0_77"/>
          <p:cNvSpPr txBox="1"/>
          <p:nvPr>
            <p:ph idx="1" type="body"/>
          </p:nvPr>
        </p:nvSpPr>
        <p:spPr>
          <a:xfrm>
            <a:off x="1278300" y="4100575"/>
            <a:ext cx="675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mplitude at 1X (left) and 2X (right) harmonic frequency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9" name="Google Shape;199;g2bc9b72a239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00" y="943775"/>
            <a:ext cx="6445200" cy="28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