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8"/>
  </p:notesMasterIdLst>
  <p:sldIdLst>
    <p:sldId id="265" r:id="rId2"/>
    <p:sldId id="266" r:id="rId3"/>
    <p:sldId id="256" r:id="rId4"/>
    <p:sldId id="269" r:id="rId5"/>
    <p:sldId id="257" r:id="rId6"/>
    <p:sldId id="258" r:id="rId7"/>
    <p:sldId id="259" r:id="rId8"/>
    <p:sldId id="260" r:id="rId9"/>
    <p:sldId id="272" r:id="rId10"/>
    <p:sldId id="271" r:id="rId11"/>
    <p:sldId id="273" r:id="rId12"/>
    <p:sldId id="274" r:id="rId13"/>
    <p:sldId id="275" r:id="rId14"/>
    <p:sldId id="262" r:id="rId15"/>
    <p:sldId id="276" r:id="rId16"/>
    <p:sldId id="264" r:id="rId17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43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7056" y="3017521"/>
            <a:ext cx="10698479" cy="2715337"/>
          </a:xfrm>
        </p:spPr>
        <p:txBody>
          <a:bodyPr anchor="b">
            <a:normAutofit/>
          </a:bodyPr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7056" y="5732855"/>
            <a:ext cx="10698479" cy="1351540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5188573"/>
            <a:ext cx="2093582" cy="934307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5435449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53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731520"/>
            <a:ext cx="10698479" cy="3740448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5224855"/>
            <a:ext cx="10698479" cy="1867037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805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939" y="731520"/>
            <a:ext cx="10072711" cy="3474720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30014" y="4206240"/>
            <a:ext cx="9043865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5224855"/>
            <a:ext cx="10698479" cy="1867037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61182" y="777606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37822" y="34863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45272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6" y="2926081"/>
            <a:ext cx="10698480" cy="3269814"/>
          </a:xfrm>
        </p:spPr>
        <p:txBody>
          <a:bodyPr anchor="b">
            <a:normAutofit/>
          </a:bodyPr>
          <a:lstStyle>
            <a:lvl1pPr algn="l">
              <a:defRPr sz="57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36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419939" y="731520"/>
            <a:ext cx="10072711" cy="3474720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107054" y="5212080"/>
            <a:ext cx="10698480" cy="10058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61182" y="777606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37822" y="34863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37180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752888"/>
            <a:ext cx="10698479" cy="3456024"/>
          </a:xfrm>
        </p:spPr>
        <p:txBody>
          <a:bodyPr anchor="ctr">
            <a:normAutofit/>
          </a:bodyPr>
          <a:lstStyle>
            <a:lvl1pPr algn="l">
              <a:defRPr sz="57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107054" y="5212080"/>
            <a:ext cx="10698480" cy="10058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985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89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53775" y="752887"/>
            <a:ext cx="2649121" cy="634058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07054" y="752887"/>
            <a:ext cx="7772400" cy="63405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2750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04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511" y="748932"/>
            <a:ext cx="10694024" cy="1537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054" y="2560320"/>
            <a:ext cx="10698480" cy="4533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829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2470500"/>
            <a:ext cx="10698479" cy="1762560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4236155"/>
            <a:ext cx="10698479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858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07054" y="2560320"/>
            <a:ext cx="5176637" cy="453314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28896" y="2551467"/>
            <a:ext cx="5176637" cy="453314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945339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590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248" y="2367244"/>
            <a:ext cx="479127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7055" y="3058759"/>
            <a:ext cx="5211472" cy="40248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07956" y="2363370"/>
            <a:ext cx="479880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00348" y="3054886"/>
            <a:ext cx="5206409" cy="40248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945339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698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483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641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535306"/>
            <a:ext cx="4206239" cy="1171574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7614" y="535306"/>
            <a:ext cx="6217920" cy="649795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5" y="1918336"/>
            <a:ext cx="4206239" cy="511492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437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6" y="5760720"/>
            <a:ext cx="1069848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7054" y="761958"/>
            <a:ext cx="10698480" cy="4625964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440806"/>
            <a:ext cx="10698480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277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74320"/>
            <a:ext cx="3421819" cy="7966354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32665" y="-943"/>
            <a:ext cx="2828009" cy="8224847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19456" cy="8229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11510" y="748932"/>
            <a:ext cx="10694024" cy="153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4" y="2560320"/>
            <a:ext cx="10698480" cy="466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33935" y="7356525"/>
            <a:ext cx="1375540" cy="4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7055" y="7362970"/>
            <a:ext cx="914399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38175" y="945339"/>
            <a:ext cx="9357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8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web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789EA0-C070-2B72-8AB0-F60EACD4A757}"/>
              </a:ext>
            </a:extLst>
          </p:cNvPr>
          <p:cNvSpPr txBox="1"/>
          <p:nvPr/>
        </p:nvSpPr>
        <p:spPr>
          <a:xfrm flipH="1">
            <a:off x="4490127" y="3180836"/>
            <a:ext cx="6993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Garamond" panose="02020404030301010803" pitchFamily="18" charset="0"/>
              </a:rPr>
              <a:t>        TEAM</a:t>
            </a:r>
          </a:p>
          <a:p>
            <a:r>
              <a:rPr lang="en-US" sz="5400" dirty="0">
                <a:latin typeface="Garamond" panose="02020404030301010803" pitchFamily="18" charset="0"/>
              </a:rPr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675198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1475A5A0-F012-2EDE-EEB6-01A3D56777D7}"/>
              </a:ext>
            </a:extLst>
          </p:cNvPr>
          <p:cNvSpPr/>
          <p:nvPr/>
        </p:nvSpPr>
        <p:spPr>
          <a:xfrm>
            <a:off x="5532790" y="964119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Modelling</a:t>
            </a:r>
            <a:endParaRPr lang="en-US" sz="4374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37C745-CACA-86FC-3F1C-EB92565B9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23" y="1863090"/>
            <a:ext cx="5394960" cy="1501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89A201-BDF4-E7A6-1375-913876480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23" y="2987748"/>
            <a:ext cx="6408420" cy="49901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89362B-047B-1866-F7D2-D2E220C0C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154" y="1863090"/>
            <a:ext cx="5975829" cy="1362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C201CD-D9C5-4B2D-F6D0-69C021D01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2129" y="3225165"/>
            <a:ext cx="5842813" cy="48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59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7DE6C950-581E-E0E3-3E6B-93F64044D06E}"/>
              </a:ext>
            </a:extLst>
          </p:cNvPr>
          <p:cNvSpPr/>
          <p:nvPr/>
        </p:nvSpPr>
        <p:spPr>
          <a:xfrm>
            <a:off x="5532790" y="964119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Modelling</a:t>
            </a:r>
            <a:endParaRPr lang="en-US" sz="4374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F9717-D692-65E2-4760-18227463B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73" y="1680923"/>
            <a:ext cx="6959785" cy="609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97091D-7CB0-5D0A-9AA8-D409F6EF5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153" y="1728548"/>
            <a:ext cx="6461827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0C360967-BC89-38B8-F8E0-09FA430752E2}"/>
              </a:ext>
            </a:extLst>
          </p:cNvPr>
          <p:cNvSpPr/>
          <p:nvPr/>
        </p:nvSpPr>
        <p:spPr>
          <a:xfrm>
            <a:off x="5369442" y="485296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Modelling</a:t>
            </a:r>
            <a:endParaRPr lang="en-US" sz="4374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D84D2-820A-5F33-C33D-BC9851CF5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595" y="578536"/>
            <a:ext cx="4874142" cy="1321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1B8D8A-91D9-DA17-8575-05198EE61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601" y="1899839"/>
            <a:ext cx="5160131" cy="3496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E398C-D765-87F1-6BF5-A7157F42F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43" y="5354023"/>
            <a:ext cx="4597693" cy="25280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53B797-E791-D1A1-CE33-540C05459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42" y="578536"/>
            <a:ext cx="4131745" cy="1015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4F4A90-7664-9C61-85F7-BB4DF8761C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740" y="1782946"/>
            <a:ext cx="5246060" cy="35240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2CBAE0-3075-FD37-D0DA-A810714E2C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5405" y="5309955"/>
            <a:ext cx="4597693" cy="261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6D1EF59E-AE5A-AEFD-B25E-AE215FAB0C85}"/>
              </a:ext>
            </a:extLst>
          </p:cNvPr>
          <p:cNvSpPr/>
          <p:nvPr/>
        </p:nvSpPr>
        <p:spPr>
          <a:xfrm>
            <a:off x="5832591" y="190656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Modelling</a:t>
            </a:r>
            <a:endParaRPr lang="en-US" sz="4374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9F40E-D8C1-325E-1131-AB2D78B67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46" y="1401973"/>
            <a:ext cx="6281060" cy="1307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3A1037-FABB-F956-D252-7954A518C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94" y="2709157"/>
            <a:ext cx="5164765" cy="36509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AF554A-C50D-18AE-601F-2E481ECD9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886" y="6360112"/>
            <a:ext cx="4625273" cy="1503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773819-91BA-1698-9E66-95AFDD565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4536" y="1202100"/>
            <a:ext cx="5507839" cy="1183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490DDF-BF43-7CD7-607A-717BB7095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6517" y="2410854"/>
            <a:ext cx="5083878" cy="34335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7B89D3-D56B-4C75-CF35-28E31FCCCC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5145" y="5844395"/>
            <a:ext cx="4450944" cy="22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0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0633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786397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Results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2988359"/>
            <a:ext cx="4173260" cy="3394214"/>
          </a:xfrm>
          <a:prstGeom prst="roundRect">
            <a:avLst>
              <a:gd name="adj" fmla="val 1616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62990" y="3216460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Sales Analysis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1062990" y="3773239"/>
            <a:ext cx="3713678" cy="23812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Dubai Light" panose="020B0303030403030204" pitchFamily="34" charset="-78"/>
                <a:ea typeface="Lato" pitchFamily="34" charset="-122"/>
                <a:cs typeface="Dubai Light" panose="020B0303030403030204" pitchFamily="34" charset="-78"/>
              </a:rPr>
              <a:t>The team identified the top performing product categories and store locations, and provided recommendations on optimizing product assortments and pricing strategies</a:t>
            </a: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28630" y="2988359"/>
            <a:ext cx="4173260" cy="3394214"/>
          </a:xfrm>
          <a:prstGeom prst="roundRect">
            <a:avLst>
              <a:gd name="adj" fmla="val 1616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6"/>
          <p:cNvSpPr/>
          <p:nvPr/>
        </p:nvSpPr>
        <p:spPr>
          <a:xfrm>
            <a:off x="5458420" y="3216460"/>
            <a:ext cx="236220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Customer Analysis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5458420" y="3773239"/>
            <a:ext cx="3713678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Dubai Light" panose="020B0303030403030204" pitchFamily="34" charset="-78"/>
                <a:ea typeface="Lato" panose="020F0502020204030203" pitchFamily="34" charset="0"/>
                <a:cs typeface="Dubai Light" panose="020B0303030403030204" pitchFamily="34" charset="-78"/>
              </a:rPr>
              <a:t>The team identified the key customer segments and provided insights on their shopping behaviors and preferences, which can help improve customer engagement and loyalty.</a:t>
            </a:r>
            <a:endParaRPr lang="en-US" sz="2000" dirty="0">
              <a:latin typeface="Dubai Light" panose="020B0303030403030204" pitchFamily="34" charset="-78"/>
              <a:ea typeface="Lato" panose="020F0502020204030203" pitchFamily="34" charset="0"/>
              <a:cs typeface="Dubai Light" panose="020B0303030403030204" pitchFamily="34" charset="-78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9623941" y="2988359"/>
            <a:ext cx="4173260" cy="3394214"/>
          </a:xfrm>
          <a:prstGeom prst="roundRect">
            <a:avLst>
              <a:gd name="adj" fmla="val 1616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en-US" dirty="0"/>
          </a:p>
          <a:p>
            <a:r>
              <a:rPr lang="en-US" sz="2400" dirty="0">
                <a:latin typeface="Georgia" panose="02040502050405020303" pitchFamily="18" charset="0"/>
              </a:rPr>
              <a:t>Revenue Increase</a:t>
            </a:r>
          </a:p>
        </p:txBody>
      </p:sp>
      <p:sp>
        <p:nvSpPr>
          <p:cNvPr id="13" name="Text 10"/>
          <p:cNvSpPr/>
          <p:nvPr/>
        </p:nvSpPr>
        <p:spPr>
          <a:xfrm>
            <a:off x="9853851" y="3773239"/>
            <a:ext cx="3713678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149"/>
              </a:lnSpc>
            </a:pPr>
            <a:r>
              <a:rPr lang="en-US" sz="2000" kern="0" spc="-37" dirty="0">
                <a:solidFill>
                  <a:srgbClr val="272525"/>
                </a:solidFill>
                <a:latin typeface="Dubai Light" panose="020B0303030403030204" pitchFamily="34" charset="-78"/>
                <a:ea typeface="Lato" panose="020F0502020204030203" pitchFamily="34" charset="0"/>
                <a:cs typeface="Dubai Light" panose="020B0303030403030204" pitchFamily="34" charset="-78"/>
              </a:rPr>
              <a:t>Our analysis resulted in a 24% increase in revenue for the Superstore, stemming from the implementation of our recommendations</a:t>
            </a:r>
            <a:r>
              <a:rPr lang="en-US" sz="180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800" dirty="0"/>
          </a:p>
          <a:p>
            <a:pPr marL="0" indent="0">
              <a:lnSpc>
                <a:spcPts val="314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1F66C5-3B75-B60F-3AFF-E168C1EC93AD}"/>
              </a:ext>
            </a:extLst>
          </p:cNvPr>
          <p:cNvSpPr txBox="1"/>
          <p:nvPr/>
        </p:nvSpPr>
        <p:spPr>
          <a:xfrm>
            <a:off x="1945758" y="1594884"/>
            <a:ext cx="445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LINKS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F83787B9-37D8-3187-BEB9-40B0CFDD21FC}"/>
              </a:ext>
            </a:extLst>
          </p:cNvPr>
          <p:cNvSpPr txBox="1"/>
          <p:nvPr/>
        </p:nvSpPr>
        <p:spPr>
          <a:xfrm>
            <a:off x="3327991" y="5922335"/>
            <a:ext cx="10919637" cy="712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hlinkClick r:id="rId2" action="ppaction://hlinksldjump"/>
            <a:extLst>
              <a:ext uri="{FF2B5EF4-FFF2-40B4-BE49-F238E27FC236}">
                <a16:creationId xmlns:a16="http://schemas.microsoft.com/office/drawing/2014/main" id="{9A74CBDA-E9E0-4196-2005-B2D2D9AC6398}"/>
              </a:ext>
            </a:extLst>
          </p:cNvPr>
          <p:cNvSpPr txBox="1"/>
          <p:nvPr/>
        </p:nvSpPr>
        <p:spPr>
          <a:xfrm>
            <a:off x="2753833" y="2732567"/>
            <a:ext cx="10717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</a:t>
            </a:r>
          </a:p>
          <a:p>
            <a:r>
              <a:rPr lang="en-US" dirty="0"/>
              <a:t>           </a:t>
            </a:r>
          </a:p>
          <a:p>
            <a:r>
              <a:rPr lang="en-US" dirty="0">
                <a:hlinkClick r:id="rId2" action="ppaction://hlinksldjump"/>
              </a:rPr>
              <a:t>           https://powerbidocs.com/wp-content/uploads/2019/11/Global-Superstore.csv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PROJECT SOURCE CODE</a:t>
            </a:r>
          </a:p>
          <a:p>
            <a:r>
              <a:rPr lang="en-US" dirty="0"/>
              <a:t>   </a:t>
            </a:r>
          </a:p>
          <a:p>
            <a:r>
              <a:rPr lang="en-US" dirty="0">
                <a:hlinkClick r:id="rId2" action="ppaction://hlinksldjump"/>
              </a:rPr>
              <a:t>           http://localhost:8888/notebooks/superstore.ipynb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66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6319599" y="2965431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Thank You!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6319599" y="4013041"/>
            <a:ext cx="7477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Thank you for your attention and interest in the Superstore Analysis Project. We hope this presentation has provided you valuable insights.</a:t>
            </a:r>
          </a:p>
          <a:p>
            <a:pPr marL="0" indent="0">
              <a:lnSpc>
                <a:spcPts val="3149"/>
              </a:lnSpc>
              <a:buNone/>
            </a:pPr>
            <a:endParaRPr lang="en-US" sz="1750" dirty="0">
              <a:solidFill>
                <a:srgbClr val="272525"/>
              </a:solidFill>
              <a:latin typeface="Lato" pitchFamily="34" charset="0"/>
              <a:ea typeface="Lato" pitchFamily="34" charset="-122"/>
              <a:cs typeface="Lato" pitchFamily="34" charset="-120"/>
            </a:endParaRPr>
          </a:p>
          <a:p>
            <a:pPr marL="0" indent="0">
              <a:lnSpc>
                <a:spcPts val="3149"/>
              </a:lnSpc>
              <a:buNone/>
            </a:pPr>
            <a:endParaRPr lang="en-US" sz="1750" dirty="0">
              <a:solidFill>
                <a:srgbClr val="272525"/>
              </a:solidFill>
              <a:latin typeface="Lato" pitchFamily="34" charset="0"/>
              <a:ea typeface="Lato" pitchFamily="34" charset="-122"/>
              <a:cs typeface="Lato" pitchFamily="34" charset="-120"/>
            </a:endParaRPr>
          </a:p>
          <a:p>
            <a:pPr>
              <a:lnSpc>
                <a:spcPts val="3149"/>
              </a:lnSpc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                                                                                       </a:t>
            </a:r>
          </a:p>
          <a:p>
            <a:pPr>
              <a:lnSpc>
                <a:spcPts val="3149"/>
              </a:lnSpc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                                                                             NAME: GUBBALA SAIDIVYA</a:t>
            </a:r>
            <a:endParaRPr lang="en-US" sz="1750" b="1" dirty="0"/>
          </a:p>
          <a:p>
            <a:pPr marL="0" indent="0">
              <a:lnSpc>
                <a:spcPts val="3149"/>
              </a:lnSpc>
              <a:buNone/>
            </a:pPr>
            <a:r>
              <a:rPr lang="en-US" sz="1750" dirty="0"/>
              <a:t>                                                       AICTE ID:</a:t>
            </a:r>
            <a:r>
              <a:rPr lang="en-US" sz="1800" b="0" i="0" u="none" strike="noStrike" baseline="0" dirty="0">
                <a:latin typeface="CIDFont+F4"/>
              </a:rPr>
              <a:t>STU646269c6aff041684171206</a:t>
            </a:r>
          </a:p>
          <a:p>
            <a:pPr marL="0" indent="0">
              <a:lnSpc>
                <a:spcPts val="3149"/>
              </a:lnSpc>
              <a:buNone/>
            </a:pPr>
            <a:r>
              <a:rPr lang="en-US" dirty="0">
                <a:latin typeface="CIDFont+F4"/>
              </a:rPr>
              <a:t>                                                                         EMAIL ID:gsaidivya007@gmail.com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63797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A656C5-243E-EEC1-5E91-32F34A1587D4}"/>
              </a:ext>
            </a:extLst>
          </p:cNvPr>
          <p:cNvSpPr txBox="1"/>
          <p:nvPr/>
        </p:nvSpPr>
        <p:spPr>
          <a:xfrm>
            <a:off x="3534313" y="3030279"/>
            <a:ext cx="100477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</a:t>
            </a:r>
            <a:r>
              <a:rPr lang="en-US" sz="4400" b="1" dirty="0">
                <a:latin typeface="Candara Light" panose="020E0502030303020204" pitchFamily="34" charset="0"/>
              </a:rPr>
              <a:t>ATTENDANCE SYSTEM BASED ON                                       </a:t>
            </a:r>
          </a:p>
          <a:p>
            <a:r>
              <a:rPr lang="en-US" sz="4400" b="1" dirty="0">
                <a:latin typeface="Candara Light" panose="020E0502030303020204" pitchFamily="34" charset="0"/>
              </a:rPr>
              <a:t>               DATA ANALYTICS </a:t>
            </a:r>
          </a:p>
        </p:txBody>
      </p:sp>
    </p:spTree>
    <p:extLst>
      <p:ext uri="{BB962C8B-B14F-4D97-AF65-F5344CB8AC3E}">
        <p14:creationId xmlns:p14="http://schemas.microsoft.com/office/powerpoint/2010/main" val="9121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2325803"/>
            <a:ext cx="7477601" cy="17203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23"/>
              </a:lnSpc>
              <a:buNone/>
            </a:pPr>
            <a:r>
              <a:rPr lang="en-US" sz="5249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Superstore Analysis Project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6319599" y="4376939"/>
            <a:ext cx="74776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Welcome to the Superstore Analysis Project. This presentation will cover the details of the project, from the agenda to the solution and results. Let's begin.</a:t>
            </a:r>
          </a:p>
          <a:p>
            <a:pPr marL="0" indent="0">
              <a:lnSpc>
                <a:spcPts val="3149"/>
              </a:lnSpc>
              <a:buNone/>
            </a:pPr>
            <a:endParaRPr lang="en-US" sz="1750" dirty="0">
              <a:solidFill>
                <a:srgbClr val="272525"/>
              </a:solidFill>
              <a:latin typeface="Lato" pitchFamily="34" charset="0"/>
              <a:ea typeface="Lato" pitchFamily="34" charset="-122"/>
              <a:cs typeface="Lato" pitchFamily="34" charset="-12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6319599" y="5446295"/>
            <a:ext cx="355402" cy="352788"/>
          </a:xfrm>
          <a:prstGeom prst="roundRect">
            <a:avLst>
              <a:gd name="adj" fmla="val 25916657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2F0D948-0C01-C1D1-16EA-AE453A063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635795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6371630" y="1501094"/>
            <a:ext cx="4721662" cy="7322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809"/>
              </a:lnSpc>
              <a:buNone/>
            </a:pPr>
            <a:r>
              <a:rPr lang="en-US" sz="4647" b="1" kern="0" spc="-93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Agenda</a:t>
            </a:r>
            <a:endParaRPr lang="en-US" sz="4647" dirty="0"/>
          </a:p>
        </p:txBody>
      </p:sp>
      <p:sp>
        <p:nvSpPr>
          <p:cNvPr id="7" name="Text 4"/>
          <p:cNvSpPr/>
          <p:nvPr/>
        </p:nvSpPr>
        <p:spPr>
          <a:xfrm>
            <a:off x="7138749" y="2877736"/>
            <a:ext cx="2360771" cy="366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05"/>
              </a:lnSpc>
              <a:buNone/>
            </a:pPr>
            <a:r>
              <a:rPr lang="en-US" sz="2324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Introduction</a:t>
            </a:r>
            <a:endParaRPr lang="en-US" sz="2324" dirty="0"/>
          </a:p>
        </p:txBody>
      </p:sp>
      <p:sp>
        <p:nvSpPr>
          <p:cNvPr id="8" name="Text 5"/>
          <p:cNvSpPr/>
          <p:nvPr/>
        </p:nvSpPr>
        <p:spPr>
          <a:xfrm>
            <a:off x="7138749" y="3454725"/>
            <a:ext cx="2801660" cy="12654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46"/>
              </a:lnSpc>
              <a:buNone/>
            </a:pPr>
            <a:r>
              <a:rPr lang="en-US" sz="1859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Learn about the background of the project and how it was conducted.</a:t>
            </a:r>
            <a:endParaRPr lang="en-US" sz="1859" dirty="0"/>
          </a:p>
        </p:txBody>
      </p:sp>
      <p:sp>
        <p:nvSpPr>
          <p:cNvPr id="9" name="Shape 6"/>
          <p:cNvSpPr/>
          <p:nvPr/>
        </p:nvSpPr>
        <p:spPr>
          <a:xfrm>
            <a:off x="10176391" y="2804578"/>
            <a:ext cx="531138" cy="527232"/>
          </a:xfrm>
          <a:prstGeom prst="roundRect">
            <a:avLst>
              <a:gd name="adj" fmla="val 10406"/>
            </a:avLst>
          </a:prstGeom>
          <a:solidFill>
            <a:srgbClr val="F0D4F7"/>
          </a:solidFill>
          <a:ln w="7620">
            <a:solidFill>
              <a:srgbClr val="E1A9E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346412" y="2848544"/>
            <a:ext cx="191095" cy="439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86"/>
              </a:lnSpc>
              <a:buNone/>
            </a:pPr>
            <a:r>
              <a:rPr lang="en-US" sz="2788" b="1" kern="0" spc="-5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788" dirty="0"/>
          </a:p>
        </p:txBody>
      </p:sp>
      <p:sp>
        <p:nvSpPr>
          <p:cNvPr id="11" name="Text 8"/>
          <p:cNvSpPr/>
          <p:nvPr/>
        </p:nvSpPr>
        <p:spPr>
          <a:xfrm>
            <a:off x="10943511" y="2877736"/>
            <a:ext cx="2360771" cy="366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05"/>
              </a:lnSpc>
              <a:buNone/>
            </a:pPr>
            <a:r>
              <a:rPr lang="en-US" sz="2324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Analysis</a:t>
            </a:r>
            <a:endParaRPr lang="en-US" sz="2324" dirty="0"/>
          </a:p>
        </p:txBody>
      </p:sp>
      <p:sp>
        <p:nvSpPr>
          <p:cNvPr id="12" name="Text 9"/>
          <p:cNvSpPr/>
          <p:nvPr/>
        </p:nvSpPr>
        <p:spPr>
          <a:xfrm>
            <a:off x="10943511" y="3454725"/>
            <a:ext cx="2801660" cy="12654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46"/>
              </a:lnSpc>
              <a:buNone/>
            </a:pPr>
            <a:r>
              <a:rPr lang="en-US" sz="1859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 the data insights uncovered and how they can impact business outcomes.</a:t>
            </a:r>
            <a:endParaRPr lang="en-US" sz="1859" dirty="0"/>
          </a:p>
        </p:txBody>
      </p:sp>
      <p:sp>
        <p:nvSpPr>
          <p:cNvPr id="13" name="Shape 10"/>
          <p:cNvSpPr/>
          <p:nvPr/>
        </p:nvSpPr>
        <p:spPr>
          <a:xfrm>
            <a:off x="6371630" y="5174110"/>
            <a:ext cx="531138" cy="527232"/>
          </a:xfrm>
          <a:prstGeom prst="roundRect">
            <a:avLst>
              <a:gd name="adj" fmla="val 10406"/>
            </a:avLst>
          </a:prstGeom>
          <a:solidFill>
            <a:srgbClr val="F0D4F7"/>
          </a:solidFill>
          <a:ln w="7620">
            <a:solidFill>
              <a:srgbClr val="E1A9E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541651" y="5218076"/>
            <a:ext cx="191095" cy="439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86"/>
              </a:lnSpc>
              <a:buNone/>
            </a:pPr>
            <a:r>
              <a:rPr lang="en-US" sz="2788" b="1" kern="0" spc="-5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788" dirty="0"/>
          </a:p>
        </p:txBody>
      </p:sp>
      <p:sp>
        <p:nvSpPr>
          <p:cNvPr id="15" name="Text 12"/>
          <p:cNvSpPr/>
          <p:nvPr/>
        </p:nvSpPr>
        <p:spPr>
          <a:xfrm>
            <a:off x="7138749" y="5247268"/>
            <a:ext cx="2360771" cy="366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05"/>
              </a:lnSpc>
              <a:buNone/>
            </a:pPr>
            <a:r>
              <a:rPr lang="en-US" sz="2324" b="1" kern="0" spc="-46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Implementation</a:t>
            </a:r>
            <a:endParaRPr lang="en-US" sz="2324" dirty="0"/>
          </a:p>
        </p:txBody>
      </p:sp>
      <p:sp>
        <p:nvSpPr>
          <p:cNvPr id="16" name="Text 13"/>
          <p:cNvSpPr/>
          <p:nvPr/>
        </p:nvSpPr>
        <p:spPr>
          <a:xfrm>
            <a:off x="7138749" y="5824257"/>
            <a:ext cx="6606421" cy="8436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46"/>
              </a:lnSpc>
              <a:buNone/>
            </a:pPr>
            <a:r>
              <a:rPr lang="en-US" sz="1859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Discover how these insights were put into practice and the positive results they yielded.</a:t>
            </a:r>
            <a:endParaRPr lang="en-US" sz="1859" dirty="0"/>
          </a:p>
        </p:txBody>
      </p:sp>
      <p:sp>
        <p:nvSpPr>
          <p:cNvPr id="19" name="Shape 2">
            <a:extLst>
              <a:ext uri="{FF2B5EF4-FFF2-40B4-BE49-F238E27FC236}">
                <a16:creationId xmlns:a16="http://schemas.microsoft.com/office/drawing/2014/main" id="{77FACA2E-E2BA-5CAD-5AC4-5E0E1378B6CB}"/>
              </a:ext>
            </a:extLst>
          </p:cNvPr>
          <p:cNvSpPr/>
          <p:nvPr/>
        </p:nvSpPr>
        <p:spPr>
          <a:xfrm>
            <a:off x="6211721" y="3341023"/>
            <a:ext cx="531138" cy="527232"/>
          </a:xfrm>
          <a:prstGeom prst="roundRect">
            <a:avLst>
              <a:gd name="adj" fmla="val 10406"/>
            </a:avLst>
          </a:prstGeom>
          <a:solidFill>
            <a:srgbClr val="F0D4F7"/>
          </a:solidFill>
          <a:ln w="7620">
            <a:solidFill>
              <a:srgbClr val="E1A9EF"/>
            </a:solidFill>
            <a:prstDash val="solid"/>
          </a:ln>
        </p:spPr>
        <p:txBody>
          <a:bodyPr/>
          <a:lstStyle/>
          <a:p>
            <a:pPr algn="ctr"/>
            <a:r>
              <a:rPr lang="en-US" sz="2800" b="1" dirty="0"/>
              <a:t>1</a:t>
            </a:r>
          </a:p>
        </p:txBody>
      </p:sp>
      <p:pic>
        <p:nvPicPr>
          <p:cNvPr id="2" name="Image 1" descr="preencoded.png">
            <a:extLst>
              <a:ext uri="{FF2B5EF4-FFF2-40B4-BE49-F238E27FC236}">
                <a16:creationId xmlns:a16="http://schemas.microsoft.com/office/drawing/2014/main" id="{9AF6B3A7-635D-0210-B5E4-3DAF6196A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0633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583168" y="1977151"/>
            <a:ext cx="3110746" cy="5017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980"/>
              </a:lnSpc>
              <a:buNone/>
            </a:pPr>
            <a:r>
              <a:rPr lang="en-US" sz="3062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Project Overview</a:t>
            </a:r>
            <a:endParaRPr lang="en-US" sz="3062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406" y="2818525"/>
            <a:ext cx="3191113" cy="195765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007406" y="4969056"/>
            <a:ext cx="1555313" cy="2507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90"/>
              </a:lnSpc>
              <a:buNone/>
            </a:pPr>
            <a:r>
              <a:rPr lang="en-US" sz="1531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The Data</a:t>
            </a:r>
            <a:endParaRPr lang="en-US" sz="1531" dirty="0"/>
          </a:p>
        </p:txBody>
      </p:sp>
      <p:sp>
        <p:nvSpPr>
          <p:cNvPr id="10" name="Text 5"/>
          <p:cNvSpPr/>
          <p:nvPr/>
        </p:nvSpPr>
        <p:spPr>
          <a:xfrm>
            <a:off x="4007406" y="5358719"/>
            <a:ext cx="3191113" cy="8332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04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data analyzed includes sales, customer demographics, store locations, and product categories to find patterns and trends.</a:t>
            </a:r>
            <a:endParaRPr lang="en-US" sz="1225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1762" y="2818525"/>
            <a:ext cx="3191113" cy="195765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31762" y="4969056"/>
            <a:ext cx="1555313" cy="2507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90"/>
              </a:lnSpc>
              <a:buNone/>
            </a:pPr>
            <a:r>
              <a:rPr lang="en-US" sz="1531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The Process</a:t>
            </a:r>
            <a:endParaRPr lang="en-US" sz="1531" dirty="0"/>
          </a:p>
        </p:txBody>
      </p:sp>
      <p:sp>
        <p:nvSpPr>
          <p:cNvPr id="13" name="Text 7"/>
          <p:cNvSpPr/>
          <p:nvPr/>
        </p:nvSpPr>
        <p:spPr>
          <a:xfrm>
            <a:off x="7431762" y="5358719"/>
            <a:ext cx="3191113" cy="8332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04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team used data modeling techniques and various software to extract, clean, and analyze the data.</a:t>
            </a:r>
            <a:endParaRPr lang="en-US" sz="1225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6119" y="2818525"/>
            <a:ext cx="3191113" cy="195765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856119" y="4969056"/>
            <a:ext cx="1555313" cy="2507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90"/>
              </a:lnSpc>
              <a:buNone/>
            </a:pPr>
            <a:r>
              <a:rPr lang="en-US" sz="1531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The Goal</a:t>
            </a:r>
            <a:endParaRPr lang="en-US" sz="1531" dirty="0"/>
          </a:p>
        </p:txBody>
      </p:sp>
      <p:sp>
        <p:nvSpPr>
          <p:cNvPr id="16" name="Text 9"/>
          <p:cNvSpPr/>
          <p:nvPr/>
        </p:nvSpPr>
        <p:spPr>
          <a:xfrm>
            <a:off x="10856119" y="5358719"/>
            <a:ext cx="3191113" cy="8332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04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To provide insights to the stakeholders on store performance and customer behaviors to improve sales and customer satisfaction.</a:t>
            </a:r>
            <a:endParaRPr lang="en-US" sz="1225" dirty="0"/>
          </a:p>
        </p:txBody>
      </p:sp>
      <p:pic>
        <p:nvPicPr>
          <p:cNvPr id="18" name="Image 1" descr="preencoded.png">
            <a:extLst>
              <a:ext uri="{FF2B5EF4-FFF2-40B4-BE49-F238E27FC236}">
                <a16:creationId xmlns:a16="http://schemas.microsoft.com/office/drawing/2014/main" id="{A31C8546-3977-DA21-D986-B421240422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720" y="2804106"/>
            <a:ext cx="3161824" cy="1939686"/>
          </a:xfrm>
          <a:prstGeom prst="rect">
            <a:avLst/>
          </a:prstGeom>
        </p:spPr>
      </p:pic>
      <p:sp>
        <p:nvSpPr>
          <p:cNvPr id="19" name="Text 2">
            <a:extLst>
              <a:ext uri="{FF2B5EF4-FFF2-40B4-BE49-F238E27FC236}">
                <a16:creationId xmlns:a16="http://schemas.microsoft.com/office/drawing/2014/main" id="{308EB5CD-1856-AA85-625F-725DCFE5F330}"/>
              </a:ext>
            </a:extLst>
          </p:cNvPr>
          <p:cNvSpPr/>
          <p:nvPr/>
        </p:nvSpPr>
        <p:spPr>
          <a:xfrm>
            <a:off x="619720" y="4948846"/>
            <a:ext cx="1652587" cy="2562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33"/>
              </a:lnSpc>
              <a:buNone/>
            </a:pPr>
            <a:r>
              <a:rPr lang="en-US" sz="1627" b="1" kern="0" spc="-33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Analysis</a:t>
            </a:r>
            <a:endParaRPr lang="en-US" sz="1627" dirty="0"/>
          </a:p>
        </p:txBody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FB2E1161-BB85-5453-6FE7-B02DB4BF477A}"/>
              </a:ext>
            </a:extLst>
          </p:cNvPr>
          <p:cNvSpPr/>
          <p:nvPr/>
        </p:nvSpPr>
        <p:spPr>
          <a:xfrm>
            <a:off x="619720" y="5352691"/>
            <a:ext cx="3161824" cy="5904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42"/>
              </a:lnSpc>
              <a:buNone/>
            </a:pPr>
            <a:r>
              <a:rPr lang="en-US" sz="1301" kern="0" spc="-2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analyzed historical sales data to identify patterns and trends over time.</a:t>
            </a:r>
            <a:endParaRPr lang="en-US" sz="130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183269"/>
            <a:ext cx="601980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Who are the End Users?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3385231"/>
            <a:ext cx="4173260" cy="2600469"/>
          </a:xfrm>
          <a:prstGeom prst="roundRect">
            <a:avLst>
              <a:gd name="adj" fmla="val 2110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62990" y="3613332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Store Managers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062990" y="4170112"/>
            <a:ext cx="3713678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They can use the insights to make informed decisions on product assortments, pricing strategies, and marketing campaigns.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28630" y="3385231"/>
            <a:ext cx="4173260" cy="2600469"/>
          </a:xfrm>
          <a:prstGeom prst="roundRect">
            <a:avLst>
              <a:gd name="adj" fmla="val 2110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458420" y="3613332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Marketing team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458420" y="4170112"/>
            <a:ext cx="3713678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They can use the insights to develop targeted promotions and advertising campaigns to improve customer engagement and loyalty.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624060" y="3385231"/>
            <a:ext cx="4173260" cy="2600469"/>
          </a:xfrm>
          <a:prstGeom prst="roundRect">
            <a:avLst>
              <a:gd name="adj" fmla="val 2110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853851" y="3613332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Executives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853851" y="4170112"/>
            <a:ext cx="3713678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They can use the insights to make informed decisions on resource allocation, expansion plans, and overall business strategy.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29389" y="605118"/>
            <a:ext cx="6705600" cy="713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60"/>
              </a:lnSpc>
              <a:buNone/>
            </a:pPr>
            <a:r>
              <a:rPr lang="en-US" sz="435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Solution and Presentation</a:t>
            </a:r>
            <a:endParaRPr lang="en-US" sz="4354" dirty="0"/>
          </a:p>
        </p:txBody>
      </p:sp>
      <p:sp>
        <p:nvSpPr>
          <p:cNvPr id="5" name="Shape 2"/>
          <p:cNvSpPr/>
          <p:nvPr/>
        </p:nvSpPr>
        <p:spPr>
          <a:xfrm>
            <a:off x="1139071" y="1801525"/>
            <a:ext cx="44172" cy="5762446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6" name="Shape 3"/>
          <p:cNvSpPr/>
          <p:nvPr/>
        </p:nvSpPr>
        <p:spPr>
          <a:xfrm>
            <a:off x="1409879" y="2232376"/>
            <a:ext cx="774025" cy="43847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7" name="Shape 4"/>
          <p:cNvSpPr/>
          <p:nvPr/>
        </p:nvSpPr>
        <p:spPr>
          <a:xfrm>
            <a:off x="912316" y="2007407"/>
            <a:ext cx="497562" cy="493904"/>
          </a:xfrm>
          <a:prstGeom prst="roundRect">
            <a:avLst>
              <a:gd name="adj" fmla="val 11108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69598" y="2040381"/>
            <a:ext cx="182880" cy="4279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396"/>
              </a:lnSpc>
              <a:buNone/>
            </a:pPr>
            <a:r>
              <a:rPr lang="en-US" sz="2612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1</a:t>
            </a:r>
            <a:endParaRPr lang="en-US" sz="2612" dirty="0"/>
          </a:p>
        </p:txBody>
      </p:sp>
      <p:sp>
        <p:nvSpPr>
          <p:cNvPr id="9" name="Text 6"/>
          <p:cNvSpPr/>
          <p:nvPr/>
        </p:nvSpPr>
        <p:spPr>
          <a:xfrm>
            <a:off x="2377559" y="2020998"/>
            <a:ext cx="2211705" cy="3566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30"/>
              </a:lnSpc>
              <a:buNone/>
            </a:pPr>
            <a:r>
              <a:rPr lang="en-US" sz="217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The Solution</a:t>
            </a:r>
            <a:endParaRPr lang="en-US" sz="2177" dirty="0"/>
          </a:p>
        </p:txBody>
      </p:sp>
      <p:sp>
        <p:nvSpPr>
          <p:cNvPr id="10" name="Text 7"/>
          <p:cNvSpPr/>
          <p:nvPr/>
        </p:nvSpPr>
        <p:spPr>
          <a:xfrm>
            <a:off x="2377559" y="2575177"/>
            <a:ext cx="11423452" cy="3952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35"/>
              </a:lnSpc>
              <a:buNone/>
            </a:pPr>
            <a:r>
              <a:rPr lang="en-US" sz="1742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team created interactive dashboards and reports to present the findings in a clear and meaningful way.</a:t>
            </a:r>
            <a:endParaRPr lang="en-US" sz="1742" dirty="0"/>
          </a:p>
        </p:txBody>
      </p:sp>
      <p:sp>
        <p:nvSpPr>
          <p:cNvPr id="11" name="Shape 8"/>
          <p:cNvSpPr/>
          <p:nvPr/>
        </p:nvSpPr>
        <p:spPr>
          <a:xfrm>
            <a:off x="1409879" y="4208227"/>
            <a:ext cx="774025" cy="43847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2" name="Shape 9"/>
          <p:cNvSpPr/>
          <p:nvPr/>
        </p:nvSpPr>
        <p:spPr>
          <a:xfrm>
            <a:off x="912316" y="3983258"/>
            <a:ext cx="497562" cy="493904"/>
          </a:xfrm>
          <a:prstGeom prst="roundRect">
            <a:avLst>
              <a:gd name="adj" fmla="val 11108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69598" y="4016232"/>
            <a:ext cx="182880" cy="4279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396"/>
              </a:lnSpc>
              <a:buNone/>
            </a:pPr>
            <a:r>
              <a:rPr lang="en-US" sz="2612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2</a:t>
            </a:r>
            <a:endParaRPr lang="en-US" sz="2612" dirty="0"/>
          </a:p>
        </p:txBody>
      </p:sp>
      <p:sp>
        <p:nvSpPr>
          <p:cNvPr id="14" name="Text 11"/>
          <p:cNvSpPr/>
          <p:nvPr/>
        </p:nvSpPr>
        <p:spPr>
          <a:xfrm>
            <a:off x="2377559" y="3996849"/>
            <a:ext cx="2211705" cy="3566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30"/>
              </a:lnSpc>
              <a:buNone/>
            </a:pPr>
            <a:r>
              <a:rPr lang="en-US" sz="217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The Presentation</a:t>
            </a:r>
            <a:endParaRPr lang="en-US" sz="2177" dirty="0"/>
          </a:p>
        </p:txBody>
      </p:sp>
      <p:sp>
        <p:nvSpPr>
          <p:cNvPr id="15" name="Text 12"/>
          <p:cNvSpPr/>
          <p:nvPr/>
        </p:nvSpPr>
        <p:spPr>
          <a:xfrm>
            <a:off x="2377559" y="4551028"/>
            <a:ext cx="11423452" cy="790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35"/>
              </a:lnSpc>
              <a:buNone/>
            </a:pPr>
            <a:r>
              <a:rPr lang="en-US" sz="1742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team presented the findings to the stakeholders in an engaging and informative manner, highlighting key insights and recommendations.</a:t>
            </a:r>
            <a:endParaRPr lang="en-US" sz="1742" dirty="0"/>
          </a:p>
        </p:txBody>
      </p:sp>
      <p:sp>
        <p:nvSpPr>
          <p:cNvPr id="16" name="Shape 13"/>
          <p:cNvSpPr/>
          <p:nvPr/>
        </p:nvSpPr>
        <p:spPr>
          <a:xfrm>
            <a:off x="1409879" y="6211261"/>
            <a:ext cx="774025" cy="43847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7" name="Shape 14"/>
          <p:cNvSpPr/>
          <p:nvPr/>
        </p:nvSpPr>
        <p:spPr>
          <a:xfrm>
            <a:off x="912316" y="5986292"/>
            <a:ext cx="497562" cy="493904"/>
          </a:xfrm>
          <a:prstGeom prst="roundRect">
            <a:avLst>
              <a:gd name="adj" fmla="val 11108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1069598" y="6019266"/>
            <a:ext cx="182880" cy="4279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396"/>
              </a:lnSpc>
              <a:buNone/>
            </a:pPr>
            <a:r>
              <a:rPr lang="en-US" sz="2612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3</a:t>
            </a:r>
            <a:endParaRPr lang="en-US" sz="2612" dirty="0"/>
          </a:p>
        </p:txBody>
      </p:sp>
      <p:sp>
        <p:nvSpPr>
          <p:cNvPr id="19" name="Text 16"/>
          <p:cNvSpPr/>
          <p:nvPr/>
        </p:nvSpPr>
        <p:spPr>
          <a:xfrm>
            <a:off x="2377559" y="5999883"/>
            <a:ext cx="2211705" cy="3566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30"/>
              </a:lnSpc>
              <a:buNone/>
            </a:pPr>
            <a:r>
              <a:rPr lang="en-US" sz="217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The Impact</a:t>
            </a:r>
            <a:endParaRPr lang="en-US" sz="2177" dirty="0"/>
          </a:p>
        </p:txBody>
      </p:sp>
      <p:sp>
        <p:nvSpPr>
          <p:cNvPr id="20" name="Text 17"/>
          <p:cNvSpPr/>
          <p:nvPr/>
        </p:nvSpPr>
        <p:spPr>
          <a:xfrm>
            <a:off x="2377559" y="6554062"/>
            <a:ext cx="11423452" cy="790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35"/>
              </a:lnSpc>
              <a:buNone/>
            </a:pPr>
            <a:r>
              <a:rPr lang="en-US" sz="1742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stakeholders were impressed with the analysis and the actionable insights. They implemented several recommendations and observed a significant improvement in sales and customer satisfaction.</a:t>
            </a:r>
            <a:endParaRPr lang="en-US" sz="174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016172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Wow in System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2218134"/>
            <a:ext cx="4099084" cy="251478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33199" y="5008530"/>
            <a:ext cx="230124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Data Visualization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833199" y="5565310"/>
            <a:ext cx="4099084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team used dynamic and interactive charts, graphs, and maps to present the data in a visually compelling way.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5539" y="2218134"/>
            <a:ext cx="4099203" cy="251478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265539" y="5008530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Collaboration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265539" y="5565310"/>
            <a:ext cx="4099203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team used agile methodologies and frequent feedback sessions with the stakeholders to keep the project on track and ensure alignment with the end goals.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7998" y="2218134"/>
            <a:ext cx="4099203" cy="251478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697998" y="5008530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User Experience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697998" y="5565310"/>
            <a:ext cx="4099203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team focused on creating a seamless and intuitive user experience for the stakeholders to access and interact with the data.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466BFAE-C9C5-6161-F2C8-A0BB9079E69C}"/>
              </a:ext>
            </a:extLst>
          </p:cNvPr>
          <p:cNvSpPr/>
          <p:nvPr/>
        </p:nvSpPr>
        <p:spPr>
          <a:xfrm>
            <a:off x="5532790" y="964119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Modelling</a:t>
            </a:r>
            <a:endParaRPr lang="en-US" sz="4374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3A330-8F8D-5367-F21E-552A19E5E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65" y="2027792"/>
            <a:ext cx="7846828" cy="5237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1DA686-A951-0978-EC7C-F5D44E35B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385" y="1546248"/>
            <a:ext cx="554355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448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</TotalTime>
  <Words>574</Words>
  <Application>Microsoft Office PowerPoint</Application>
  <PresentationFormat>Custom</PresentationFormat>
  <Paragraphs>87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adonis-web</vt:lpstr>
      <vt:lpstr>Arial</vt:lpstr>
      <vt:lpstr>Calibri</vt:lpstr>
      <vt:lpstr>Candara Light</vt:lpstr>
      <vt:lpstr>Century Gothic</vt:lpstr>
      <vt:lpstr>CIDFont+F4</vt:lpstr>
      <vt:lpstr>Dubai Light</vt:lpstr>
      <vt:lpstr>Garamond</vt:lpstr>
      <vt:lpstr>Georgia</vt:lpstr>
      <vt:lpstr>Lato</vt:lpstr>
      <vt:lpstr>Source Sans Pro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GANAPATHI RAO GUBBALA</cp:lastModifiedBy>
  <cp:revision>4</cp:revision>
  <dcterms:created xsi:type="dcterms:W3CDTF">2023-07-20T15:12:09Z</dcterms:created>
  <dcterms:modified xsi:type="dcterms:W3CDTF">2023-07-20T17:25:43Z</dcterms:modified>
</cp:coreProperties>
</file>